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15"/>
  </p:handoutMasterIdLst>
  <p:sldIdLst>
    <p:sldId id="372" r:id="rId2"/>
    <p:sldId id="369" r:id="rId3"/>
    <p:sldId id="279" r:id="rId4"/>
    <p:sldId id="280" r:id="rId5"/>
    <p:sldId id="374" r:id="rId6"/>
    <p:sldId id="376" r:id="rId7"/>
    <p:sldId id="375" r:id="rId8"/>
    <p:sldId id="377" r:id="rId9"/>
    <p:sldId id="283" r:id="rId10"/>
    <p:sldId id="285" r:id="rId11"/>
    <p:sldId id="286" r:id="rId12"/>
    <p:sldId id="371" r:id="rId13"/>
    <p:sldId id="373" r:id="rId14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495" autoAdjust="0"/>
    <p:restoredTop sz="94660" autoAdjust="0"/>
  </p:normalViewPr>
  <p:slideViewPr>
    <p:cSldViewPr>
      <p:cViewPr varScale="1">
        <p:scale>
          <a:sx n="110" d="100"/>
          <a:sy n="110" d="100"/>
        </p:scale>
        <p:origin x="89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932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10DFF33-53D8-4611-A453-C7B5DD0C909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D4AA08E-22D3-4645-85A5-9E91ACAE96CF}">
      <dgm:prSet/>
      <dgm:spPr/>
      <dgm:t>
        <a:bodyPr/>
        <a:lstStyle/>
        <a:p>
          <a:r>
            <a:rPr lang="cs-CZ" dirty="0" err="1"/>
            <a:t>Bryman</a:t>
          </a:r>
          <a:r>
            <a:rPr lang="cs-CZ" dirty="0"/>
            <a:t>, Alan. 2012. </a:t>
          </a:r>
          <a:r>
            <a:rPr lang="en-US" i="1" dirty="0"/>
            <a:t>Social Research Methods</a:t>
          </a:r>
          <a:r>
            <a:rPr lang="en-US" dirty="0"/>
            <a:t>. Oxford: Oxford University Press</a:t>
          </a:r>
          <a:r>
            <a:rPr lang="cs-CZ" dirty="0"/>
            <a:t>.</a:t>
          </a:r>
        </a:p>
      </dgm:t>
    </dgm:pt>
    <dgm:pt modelId="{F99AA417-F3DA-4E74-A359-C1F5F232BC2E}" type="parTrans" cxnId="{03AC1C50-B57F-4CF8-BE2A-9E7EC88C0FC2}">
      <dgm:prSet/>
      <dgm:spPr/>
      <dgm:t>
        <a:bodyPr/>
        <a:lstStyle/>
        <a:p>
          <a:endParaRPr lang="cs-CZ"/>
        </a:p>
      </dgm:t>
    </dgm:pt>
    <dgm:pt modelId="{E8303158-14EC-49D0-8830-1C775D2C196B}" type="sibTrans" cxnId="{03AC1C50-B57F-4CF8-BE2A-9E7EC88C0FC2}">
      <dgm:prSet/>
      <dgm:spPr/>
      <dgm:t>
        <a:bodyPr/>
        <a:lstStyle/>
        <a:p>
          <a:endParaRPr lang="cs-CZ"/>
        </a:p>
      </dgm:t>
    </dgm:pt>
    <dgm:pt modelId="{93ED7456-51EA-4397-A18F-0352A26B72CF}">
      <dgm:prSet/>
      <dgm:spPr/>
      <dgm:t>
        <a:bodyPr/>
        <a:lstStyle/>
        <a:p>
          <a:r>
            <a:rPr lang="en-US" altLang="cs-CZ" dirty="0"/>
            <a:t>Blaikie, Norman. 2000. </a:t>
          </a:r>
          <a:r>
            <a:rPr lang="en-US" altLang="cs-CZ" i="1" dirty="0"/>
            <a:t>Designing social research: the logic of anticipation</a:t>
          </a:r>
          <a:r>
            <a:rPr lang="en-US" altLang="cs-CZ" dirty="0"/>
            <a:t>. Cambridge: Polity Press.</a:t>
          </a:r>
        </a:p>
      </dgm:t>
    </dgm:pt>
    <dgm:pt modelId="{0E7968FE-A027-49CB-A170-5C8676DD0892}" type="sibTrans" cxnId="{28198B41-F08B-4214-B9BC-50BB5D18D884}">
      <dgm:prSet/>
      <dgm:spPr/>
      <dgm:t>
        <a:bodyPr/>
        <a:lstStyle/>
        <a:p>
          <a:endParaRPr lang="cs-CZ"/>
        </a:p>
      </dgm:t>
    </dgm:pt>
    <dgm:pt modelId="{5189ADA9-685D-4613-B852-8B2CBA152273}" type="parTrans" cxnId="{28198B41-F08B-4214-B9BC-50BB5D18D884}">
      <dgm:prSet/>
      <dgm:spPr/>
      <dgm:t>
        <a:bodyPr/>
        <a:lstStyle/>
        <a:p>
          <a:endParaRPr lang="cs-CZ"/>
        </a:p>
      </dgm:t>
    </dgm:pt>
    <dgm:pt modelId="{0A245EA8-BBE7-43AA-B761-1B65BCF19DD6}">
      <dgm:prSet/>
      <dgm:spPr/>
      <dgm:t>
        <a:bodyPr/>
        <a:lstStyle/>
        <a:p>
          <a:r>
            <a:rPr lang="en-US" altLang="cs-CZ"/>
            <a:t>Biemer, Paul P., Robert M. Groves, Lars E. Lyberg, Nancy A. Mathiowetz and Seymour Sudman (eds.). 1991. </a:t>
          </a:r>
          <a:r>
            <a:rPr lang="en-US" altLang="cs-CZ" i="1"/>
            <a:t>Measurement Errors in Surveys</a:t>
          </a:r>
          <a:r>
            <a:rPr lang="en-US" altLang="cs-CZ"/>
            <a:t>. New York: John Wiley &amp; Sons.</a:t>
          </a:r>
          <a:endParaRPr lang="en-US" altLang="cs-CZ" dirty="0"/>
        </a:p>
      </dgm:t>
    </dgm:pt>
    <dgm:pt modelId="{160A52EC-584E-4793-8A22-518EA955CFD4}" type="sibTrans" cxnId="{4CB7AC36-F9CD-4ABD-B483-F95F2E742548}">
      <dgm:prSet/>
      <dgm:spPr/>
      <dgm:t>
        <a:bodyPr/>
        <a:lstStyle/>
        <a:p>
          <a:endParaRPr lang="cs-CZ"/>
        </a:p>
      </dgm:t>
    </dgm:pt>
    <dgm:pt modelId="{C37D914C-7838-4670-9542-7000D6EC8C30}" type="parTrans" cxnId="{4CB7AC36-F9CD-4ABD-B483-F95F2E742548}">
      <dgm:prSet/>
      <dgm:spPr/>
      <dgm:t>
        <a:bodyPr/>
        <a:lstStyle/>
        <a:p>
          <a:endParaRPr lang="cs-CZ"/>
        </a:p>
      </dgm:t>
    </dgm:pt>
    <dgm:pt modelId="{DB07D186-94C5-4C7A-90EC-684B77065206}">
      <dgm:prSet/>
      <dgm:spPr/>
      <dgm:t>
        <a:bodyPr/>
        <a:lstStyle/>
        <a:p>
          <a:r>
            <a:rPr lang="en-US" altLang="cs-CZ"/>
            <a:t>De Vaus, David A. 1996. </a:t>
          </a:r>
          <a:r>
            <a:rPr lang="en-US" altLang="cs-CZ" i="1"/>
            <a:t>Surveys in Social Research</a:t>
          </a:r>
          <a:r>
            <a:rPr lang="en-US" altLang="cs-CZ"/>
            <a:t>. London: University College London Press Limited.</a:t>
          </a:r>
          <a:endParaRPr lang="en-US" altLang="cs-CZ" dirty="0"/>
        </a:p>
      </dgm:t>
    </dgm:pt>
    <dgm:pt modelId="{250CA864-AC2B-4AEA-B8EA-590C2B7C4237}" type="sibTrans" cxnId="{130996FE-272C-4FDD-A4CE-644337FE1DB0}">
      <dgm:prSet/>
      <dgm:spPr/>
      <dgm:t>
        <a:bodyPr/>
        <a:lstStyle/>
        <a:p>
          <a:endParaRPr lang="cs-CZ"/>
        </a:p>
      </dgm:t>
    </dgm:pt>
    <dgm:pt modelId="{99D45660-5FA4-4F7A-A7B1-7A43309CAC54}" type="parTrans" cxnId="{130996FE-272C-4FDD-A4CE-644337FE1DB0}">
      <dgm:prSet/>
      <dgm:spPr/>
      <dgm:t>
        <a:bodyPr/>
        <a:lstStyle/>
        <a:p>
          <a:endParaRPr lang="cs-CZ"/>
        </a:p>
      </dgm:t>
    </dgm:pt>
    <dgm:pt modelId="{1B121796-27EC-4AAD-8E35-3193348174B4}">
      <dgm:prSet/>
      <dgm:spPr/>
      <dgm:t>
        <a:bodyPr/>
        <a:lstStyle/>
        <a:p>
          <a:r>
            <a:rPr lang="en-US" altLang="cs-CZ"/>
            <a:t>Dillman, Don A. 2007. </a:t>
          </a:r>
          <a:r>
            <a:rPr lang="en-US" altLang="cs-CZ" i="1"/>
            <a:t>Mail and Internet Surveys. The Tailored Design Method.</a:t>
          </a:r>
          <a:r>
            <a:rPr lang="en-US" altLang="cs-CZ"/>
            <a:t> New York: John Wiley &amp; Sons.</a:t>
          </a:r>
          <a:endParaRPr lang="en-US" altLang="cs-CZ" dirty="0"/>
        </a:p>
      </dgm:t>
    </dgm:pt>
    <dgm:pt modelId="{E69F8BFF-E039-43B4-BB37-73DD9ACD27EE}" type="sibTrans" cxnId="{ED415F53-043F-42E3-898C-AB10072EF4B2}">
      <dgm:prSet/>
      <dgm:spPr/>
      <dgm:t>
        <a:bodyPr/>
        <a:lstStyle/>
        <a:p>
          <a:endParaRPr lang="cs-CZ"/>
        </a:p>
      </dgm:t>
    </dgm:pt>
    <dgm:pt modelId="{27A107C2-3313-4756-87D0-1DE4066D4FBA}" type="parTrans" cxnId="{ED415F53-043F-42E3-898C-AB10072EF4B2}">
      <dgm:prSet/>
      <dgm:spPr/>
      <dgm:t>
        <a:bodyPr/>
        <a:lstStyle/>
        <a:p>
          <a:endParaRPr lang="cs-CZ"/>
        </a:p>
      </dgm:t>
    </dgm:pt>
    <dgm:pt modelId="{2A39B03B-ED80-4D7E-8D3E-01BDB8A31682}">
      <dgm:prSet/>
      <dgm:spPr/>
      <dgm:t>
        <a:bodyPr/>
        <a:lstStyle/>
        <a:p>
          <a:r>
            <a:rPr lang="en-US" altLang="cs-CZ"/>
            <a:t>Fowler, Floyd J. 1995. </a:t>
          </a:r>
          <a:r>
            <a:rPr lang="en-US" altLang="cs-CZ" i="1"/>
            <a:t>Improving Survey Questions: Design and Evaluation</a:t>
          </a:r>
          <a:r>
            <a:rPr lang="en-US" altLang="cs-CZ"/>
            <a:t>. Thousand Oaks: Sage Publications.</a:t>
          </a:r>
          <a:endParaRPr lang="en-US" altLang="cs-CZ" dirty="0"/>
        </a:p>
      </dgm:t>
    </dgm:pt>
    <dgm:pt modelId="{526CC545-7E8E-4235-ABF8-75B0A48D161F}" type="sibTrans" cxnId="{FF1CA90A-98B2-4947-819C-A39F7A835CB4}">
      <dgm:prSet/>
      <dgm:spPr/>
      <dgm:t>
        <a:bodyPr/>
        <a:lstStyle/>
        <a:p>
          <a:endParaRPr lang="cs-CZ"/>
        </a:p>
      </dgm:t>
    </dgm:pt>
    <dgm:pt modelId="{390354F9-CA3B-4F57-AB8A-F31244F63732}" type="parTrans" cxnId="{FF1CA90A-98B2-4947-819C-A39F7A835CB4}">
      <dgm:prSet/>
      <dgm:spPr/>
      <dgm:t>
        <a:bodyPr/>
        <a:lstStyle/>
        <a:p>
          <a:endParaRPr lang="cs-CZ"/>
        </a:p>
      </dgm:t>
    </dgm:pt>
    <dgm:pt modelId="{9E7449FE-FE0C-4C88-87B8-BF7A4561FE90}">
      <dgm:prSet/>
      <dgm:spPr/>
      <dgm:t>
        <a:bodyPr/>
        <a:lstStyle/>
        <a:p>
          <a:r>
            <a:rPr lang="en-US" altLang="cs-CZ"/>
            <a:t>Groves, Robert M., Floyd J. Fowler, Mick P. Couper, James M. Lepkowski, Eleanor Singer and Roger Tourangeau. 2004. </a:t>
          </a:r>
          <a:r>
            <a:rPr lang="en-US" altLang="cs-CZ" i="1"/>
            <a:t>Survey Methodology</a:t>
          </a:r>
          <a:r>
            <a:rPr lang="en-US" altLang="cs-CZ"/>
            <a:t>. New York: John Wiley &amp; Sons.</a:t>
          </a:r>
          <a:endParaRPr lang="en-US" altLang="cs-CZ" dirty="0"/>
        </a:p>
      </dgm:t>
    </dgm:pt>
    <dgm:pt modelId="{B2BCEED1-2680-42D8-97DB-BDC769E02E4D}" type="sibTrans" cxnId="{792AE645-A0CC-40A3-B3E6-23EF21C7A2BD}">
      <dgm:prSet/>
      <dgm:spPr/>
      <dgm:t>
        <a:bodyPr/>
        <a:lstStyle/>
        <a:p>
          <a:endParaRPr lang="cs-CZ"/>
        </a:p>
      </dgm:t>
    </dgm:pt>
    <dgm:pt modelId="{471BD97E-6BB0-4D8B-B004-D942C22408D2}" type="parTrans" cxnId="{792AE645-A0CC-40A3-B3E6-23EF21C7A2BD}">
      <dgm:prSet/>
      <dgm:spPr/>
      <dgm:t>
        <a:bodyPr/>
        <a:lstStyle/>
        <a:p>
          <a:endParaRPr lang="cs-CZ"/>
        </a:p>
      </dgm:t>
    </dgm:pt>
    <dgm:pt modelId="{306B1D7B-4B34-4671-8255-EF5712BADB9A}" type="pres">
      <dgm:prSet presAssocID="{610DFF33-53D8-4611-A453-C7B5DD0C9095}" presName="linear" presStyleCnt="0">
        <dgm:presLayoutVars>
          <dgm:animLvl val="lvl"/>
          <dgm:resizeHandles val="exact"/>
        </dgm:presLayoutVars>
      </dgm:prSet>
      <dgm:spPr/>
    </dgm:pt>
    <dgm:pt modelId="{1442E654-DB3E-4622-AE77-A49D0A2BDB0B}" type="pres">
      <dgm:prSet presAssocID="{7D4AA08E-22D3-4645-85A5-9E91ACAE96CF}" presName="parentText" presStyleLbl="node1" presStyleIdx="0" presStyleCnt="7">
        <dgm:presLayoutVars>
          <dgm:chMax val="0"/>
          <dgm:bulletEnabled val="1"/>
        </dgm:presLayoutVars>
      </dgm:prSet>
      <dgm:spPr/>
    </dgm:pt>
    <dgm:pt modelId="{F45E9BAE-A501-41F5-9204-1772889E4F34}" type="pres">
      <dgm:prSet presAssocID="{E8303158-14EC-49D0-8830-1C775D2C196B}" presName="spacer" presStyleCnt="0"/>
      <dgm:spPr/>
    </dgm:pt>
    <dgm:pt modelId="{7E046B41-0110-4590-A134-58CEC4F504E8}" type="pres">
      <dgm:prSet presAssocID="{93ED7456-51EA-4397-A18F-0352A26B72CF}" presName="parentText" presStyleLbl="node1" presStyleIdx="1" presStyleCnt="7">
        <dgm:presLayoutVars>
          <dgm:chMax val="0"/>
          <dgm:bulletEnabled val="1"/>
        </dgm:presLayoutVars>
      </dgm:prSet>
      <dgm:spPr/>
    </dgm:pt>
    <dgm:pt modelId="{F54FCCEF-8BFA-48DC-8431-467283D57852}" type="pres">
      <dgm:prSet presAssocID="{0E7968FE-A027-49CB-A170-5C8676DD0892}" presName="spacer" presStyleCnt="0"/>
      <dgm:spPr/>
    </dgm:pt>
    <dgm:pt modelId="{B4F902BC-5D0C-487C-A04C-4832036FEC3C}" type="pres">
      <dgm:prSet presAssocID="{0A245EA8-BBE7-43AA-B761-1B65BCF19DD6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4F829F31-BBE7-4D39-BED6-2A0CDBD4F69E}" type="pres">
      <dgm:prSet presAssocID="{160A52EC-584E-4793-8A22-518EA955CFD4}" presName="spacer" presStyleCnt="0"/>
      <dgm:spPr/>
    </dgm:pt>
    <dgm:pt modelId="{08474C98-2838-4CB5-9676-AE0C20731127}" type="pres">
      <dgm:prSet presAssocID="{DB07D186-94C5-4C7A-90EC-684B77065206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D9FF2E21-7CE9-401E-A0D5-DBD24728BFE7}" type="pres">
      <dgm:prSet presAssocID="{250CA864-AC2B-4AEA-B8EA-590C2B7C4237}" presName="spacer" presStyleCnt="0"/>
      <dgm:spPr/>
    </dgm:pt>
    <dgm:pt modelId="{8354781F-6992-4BD3-A78C-6B3413842AB2}" type="pres">
      <dgm:prSet presAssocID="{1B121796-27EC-4AAD-8E35-3193348174B4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FD85DE3C-7156-4B27-90EA-EB09FEC0A04E}" type="pres">
      <dgm:prSet presAssocID="{E69F8BFF-E039-43B4-BB37-73DD9ACD27EE}" presName="spacer" presStyleCnt="0"/>
      <dgm:spPr/>
    </dgm:pt>
    <dgm:pt modelId="{5893EC09-581F-4534-B245-110E7655801E}" type="pres">
      <dgm:prSet presAssocID="{2A39B03B-ED80-4D7E-8D3E-01BDB8A31682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2B8A387F-4F1B-46AD-AAD5-A1BE90184560}" type="pres">
      <dgm:prSet presAssocID="{526CC545-7E8E-4235-ABF8-75B0A48D161F}" presName="spacer" presStyleCnt="0"/>
      <dgm:spPr/>
    </dgm:pt>
    <dgm:pt modelId="{091C0795-8898-4851-906C-0A6E944D0A8E}" type="pres">
      <dgm:prSet presAssocID="{9E7449FE-FE0C-4C88-87B8-BF7A4561FE90}" presName="parentText" presStyleLbl="node1" presStyleIdx="6" presStyleCnt="7">
        <dgm:presLayoutVars>
          <dgm:chMax val="0"/>
          <dgm:bulletEnabled val="1"/>
        </dgm:presLayoutVars>
      </dgm:prSet>
      <dgm:spPr/>
    </dgm:pt>
  </dgm:ptLst>
  <dgm:cxnLst>
    <dgm:cxn modelId="{D93BFB00-417F-4F80-85AA-423F4568B756}" type="presOf" srcId="{DB07D186-94C5-4C7A-90EC-684B77065206}" destId="{08474C98-2838-4CB5-9676-AE0C20731127}" srcOrd="0" destOrd="0" presId="urn:microsoft.com/office/officeart/2005/8/layout/vList2"/>
    <dgm:cxn modelId="{FF1CA90A-98B2-4947-819C-A39F7A835CB4}" srcId="{610DFF33-53D8-4611-A453-C7B5DD0C9095}" destId="{2A39B03B-ED80-4D7E-8D3E-01BDB8A31682}" srcOrd="5" destOrd="0" parTransId="{390354F9-CA3B-4F57-AB8A-F31244F63732}" sibTransId="{526CC545-7E8E-4235-ABF8-75B0A48D161F}"/>
    <dgm:cxn modelId="{D8B67110-B7A2-447A-912D-D0546AD37136}" type="presOf" srcId="{610DFF33-53D8-4611-A453-C7B5DD0C9095}" destId="{306B1D7B-4B34-4671-8255-EF5712BADB9A}" srcOrd="0" destOrd="0" presId="urn:microsoft.com/office/officeart/2005/8/layout/vList2"/>
    <dgm:cxn modelId="{CCDF1216-8224-4663-9D45-81E4F7E1E177}" type="presOf" srcId="{7D4AA08E-22D3-4645-85A5-9E91ACAE96CF}" destId="{1442E654-DB3E-4622-AE77-A49D0A2BDB0B}" srcOrd="0" destOrd="0" presId="urn:microsoft.com/office/officeart/2005/8/layout/vList2"/>
    <dgm:cxn modelId="{9D68BF2E-D1AD-4B68-B7D7-2DEB64FC4700}" type="presOf" srcId="{2A39B03B-ED80-4D7E-8D3E-01BDB8A31682}" destId="{5893EC09-581F-4534-B245-110E7655801E}" srcOrd="0" destOrd="0" presId="urn:microsoft.com/office/officeart/2005/8/layout/vList2"/>
    <dgm:cxn modelId="{4CB7AC36-F9CD-4ABD-B483-F95F2E742548}" srcId="{610DFF33-53D8-4611-A453-C7B5DD0C9095}" destId="{0A245EA8-BBE7-43AA-B761-1B65BCF19DD6}" srcOrd="2" destOrd="0" parTransId="{C37D914C-7838-4670-9542-7000D6EC8C30}" sibTransId="{160A52EC-584E-4793-8A22-518EA955CFD4}"/>
    <dgm:cxn modelId="{28198B41-F08B-4214-B9BC-50BB5D18D884}" srcId="{610DFF33-53D8-4611-A453-C7B5DD0C9095}" destId="{93ED7456-51EA-4397-A18F-0352A26B72CF}" srcOrd="1" destOrd="0" parTransId="{5189ADA9-685D-4613-B852-8B2CBA152273}" sibTransId="{0E7968FE-A027-49CB-A170-5C8676DD0892}"/>
    <dgm:cxn modelId="{792AE645-A0CC-40A3-B3E6-23EF21C7A2BD}" srcId="{610DFF33-53D8-4611-A453-C7B5DD0C9095}" destId="{9E7449FE-FE0C-4C88-87B8-BF7A4561FE90}" srcOrd="6" destOrd="0" parTransId="{471BD97E-6BB0-4D8B-B004-D942C22408D2}" sibTransId="{B2BCEED1-2680-42D8-97DB-BDC769E02E4D}"/>
    <dgm:cxn modelId="{03AC1C50-B57F-4CF8-BE2A-9E7EC88C0FC2}" srcId="{610DFF33-53D8-4611-A453-C7B5DD0C9095}" destId="{7D4AA08E-22D3-4645-85A5-9E91ACAE96CF}" srcOrd="0" destOrd="0" parTransId="{F99AA417-F3DA-4E74-A359-C1F5F232BC2E}" sibTransId="{E8303158-14EC-49D0-8830-1C775D2C196B}"/>
    <dgm:cxn modelId="{ED415F53-043F-42E3-898C-AB10072EF4B2}" srcId="{610DFF33-53D8-4611-A453-C7B5DD0C9095}" destId="{1B121796-27EC-4AAD-8E35-3193348174B4}" srcOrd="4" destOrd="0" parTransId="{27A107C2-3313-4756-87D0-1DE4066D4FBA}" sibTransId="{E69F8BFF-E039-43B4-BB37-73DD9ACD27EE}"/>
    <dgm:cxn modelId="{17A3E69D-4611-4835-8A15-0926DEDF6D7F}" type="presOf" srcId="{93ED7456-51EA-4397-A18F-0352A26B72CF}" destId="{7E046B41-0110-4590-A134-58CEC4F504E8}" srcOrd="0" destOrd="0" presId="urn:microsoft.com/office/officeart/2005/8/layout/vList2"/>
    <dgm:cxn modelId="{566CA7C1-2180-4560-8F2C-A0C6FE60FF9C}" type="presOf" srcId="{0A245EA8-BBE7-43AA-B761-1B65BCF19DD6}" destId="{B4F902BC-5D0C-487C-A04C-4832036FEC3C}" srcOrd="0" destOrd="0" presId="urn:microsoft.com/office/officeart/2005/8/layout/vList2"/>
    <dgm:cxn modelId="{1921B5C7-0E7B-4E38-9A83-AE25634284DC}" type="presOf" srcId="{1B121796-27EC-4AAD-8E35-3193348174B4}" destId="{8354781F-6992-4BD3-A78C-6B3413842AB2}" srcOrd="0" destOrd="0" presId="urn:microsoft.com/office/officeart/2005/8/layout/vList2"/>
    <dgm:cxn modelId="{463D22DE-151A-4B9C-A526-0C0222E21942}" type="presOf" srcId="{9E7449FE-FE0C-4C88-87B8-BF7A4561FE90}" destId="{091C0795-8898-4851-906C-0A6E944D0A8E}" srcOrd="0" destOrd="0" presId="urn:microsoft.com/office/officeart/2005/8/layout/vList2"/>
    <dgm:cxn modelId="{130996FE-272C-4FDD-A4CE-644337FE1DB0}" srcId="{610DFF33-53D8-4611-A453-C7B5DD0C9095}" destId="{DB07D186-94C5-4C7A-90EC-684B77065206}" srcOrd="3" destOrd="0" parTransId="{99D45660-5FA4-4F7A-A7B1-7A43309CAC54}" sibTransId="{250CA864-AC2B-4AEA-B8EA-590C2B7C4237}"/>
    <dgm:cxn modelId="{5862A5A8-291F-4EEB-9B69-9FC198C164EF}" type="presParOf" srcId="{306B1D7B-4B34-4671-8255-EF5712BADB9A}" destId="{1442E654-DB3E-4622-AE77-A49D0A2BDB0B}" srcOrd="0" destOrd="0" presId="urn:microsoft.com/office/officeart/2005/8/layout/vList2"/>
    <dgm:cxn modelId="{7F07448C-6121-46A5-B23D-AC0761B09961}" type="presParOf" srcId="{306B1D7B-4B34-4671-8255-EF5712BADB9A}" destId="{F45E9BAE-A501-41F5-9204-1772889E4F34}" srcOrd="1" destOrd="0" presId="urn:microsoft.com/office/officeart/2005/8/layout/vList2"/>
    <dgm:cxn modelId="{3C23E33E-31B7-41BD-909E-DE205F188517}" type="presParOf" srcId="{306B1D7B-4B34-4671-8255-EF5712BADB9A}" destId="{7E046B41-0110-4590-A134-58CEC4F504E8}" srcOrd="2" destOrd="0" presId="urn:microsoft.com/office/officeart/2005/8/layout/vList2"/>
    <dgm:cxn modelId="{B07D16DC-7271-4AF2-8E20-262D64BFA278}" type="presParOf" srcId="{306B1D7B-4B34-4671-8255-EF5712BADB9A}" destId="{F54FCCEF-8BFA-48DC-8431-467283D57852}" srcOrd="3" destOrd="0" presId="urn:microsoft.com/office/officeart/2005/8/layout/vList2"/>
    <dgm:cxn modelId="{66CEEF31-2ED1-407F-8504-8E741A6E5AA3}" type="presParOf" srcId="{306B1D7B-4B34-4671-8255-EF5712BADB9A}" destId="{B4F902BC-5D0C-487C-A04C-4832036FEC3C}" srcOrd="4" destOrd="0" presId="urn:microsoft.com/office/officeart/2005/8/layout/vList2"/>
    <dgm:cxn modelId="{DE47B49A-3704-4CC3-B629-87895EC5064B}" type="presParOf" srcId="{306B1D7B-4B34-4671-8255-EF5712BADB9A}" destId="{4F829F31-BBE7-4D39-BED6-2A0CDBD4F69E}" srcOrd="5" destOrd="0" presId="urn:microsoft.com/office/officeart/2005/8/layout/vList2"/>
    <dgm:cxn modelId="{D66BB321-3284-416F-A09D-0942C661EA47}" type="presParOf" srcId="{306B1D7B-4B34-4671-8255-EF5712BADB9A}" destId="{08474C98-2838-4CB5-9676-AE0C20731127}" srcOrd="6" destOrd="0" presId="urn:microsoft.com/office/officeart/2005/8/layout/vList2"/>
    <dgm:cxn modelId="{DA3E80FF-CB19-48D5-9D41-539B288FE502}" type="presParOf" srcId="{306B1D7B-4B34-4671-8255-EF5712BADB9A}" destId="{D9FF2E21-7CE9-401E-A0D5-DBD24728BFE7}" srcOrd="7" destOrd="0" presId="urn:microsoft.com/office/officeart/2005/8/layout/vList2"/>
    <dgm:cxn modelId="{07A97EEB-6D5C-413C-83DE-4F9368D8C579}" type="presParOf" srcId="{306B1D7B-4B34-4671-8255-EF5712BADB9A}" destId="{8354781F-6992-4BD3-A78C-6B3413842AB2}" srcOrd="8" destOrd="0" presId="urn:microsoft.com/office/officeart/2005/8/layout/vList2"/>
    <dgm:cxn modelId="{A3EBC1FF-8F46-4B3E-9447-73EED617E1B8}" type="presParOf" srcId="{306B1D7B-4B34-4671-8255-EF5712BADB9A}" destId="{FD85DE3C-7156-4B27-90EA-EB09FEC0A04E}" srcOrd="9" destOrd="0" presId="urn:microsoft.com/office/officeart/2005/8/layout/vList2"/>
    <dgm:cxn modelId="{FCD6453B-C239-41EB-9291-EAFA810B5135}" type="presParOf" srcId="{306B1D7B-4B34-4671-8255-EF5712BADB9A}" destId="{5893EC09-581F-4534-B245-110E7655801E}" srcOrd="10" destOrd="0" presId="urn:microsoft.com/office/officeart/2005/8/layout/vList2"/>
    <dgm:cxn modelId="{5CEFA2C8-558A-40F8-858E-19FC228095ED}" type="presParOf" srcId="{306B1D7B-4B34-4671-8255-EF5712BADB9A}" destId="{2B8A387F-4F1B-46AD-AAD5-A1BE90184560}" srcOrd="11" destOrd="0" presId="urn:microsoft.com/office/officeart/2005/8/layout/vList2"/>
    <dgm:cxn modelId="{8CC31DB2-82B3-439A-BA85-FA49564E3C6C}" type="presParOf" srcId="{306B1D7B-4B34-4671-8255-EF5712BADB9A}" destId="{091C0795-8898-4851-906C-0A6E944D0A8E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42E654-DB3E-4622-AE77-A49D0A2BDB0B}">
      <dsp:nvSpPr>
        <dsp:cNvPr id="0" name=""/>
        <dsp:cNvSpPr/>
      </dsp:nvSpPr>
      <dsp:spPr>
        <a:xfrm>
          <a:off x="0" y="47810"/>
          <a:ext cx="8229600" cy="5958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 err="1"/>
            <a:t>Bryman</a:t>
          </a:r>
          <a:r>
            <a:rPr lang="cs-CZ" sz="1500" kern="1200" dirty="0"/>
            <a:t>, Alan. 2012. </a:t>
          </a:r>
          <a:r>
            <a:rPr lang="en-US" sz="1500" i="1" kern="1200" dirty="0"/>
            <a:t>Social Research Methods</a:t>
          </a:r>
          <a:r>
            <a:rPr lang="en-US" sz="1500" kern="1200" dirty="0"/>
            <a:t>. Oxford: Oxford University Press</a:t>
          </a:r>
          <a:r>
            <a:rPr lang="cs-CZ" sz="1500" kern="1200" dirty="0"/>
            <a:t>.</a:t>
          </a:r>
        </a:p>
      </dsp:txBody>
      <dsp:txXfrm>
        <a:off x="29088" y="76898"/>
        <a:ext cx="8171424" cy="537701"/>
      </dsp:txXfrm>
    </dsp:sp>
    <dsp:sp modelId="{7E046B41-0110-4590-A134-58CEC4F504E8}">
      <dsp:nvSpPr>
        <dsp:cNvPr id="0" name=""/>
        <dsp:cNvSpPr/>
      </dsp:nvSpPr>
      <dsp:spPr>
        <a:xfrm>
          <a:off x="0" y="686888"/>
          <a:ext cx="8229600" cy="5958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cs-CZ" sz="1500" kern="1200" dirty="0"/>
            <a:t>Blaikie, Norman. 2000. </a:t>
          </a:r>
          <a:r>
            <a:rPr lang="en-US" altLang="cs-CZ" sz="1500" i="1" kern="1200" dirty="0"/>
            <a:t>Designing social research: the logic of anticipation</a:t>
          </a:r>
          <a:r>
            <a:rPr lang="en-US" altLang="cs-CZ" sz="1500" kern="1200" dirty="0"/>
            <a:t>. Cambridge: Polity Press.</a:t>
          </a:r>
        </a:p>
      </dsp:txBody>
      <dsp:txXfrm>
        <a:off x="29088" y="715976"/>
        <a:ext cx="8171424" cy="537701"/>
      </dsp:txXfrm>
    </dsp:sp>
    <dsp:sp modelId="{B4F902BC-5D0C-487C-A04C-4832036FEC3C}">
      <dsp:nvSpPr>
        <dsp:cNvPr id="0" name=""/>
        <dsp:cNvSpPr/>
      </dsp:nvSpPr>
      <dsp:spPr>
        <a:xfrm>
          <a:off x="0" y="1325965"/>
          <a:ext cx="8229600" cy="5958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cs-CZ" sz="1500" kern="1200"/>
            <a:t>Biemer, Paul P., Robert M. Groves, Lars E. Lyberg, Nancy A. Mathiowetz and Seymour Sudman (eds.). 1991. </a:t>
          </a:r>
          <a:r>
            <a:rPr lang="en-US" altLang="cs-CZ" sz="1500" i="1" kern="1200"/>
            <a:t>Measurement Errors in Surveys</a:t>
          </a:r>
          <a:r>
            <a:rPr lang="en-US" altLang="cs-CZ" sz="1500" kern="1200"/>
            <a:t>. New York: John Wiley &amp; Sons.</a:t>
          </a:r>
          <a:endParaRPr lang="en-US" altLang="cs-CZ" sz="1500" kern="1200" dirty="0"/>
        </a:p>
      </dsp:txBody>
      <dsp:txXfrm>
        <a:off x="29088" y="1355053"/>
        <a:ext cx="8171424" cy="537701"/>
      </dsp:txXfrm>
    </dsp:sp>
    <dsp:sp modelId="{08474C98-2838-4CB5-9676-AE0C20731127}">
      <dsp:nvSpPr>
        <dsp:cNvPr id="0" name=""/>
        <dsp:cNvSpPr/>
      </dsp:nvSpPr>
      <dsp:spPr>
        <a:xfrm>
          <a:off x="0" y="1965042"/>
          <a:ext cx="8229600" cy="5958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cs-CZ" sz="1500" kern="1200"/>
            <a:t>De Vaus, David A. 1996. </a:t>
          </a:r>
          <a:r>
            <a:rPr lang="en-US" altLang="cs-CZ" sz="1500" i="1" kern="1200"/>
            <a:t>Surveys in Social Research</a:t>
          </a:r>
          <a:r>
            <a:rPr lang="en-US" altLang="cs-CZ" sz="1500" kern="1200"/>
            <a:t>. London: University College London Press Limited.</a:t>
          </a:r>
          <a:endParaRPr lang="en-US" altLang="cs-CZ" sz="1500" kern="1200" dirty="0"/>
        </a:p>
      </dsp:txBody>
      <dsp:txXfrm>
        <a:off x="29088" y="1994130"/>
        <a:ext cx="8171424" cy="537701"/>
      </dsp:txXfrm>
    </dsp:sp>
    <dsp:sp modelId="{8354781F-6992-4BD3-A78C-6B3413842AB2}">
      <dsp:nvSpPr>
        <dsp:cNvPr id="0" name=""/>
        <dsp:cNvSpPr/>
      </dsp:nvSpPr>
      <dsp:spPr>
        <a:xfrm>
          <a:off x="0" y="2604120"/>
          <a:ext cx="8229600" cy="5958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cs-CZ" sz="1500" kern="1200"/>
            <a:t>Dillman, Don A. 2007. </a:t>
          </a:r>
          <a:r>
            <a:rPr lang="en-US" altLang="cs-CZ" sz="1500" i="1" kern="1200"/>
            <a:t>Mail and Internet Surveys. The Tailored Design Method.</a:t>
          </a:r>
          <a:r>
            <a:rPr lang="en-US" altLang="cs-CZ" sz="1500" kern="1200"/>
            <a:t> New York: John Wiley &amp; Sons.</a:t>
          </a:r>
          <a:endParaRPr lang="en-US" altLang="cs-CZ" sz="1500" kern="1200" dirty="0"/>
        </a:p>
      </dsp:txBody>
      <dsp:txXfrm>
        <a:off x="29088" y="2633208"/>
        <a:ext cx="8171424" cy="537701"/>
      </dsp:txXfrm>
    </dsp:sp>
    <dsp:sp modelId="{5893EC09-581F-4534-B245-110E7655801E}">
      <dsp:nvSpPr>
        <dsp:cNvPr id="0" name=""/>
        <dsp:cNvSpPr/>
      </dsp:nvSpPr>
      <dsp:spPr>
        <a:xfrm>
          <a:off x="0" y="3243197"/>
          <a:ext cx="8229600" cy="5958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cs-CZ" sz="1500" kern="1200"/>
            <a:t>Fowler, Floyd J. 1995. </a:t>
          </a:r>
          <a:r>
            <a:rPr lang="en-US" altLang="cs-CZ" sz="1500" i="1" kern="1200"/>
            <a:t>Improving Survey Questions: Design and Evaluation</a:t>
          </a:r>
          <a:r>
            <a:rPr lang="en-US" altLang="cs-CZ" sz="1500" kern="1200"/>
            <a:t>. Thousand Oaks: Sage Publications.</a:t>
          </a:r>
          <a:endParaRPr lang="en-US" altLang="cs-CZ" sz="1500" kern="1200" dirty="0"/>
        </a:p>
      </dsp:txBody>
      <dsp:txXfrm>
        <a:off x="29088" y="3272285"/>
        <a:ext cx="8171424" cy="537701"/>
      </dsp:txXfrm>
    </dsp:sp>
    <dsp:sp modelId="{091C0795-8898-4851-906C-0A6E944D0A8E}">
      <dsp:nvSpPr>
        <dsp:cNvPr id="0" name=""/>
        <dsp:cNvSpPr/>
      </dsp:nvSpPr>
      <dsp:spPr>
        <a:xfrm>
          <a:off x="0" y="3882274"/>
          <a:ext cx="8229600" cy="5958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cs-CZ" sz="1500" kern="1200"/>
            <a:t>Groves, Robert M., Floyd J. Fowler, Mick P. Couper, James M. Lepkowski, Eleanor Singer and Roger Tourangeau. 2004. </a:t>
          </a:r>
          <a:r>
            <a:rPr lang="en-US" altLang="cs-CZ" sz="1500" i="1" kern="1200"/>
            <a:t>Survey Methodology</a:t>
          </a:r>
          <a:r>
            <a:rPr lang="en-US" altLang="cs-CZ" sz="1500" kern="1200"/>
            <a:t>. New York: John Wiley &amp; Sons.</a:t>
          </a:r>
          <a:endParaRPr lang="en-US" altLang="cs-CZ" sz="1500" kern="1200" dirty="0"/>
        </a:p>
      </dsp:txBody>
      <dsp:txXfrm>
        <a:off x="29088" y="3911362"/>
        <a:ext cx="8171424" cy="5377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1"/>
          </a:xfrm>
          <a:prstGeom prst="rect">
            <a:avLst/>
          </a:prstGeom>
        </p:spPr>
        <p:txBody>
          <a:bodyPr vert="horz" lIns="92089" tIns="46045" rIns="92089" bIns="46045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2" y="0"/>
            <a:ext cx="2945660" cy="496331"/>
          </a:xfrm>
          <a:prstGeom prst="rect">
            <a:avLst/>
          </a:prstGeom>
        </p:spPr>
        <p:txBody>
          <a:bodyPr vert="horz" lIns="92089" tIns="46045" rIns="92089" bIns="46045" rtlCol="0"/>
          <a:lstStyle>
            <a:lvl1pPr algn="r">
              <a:defRPr sz="1200"/>
            </a:lvl1pPr>
          </a:lstStyle>
          <a:p>
            <a:fld id="{0C4AFDDE-760C-4D97-933B-8BA4F360FBD1}" type="datetimeFigureOut">
              <a:rPr lang="cs-CZ" smtClean="0"/>
              <a:pPr/>
              <a:t>10.05.2023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60" cy="496331"/>
          </a:xfrm>
          <a:prstGeom prst="rect">
            <a:avLst/>
          </a:prstGeom>
        </p:spPr>
        <p:txBody>
          <a:bodyPr vert="horz" lIns="92089" tIns="46045" rIns="92089" bIns="46045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2" y="9428584"/>
            <a:ext cx="2945660" cy="496331"/>
          </a:xfrm>
          <a:prstGeom prst="rect">
            <a:avLst/>
          </a:prstGeom>
        </p:spPr>
        <p:txBody>
          <a:bodyPr vert="horz" lIns="92089" tIns="46045" rIns="92089" bIns="46045" rtlCol="0" anchor="b"/>
          <a:lstStyle>
            <a:lvl1pPr algn="r">
              <a:defRPr sz="1200"/>
            </a:lvl1pPr>
          </a:lstStyle>
          <a:p>
            <a:fld id="{52F5A630-8C3D-41B9-B3B8-5A6691D51D1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93289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6A536-0C3D-46FC-88EA-60973CFF8114}" type="datetimeFigureOut">
              <a:rPr lang="cs-CZ" smtClean="0"/>
              <a:pPr/>
              <a:t>10.05.2023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21F94-62F2-48F6-8175-5A6FF0548E0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8797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6A536-0C3D-46FC-88EA-60973CFF8114}" type="datetimeFigureOut">
              <a:rPr lang="cs-CZ" smtClean="0"/>
              <a:pPr/>
              <a:t>10.05.2023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21F94-62F2-48F6-8175-5A6FF0548E0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8920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6A536-0C3D-46FC-88EA-60973CFF8114}" type="datetimeFigureOut">
              <a:rPr lang="cs-CZ" smtClean="0"/>
              <a:pPr/>
              <a:t>10.05.2023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21F94-62F2-48F6-8175-5A6FF0548E0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1113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6A536-0C3D-46FC-88EA-60973CFF8114}" type="datetimeFigureOut">
              <a:rPr lang="cs-CZ" smtClean="0"/>
              <a:pPr/>
              <a:t>10.05.2023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21F94-62F2-48F6-8175-5A6FF0548E0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1255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6A536-0C3D-46FC-88EA-60973CFF8114}" type="datetimeFigureOut">
              <a:rPr lang="cs-CZ" smtClean="0"/>
              <a:pPr/>
              <a:t>10.05.2023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21F94-62F2-48F6-8175-5A6FF0548E0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5804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6A536-0C3D-46FC-88EA-60973CFF8114}" type="datetimeFigureOut">
              <a:rPr lang="cs-CZ" smtClean="0"/>
              <a:pPr/>
              <a:t>10.05.2023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21F94-62F2-48F6-8175-5A6FF0548E0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2420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6A536-0C3D-46FC-88EA-60973CFF8114}" type="datetimeFigureOut">
              <a:rPr lang="cs-CZ" smtClean="0"/>
              <a:pPr/>
              <a:t>10.05.2023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21F94-62F2-48F6-8175-5A6FF0548E0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4863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6A536-0C3D-46FC-88EA-60973CFF8114}" type="datetimeFigureOut">
              <a:rPr lang="cs-CZ" smtClean="0"/>
              <a:pPr/>
              <a:t>10.05.2023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21F94-62F2-48F6-8175-5A6FF0548E0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1880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6A536-0C3D-46FC-88EA-60973CFF8114}" type="datetimeFigureOut">
              <a:rPr lang="cs-CZ" smtClean="0"/>
              <a:pPr/>
              <a:t>10.05.2023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21F94-62F2-48F6-8175-5A6FF0548E0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9284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6A536-0C3D-46FC-88EA-60973CFF8114}" type="datetimeFigureOut">
              <a:rPr lang="cs-CZ" smtClean="0"/>
              <a:pPr/>
              <a:t>10.05.2023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21F94-62F2-48F6-8175-5A6FF0548E0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3893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6A536-0C3D-46FC-88EA-60973CFF8114}" type="datetimeFigureOut">
              <a:rPr lang="cs-CZ" smtClean="0"/>
              <a:pPr/>
              <a:t>10.05.2023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21F94-62F2-48F6-8175-5A6FF0548E0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6556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6A536-0C3D-46FC-88EA-60973CFF8114}" type="datetimeFigureOut">
              <a:rPr lang="cs-CZ" smtClean="0"/>
              <a:pPr/>
              <a:t>10.05.2023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21F94-62F2-48F6-8175-5A6FF0548E0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3463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jiri.navratil@econ.muni.cz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ctrTitle"/>
          </p:nvPr>
        </p:nvSpPr>
        <p:spPr>
          <a:xfrm>
            <a:off x="589421" y="2130425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>
                <a:latin typeface="+mn-lt"/>
              </a:rPr>
              <a:t>Qualitative research – theoretical outline</a:t>
            </a:r>
            <a:endParaRPr lang="cs-CZ" dirty="0">
              <a:latin typeface="+mn-lt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2267744" y="4005064"/>
            <a:ext cx="441575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noProof="0" dirty="0" err="1"/>
              <a:t>Jiří</a:t>
            </a:r>
            <a:r>
              <a:rPr lang="en-GB" noProof="0" dirty="0"/>
              <a:t> </a:t>
            </a:r>
            <a:r>
              <a:rPr lang="en-GB" noProof="0" dirty="0" err="1"/>
              <a:t>Navrátil</a:t>
            </a:r>
            <a:endParaRPr lang="en-GB" noProof="0" dirty="0"/>
          </a:p>
          <a:p>
            <a:pPr algn="ctr"/>
            <a:r>
              <a:rPr lang="en-GB" dirty="0" err="1">
                <a:hlinkClick r:id="rId2"/>
              </a:rPr>
              <a:t>jiri.navratil</a:t>
            </a:r>
            <a:r>
              <a:rPr lang="en-GB" dirty="0">
                <a:hlinkClick r:id="rId2"/>
              </a:rPr>
              <a:t>@</a:t>
            </a:r>
            <a:r>
              <a:rPr lang="cs-CZ" dirty="0" err="1">
                <a:hlinkClick r:id="rId2"/>
              </a:rPr>
              <a:t>fss</a:t>
            </a:r>
            <a:r>
              <a:rPr lang="en-GB" dirty="0">
                <a:hlinkClick r:id="rId2"/>
              </a:rPr>
              <a:t>.muni.cz</a:t>
            </a:r>
            <a:endParaRPr lang="en-GB" dirty="0"/>
          </a:p>
          <a:p>
            <a:pPr algn="ctr"/>
            <a:endParaRPr lang="en-GB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FB43ACFC-6E83-4D56-9B02-022FEF6FA5C0}"/>
              </a:ext>
            </a:extLst>
          </p:cNvPr>
          <p:cNvSpPr txBox="1"/>
          <p:nvPr/>
        </p:nvSpPr>
        <p:spPr>
          <a:xfrm>
            <a:off x="1163253" y="3412674"/>
            <a:ext cx="6624736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GLCb1008 Introduction to Methodology of Social Sciences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11137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993775"/>
          </a:xfrm>
        </p:spPr>
        <p:txBody>
          <a:bodyPr/>
          <a:lstStyle/>
          <a:p>
            <a:r>
              <a:rPr lang="en-US" altLang="cs-CZ" dirty="0"/>
              <a:t>Ethnographic Research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79389" y="1341438"/>
            <a:ext cx="5976787" cy="5241924"/>
          </a:xfrm>
        </p:spPr>
        <p:txBody>
          <a:bodyPr>
            <a:normAutofit fontScale="92500" lnSpcReduction="20000"/>
          </a:bodyPr>
          <a:lstStyle/>
          <a:p>
            <a:pPr lvl="1">
              <a:buFontTx/>
              <a:buChar char="•"/>
            </a:pPr>
            <a:r>
              <a:rPr lang="en-US" altLang="cs-CZ" dirty="0"/>
              <a:t>It is similar in nature to the case study, but with more emphasis on everyday experience.</a:t>
            </a:r>
            <a:endParaRPr lang="cs-CZ" altLang="cs-CZ" dirty="0"/>
          </a:p>
          <a:p>
            <a:pPr lvl="1">
              <a:buFontTx/>
              <a:buChar char="•"/>
            </a:pPr>
            <a:r>
              <a:rPr lang="en-US" altLang="cs-CZ" dirty="0"/>
              <a:t>It also differs from the case study:		</a:t>
            </a:r>
            <a:endParaRPr lang="cs-CZ" altLang="cs-CZ" dirty="0"/>
          </a:p>
          <a:p>
            <a:pPr marL="457200" lvl="1" indent="0">
              <a:buNone/>
            </a:pPr>
            <a:r>
              <a:rPr lang="en-US" altLang="cs-CZ" dirty="0"/>
              <a:t>- Longer stay in the "field", more identification with the environment under study</a:t>
            </a:r>
            <a:endParaRPr lang="cs-CZ" altLang="cs-CZ" dirty="0"/>
          </a:p>
          <a:p>
            <a:pPr lvl="1">
              <a:buFontTx/>
              <a:buChar char="-"/>
            </a:pPr>
            <a:r>
              <a:rPr lang="en-US" altLang="cs-CZ" dirty="0"/>
              <a:t>More flexible strategies</a:t>
            </a:r>
            <a:endParaRPr lang="cs-CZ" altLang="cs-CZ" dirty="0"/>
          </a:p>
          <a:p>
            <a:pPr lvl="1">
              <a:buFontTx/>
              <a:buChar char="-"/>
            </a:pPr>
            <a:r>
              <a:rPr lang="en-US" altLang="cs-CZ" dirty="0"/>
              <a:t>Ethnographic writing</a:t>
            </a:r>
            <a:endParaRPr lang="cs-CZ" altLang="cs-CZ" dirty="0"/>
          </a:p>
          <a:p>
            <a:pPr lvl="1">
              <a:buFontTx/>
              <a:buChar char="-"/>
            </a:pPr>
            <a:r>
              <a:rPr lang="en-US" altLang="cs-CZ" dirty="0">
                <a:solidFill>
                  <a:srgbClr val="FF0000"/>
                </a:solidFill>
              </a:rPr>
              <a:t>Example: William F. Whyte: "Street Corner Society" (1955)</a:t>
            </a:r>
            <a:r>
              <a:rPr lang="cs-CZ" altLang="cs-CZ" dirty="0">
                <a:solidFill>
                  <a:srgbClr val="FF0000"/>
                </a:solidFill>
              </a:rPr>
              <a:t> - </a:t>
            </a:r>
            <a:r>
              <a:rPr lang="en-US" altLang="cs-CZ" dirty="0">
                <a:solidFill>
                  <a:srgbClr val="FF0000"/>
                </a:solidFill>
              </a:rPr>
              <a:t>Study of groups, gangs of young Italian immigrant youth in Boston</a:t>
            </a:r>
            <a:endParaRPr lang="cs-CZ" altLang="cs-CZ" dirty="0">
              <a:solidFill>
                <a:srgbClr val="FF0000"/>
              </a:solidFill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ECA93FDE-70BA-4374-BE4C-94A9C77AF4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5550" y="3050669"/>
            <a:ext cx="2838450" cy="1609725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B36EBB4A-30A6-4C65-840B-872C3E34F67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5550" y="4731854"/>
            <a:ext cx="2838450" cy="1586870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F793140E-CB7D-42E7-80C1-06F4C4F0CD6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5550" y="1268413"/>
            <a:ext cx="2838450" cy="1691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2417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993775"/>
          </a:xfrm>
        </p:spPr>
        <p:txBody>
          <a:bodyPr/>
          <a:lstStyle/>
          <a:p>
            <a:pPr eaLnBrk="1" hangingPunct="1"/>
            <a:r>
              <a:rPr lang="en-US" altLang="cs-CZ" dirty="0"/>
              <a:t>Grounded theory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79389" y="1341437"/>
            <a:ext cx="8641083" cy="2879651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altLang="cs-CZ" dirty="0"/>
              <a:t>It is not really a theory but a research strategy (Glaser and Strauss 1967).	</a:t>
            </a:r>
            <a:endParaRPr lang="cs-CZ" altLang="cs-CZ" dirty="0"/>
          </a:p>
          <a:p>
            <a:pPr>
              <a:buNone/>
            </a:pPr>
            <a:r>
              <a:rPr lang="en-US" altLang="cs-CZ" dirty="0"/>
              <a:t>↓</a:t>
            </a:r>
            <a:endParaRPr lang="cs-CZ" altLang="cs-CZ" dirty="0"/>
          </a:p>
          <a:p>
            <a:r>
              <a:rPr lang="en-US" altLang="cs-CZ" dirty="0"/>
              <a:t>Absence of predefined hypotheses</a:t>
            </a:r>
            <a:endParaRPr lang="cs-CZ" altLang="cs-CZ" dirty="0"/>
          </a:p>
          <a:p>
            <a:r>
              <a:rPr lang="en-US" altLang="cs-CZ" dirty="0"/>
              <a:t>Begins with exploration, tends towards the generation of new theories (i.e., exploration)</a:t>
            </a:r>
            <a:endParaRPr lang="cs-CZ" altLang="cs-CZ" dirty="0"/>
          </a:p>
          <a:p>
            <a:r>
              <a:rPr lang="en-US" altLang="cs-CZ" dirty="0"/>
              <a:t>Theory grounded in data - search for structure that emerges in the data</a:t>
            </a:r>
            <a:endParaRPr lang="cs-CZ" altLang="cs-CZ" dirty="0"/>
          </a:p>
          <a:p>
            <a:r>
              <a:rPr lang="en-US" altLang="cs-CZ" dirty="0"/>
              <a:t>Analysis uses software to sort, link and code different parts of the text/recording</a:t>
            </a:r>
            <a:endParaRPr lang="cs-CZ" altLang="cs-CZ" dirty="0"/>
          </a:p>
          <a:p>
            <a:pPr>
              <a:buNone/>
            </a:pPr>
            <a:r>
              <a:rPr lang="en-US" altLang="cs-CZ" dirty="0">
                <a:solidFill>
                  <a:srgbClr val="FF0000"/>
                </a:solidFill>
              </a:rPr>
              <a:t>Example: study of remarriage, study of tax avoidance</a:t>
            </a:r>
            <a:endParaRPr lang="cs-CZ" altLang="cs-CZ" dirty="0">
              <a:solidFill>
                <a:srgbClr val="FF0000"/>
              </a:solidFill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991CEF79-3E19-4D80-869D-EDA851D35A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1707" y="4114645"/>
            <a:ext cx="5760640" cy="2229707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83F4EBFC-951A-4F53-9C71-74E374BCEF8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4693" y="4270963"/>
            <a:ext cx="1557027" cy="667602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208FEFFB-2F4C-47B5-973B-DE31CDD2809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4115384"/>
            <a:ext cx="1557024" cy="667601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2C348ED9-A5F5-4E28-9A03-0E68947B489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6042479"/>
            <a:ext cx="1639298" cy="706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5352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291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993775"/>
          </a:xfrm>
        </p:spPr>
        <p:txBody>
          <a:bodyPr/>
          <a:lstStyle/>
          <a:p>
            <a:r>
              <a:rPr lang="en-US" altLang="cs-CZ" dirty="0"/>
              <a:t>Phenomenological research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79389" y="1341438"/>
            <a:ext cx="6120803" cy="5327922"/>
          </a:xfrm>
        </p:spPr>
        <p:txBody>
          <a:bodyPr>
            <a:normAutofit fontScale="55000" lnSpcReduction="20000"/>
          </a:bodyPr>
          <a:lstStyle/>
          <a:p>
            <a:pPr lvl="1">
              <a:buFontTx/>
              <a:buChar char="•"/>
            </a:pPr>
            <a:r>
              <a:rPr lang="en-US" altLang="cs-CZ" dirty="0"/>
              <a:t>Phenomenology - deals with the study of the experiential individual, uncovering the "commonplaces" and habitual ways of perceiving in our lives</a:t>
            </a:r>
            <a:endParaRPr lang="cs-CZ" altLang="cs-CZ" dirty="0"/>
          </a:p>
          <a:p>
            <a:pPr lvl="1">
              <a:buFontTx/>
              <a:buChar char="•"/>
            </a:pPr>
            <a:r>
              <a:rPr lang="en-US" altLang="cs-CZ" dirty="0"/>
              <a:t>Seeking to understand an individual with a particular experience whose meaning we want to explore (membership of a political party, relationship to religion, stay in hospital/prison)</a:t>
            </a:r>
            <a:endParaRPr lang="cs-CZ" altLang="cs-CZ" dirty="0"/>
          </a:p>
          <a:p>
            <a:pPr lvl="1">
              <a:buFontTx/>
              <a:buChar char="•"/>
            </a:pPr>
            <a:r>
              <a:rPr lang="en-US" altLang="cs-CZ" dirty="0"/>
              <a:t>Aiming to understand the subjectivity of existence, gaining insight into human motivations and actions, seeing through conventional knowledge and prevailing assumptions</a:t>
            </a:r>
            <a:endParaRPr lang="cs-CZ" altLang="cs-CZ" dirty="0"/>
          </a:p>
          <a:p>
            <a:pPr lvl="1">
              <a:buFontTx/>
              <a:buChar char="•"/>
            </a:pPr>
            <a:r>
              <a:rPr lang="en-US" altLang="cs-CZ" dirty="0"/>
              <a:t>Seeking to enter the inner world of the other person in order to understand the meanings they ascribe to the phenomenon under investigation</a:t>
            </a:r>
            <a:endParaRPr lang="cs-CZ" altLang="cs-CZ" dirty="0"/>
          </a:p>
          <a:p>
            <a:pPr lvl="1">
              <a:buFontTx/>
              <a:buChar char="•"/>
            </a:pPr>
            <a:r>
              <a:rPr lang="en-US" altLang="cs-CZ" dirty="0"/>
              <a:t>The essence of the research is to capture the essence of the lived experience through the description and interpretation of the lived experiences that the respondent describes to us</a:t>
            </a:r>
            <a:endParaRPr lang="cs-CZ" altLang="cs-CZ" dirty="0"/>
          </a:p>
          <a:p>
            <a:pPr lvl="1">
              <a:buFontTx/>
              <a:buChar char="•"/>
            </a:pPr>
            <a:r>
              <a:rPr lang="en-US" altLang="cs-CZ" dirty="0"/>
              <a:t>It is usually conducted using unstructured interviews</a:t>
            </a:r>
            <a:endParaRPr lang="cs-CZ" altLang="cs-CZ" dirty="0"/>
          </a:p>
          <a:p>
            <a:pPr lvl="1">
              <a:buFontTx/>
              <a:buChar char="•"/>
            </a:pPr>
            <a:r>
              <a:rPr lang="en-US" altLang="cs-CZ" dirty="0">
                <a:solidFill>
                  <a:srgbClr val="FF0000"/>
                </a:solidFill>
              </a:rPr>
              <a:t>Example: Berger, </a:t>
            </a:r>
            <a:r>
              <a:rPr lang="en-US" altLang="cs-CZ" dirty="0" err="1">
                <a:solidFill>
                  <a:srgbClr val="FF0000"/>
                </a:solidFill>
              </a:rPr>
              <a:t>Luckmann</a:t>
            </a:r>
            <a:r>
              <a:rPr lang="en-US" altLang="cs-CZ" dirty="0">
                <a:solidFill>
                  <a:srgbClr val="FF0000"/>
                </a:solidFill>
              </a:rPr>
              <a:t>: The social construction of reality; Berger - the interconnectedness of the social construction of the world and religion (internalization and legitimization of the world order that gives meaning to human action)</a:t>
            </a:r>
            <a:endParaRPr lang="cs-CZ" altLang="cs-CZ" dirty="0">
              <a:solidFill>
                <a:srgbClr val="FF0000"/>
              </a:solidFill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B8BA2081-BB42-4450-B25F-D3C8027DD38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5420" y="1341438"/>
            <a:ext cx="2483768" cy="1655845"/>
          </a:xfrm>
          <a:prstGeom prst="rect">
            <a:avLst/>
          </a:prstGeom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0E70C290-8C7B-4AD1-A295-F176F01FBDA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1468" y="3284984"/>
            <a:ext cx="1657350" cy="2762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7943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F320E-D729-4175-87BF-17D2634D3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726" y="260648"/>
            <a:ext cx="8229600" cy="1143000"/>
          </a:xfrm>
        </p:spPr>
        <p:txBody>
          <a:bodyPr/>
          <a:lstStyle/>
          <a:p>
            <a:r>
              <a:rPr lang="en-US" dirty="0"/>
              <a:t>References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9E6C38CD-CFD3-4404-A145-A05D3296CFB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44331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/>
          </p:cNvSpPr>
          <p:nvPr>
            <p:ph type="title"/>
          </p:nvPr>
        </p:nvSpPr>
        <p:spPr>
          <a:xfrm>
            <a:off x="395288" y="476250"/>
            <a:ext cx="8183562" cy="619125"/>
          </a:xfrm>
        </p:spPr>
        <p:txBody>
          <a:bodyPr/>
          <a:lstStyle/>
          <a:p>
            <a:pPr eaLnBrk="1" hangingPunct="1"/>
            <a:r>
              <a:rPr lang="cs-CZ" altLang="cs-CZ" sz="3200" b="1" dirty="0"/>
              <a:t>Testing vs. </a:t>
            </a:r>
            <a:r>
              <a:rPr lang="cs-CZ" altLang="cs-CZ" sz="3200" b="1" dirty="0" err="1"/>
              <a:t>understanding</a:t>
            </a:r>
            <a:endParaRPr lang="cs-CZ" altLang="cs-CZ" sz="3200" b="1" dirty="0"/>
          </a:p>
        </p:txBody>
      </p:sp>
      <p:sp>
        <p:nvSpPr>
          <p:cNvPr id="4099" name="Rectangle 5"/>
          <p:cNvSpPr>
            <a:spLocks noGrp="1"/>
          </p:cNvSpPr>
          <p:nvPr>
            <p:ph type="body" sz="half" idx="1"/>
          </p:nvPr>
        </p:nvSpPr>
        <p:spPr>
          <a:xfrm>
            <a:off x="468313" y="1052513"/>
            <a:ext cx="4014787" cy="5256212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 typeface="Wingdings 2" pitchFamily="18" charset="2"/>
              <a:buNone/>
            </a:pPr>
            <a:endParaRPr lang="cs-CZ" altLang="cs-CZ" sz="2400" b="1" dirty="0"/>
          </a:p>
          <a:p>
            <a:pPr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altLang="cs-CZ" sz="2400" b="1" dirty="0"/>
              <a:t>Quantitative</a:t>
            </a:r>
            <a:endParaRPr lang="cs-CZ" altLang="cs-CZ" sz="2400" b="1" dirty="0"/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en-US" altLang="cs-CZ" sz="2400" dirty="0">
                <a:solidFill>
                  <a:srgbClr val="00B0F0"/>
                </a:solidFill>
              </a:rPr>
              <a:t>deductive</a:t>
            </a:r>
            <a:r>
              <a:rPr lang="en-US" altLang="cs-CZ" sz="2400" dirty="0"/>
              <a:t> logic </a:t>
            </a:r>
            <a:endParaRPr lang="cs-CZ" altLang="cs-CZ" sz="2400" dirty="0"/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en-US" altLang="cs-CZ" sz="2400" dirty="0"/>
              <a:t>the goal is to </a:t>
            </a:r>
            <a:r>
              <a:rPr lang="en-US" altLang="cs-CZ" sz="2400" dirty="0">
                <a:solidFill>
                  <a:srgbClr val="00B0F0"/>
                </a:solidFill>
              </a:rPr>
              <a:t>test</a:t>
            </a:r>
            <a:r>
              <a:rPr lang="en-US" altLang="cs-CZ" sz="2400" dirty="0"/>
              <a:t> a hypothesis</a:t>
            </a:r>
            <a:endParaRPr lang="cs-CZ" altLang="cs-CZ" sz="2400" dirty="0"/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en-US" altLang="cs-CZ" sz="2400" dirty="0"/>
              <a:t>limited scope of </a:t>
            </a:r>
            <a:r>
              <a:rPr lang="en-US" altLang="cs-CZ" sz="2400" dirty="0">
                <a:solidFill>
                  <a:srgbClr val="00B0F0"/>
                </a:solidFill>
              </a:rPr>
              <a:t>isolated</a:t>
            </a:r>
            <a:r>
              <a:rPr lang="en-US" altLang="cs-CZ" sz="2400" dirty="0"/>
              <a:t> information about </a:t>
            </a:r>
            <a:r>
              <a:rPr lang="en-US" altLang="cs-CZ" sz="2400" dirty="0">
                <a:solidFill>
                  <a:srgbClr val="00B0F0"/>
                </a:solidFill>
              </a:rPr>
              <a:t>many</a:t>
            </a:r>
            <a:r>
              <a:rPr lang="en-US" altLang="cs-CZ" sz="2400" dirty="0"/>
              <a:t> units/individuals (reduction of reality to variables) </a:t>
            </a:r>
            <a:endParaRPr lang="cs-CZ" altLang="cs-CZ" sz="2400" dirty="0"/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en-US" altLang="cs-CZ" sz="2400" dirty="0"/>
              <a:t>allows </a:t>
            </a:r>
            <a:r>
              <a:rPr lang="en-US" altLang="cs-CZ" sz="2400" dirty="0">
                <a:solidFill>
                  <a:srgbClr val="00B0F0"/>
                </a:solidFill>
              </a:rPr>
              <a:t>generalization</a:t>
            </a:r>
            <a:r>
              <a:rPr lang="en-US" altLang="cs-CZ" sz="2400" dirty="0"/>
              <a:t> of conclusions to a wider population</a:t>
            </a:r>
            <a:endParaRPr lang="cs-CZ" altLang="cs-CZ" dirty="0"/>
          </a:p>
        </p:txBody>
      </p:sp>
      <p:sp>
        <p:nvSpPr>
          <p:cNvPr id="27651" name="Rectangle 6"/>
          <p:cNvSpPr>
            <a:spLocks noGrp="1"/>
          </p:cNvSpPr>
          <p:nvPr>
            <p:ph type="body" sz="half" idx="2"/>
          </p:nvPr>
        </p:nvSpPr>
        <p:spPr>
          <a:xfrm>
            <a:off x="4643438" y="1052512"/>
            <a:ext cx="4016375" cy="5256211"/>
          </a:xfrm>
        </p:spPr>
        <p:txBody>
          <a:bodyPr rtlCol="0">
            <a:normAutofit fontScale="92500"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endParaRPr lang="cs-CZ" sz="2400" b="1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2400" b="1" dirty="0"/>
              <a:t>Qualitative</a:t>
            </a:r>
            <a:endParaRPr lang="cs-CZ" sz="2400" b="1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sz="2400" dirty="0"/>
              <a:t>Inductive</a:t>
            </a:r>
            <a:r>
              <a:rPr lang="cs-CZ" sz="2400" dirty="0"/>
              <a:t>/</a:t>
            </a:r>
            <a:r>
              <a:rPr lang="cs-CZ" sz="2400" dirty="0" err="1">
                <a:solidFill>
                  <a:srgbClr val="00B0F0"/>
                </a:solidFill>
              </a:rPr>
              <a:t>abductive</a:t>
            </a:r>
            <a:r>
              <a:rPr lang="en-US" sz="2400" dirty="0"/>
              <a:t> logic</a:t>
            </a:r>
            <a:endParaRPr lang="cs-CZ" sz="24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cs-CZ" sz="2400" dirty="0"/>
              <a:t>t</a:t>
            </a:r>
            <a:r>
              <a:rPr lang="en-US" sz="2400" dirty="0"/>
              <a:t>he goal is theory </a:t>
            </a:r>
            <a:r>
              <a:rPr lang="en-US" sz="2400" dirty="0">
                <a:solidFill>
                  <a:srgbClr val="00B0F0"/>
                </a:solidFill>
              </a:rPr>
              <a:t>formulation</a:t>
            </a:r>
            <a:r>
              <a:rPr lang="en-US" sz="2400" dirty="0"/>
              <a:t> (hypothesis/concept generation)</a:t>
            </a:r>
            <a:endParaRPr lang="cs-CZ" sz="24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sz="2400" dirty="0">
                <a:solidFill>
                  <a:srgbClr val="00B0F0"/>
                </a:solidFill>
              </a:rPr>
              <a:t>lots</a:t>
            </a:r>
            <a:r>
              <a:rPr lang="en-US" sz="2400" dirty="0"/>
              <a:t> of information about a </a:t>
            </a:r>
            <a:r>
              <a:rPr lang="en-US" sz="2400" dirty="0">
                <a:solidFill>
                  <a:srgbClr val="00B0F0"/>
                </a:solidFill>
              </a:rPr>
              <a:t>small</a:t>
            </a:r>
            <a:r>
              <a:rPr lang="en-US" sz="2400" dirty="0"/>
              <a:t> number of units/individuals</a:t>
            </a:r>
            <a:r>
              <a:rPr lang="cs-CZ" sz="2400" dirty="0"/>
              <a:t> </a:t>
            </a:r>
            <a:r>
              <a:rPr lang="en-US" sz="2400" dirty="0"/>
              <a:t>(case reduction)</a:t>
            </a:r>
            <a:endParaRPr lang="cs-CZ" sz="24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sz="2400" dirty="0"/>
              <a:t>attempt to capture reality in its </a:t>
            </a:r>
            <a:r>
              <a:rPr lang="en-US" sz="2400" dirty="0">
                <a:solidFill>
                  <a:srgbClr val="00B0F0"/>
                </a:solidFill>
              </a:rPr>
              <a:t>complexity</a:t>
            </a:r>
            <a:endParaRPr lang="cs-CZ" sz="2400" dirty="0">
              <a:solidFill>
                <a:srgbClr val="00B0F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sz="2400" dirty="0"/>
              <a:t>generalization to population is impossible - it is about </a:t>
            </a:r>
            <a:r>
              <a:rPr lang="en-US" sz="2400" dirty="0">
                <a:solidFill>
                  <a:srgbClr val="00B0F0"/>
                </a:solidFill>
              </a:rPr>
              <a:t>understanding</a:t>
            </a:r>
            <a:endParaRPr lang="cs-CZ" sz="24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8613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b="1" dirty="0"/>
              <a:t>What is characteristic of qualitative research?</a:t>
            </a:r>
            <a:endParaRPr lang="cs-CZ" sz="40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cs-CZ" dirty="0"/>
              <a:t>The focus of research attention is the human being, people (it can also be locations, formations where people live and work)</a:t>
            </a:r>
            <a:endParaRPr lang="cs-CZ" altLang="cs-CZ" dirty="0"/>
          </a:p>
          <a:p>
            <a:pPr eaLnBrk="1" hangingPunct="1">
              <a:lnSpc>
                <a:spcPct val="90000"/>
              </a:lnSpc>
            </a:pPr>
            <a:r>
              <a:rPr lang="en-US" altLang="cs-CZ" dirty="0"/>
              <a:t>The problem we set out is never completely bounded, we are always clarifying it in our research</a:t>
            </a:r>
            <a:endParaRPr lang="cs-CZ" altLang="cs-CZ" dirty="0"/>
          </a:p>
          <a:p>
            <a:pPr eaLnBrk="1" hangingPunct="1">
              <a:lnSpc>
                <a:spcPct val="90000"/>
              </a:lnSpc>
            </a:pPr>
            <a:r>
              <a:rPr lang="en-US" altLang="cs-CZ" dirty="0"/>
              <a:t>We study the phenomenon that is the subject of our research interest in its natural context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61945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b="1" dirty="0"/>
              <a:t>What is characteristic of qualitative research</a:t>
            </a:r>
            <a:endParaRPr lang="cs-CZ" sz="4000" b="1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/>
            <a:r>
              <a:rPr lang="en-US" altLang="cs-CZ" dirty="0"/>
              <a:t>Research starts with fewer cases</a:t>
            </a:r>
            <a:r>
              <a:rPr lang="cs-CZ" altLang="cs-CZ" dirty="0"/>
              <a:t> </a:t>
            </a:r>
            <a:r>
              <a:rPr lang="cs-CZ" altLang="cs-CZ" dirty="0">
                <a:solidFill>
                  <a:srgbClr val="FF0000"/>
                </a:solidFill>
              </a:rPr>
              <a:t>(</a:t>
            </a:r>
            <a:r>
              <a:rPr lang="cs-CZ" altLang="cs-CZ" dirty="0" err="1">
                <a:solidFill>
                  <a:srgbClr val="FF0000"/>
                </a:solidFill>
              </a:rPr>
              <a:t>individuals</a:t>
            </a:r>
            <a:r>
              <a:rPr lang="cs-CZ" altLang="cs-CZ" dirty="0">
                <a:solidFill>
                  <a:srgbClr val="FF0000"/>
                </a:solidFill>
              </a:rPr>
              <a:t>, </a:t>
            </a:r>
            <a:r>
              <a:rPr lang="cs-CZ" altLang="cs-CZ" dirty="0" err="1">
                <a:solidFill>
                  <a:srgbClr val="FF0000"/>
                </a:solidFill>
              </a:rPr>
              <a:t>NGOs</a:t>
            </a:r>
            <a:r>
              <a:rPr lang="cs-CZ" altLang="cs-CZ" dirty="0">
                <a:solidFill>
                  <a:srgbClr val="FF0000"/>
                </a:solidFill>
              </a:rPr>
              <a:t>, …)</a:t>
            </a:r>
          </a:p>
          <a:p>
            <a:pPr eaLnBrk="1" hangingPunct="1"/>
            <a:r>
              <a:rPr lang="en-US" altLang="cs-CZ" dirty="0"/>
              <a:t>Interactive and developmental aspect of the research (important for describing the research process and interpreting the data)</a:t>
            </a:r>
            <a:r>
              <a:rPr lang="cs-CZ" altLang="cs-CZ" dirty="0"/>
              <a:t> </a:t>
            </a:r>
            <a:r>
              <a:rPr lang="cs-CZ" altLang="cs-CZ" dirty="0">
                <a:solidFill>
                  <a:srgbClr val="FF0000"/>
                </a:solidFill>
              </a:rPr>
              <a:t>(</a:t>
            </a:r>
            <a:r>
              <a:rPr lang="cs-CZ" altLang="cs-CZ" dirty="0" err="1">
                <a:solidFill>
                  <a:srgbClr val="FF0000"/>
                </a:solidFill>
              </a:rPr>
              <a:t>something</a:t>
            </a:r>
            <a:r>
              <a:rPr lang="cs-CZ" altLang="cs-CZ" dirty="0">
                <a:solidFill>
                  <a:srgbClr val="FF0000"/>
                </a:solidFill>
              </a:rPr>
              <a:t> </a:t>
            </a:r>
            <a:r>
              <a:rPr lang="cs-CZ" altLang="cs-CZ" dirty="0" err="1">
                <a:solidFill>
                  <a:srgbClr val="FF0000"/>
                </a:solidFill>
              </a:rPr>
              <a:t>new</a:t>
            </a:r>
            <a:r>
              <a:rPr lang="cs-CZ" altLang="cs-CZ" dirty="0">
                <a:solidFill>
                  <a:srgbClr val="FF0000"/>
                </a:solidFill>
              </a:rPr>
              <a:t>/</a:t>
            </a:r>
            <a:r>
              <a:rPr lang="cs-CZ" altLang="cs-CZ" dirty="0" err="1">
                <a:solidFill>
                  <a:srgbClr val="FF0000"/>
                </a:solidFill>
              </a:rPr>
              <a:t>unexpected</a:t>
            </a:r>
            <a:r>
              <a:rPr lang="cs-CZ" altLang="cs-CZ" dirty="0">
                <a:solidFill>
                  <a:srgbClr val="FF0000"/>
                </a:solidFill>
              </a:rPr>
              <a:t> </a:t>
            </a:r>
            <a:r>
              <a:rPr lang="cs-CZ" altLang="cs-CZ" dirty="0" err="1">
                <a:solidFill>
                  <a:srgbClr val="FF0000"/>
                </a:solidFill>
              </a:rPr>
              <a:t>is</a:t>
            </a:r>
            <a:r>
              <a:rPr lang="cs-CZ" altLang="cs-CZ" dirty="0">
                <a:solidFill>
                  <a:srgbClr val="FF0000"/>
                </a:solidFill>
              </a:rPr>
              <a:t> happening?)</a:t>
            </a:r>
          </a:p>
          <a:p>
            <a:pPr eaLnBrk="1" hangingPunct="1"/>
            <a:r>
              <a:rPr lang="en-US" altLang="cs-CZ" dirty="0"/>
              <a:t>Openness to new, unusual, atypical situations and possibilities</a:t>
            </a:r>
            <a:endParaRPr lang="cs-CZ" altLang="cs-CZ" dirty="0"/>
          </a:p>
          <a:p>
            <a:pPr eaLnBrk="1" hangingPunct="1"/>
            <a:r>
              <a:rPr lang="en-US" altLang="cs-CZ" dirty="0"/>
              <a:t>Consistent description of our research process (what, why and how I did it) - field </a:t>
            </a:r>
            <a:r>
              <a:rPr lang="cs-CZ" altLang="cs-CZ" dirty="0"/>
              <a:t>notes  </a:t>
            </a:r>
          </a:p>
          <a:p>
            <a:pPr eaLnBrk="1" hangingPunct="1"/>
            <a:r>
              <a:rPr lang="en-US" altLang="cs-CZ" dirty="0">
                <a:solidFill>
                  <a:srgbClr val="00B0F0"/>
                </a:solidFill>
              </a:rPr>
              <a:t>Typical research methods: </a:t>
            </a:r>
            <a:r>
              <a:rPr lang="en-US" altLang="cs-CZ" dirty="0" err="1">
                <a:solidFill>
                  <a:srgbClr val="00B0F0"/>
                </a:solidFill>
              </a:rPr>
              <a:t>etnography</a:t>
            </a:r>
            <a:r>
              <a:rPr lang="en-US" altLang="cs-CZ" dirty="0">
                <a:solidFill>
                  <a:srgbClr val="00B0F0"/>
                </a:solidFill>
              </a:rPr>
              <a:t>/participant observation, qualitative interviewing, focus groups, language analysis, text analysis</a:t>
            </a:r>
          </a:p>
        </p:txBody>
      </p:sp>
    </p:spTree>
    <p:extLst>
      <p:ext uri="{BB962C8B-B14F-4D97-AF65-F5344CB8AC3E}">
        <p14:creationId xmlns:p14="http://schemas.microsoft.com/office/powerpoint/2010/main" val="21322537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8906BC-A3DA-F467-2BBD-16D00CC2E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Main</a:t>
            </a:r>
            <a:r>
              <a:rPr lang="cs-CZ" b="1" dirty="0"/>
              <a:t> </a:t>
            </a:r>
            <a:r>
              <a:rPr lang="cs-CZ" b="1" dirty="0" err="1"/>
              <a:t>steps</a:t>
            </a:r>
            <a:r>
              <a:rPr lang="cs-CZ" b="1" dirty="0"/>
              <a:t> </a:t>
            </a:r>
            <a:r>
              <a:rPr lang="cs-CZ" b="1" dirty="0" err="1"/>
              <a:t>of</a:t>
            </a:r>
            <a:r>
              <a:rPr lang="cs-CZ" b="1" dirty="0"/>
              <a:t> </a:t>
            </a:r>
            <a:r>
              <a:rPr lang="cs-CZ" b="1" dirty="0" err="1"/>
              <a:t>qualitative</a:t>
            </a:r>
            <a:r>
              <a:rPr lang="cs-CZ" b="1" dirty="0"/>
              <a:t> </a:t>
            </a:r>
            <a:r>
              <a:rPr lang="cs-CZ" b="1" dirty="0" err="1"/>
              <a:t>research</a:t>
            </a:r>
            <a:endParaRPr lang="cs-CZ" b="1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9BDBC6C-51A0-6424-E988-A70FFCEAC3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8794" y="1628800"/>
            <a:ext cx="7186411" cy="4636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80493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474E3E-4E49-283E-6CFF-62D8899AA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Main</a:t>
            </a:r>
            <a:r>
              <a:rPr lang="cs-CZ" b="1" dirty="0"/>
              <a:t> </a:t>
            </a:r>
            <a:r>
              <a:rPr lang="cs-CZ" b="1" dirty="0" err="1"/>
              <a:t>focus</a:t>
            </a:r>
            <a:r>
              <a:rPr lang="cs-CZ" b="1" dirty="0"/>
              <a:t> </a:t>
            </a:r>
            <a:r>
              <a:rPr lang="cs-CZ" b="1" dirty="0" err="1"/>
              <a:t>of</a:t>
            </a:r>
            <a:r>
              <a:rPr lang="cs-CZ" b="1" dirty="0"/>
              <a:t> </a:t>
            </a:r>
            <a:r>
              <a:rPr lang="cs-CZ" b="1" dirty="0" err="1"/>
              <a:t>qualitative</a:t>
            </a:r>
            <a:r>
              <a:rPr lang="cs-CZ" b="1" dirty="0"/>
              <a:t> </a:t>
            </a:r>
            <a:r>
              <a:rPr lang="cs-CZ" b="1" dirty="0" err="1"/>
              <a:t>research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5CF71E-4D8C-4FE6-B14D-C9CA03D2D3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Seeing</a:t>
            </a:r>
            <a:r>
              <a:rPr lang="cs-CZ" dirty="0"/>
              <a:t> </a:t>
            </a:r>
            <a:r>
              <a:rPr lang="cs-CZ" dirty="0" err="1"/>
              <a:t>through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eyes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actors</a:t>
            </a:r>
            <a:r>
              <a:rPr lang="cs-CZ" dirty="0"/>
              <a:t> </a:t>
            </a:r>
            <a:r>
              <a:rPr lang="cs-CZ" dirty="0" err="1"/>
              <a:t>under</a:t>
            </a:r>
            <a:r>
              <a:rPr lang="cs-CZ" dirty="0"/>
              <a:t> study (</a:t>
            </a:r>
            <a:r>
              <a:rPr lang="cs-CZ" dirty="0" err="1">
                <a:solidFill>
                  <a:srgbClr val="00B0F0"/>
                </a:solidFill>
              </a:rPr>
              <a:t>social</a:t>
            </a:r>
            <a:r>
              <a:rPr lang="cs-CZ" dirty="0">
                <a:solidFill>
                  <a:srgbClr val="00B0F0"/>
                </a:solidFill>
              </a:rPr>
              <a:t> </a:t>
            </a:r>
            <a:r>
              <a:rPr lang="cs-CZ" dirty="0" err="1">
                <a:solidFill>
                  <a:srgbClr val="00B0F0"/>
                </a:solidFill>
              </a:rPr>
              <a:t>constructivism</a:t>
            </a:r>
            <a:r>
              <a:rPr lang="cs-CZ" dirty="0">
                <a:solidFill>
                  <a:srgbClr val="00B0F0"/>
                </a:solidFill>
              </a:rPr>
              <a:t>, face-face </a:t>
            </a:r>
            <a:r>
              <a:rPr lang="cs-CZ" dirty="0" err="1">
                <a:solidFill>
                  <a:srgbClr val="00B0F0"/>
                </a:solidFill>
              </a:rPr>
              <a:t>interaction</a:t>
            </a:r>
            <a:r>
              <a:rPr lang="cs-CZ" dirty="0">
                <a:solidFill>
                  <a:srgbClr val="00B0F0"/>
                </a:solidFill>
              </a:rPr>
              <a:t>, </a:t>
            </a:r>
            <a:r>
              <a:rPr lang="cs-CZ" dirty="0" err="1">
                <a:solidFill>
                  <a:srgbClr val="00B0F0"/>
                </a:solidFill>
              </a:rPr>
              <a:t>participation</a:t>
            </a:r>
            <a:r>
              <a:rPr lang="cs-CZ" dirty="0">
                <a:solidFill>
                  <a:srgbClr val="00B0F0"/>
                </a:solidFill>
              </a:rPr>
              <a:t> in </a:t>
            </a:r>
            <a:r>
              <a:rPr lang="cs-CZ" dirty="0" err="1">
                <a:solidFill>
                  <a:srgbClr val="00B0F0"/>
                </a:solidFill>
              </a:rPr>
              <a:t>the</a:t>
            </a:r>
            <a:r>
              <a:rPr lang="cs-CZ" dirty="0">
                <a:solidFill>
                  <a:srgbClr val="00B0F0"/>
                </a:solidFill>
              </a:rPr>
              <a:t> mind </a:t>
            </a:r>
            <a:r>
              <a:rPr lang="cs-CZ" dirty="0" err="1">
                <a:solidFill>
                  <a:srgbClr val="00B0F0"/>
                </a:solidFill>
              </a:rPr>
              <a:t>of</a:t>
            </a:r>
            <a:r>
              <a:rPr lang="cs-CZ" dirty="0">
                <a:solidFill>
                  <a:srgbClr val="00B0F0"/>
                </a:solidFill>
              </a:rPr>
              <a:t> </a:t>
            </a:r>
            <a:r>
              <a:rPr lang="cs-CZ" dirty="0" err="1">
                <a:solidFill>
                  <a:srgbClr val="00B0F0"/>
                </a:solidFill>
              </a:rPr>
              <a:t>other</a:t>
            </a:r>
            <a:r>
              <a:rPr lang="cs-CZ" dirty="0">
                <a:solidFill>
                  <a:srgbClr val="00B0F0"/>
                </a:solidFill>
              </a:rPr>
              <a:t> </a:t>
            </a:r>
            <a:r>
              <a:rPr lang="cs-CZ" dirty="0" err="1">
                <a:solidFill>
                  <a:srgbClr val="00B0F0"/>
                </a:solidFill>
              </a:rPr>
              <a:t>people</a:t>
            </a:r>
            <a:r>
              <a:rPr lang="cs-CZ" dirty="0"/>
              <a:t>)</a:t>
            </a:r>
          </a:p>
          <a:p>
            <a:r>
              <a:rPr lang="cs-CZ" dirty="0" err="1"/>
              <a:t>Capturing</a:t>
            </a:r>
            <a:r>
              <a:rPr lang="cs-CZ" dirty="0"/>
              <a:t> </a:t>
            </a:r>
            <a:r>
              <a:rPr lang="cs-CZ" dirty="0" err="1"/>
              <a:t>context</a:t>
            </a:r>
            <a:r>
              <a:rPr lang="cs-CZ" dirty="0"/>
              <a:t> (</a:t>
            </a:r>
            <a:r>
              <a:rPr lang="cs-CZ" dirty="0" err="1">
                <a:solidFill>
                  <a:srgbClr val="00B0F0"/>
                </a:solidFill>
              </a:rPr>
              <a:t>thick</a:t>
            </a:r>
            <a:r>
              <a:rPr lang="cs-CZ" dirty="0">
                <a:solidFill>
                  <a:srgbClr val="00B0F0"/>
                </a:solidFill>
              </a:rPr>
              <a:t> </a:t>
            </a:r>
            <a:r>
              <a:rPr lang="cs-CZ" dirty="0" err="1">
                <a:solidFill>
                  <a:srgbClr val="00B0F0"/>
                </a:solidFill>
              </a:rPr>
              <a:t>description</a:t>
            </a:r>
            <a:r>
              <a:rPr lang="cs-CZ" dirty="0"/>
              <a:t>)</a:t>
            </a:r>
          </a:p>
          <a:p>
            <a:r>
              <a:rPr lang="cs-CZ" dirty="0" err="1"/>
              <a:t>Emphasizing</a:t>
            </a:r>
            <a:r>
              <a:rPr lang="cs-CZ" dirty="0"/>
              <a:t> </a:t>
            </a:r>
            <a:r>
              <a:rPr lang="cs-CZ" dirty="0" err="1"/>
              <a:t>process</a:t>
            </a:r>
            <a:r>
              <a:rPr lang="cs-CZ" dirty="0"/>
              <a:t> </a:t>
            </a:r>
          </a:p>
          <a:p>
            <a:r>
              <a:rPr lang="cs-CZ" dirty="0"/>
              <a:t>Flexibility and limited </a:t>
            </a:r>
            <a:r>
              <a:rPr lang="cs-CZ" dirty="0" err="1"/>
              <a:t>structure</a:t>
            </a:r>
            <a:endParaRPr lang="cs-CZ" dirty="0"/>
          </a:p>
          <a:p>
            <a:r>
              <a:rPr lang="cs-CZ" dirty="0" err="1"/>
              <a:t>Concepts</a:t>
            </a:r>
            <a:r>
              <a:rPr lang="cs-CZ" dirty="0"/>
              <a:t> + </a:t>
            </a:r>
            <a:r>
              <a:rPr lang="cs-CZ" dirty="0" err="1"/>
              <a:t>theory</a:t>
            </a:r>
            <a:r>
              <a:rPr lang="cs-CZ" dirty="0"/>
              <a:t> </a:t>
            </a:r>
            <a:r>
              <a:rPr lang="cs-CZ" dirty="0" err="1"/>
              <a:t>grounded</a:t>
            </a:r>
            <a:r>
              <a:rPr lang="cs-CZ" dirty="0"/>
              <a:t> in data</a:t>
            </a:r>
          </a:p>
        </p:txBody>
      </p:sp>
    </p:spTree>
    <p:extLst>
      <p:ext uri="{BB962C8B-B14F-4D97-AF65-F5344CB8AC3E}">
        <p14:creationId xmlns:p14="http://schemas.microsoft.com/office/powerpoint/2010/main" val="17785190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sz="3600" b="1" dirty="0"/>
              <a:t>Reliability and validity in </a:t>
            </a:r>
            <a:r>
              <a:rPr lang="cs-CZ" altLang="cs-CZ" sz="3600" b="1" dirty="0" err="1"/>
              <a:t>qualitative</a:t>
            </a:r>
            <a:r>
              <a:rPr lang="cs-CZ" altLang="cs-CZ" sz="3600" b="1" dirty="0"/>
              <a:t> </a:t>
            </a:r>
            <a:r>
              <a:rPr lang="cs-CZ" altLang="cs-CZ" sz="3600" b="1" dirty="0" err="1"/>
              <a:t>research</a:t>
            </a:r>
            <a:endParaRPr lang="cs-CZ" altLang="cs-CZ" sz="3600" b="1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dirty="0" err="1"/>
              <a:t>External</a:t>
            </a:r>
            <a:r>
              <a:rPr lang="cs-CZ" altLang="cs-CZ" dirty="0"/>
              <a:t> reliability (</a:t>
            </a:r>
            <a:r>
              <a:rPr lang="cs-CZ" altLang="cs-CZ" dirty="0" err="1"/>
              <a:t>replication</a:t>
            </a:r>
            <a:r>
              <a:rPr lang="cs-CZ" altLang="cs-CZ" dirty="0"/>
              <a:t>) - </a:t>
            </a:r>
            <a:r>
              <a:rPr lang="cs-CZ" altLang="cs-CZ" dirty="0" err="1"/>
              <a:t>weak</a:t>
            </a:r>
            <a:endParaRPr lang="cs-CZ" altLang="cs-CZ" dirty="0"/>
          </a:p>
          <a:p>
            <a:pPr>
              <a:lnSpc>
                <a:spcPct val="80000"/>
              </a:lnSpc>
            </a:pPr>
            <a:r>
              <a:rPr lang="cs-CZ" altLang="cs-CZ" dirty="0" err="1"/>
              <a:t>Internal</a:t>
            </a:r>
            <a:r>
              <a:rPr lang="cs-CZ" altLang="cs-CZ" dirty="0"/>
              <a:t> reliability (inter-</a:t>
            </a:r>
            <a:r>
              <a:rPr lang="cs-CZ" altLang="cs-CZ" dirty="0" err="1"/>
              <a:t>researcher</a:t>
            </a:r>
            <a:r>
              <a:rPr lang="cs-CZ" altLang="cs-CZ" dirty="0"/>
              <a:t>) - </a:t>
            </a:r>
            <a:r>
              <a:rPr lang="cs-CZ" altLang="cs-CZ" dirty="0" err="1"/>
              <a:t>weak</a:t>
            </a:r>
            <a:endParaRPr lang="cs-CZ" altLang="cs-CZ" dirty="0"/>
          </a:p>
          <a:p>
            <a:pPr>
              <a:lnSpc>
                <a:spcPct val="80000"/>
              </a:lnSpc>
            </a:pPr>
            <a:r>
              <a:rPr lang="cs-CZ" altLang="cs-CZ" dirty="0" err="1"/>
              <a:t>Internal</a:t>
            </a:r>
            <a:r>
              <a:rPr lang="cs-CZ" altLang="cs-CZ" dirty="0"/>
              <a:t> validity (</a:t>
            </a:r>
            <a:r>
              <a:rPr lang="cs-CZ" altLang="cs-CZ" dirty="0" err="1"/>
              <a:t>observation-ideas</a:t>
            </a:r>
            <a:r>
              <a:rPr lang="cs-CZ" altLang="cs-CZ" dirty="0"/>
              <a:t>) – </a:t>
            </a:r>
            <a:r>
              <a:rPr lang="cs-CZ" altLang="cs-CZ" dirty="0" err="1"/>
              <a:t>strong</a:t>
            </a:r>
            <a:endParaRPr lang="cs-CZ" altLang="cs-CZ" dirty="0"/>
          </a:p>
          <a:p>
            <a:pPr>
              <a:lnSpc>
                <a:spcPct val="80000"/>
              </a:lnSpc>
            </a:pPr>
            <a:r>
              <a:rPr lang="cs-CZ" altLang="cs-CZ" dirty="0" err="1"/>
              <a:t>External</a:t>
            </a:r>
            <a:r>
              <a:rPr lang="cs-CZ" altLang="cs-CZ" dirty="0"/>
              <a:t> validity (</a:t>
            </a:r>
            <a:r>
              <a:rPr lang="cs-CZ" altLang="cs-CZ" dirty="0" err="1"/>
              <a:t>generalization</a:t>
            </a:r>
            <a:r>
              <a:rPr lang="cs-CZ" altLang="cs-CZ" dirty="0"/>
              <a:t> </a:t>
            </a:r>
            <a:r>
              <a:rPr lang="cs-CZ" altLang="cs-CZ" dirty="0" err="1"/>
              <a:t>across</a:t>
            </a:r>
            <a:r>
              <a:rPr lang="cs-CZ" altLang="cs-CZ" dirty="0"/>
              <a:t> </a:t>
            </a:r>
            <a:r>
              <a:rPr lang="cs-CZ" altLang="cs-CZ" dirty="0" err="1"/>
              <a:t>settings</a:t>
            </a:r>
            <a:r>
              <a:rPr lang="cs-CZ" altLang="cs-CZ" dirty="0"/>
              <a:t>) – </a:t>
            </a:r>
            <a:r>
              <a:rPr lang="cs-CZ" altLang="cs-CZ" dirty="0" err="1"/>
              <a:t>weak</a:t>
            </a:r>
            <a:endParaRPr lang="cs-CZ" altLang="cs-CZ" dirty="0"/>
          </a:p>
          <a:p>
            <a:pPr marL="0" indent="0">
              <a:lnSpc>
                <a:spcPct val="80000"/>
              </a:lnSpc>
              <a:buNone/>
            </a:pPr>
            <a:endParaRPr lang="cs-CZ" altLang="cs-CZ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u="sng" dirty="0"/>
              <a:t>But: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dirty="0" err="1"/>
              <a:t>Alternative</a:t>
            </a:r>
            <a:r>
              <a:rPr lang="cs-CZ" altLang="cs-CZ" dirty="0"/>
              <a:t> </a:t>
            </a:r>
            <a:r>
              <a:rPr lang="cs-CZ" altLang="cs-CZ" dirty="0" err="1"/>
              <a:t>criteria</a:t>
            </a:r>
            <a:r>
              <a:rPr lang="cs-CZ" altLang="cs-CZ" dirty="0"/>
              <a:t> </a:t>
            </a:r>
            <a:r>
              <a:rPr lang="cs-CZ" altLang="cs-CZ" dirty="0" err="1"/>
              <a:t>for</a:t>
            </a:r>
            <a:r>
              <a:rPr lang="cs-CZ" altLang="cs-CZ" dirty="0"/>
              <a:t> </a:t>
            </a:r>
            <a:r>
              <a:rPr lang="cs-CZ" altLang="cs-CZ" dirty="0" err="1"/>
              <a:t>evaluating</a:t>
            </a:r>
            <a:r>
              <a:rPr lang="cs-CZ" altLang="cs-CZ" dirty="0"/>
              <a:t> </a:t>
            </a:r>
            <a:r>
              <a:rPr lang="cs-CZ" altLang="cs-CZ" dirty="0" err="1"/>
              <a:t>qualitative</a:t>
            </a:r>
            <a:r>
              <a:rPr lang="cs-CZ" altLang="cs-CZ" dirty="0"/>
              <a:t> </a:t>
            </a:r>
            <a:r>
              <a:rPr lang="cs-CZ" altLang="cs-CZ" dirty="0" err="1"/>
              <a:t>research</a:t>
            </a:r>
            <a:r>
              <a:rPr lang="cs-CZ" altLang="cs-CZ" dirty="0"/>
              <a:t> (</a:t>
            </a:r>
            <a:r>
              <a:rPr lang="cs-CZ" altLang="cs-CZ" dirty="0" err="1">
                <a:solidFill>
                  <a:srgbClr val="00B0F0"/>
                </a:solidFill>
              </a:rPr>
              <a:t>trustworthiness</a:t>
            </a:r>
            <a:r>
              <a:rPr lang="cs-CZ" altLang="cs-CZ" dirty="0">
                <a:solidFill>
                  <a:srgbClr val="00B0F0"/>
                </a:solidFill>
              </a:rPr>
              <a:t> - </a:t>
            </a:r>
            <a:r>
              <a:rPr lang="cs-CZ" altLang="cs-CZ" dirty="0"/>
              <a:t> + </a:t>
            </a:r>
            <a:r>
              <a:rPr lang="cs-CZ" altLang="cs-CZ" dirty="0" err="1">
                <a:solidFill>
                  <a:srgbClr val="00B0F0"/>
                </a:solidFill>
              </a:rPr>
              <a:t>authenticity</a:t>
            </a:r>
            <a:r>
              <a:rPr lang="cs-CZ" alt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4383631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2ED0A0-120F-C1A9-C3AC-F7A4134D8B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Sampling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E343966-B3BE-5632-672A-90141F0EC7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4474840" cy="4525963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Case study „style“ (extreme/deviant case, typical case, … etc.)</a:t>
            </a:r>
          </a:p>
          <a:p>
            <a:r>
              <a:rPr lang="en-US" dirty="0"/>
              <a:t>Sampling both </a:t>
            </a:r>
            <a:r>
              <a:rPr lang="en-US" dirty="0">
                <a:solidFill>
                  <a:srgbClr val="00B0F0"/>
                </a:solidFill>
              </a:rPr>
              <a:t>context</a:t>
            </a:r>
            <a:r>
              <a:rPr lang="en-US" dirty="0"/>
              <a:t> and </a:t>
            </a:r>
            <a:r>
              <a:rPr lang="en-US" dirty="0" err="1">
                <a:solidFill>
                  <a:srgbClr val="00B0F0"/>
                </a:solidFill>
              </a:rPr>
              <a:t>particiants</a:t>
            </a:r>
            <a:endParaRPr lang="en-US" dirty="0">
              <a:solidFill>
                <a:srgbClr val="00B0F0"/>
              </a:solidFill>
            </a:endParaRPr>
          </a:p>
          <a:p>
            <a:r>
              <a:rPr lang="en-US" dirty="0"/>
              <a:t>Often </a:t>
            </a:r>
            <a:r>
              <a:rPr lang="en-US" dirty="0">
                <a:solidFill>
                  <a:srgbClr val="00B0F0"/>
                </a:solidFill>
              </a:rPr>
              <a:t>purposive sampling </a:t>
            </a:r>
            <a:r>
              <a:rPr lang="en-US" dirty="0"/>
              <a:t>(theoretical sampling, generic purposive sampling, snowball)</a:t>
            </a:r>
          </a:p>
          <a:p>
            <a:r>
              <a:rPr lang="en-US" dirty="0"/>
              <a:t>Theoretical sampling – </a:t>
            </a:r>
            <a:r>
              <a:rPr lang="en-US" dirty="0">
                <a:solidFill>
                  <a:srgbClr val="00B0F0"/>
                </a:solidFill>
              </a:rPr>
              <a:t>theoretical saturation </a:t>
            </a:r>
            <a:r>
              <a:rPr lang="en-US" dirty="0"/>
              <a:t>(no new data emerging in relation to category + category is well </a:t>
            </a:r>
            <a:r>
              <a:rPr lang="en-US" dirty="0" err="1"/>
              <a:t>developped</a:t>
            </a:r>
            <a:r>
              <a:rPr lang="en-US" dirty="0"/>
              <a:t> + relationships among categories are well established)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BD1A1707-AA34-65E4-1F68-F50AA78EBB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4048" y="1417638"/>
            <a:ext cx="3915177" cy="5077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81423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cs-CZ" sz="3600" b="1" dirty="0"/>
              <a:t>Basic types of qualitative research</a:t>
            </a:r>
            <a:endParaRPr lang="cs-CZ" altLang="cs-CZ" sz="3600" b="1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endParaRPr lang="cs-CZ" altLang="cs-CZ" b="1" dirty="0"/>
          </a:p>
          <a:p>
            <a:pPr eaLnBrk="1" hangingPunct="1">
              <a:lnSpc>
                <a:spcPct val="80000"/>
              </a:lnSpc>
            </a:pPr>
            <a:r>
              <a:rPr lang="en-US" altLang="cs-CZ" dirty="0"/>
              <a:t>Case study (?) </a:t>
            </a:r>
            <a:endParaRPr lang="cs-CZ" altLang="cs-CZ" dirty="0"/>
          </a:p>
          <a:p>
            <a:pPr eaLnBrk="1" hangingPunct="1">
              <a:lnSpc>
                <a:spcPct val="80000"/>
              </a:lnSpc>
            </a:pPr>
            <a:r>
              <a:rPr lang="en-US" altLang="cs-CZ" dirty="0"/>
              <a:t>Ethnographic approach</a:t>
            </a:r>
            <a:endParaRPr lang="cs-CZ" altLang="cs-CZ" dirty="0"/>
          </a:p>
          <a:p>
            <a:pPr eaLnBrk="1" hangingPunct="1">
              <a:lnSpc>
                <a:spcPct val="80000"/>
              </a:lnSpc>
            </a:pPr>
            <a:r>
              <a:rPr lang="en-US" altLang="cs-CZ" dirty="0"/>
              <a:t>Grounded theory</a:t>
            </a:r>
            <a:endParaRPr lang="cs-CZ" altLang="cs-CZ" dirty="0"/>
          </a:p>
          <a:p>
            <a:pPr eaLnBrk="1" hangingPunct="1">
              <a:lnSpc>
                <a:spcPct val="80000"/>
              </a:lnSpc>
            </a:pPr>
            <a:r>
              <a:rPr lang="en-US" altLang="cs-CZ" dirty="0"/>
              <a:t>Phenomenological research</a:t>
            </a:r>
            <a:endParaRPr lang="cs-CZ" altLang="cs-CZ" dirty="0"/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cs-CZ" altLang="cs-CZ" b="1" dirty="0"/>
          </a:p>
        </p:txBody>
      </p:sp>
    </p:spTree>
    <p:extLst>
      <p:ext uri="{BB962C8B-B14F-4D97-AF65-F5344CB8AC3E}">
        <p14:creationId xmlns:p14="http://schemas.microsoft.com/office/powerpoint/2010/main" val="240419128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2927</TotalTime>
  <Words>970</Words>
  <Application>Microsoft Office PowerPoint</Application>
  <PresentationFormat>Předvádění na obrazovce (4:3)</PresentationFormat>
  <Paragraphs>85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Wingdings 2</vt:lpstr>
      <vt:lpstr>Motiv systému Office</vt:lpstr>
      <vt:lpstr>Qualitative research – theoretical outline</vt:lpstr>
      <vt:lpstr>Testing vs. understanding</vt:lpstr>
      <vt:lpstr>What is characteristic of qualitative research?</vt:lpstr>
      <vt:lpstr>What is characteristic of qualitative research</vt:lpstr>
      <vt:lpstr>Main steps of qualitative research</vt:lpstr>
      <vt:lpstr>Main focus of qualitative research</vt:lpstr>
      <vt:lpstr>Reliability and validity in qualitative research</vt:lpstr>
      <vt:lpstr>Sampling</vt:lpstr>
      <vt:lpstr>Basic types of qualitative research</vt:lpstr>
      <vt:lpstr>Ethnographic Research</vt:lpstr>
      <vt:lpstr>Grounded theory</vt:lpstr>
      <vt:lpstr>Phenomenological research</vt:lpstr>
      <vt:lpstr>References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Navrátil Jiří</dc:creator>
  <cp:lastModifiedBy>Jiří Navrátil</cp:lastModifiedBy>
  <cp:revision>364</cp:revision>
  <cp:lastPrinted>2019-04-11T11:47:49Z</cp:lastPrinted>
  <dcterms:created xsi:type="dcterms:W3CDTF">2013-04-23T11:22:42Z</dcterms:created>
  <dcterms:modified xsi:type="dcterms:W3CDTF">2023-05-10T07:58:23Z</dcterms:modified>
</cp:coreProperties>
</file>