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2"/>
  </p:notesMasterIdLst>
  <p:sldIdLst>
    <p:sldId id="256" r:id="rId2"/>
    <p:sldId id="316" r:id="rId3"/>
    <p:sldId id="325" r:id="rId4"/>
    <p:sldId id="326" r:id="rId5"/>
    <p:sldId id="333" r:id="rId6"/>
    <p:sldId id="328" r:id="rId7"/>
    <p:sldId id="334" r:id="rId8"/>
    <p:sldId id="338" r:id="rId9"/>
    <p:sldId id="340" r:id="rId10"/>
    <p:sldId id="337" r:id="rId11"/>
    <p:sldId id="335" r:id="rId12"/>
    <p:sldId id="342" r:id="rId13"/>
    <p:sldId id="343" r:id="rId14"/>
    <p:sldId id="345" r:id="rId15"/>
    <p:sldId id="346" r:id="rId16"/>
    <p:sldId id="341" r:id="rId17"/>
    <p:sldId id="339" r:id="rId18"/>
    <p:sldId id="336" r:id="rId19"/>
    <p:sldId id="344" r:id="rId20"/>
    <p:sldId id="30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DA32D12F-D361-436C-AEBB-AD40B59D4430}">
          <p14:sldIdLst>
            <p14:sldId id="256"/>
            <p14:sldId id="316"/>
            <p14:sldId id="325"/>
            <p14:sldId id="326"/>
            <p14:sldId id="333"/>
            <p14:sldId id="328"/>
            <p14:sldId id="334"/>
            <p14:sldId id="338"/>
            <p14:sldId id="340"/>
            <p14:sldId id="337"/>
            <p14:sldId id="335"/>
            <p14:sldId id="342"/>
            <p14:sldId id="343"/>
            <p14:sldId id="345"/>
            <p14:sldId id="346"/>
            <p14:sldId id="341"/>
            <p14:sldId id="339"/>
            <p14:sldId id="336"/>
            <p14:sldId id="344"/>
            <p14:sldId id="30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33B3ED-7FFC-4DDC-BE7F-37061E9C0023}" v="5" dt="2023-03-26T18:22:34.687"/>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89565" autoAdjust="0"/>
  </p:normalViewPr>
  <p:slideViewPr>
    <p:cSldViewPr snapToGrid="0">
      <p:cViewPr varScale="1">
        <p:scale>
          <a:sx n="74" d="100"/>
          <a:sy n="74" d="100"/>
        </p:scale>
        <p:origin x="811"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e Konečná" userId="e77d300807919a1d" providerId="LiveId" clId="{EE33B3ED-7FFC-4DDC-BE7F-37061E9C0023}"/>
    <pc:docChg chg="custSel modSld">
      <pc:chgData name="Lucie Konečná" userId="e77d300807919a1d" providerId="LiveId" clId="{EE33B3ED-7FFC-4DDC-BE7F-37061E9C0023}" dt="2023-03-26T18:22:34.685" v="51" actId="14100"/>
      <pc:docMkLst>
        <pc:docMk/>
      </pc:docMkLst>
      <pc:sldChg chg="modSp mod">
        <pc:chgData name="Lucie Konečná" userId="e77d300807919a1d" providerId="LiveId" clId="{EE33B3ED-7FFC-4DDC-BE7F-37061E9C0023}" dt="2023-03-26T12:19:34.962" v="7" actId="20577"/>
        <pc:sldMkLst>
          <pc:docMk/>
          <pc:sldMk cId="2497236001" sldId="256"/>
        </pc:sldMkLst>
        <pc:spChg chg="mod">
          <ac:chgData name="Lucie Konečná" userId="e77d300807919a1d" providerId="LiveId" clId="{EE33B3ED-7FFC-4DDC-BE7F-37061E9C0023}" dt="2023-03-26T12:19:34.962" v="7" actId="20577"/>
          <ac:spMkLst>
            <pc:docMk/>
            <pc:sldMk cId="2497236001" sldId="256"/>
            <ac:spMk id="3" creationId="{25C607AE-408D-4A1E-8B41-B0D674A46CCD}"/>
          </ac:spMkLst>
        </pc:spChg>
      </pc:sldChg>
      <pc:sldChg chg="modSp mod">
        <pc:chgData name="Lucie Konečná" userId="e77d300807919a1d" providerId="LiveId" clId="{EE33B3ED-7FFC-4DDC-BE7F-37061E9C0023}" dt="2023-03-26T13:14:33.279" v="10" actId="27636"/>
        <pc:sldMkLst>
          <pc:docMk/>
          <pc:sldMk cId="927543333" sldId="333"/>
        </pc:sldMkLst>
        <pc:spChg chg="mod">
          <ac:chgData name="Lucie Konečná" userId="e77d300807919a1d" providerId="LiveId" clId="{EE33B3ED-7FFC-4DDC-BE7F-37061E9C0023}" dt="2023-03-26T13:14:33.279" v="10" actId="27636"/>
          <ac:spMkLst>
            <pc:docMk/>
            <pc:sldMk cId="927543333" sldId="333"/>
            <ac:spMk id="3" creationId="{00000000-0000-0000-0000-000000000000}"/>
          </ac:spMkLst>
        </pc:spChg>
      </pc:sldChg>
      <pc:sldChg chg="modSp mod">
        <pc:chgData name="Lucie Konečná" userId="e77d300807919a1d" providerId="LiveId" clId="{EE33B3ED-7FFC-4DDC-BE7F-37061E9C0023}" dt="2023-03-26T13:33:50.548" v="24" actId="114"/>
        <pc:sldMkLst>
          <pc:docMk/>
          <pc:sldMk cId="4173916993" sldId="338"/>
        </pc:sldMkLst>
        <pc:spChg chg="mod">
          <ac:chgData name="Lucie Konečná" userId="e77d300807919a1d" providerId="LiveId" clId="{EE33B3ED-7FFC-4DDC-BE7F-37061E9C0023}" dt="2023-03-26T13:33:50.548" v="24" actId="114"/>
          <ac:spMkLst>
            <pc:docMk/>
            <pc:sldMk cId="4173916993" sldId="338"/>
            <ac:spMk id="3" creationId="{55D726EE-A949-D514-AB3F-51F2E7C48124}"/>
          </ac:spMkLst>
        </pc:spChg>
      </pc:sldChg>
      <pc:sldChg chg="addSp modSp mod">
        <pc:chgData name="Lucie Konečná" userId="e77d300807919a1d" providerId="LiveId" clId="{EE33B3ED-7FFC-4DDC-BE7F-37061E9C0023}" dt="2023-03-26T18:22:34.685" v="51" actId="14100"/>
        <pc:sldMkLst>
          <pc:docMk/>
          <pc:sldMk cId="1835553472" sldId="339"/>
        </pc:sldMkLst>
        <pc:spChg chg="mod">
          <ac:chgData name="Lucie Konečná" userId="e77d300807919a1d" providerId="LiveId" clId="{EE33B3ED-7FFC-4DDC-BE7F-37061E9C0023}" dt="2023-03-26T18:22:22.968" v="47" actId="1076"/>
          <ac:spMkLst>
            <pc:docMk/>
            <pc:sldMk cId="1835553472" sldId="339"/>
            <ac:spMk id="2" creationId="{9A63CA05-5027-A46A-5E3A-22E8CE8BAB4C}"/>
          </ac:spMkLst>
        </pc:spChg>
        <pc:spChg chg="mod">
          <ac:chgData name="Lucie Konečná" userId="e77d300807919a1d" providerId="LiveId" clId="{EE33B3ED-7FFC-4DDC-BE7F-37061E9C0023}" dt="2023-03-26T18:22:25.299" v="48" actId="1076"/>
          <ac:spMkLst>
            <pc:docMk/>
            <pc:sldMk cId="1835553472" sldId="339"/>
            <ac:spMk id="3" creationId="{9DB592F2-5C93-AEAB-D46F-E458B79D24E2}"/>
          </ac:spMkLst>
        </pc:spChg>
        <pc:picChg chg="add mod">
          <ac:chgData name="Lucie Konečná" userId="e77d300807919a1d" providerId="LiveId" clId="{EE33B3ED-7FFC-4DDC-BE7F-37061E9C0023}" dt="2023-03-26T18:22:34.685" v="51" actId="14100"/>
          <ac:picMkLst>
            <pc:docMk/>
            <pc:sldMk cId="1835553472" sldId="339"/>
            <ac:picMk id="1026" creationId="{A337E60B-A4F9-7399-0D32-206BBC97A858}"/>
          </ac:picMkLst>
        </pc:picChg>
      </pc:sldChg>
      <pc:sldChg chg="modSp mod">
        <pc:chgData name="Lucie Konečná" userId="e77d300807919a1d" providerId="LiveId" clId="{EE33B3ED-7FFC-4DDC-BE7F-37061E9C0023}" dt="2023-03-26T14:02:51.452" v="44" actId="20577"/>
        <pc:sldMkLst>
          <pc:docMk/>
          <pc:sldMk cId="2046204957" sldId="340"/>
        </pc:sldMkLst>
        <pc:spChg chg="mod">
          <ac:chgData name="Lucie Konečná" userId="e77d300807919a1d" providerId="LiveId" clId="{EE33B3ED-7FFC-4DDC-BE7F-37061E9C0023}" dt="2023-03-26T14:02:51.452" v="44" actId="20577"/>
          <ac:spMkLst>
            <pc:docMk/>
            <pc:sldMk cId="2046204957" sldId="340"/>
            <ac:spMk id="3" creationId="{55D726EE-A949-D514-AB3F-51F2E7C4812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E1F37-4FCE-444B-AC2B-A21C6770713B}" type="datetimeFigureOut">
              <a:rPr lang="cs-CZ" smtClean="0"/>
              <a:t>26.03.2023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A103DE-920A-48A0-9B40-F678CA472F7B}" type="slidenum">
              <a:rPr lang="cs-CZ" smtClean="0"/>
              <a:t>‹#›</a:t>
            </a:fld>
            <a:endParaRPr lang="cs-CZ"/>
          </a:p>
        </p:txBody>
      </p:sp>
    </p:spTree>
    <p:extLst>
      <p:ext uri="{BB962C8B-B14F-4D97-AF65-F5344CB8AC3E}">
        <p14:creationId xmlns:p14="http://schemas.microsoft.com/office/powerpoint/2010/main" val="2439564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endParaRPr lang="cs-CZ" dirty="0"/>
          </a:p>
        </p:txBody>
      </p:sp>
      <p:sp>
        <p:nvSpPr>
          <p:cNvPr id="4" name="Zástupný symbol pro číslo snímku 3"/>
          <p:cNvSpPr>
            <a:spLocks noGrp="1"/>
          </p:cNvSpPr>
          <p:nvPr>
            <p:ph type="sldNum" sz="quarter" idx="10"/>
          </p:nvPr>
        </p:nvSpPr>
        <p:spPr/>
        <p:txBody>
          <a:bodyPr/>
          <a:lstStyle/>
          <a:p>
            <a:fld id="{0ABC7155-DCC8-4C89-A2AE-E152196A3099}" type="slidenum">
              <a:rPr lang="cs-CZ" smtClean="0"/>
              <a:t>5</a:t>
            </a:fld>
            <a:endParaRPr lang="cs-CZ"/>
          </a:p>
        </p:txBody>
      </p:sp>
    </p:spTree>
    <p:extLst>
      <p:ext uri="{BB962C8B-B14F-4D97-AF65-F5344CB8AC3E}">
        <p14:creationId xmlns:p14="http://schemas.microsoft.com/office/powerpoint/2010/main" val="219530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4719BCC-9400-4743-840E-CE3C6926F340}" type="datetimeFigureOut">
              <a:rPr lang="cs-CZ" smtClean="0"/>
              <a:t>26.03.2023</a:t>
            </a:fld>
            <a:endParaRPr lang="cs-CZ"/>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9B03549-1486-4F7B-BA32-27C898408C52}" type="slidenum">
              <a:rPr lang="cs-CZ" smtClean="0"/>
              <a:t>‹#›</a:t>
            </a:fld>
            <a:endParaRPr lang="cs-CZ"/>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74779087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4719BCC-9400-4743-840E-CE3C6926F340}" type="datetimeFigureOut">
              <a:rPr lang="cs-CZ" smtClean="0"/>
              <a:t>26.03.2023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174624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4719BCC-9400-4743-840E-CE3C6926F340}" type="datetimeFigureOut">
              <a:rPr lang="cs-CZ" smtClean="0"/>
              <a:t>26.03.2023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303569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4719BCC-9400-4743-840E-CE3C6926F340}" type="datetimeFigureOut">
              <a:rPr lang="cs-CZ" smtClean="0"/>
              <a:t>26.03.2023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1801499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4719BCC-9400-4743-840E-CE3C6926F340}" type="datetimeFigureOut">
              <a:rPr lang="cs-CZ" smtClean="0"/>
              <a:t>26.03.2023</a:t>
            </a:fld>
            <a:endParaRPr lang="cs-CZ"/>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9B03549-1486-4F7B-BA32-27C898408C52}" type="slidenum">
              <a:rPr lang="cs-CZ" smtClean="0"/>
              <a:t>‹#›</a:t>
            </a:fld>
            <a:endParaRPr lang="cs-CZ"/>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27199138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C4719BCC-9400-4743-840E-CE3C6926F340}" type="datetimeFigureOut">
              <a:rPr lang="cs-CZ" smtClean="0"/>
              <a:t>26.03.2023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298902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C4719BCC-9400-4743-840E-CE3C6926F340}" type="datetimeFigureOut">
              <a:rPr lang="cs-CZ" smtClean="0"/>
              <a:t>26.03.2023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1352050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C4719BCC-9400-4743-840E-CE3C6926F340}" type="datetimeFigureOut">
              <a:rPr lang="cs-CZ" smtClean="0"/>
              <a:t>26.03.2023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2603880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719BCC-9400-4743-840E-CE3C6926F340}" type="datetimeFigureOut">
              <a:rPr lang="cs-CZ" smtClean="0"/>
              <a:t>26.03.2023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3091989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4719BCC-9400-4743-840E-CE3C6926F340}" type="datetimeFigureOut">
              <a:rPr lang="cs-CZ" smtClean="0"/>
              <a:t>26.03.2023</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cs-CZ"/>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9B03549-1486-4F7B-BA32-27C898408C52}"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648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4719BCC-9400-4743-840E-CE3C6926F340}" type="datetimeFigureOut">
              <a:rPr lang="cs-CZ" smtClean="0"/>
              <a:t>26.03.2023</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9B03549-1486-4F7B-BA32-27C898408C52}"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72659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4719BCC-9400-4743-840E-CE3C6926F340}" type="datetimeFigureOut">
              <a:rPr lang="cs-CZ" smtClean="0"/>
              <a:t>26.03.2023</a:t>
            </a:fld>
            <a:endParaRPr lang="cs-CZ"/>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cs-CZ"/>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9B03549-1486-4F7B-BA32-27C898408C52}" type="slidenum">
              <a:rPr lang="cs-CZ" smtClean="0"/>
              <a:t>‹#›</a:t>
            </a:fld>
            <a:endParaRPr lang="cs-CZ"/>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56964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9A7B29-9B37-4611-AC5F-07E7BD4F65AE}"/>
              </a:ext>
            </a:extLst>
          </p:cNvPr>
          <p:cNvSpPr>
            <a:spLocks noGrp="1"/>
          </p:cNvSpPr>
          <p:nvPr>
            <p:ph type="ctrTitle"/>
          </p:nvPr>
        </p:nvSpPr>
        <p:spPr>
          <a:xfrm>
            <a:off x="1614045" y="1525692"/>
            <a:ext cx="8635641" cy="3543780"/>
          </a:xfrm>
        </p:spPr>
        <p:txBody>
          <a:bodyPr/>
          <a:lstStyle/>
          <a:p>
            <a:r>
              <a:rPr lang="cs-CZ" sz="6000" b="1" dirty="0" err="1"/>
              <a:t>Weakening</a:t>
            </a:r>
            <a:r>
              <a:rPr lang="cs-CZ" sz="6000" b="1" dirty="0"/>
              <a:t> </a:t>
            </a:r>
            <a:r>
              <a:rPr lang="cs-CZ" sz="6000" b="1" dirty="0" err="1"/>
              <a:t>of</a:t>
            </a:r>
            <a:r>
              <a:rPr lang="cs-CZ" sz="6000" b="1" dirty="0"/>
              <a:t> </a:t>
            </a:r>
            <a:r>
              <a:rPr lang="cs-CZ" sz="6000" b="1" dirty="0" err="1"/>
              <a:t>the</a:t>
            </a:r>
            <a:r>
              <a:rPr lang="cs-CZ" sz="6000" b="1" dirty="0"/>
              <a:t> </a:t>
            </a:r>
            <a:r>
              <a:rPr lang="cs-CZ" sz="6000" b="1" dirty="0" err="1"/>
              <a:t>state</a:t>
            </a:r>
            <a:endParaRPr lang="cs-CZ" dirty="0"/>
          </a:p>
        </p:txBody>
      </p:sp>
      <p:sp>
        <p:nvSpPr>
          <p:cNvPr id="3" name="Podnadpis 2">
            <a:extLst>
              <a:ext uri="{FF2B5EF4-FFF2-40B4-BE49-F238E27FC236}">
                <a16:creationId xmlns:a16="http://schemas.microsoft.com/office/drawing/2014/main" id="{25C607AE-408D-4A1E-8B41-B0D674A46CCD}"/>
              </a:ext>
            </a:extLst>
          </p:cNvPr>
          <p:cNvSpPr>
            <a:spLocks noGrp="1"/>
          </p:cNvSpPr>
          <p:nvPr>
            <p:ph type="subTitle" idx="1"/>
          </p:nvPr>
        </p:nvSpPr>
        <p:spPr>
          <a:xfrm>
            <a:off x="789560" y="5459764"/>
            <a:ext cx="6947671" cy="1283936"/>
          </a:xfrm>
        </p:spPr>
        <p:txBody>
          <a:bodyPr>
            <a:normAutofit/>
          </a:bodyPr>
          <a:lstStyle/>
          <a:p>
            <a:r>
              <a:rPr lang="cs-CZ" dirty="0"/>
              <a:t>Lucie Konečná </a:t>
            </a:r>
          </a:p>
          <a:p>
            <a:r>
              <a:rPr lang="en-US" dirty="0"/>
              <a:t>GLCb2026 </a:t>
            </a:r>
            <a:r>
              <a:rPr lang="en-US" dirty="0" err="1"/>
              <a:t>Africas</a:t>
            </a:r>
            <a:r>
              <a:rPr lang="en-US" dirty="0"/>
              <a:t> Contemporary Security Challenges </a:t>
            </a:r>
            <a:endParaRPr lang="cs-CZ" dirty="0"/>
          </a:p>
          <a:p>
            <a:r>
              <a:rPr lang="cs-CZ" dirty="0"/>
              <a:t>29/3/2023</a:t>
            </a:r>
          </a:p>
        </p:txBody>
      </p:sp>
    </p:spTree>
    <p:extLst>
      <p:ext uri="{BB962C8B-B14F-4D97-AF65-F5344CB8AC3E}">
        <p14:creationId xmlns:p14="http://schemas.microsoft.com/office/powerpoint/2010/main" val="2497236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750F2A-5EC3-E855-08DA-D4A5F1B9CA5B}"/>
              </a:ext>
            </a:extLst>
          </p:cNvPr>
          <p:cNvSpPr>
            <a:spLocks noGrp="1"/>
          </p:cNvSpPr>
          <p:nvPr>
            <p:ph type="title"/>
          </p:nvPr>
        </p:nvSpPr>
        <p:spPr>
          <a:xfrm>
            <a:off x="1371600" y="119270"/>
            <a:ext cx="9601200" cy="1485900"/>
          </a:xfrm>
        </p:spPr>
        <p:txBody>
          <a:bodyPr/>
          <a:lstStyle/>
          <a:p>
            <a:pPr algn="ctr"/>
            <a:r>
              <a:rPr lang="cs-CZ" dirty="0"/>
              <a:t>Typology </a:t>
            </a:r>
            <a:r>
              <a:rPr lang="cs-CZ" dirty="0" err="1"/>
              <a:t>According</a:t>
            </a:r>
            <a:r>
              <a:rPr lang="cs-CZ" dirty="0"/>
              <a:t> to </a:t>
            </a:r>
            <a:r>
              <a:rPr lang="cs-CZ" dirty="0" err="1"/>
              <a:t>Rotberg</a:t>
            </a:r>
            <a:endParaRPr lang="cs-CZ" dirty="0"/>
          </a:p>
        </p:txBody>
      </p:sp>
      <p:sp>
        <p:nvSpPr>
          <p:cNvPr id="3" name="Zástupný obsah 2">
            <a:extLst>
              <a:ext uri="{FF2B5EF4-FFF2-40B4-BE49-F238E27FC236}">
                <a16:creationId xmlns:a16="http://schemas.microsoft.com/office/drawing/2014/main" id="{3EF407F9-A26D-F98F-9D54-1EAFD843131F}"/>
              </a:ext>
            </a:extLst>
          </p:cNvPr>
          <p:cNvSpPr>
            <a:spLocks noGrp="1"/>
          </p:cNvSpPr>
          <p:nvPr>
            <p:ph idx="1"/>
          </p:nvPr>
        </p:nvSpPr>
        <p:spPr>
          <a:xfrm>
            <a:off x="1295400" y="1428750"/>
            <a:ext cx="9601200" cy="5200650"/>
          </a:xfrm>
        </p:spPr>
        <p:txBody>
          <a:bodyPr/>
          <a:lstStyle/>
          <a:p>
            <a:r>
              <a:rPr lang="cs-CZ" b="1" dirty="0" err="1"/>
              <a:t>Strong</a:t>
            </a:r>
            <a:r>
              <a:rPr lang="cs-CZ" b="1" dirty="0"/>
              <a:t> </a:t>
            </a:r>
            <a:r>
              <a:rPr lang="cs-CZ" b="1" dirty="0" err="1"/>
              <a:t>States</a:t>
            </a:r>
            <a:r>
              <a:rPr lang="cs-CZ" b="1" dirty="0"/>
              <a:t> </a:t>
            </a:r>
            <a:r>
              <a:rPr lang="cs-CZ" dirty="0"/>
              <a:t>– </a:t>
            </a:r>
            <a:r>
              <a:rPr lang="en-US" dirty="0"/>
              <a:t>provide all services, have a good GDP, Human Development</a:t>
            </a:r>
            <a:r>
              <a:rPr lang="cs-CZ" dirty="0"/>
              <a:t> Index, r</a:t>
            </a:r>
            <a:r>
              <a:rPr lang="en-US" dirty="0"/>
              <a:t>ule of law prevails, courts are independent, ensure political and civil </a:t>
            </a:r>
            <a:r>
              <a:rPr lang="en-US" dirty="0" err="1"/>
              <a:t>libert</a:t>
            </a:r>
            <a:r>
              <a:rPr lang="cs-CZ" dirty="0" err="1"/>
              <a:t>ies</a:t>
            </a:r>
            <a:r>
              <a:rPr lang="cs-CZ" dirty="0"/>
              <a:t>, </a:t>
            </a:r>
            <a:r>
              <a:rPr lang="cs-CZ" dirty="0" err="1"/>
              <a:t>low</a:t>
            </a:r>
            <a:r>
              <a:rPr lang="cs-CZ" dirty="0"/>
              <a:t> level </a:t>
            </a:r>
            <a:r>
              <a:rPr lang="cs-CZ" dirty="0" err="1"/>
              <a:t>of</a:t>
            </a:r>
            <a:r>
              <a:rPr lang="cs-CZ" dirty="0"/>
              <a:t> </a:t>
            </a:r>
            <a:r>
              <a:rPr lang="cs-CZ" dirty="0" err="1"/>
              <a:t>crime</a:t>
            </a:r>
            <a:r>
              <a:rPr lang="cs-CZ" dirty="0"/>
              <a:t>, </a:t>
            </a:r>
            <a:r>
              <a:rPr lang="cs-CZ" dirty="0" err="1"/>
              <a:t>etc</a:t>
            </a:r>
            <a:r>
              <a:rPr lang="cs-CZ" dirty="0"/>
              <a:t>.</a:t>
            </a:r>
          </a:p>
          <a:p>
            <a:r>
              <a:rPr lang="cs-CZ" b="1" dirty="0" err="1"/>
              <a:t>Weak</a:t>
            </a:r>
            <a:r>
              <a:rPr lang="cs-CZ" b="1" dirty="0"/>
              <a:t> </a:t>
            </a:r>
            <a:r>
              <a:rPr lang="cs-CZ" b="1" dirty="0" err="1"/>
              <a:t>States</a:t>
            </a:r>
            <a:r>
              <a:rPr lang="cs-CZ" b="1" dirty="0"/>
              <a:t> </a:t>
            </a:r>
            <a:r>
              <a:rPr lang="cs-CZ" dirty="0"/>
              <a:t>– </a:t>
            </a:r>
            <a:r>
              <a:rPr lang="en-US" dirty="0"/>
              <a:t>mostly have linguistic, religious</a:t>
            </a:r>
            <a:r>
              <a:rPr lang="cs-CZ" dirty="0"/>
              <a:t>,</a:t>
            </a:r>
            <a:r>
              <a:rPr lang="en-US" dirty="0"/>
              <a:t> or ethnic tensions</a:t>
            </a:r>
            <a:r>
              <a:rPr lang="cs-CZ" dirty="0"/>
              <a:t> (not </a:t>
            </a:r>
            <a:r>
              <a:rPr lang="cs-CZ" dirty="0" err="1"/>
              <a:t>violent</a:t>
            </a:r>
            <a:r>
              <a:rPr lang="cs-CZ" dirty="0"/>
              <a:t>)</a:t>
            </a:r>
            <a:r>
              <a:rPr lang="en-US" dirty="0"/>
              <a:t>, crime is rising, infrastructure is poor, GDP and the economy is declining or low, high levels of corruption which </a:t>
            </a:r>
            <a:r>
              <a:rPr lang="cs-CZ" dirty="0" err="1"/>
              <a:t>continue</a:t>
            </a:r>
            <a:r>
              <a:rPr lang="en-US" dirty="0"/>
              <a:t> to grow, </a:t>
            </a:r>
            <a:r>
              <a:rPr lang="cs-CZ" dirty="0"/>
              <a:t> </a:t>
            </a:r>
            <a:r>
              <a:rPr lang="cs-CZ" dirty="0" err="1"/>
              <a:t>etc</a:t>
            </a:r>
            <a:r>
              <a:rPr lang="cs-CZ" dirty="0"/>
              <a:t>.</a:t>
            </a:r>
          </a:p>
          <a:p>
            <a:r>
              <a:rPr lang="cs-CZ" b="1" dirty="0" err="1"/>
              <a:t>Failing</a:t>
            </a:r>
            <a:r>
              <a:rPr lang="cs-CZ" b="1" dirty="0"/>
              <a:t> </a:t>
            </a:r>
            <a:r>
              <a:rPr lang="cs-CZ" b="1" dirty="0" err="1"/>
              <a:t>States</a:t>
            </a:r>
            <a:r>
              <a:rPr lang="cs-CZ" b="1" dirty="0"/>
              <a:t> </a:t>
            </a:r>
            <a:r>
              <a:rPr lang="cs-CZ" dirty="0"/>
              <a:t>– </a:t>
            </a:r>
            <a:r>
              <a:rPr lang="en-US" dirty="0"/>
              <a:t>transitional phase, the beginning of violence across various armed factions</a:t>
            </a:r>
            <a:r>
              <a:rPr lang="cs-CZ" dirty="0"/>
              <a:t> (</a:t>
            </a:r>
            <a:r>
              <a:rPr lang="en-US" dirty="0"/>
              <a:t>the deterioration of other indicators such as the drop in GDP, the increasing level of corruption, the growing crime rate etc.</a:t>
            </a:r>
            <a:r>
              <a:rPr lang="cs-CZ" dirty="0"/>
              <a:t>)</a:t>
            </a:r>
          </a:p>
          <a:p>
            <a:r>
              <a:rPr lang="cs-CZ" b="1" dirty="0" err="1"/>
              <a:t>Failed</a:t>
            </a:r>
            <a:r>
              <a:rPr lang="cs-CZ" b="1" dirty="0"/>
              <a:t> </a:t>
            </a:r>
            <a:r>
              <a:rPr lang="cs-CZ" b="1" dirty="0" err="1"/>
              <a:t>States</a:t>
            </a:r>
            <a:r>
              <a:rPr lang="cs-CZ" b="1" dirty="0"/>
              <a:t> </a:t>
            </a:r>
            <a:r>
              <a:rPr lang="cs-CZ" dirty="0"/>
              <a:t>– </a:t>
            </a:r>
            <a:r>
              <a:rPr lang="en-US" dirty="0"/>
              <a:t>various armed factions fighting for power, high levels of violence and crime, huge levels of corruption, destroyed infrastructure, politicized military, declining GDP, economic opportunities only for the privileged,</a:t>
            </a:r>
            <a:r>
              <a:rPr lang="cs-CZ" dirty="0"/>
              <a:t> </a:t>
            </a:r>
            <a:r>
              <a:rPr lang="cs-CZ" dirty="0" err="1"/>
              <a:t>etc</a:t>
            </a:r>
            <a:r>
              <a:rPr lang="cs-CZ" dirty="0"/>
              <a:t>.</a:t>
            </a:r>
          </a:p>
          <a:p>
            <a:r>
              <a:rPr lang="cs-CZ" b="1" dirty="0" err="1"/>
              <a:t>Collapsed</a:t>
            </a:r>
            <a:r>
              <a:rPr lang="cs-CZ" b="1" dirty="0"/>
              <a:t> </a:t>
            </a:r>
            <a:r>
              <a:rPr lang="cs-CZ" b="1" dirty="0" err="1"/>
              <a:t>States</a:t>
            </a:r>
            <a:r>
              <a:rPr lang="cs-CZ" b="1" dirty="0"/>
              <a:t> </a:t>
            </a:r>
            <a:r>
              <a:rPr lang="cs-CZ" dirty="0"/>
              <a:t>– </a:t>
            </a:r>
            <a:r>
              <a:rPr lang="cs-CZ" dirty="0" err="1"/>
              <a:t>an</a:t>
            </a:r>
            <a:r>
              <a:rPr lang="cs-CZ" dirty="0"/>
              <a:t> </a:t>
            </a:r>
            <a:r>
              <a:rPr lang="en-US" dirty="0"/>
              <a:t>extreme version of failed state</a:t>
            </a:r>
            <a:r>
              <a:rPr lang="cs-CZ" dirty="0"/>
              <a:t> (</a:t>
            </a:r>
            <a:r>
              <a:rPr lang="en-US" dirty="0"/>
              <a:t>vacuum of authority, services are mediated privately, some not at all, the rule of the strong, not of law, territory is divided among VNSAs, </a:t>
            </a:r>
            <a:endParaRPr lang="cs-CZ" dirty="0"/>
          </a:p>
        </p:txBody>
      </p:sp>
    </p:spTree>
    <p:extLst>
      <p:ext uri="{BB962C8B-B14F-4D97-AF65-F5344CB8AC3E}">
        <p14:creationId xmlns:p14="http://schemas.microsoft.com/office/powerpoint/2010/main" val="4011053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302D63-4958-D750-8C68-29794D51F6BA}"/>
              </a:ext>
            </a:extLst>
          </p:cNvPr>
          <p:cNvSpPr>
            <a:spLocks noGrp="1"/>
          </p:cNvSpPr>
          <p:nvPr>
            <p:ph type="title"/>
          </p:nvPr>
        </p:nvSpPr>
        <p:spPr/>
        <p:txBody>
          <a:bodyPr/>
          <a:lstStyle/>
          <a:p>
            <a:pPr algn="ctr"/>
            <a:r>
              <a:rPr lang="cs-CZ" dirty="0" err="1"/>
              <a:t>Fund</a:t>
            </a:r>
            <a:r>
              <a:rPr lang="cs-CZ" dirty="0"/>
              <a:t> </a:t>
            </a:r>
            <a:r>
              <a:rPr lang="cs-CZ" dirty="0" err="1"/>
              <a:t>for</a:t>
            </a:r>
            <a:r>
              <a:rPr lang="cs-CZ" dirty="0"/>
              <a:t> </a:t>
            </a:r>
            <a:r>
              <a:rPr lang="cs-CZ" dirty="0" err="1"/>
              <a:t>Peace</a:t>
            </a:r>
            <a:r>
              <a:rPr lang="cs-CZ" dirty="0"/>
              <a:t> – </a:t>
            </a:r>
            <a:r>
              <a:rPr lang="cs-CZ" dirty="0" err="1"/>
              <a:t>Fragile</a:t>
            </a:r>
            <a:r>
              <a:rPr lang="cs-CZ" dirty="0"/>
              <a:t> </a:t>
            </a:r>
            <a:r>
              <a:rPr lang="cs-CZ" dirty="0" err="1"/>
              <a:t>State</a:t>
            </a:r>
            <a:r>
              <a:rPr lang="cs-CZ" dirty="0"/>
              <a:t> Index</a:t>
            </a:r>
          </a:p>
        </p:txBody>
      </p:sp>
      <p:sp>
        <p:nvSpPr>
          <p:cNvPr id="3" name="Zástupný obsah 2">
            <a:extLst>
              <a:ext uri="{FF2B5EF4-FFF2-40B4-BE49-F238E27FC236}">
                <a16:creationId xmlns:a16="http://schemas.microsoft.com/office/drawing/2014/main" id="{7EFC4602-4703-9E8A-C40C-6696EA0F3835}"/>
              </a:ext>
            </a:extLst>
          </p:cNvPr>
          <p:cNvSpPr>
            <a:spLocks noGrp="1"/>
          </p:cNvSpPr>
          <p:nvPr>
            <p:ph idx="1"/>
          </p:nvPr>
        </p:nvSpPr>
        <p:spPr/>
        <p:txBody>
          <a:bodyPr/>
          <a:lstStyle/>
          <a:p>
            <a:endParaRPr lang="cs-CZ"/>
          </a:p>
        </p:txBody>
      </p:sp>
      <p:pic>
        <p:nvPicPr>
          <p:cNvPr id="5" name="Obrázek 4">
            <a:extLst>
              <a:ext uri="{FF2B5EF4-FFF2-40B4-BE49-F238E27FC236}">
                <a16:creationId xmlns:a16="http://schemas.microsoft.com/office/drawing/2014/main" id="{1167922A-3E14-F462-7B87-FEFD84BFF079}"/>
              </a:ext>
            </a:extLst>
          </p:cNvPr>
          <p:cNvPicPr>
            <a:picLocks noChangeAspect="1"/>
          </p:cNvPicPr>
          <p:nvPr/>
        </p:nvPicPr>
        <p:blipFill>
          <a:blip r:embed="rId2"/>
          <a:stretch>
            <a:fillRect/>
          </a:stretch>
        </p:blipFill>
        <p:spPr>
          <a:xfrm>
            <a:off x="1792357" y="1428750"/>
            <a:ext cx="8448924" cy="5552150"/>
          </a:xfrm>
          <a:prstGeom prst="rect">
            <a:avLst/>
          </a:prstGeom>
        </p:spPr>
      </p:pic>
    </p:spTree>
    <p:extLst>
      <p:ext uri="{BB962C8B-B14F-4D97-AF65-F5344CB8AC3E}">
        <p14:creationId xmlns:p14="http://schemas.microsoft.com/office/powerpoint/2010/main" val="2080020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A8BCE4-01B3-6C57-57C3-2CA10CEB156B}"/>
              </a:ext>
            </a:extLst>
          </p:cNvPr>
          <p:cNvSpPr>
            <a:spLocks noGrp="1"/>
          </p:cNvSpPr>
          <p:nvPr>
            <p:ph type="title"/>
          </p:nvPr>
        </p:nvSpPr>
        <p:spPr>
          <a:xfrm>
            <a:off x="1371600" y="0"/>
            <a:ext cx="9601200" cy="1485900"/>
          </a:xfrm>
        </p:spPr>
        <p:txBody>
          <a:bodyPr/>
          <a:lstStyle/>
          <a:p>
            <a:r>
              <a:rPr lang="cs-CZ" dirty="0" err="1"/>
              <a:t>Fund</a:t>
            </a:r>
            <a:r>
              <a:rPr lang="cs-CZ" dirty="0"/>
              <a:t> </a:t>
            </a:r>
            <a:r>
              <a:rPr lang="cs-CZ" dirty="0" err="1"/>
              <a:t>for</a:t>
            </a:r>
            <a:r>
              <a:rPr lang="cs-CZ" dirty="0"/>
              <a:t> </a:t>
            </a:r>
            <a:r>
              <a:rPr lang="cs-CZ" dirty="0" err="1"/>
              <a:t>Peace</a:t>
            </a:r>
            <a:r>
              <a:rPr lang="cs-CZ" dirty="0"/>
              <a:t> – </a:t>
            </a:r>
            <a:r>
              <a:rPr lang="cs-CZ" dirty="0" err="1"/>
              <a:t>Fragile</a:t>
            </a:r>
            <a:r>
              <a:rPr lang="cs-CZ" dirty="0"/>
              <a:t> </a:t>
            </a:r>
            <a:r>
              <a:rPr lang="cs-CZ" dirty="0" err="1"/>
              <a:t>State</a:t>
            </a:r>
            <a:r>
              <a:rPr lang="cs-CZ" dirty="0"/>
              <a:t> Index</a:t>
            </a:r>
          </a:p>
        </p:txBody>
      </p:sp>
      <p:sp>
        <p:nvSpPr>
          <p:cNvPr id="3" name="Zástupný obsah 2">
            <a:extLst>
              <a:ext uri="{FF2B5EF4-FFF2-40B4-BE49-F238E27FC236}">
                <a16:creationId xmlns:a16="http://schemas.microsoft.com/office/drawing/2014/main" id="{7122FC58-7853-5661-DA17-AE985D71429B}"/>
              </a:ext>
            </a:extLst>
          </p:cNvPr>
          <p:cNvSpPr>
            <a:spLocks noGrp="1"/>
          </p:cNvSpPr>
          <p:nvPr>
            <p:ph idx="1"/>
          </p:nvPr>
        </p:nvSpPr>
        <p:spPr/>
        <p:txBody>
          <a:bodyPr/>
          <a:lstStyle/>
          <a:p>
            <a:endParaRPr lang="cs-CZ" dirty="0"/>
          </a:p>
        </p:txBody>
      </p:sp>
      <p:pic>
        <p:nvPicPr>
          <p:cNvPr id="5" name="Obrázek 4">
            <a:extLst>
              <a:ext uri="{FF2B5EF4-FFF2-40B4-BE49-F238E27FC236}">
                <a16:creationId xmlns:a16="http://schemas.microsoft.com/office/drawing/2014/main" id="{5C74B2D0-0AB5-AFF8-59E2-4DEA53304E94}"/>
              </a:ext>
            </a:extLst>
          </p:cNvPr>
          <p:cNvPicPr>
            <a:picLocks noChangeAspect="1"/>
          </p:cNvPicPr>
          <p:nvPr/>
        </p:nvPicPr>
        <p:blipFill>
          <a:blip r:embed="rId2"/>
          <a:stretch>
            <a:fillRect/>
          </a:stretch>
        </p:blipFill>
        <p:spPr>
          <a:xfrm>
            <a:off x="2401463" y="633002"/>
            <a:ext cx="7057497" cy="6224998"/>
          </a:xfrm>
          <a:prstGeom prst="rect">
            <a:avLst/>
          </a:prstGeom>
        </p:spPr>
      </p:pic>
    </p:spTree>
    <p:extLst>
      <p:ext uri="{BB962C8B-B14F-4D97-AF65-F5344CB8AC3E}">
        <p14:creationId xmlns:p14="http://schemas.microsoft.com/office/powerpoint/2010/main" val="3406541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449BC34D-9C23-4D6D-8213-1F471AF85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1" name="Freeform 6">
              <a:extLst>
                <a:ext uri="{FF2B5EF4-FFF2-40B4-BE49-F238E27FC236}">
                  <a16:creationId xmlns:a16="http://schemas.microsoft.com/office/drawing/2014/main" id="{FA0F5D6C-5025-4D7E-82DD-C2C6FDA1E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2" name="Freeform 6">
              <a:extLst>
                <a:ext uri="{FF2B5EF4-FFF2-40B4-BE49-F238E27FC236}">
                  <a16:creationId xmlns:a16="http://schemas.microsoft.com/office/drawing/2014/main" id="{E2AF2C17-4AB4-4402-B84B-129EF95D1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4" name="Rectangle 13">
            <a:extLst>
              <a:ext uri="{FF2B5EF4-FFF2-40B4-BE49-F238E27FC236}">
                <a16:creationId xmlns:a16="http://schemas.microsoft.com/office/drawing/2014/main" id="{5D213B41-AC9B-4E61-BEED-FF4C168A8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86568EC-1342-90C4-D841-D8817342F16C}"/>
              </a:ext>
            </a:extLst>
          </p:cNvPr>
          <p:cNvSpPr>
            <a:spLocks noGrp="1"/>
          </p:cNvSpPr>
          <p:nvPr>
            <p:ph type="title"/>
          </p:nvPr>
        </p:nvSpPr>
        <p:spPr>
          <a:xfrm>
            <a:off x="659230" y="4484772"/>
            <a:ext cx="10869750" cy="1237298"/>
          </a:xfrm>
        </p:spPr>
        <p:txBody>
          <a:bodyPr vert="horz" lIns="91440" tIns="45720" rIns="91440" bIns="45720" rtlCol="0" anchor="b">
            <a:normAutofit/>
          </a:bodyPr>
          <a:lstStyle/>
          <a:p>
            <a:pPr algn="ctr"/>
            <a:r>
              <a:rPr lang="en-US" sz="4500" cap="all" dirty="0"/>
              <a:t>Fund for Peace – Fragile State Index</a:t>
            </a:r>
          </a:p>
        </p:txBody>
      </p:sp>
      <p:sp>
        <p:nvSpPr>
          <p:cNvPr id="16" name="Freeform 6">
            <a:extLst>
              <a:ext uri="{FF2B5EF4-FFF2-40B4-BE49-F238E27FC236}">
                <a16:creationId xmlns:a16="http://schemas.microsoft.com/office/drawing/2014/main" id="{D8BB75D5-93A7-4EC9-A2FB-DCBDE6DE3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046527" y="-13329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18" name="Freeform 6">
            <a:extLst>
              <a:ext uri="{FF2B5EF4-FFF2-40B4-BE49-F238E27FC236}">
                <a16:creationId xmlns:a16="http://schemas.microsoft.com/office/drawing/2014/main" id="{628FBD9F-3B86-4C98-8F77-3833207377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7838485" y="614084"/>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5" name="Zástupný obsah 4">
            <a:extLst>
              <a:ext uri="{FF2B5EF4-FFF2-40B4-BE49-F238E27FC236}">
                <a16:creationId xmlns:a16="http://schemas.microsoft.com/office/drawing/2014/main" id="{36C27C97-557F-C50D-65AF-C8FBA77DAC95}"/>
              </a:ext>
            </a:extLst>
          </p:cNvPr>
          <p:cNvPicPr>
            <a:picLocks noGrp="1" noChangeAspect="1"/>
          </p:cNvPicPr>
          <p:nvPr>
            <p:ph idx="1"/>
          </p:nvPr>
        </p:nvPicPr>
        <p:blipFill>
          <a:blip r:embed="rId2"/>
          <a:stretch>
            <a:fillRect/>
          </a:stretch>
        </p:blipFill>
        <p:spPr>
          <a:xfrm>
            <a:off x="1182862" y="1230597"/>
            <a:ext cx="9797173" cy="2424801"/>
          </a:xfrm>
          <a:prstGeom prst="rect">
            <a:avLst/>
          </a:prstGeom>
        </p:spPr>
      </p:pic>
    </p:spTree>
    <p:extLst>
      <p:ext uri="{BB962C8B-B14F-4D97-AF65-F5344CB8AC3E}">
        <p14:creationId xmlns:p14="http://schemas.microsoft.com/office/powerpoint/2010/main" val="2006120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AF06A2-330E-A29A-AA09-7DE625661C17}"/>
              </a:ext>
            </a:extLst>
          </p:cNvPr>
          <p:cNvSpPr>
            <a:spLocks noGrp="1"/>
          </p:cNvSpPr>
          <p:nvPr>
            <p:ph type="title"/>
          </p:nvPr>
        </p:nvSpPr>
        <p:spPr/>
        <p:txBody>
          <a:bodyPr/>
          <a:lstStyle/>
          <a:p>
            <a:pPr algn="ctr"/>
            <a:r>
              <a:rPr lang="en-US" dirty="0"/>
              <a:t>Characteristics of Failed/Collapse</a:t>
            </a:r>
            <a:r>
              <a:rPr lang="cs-CZ" dirty="0"/>
              <a:t>d</a:t>
            </a:r>
            <a:r>
              <a:rPr lang="en-US" dirty="0"/>
              <a:t> </a:t>
            </a:r>
            <a:r>
              <a:rPr lang="cs-CZ" dirty="0"/>
              <a:t>S</a:t>
            </a:r>
            <a:r>
              <a:rPr lang="en-US" dirty="0" err="1"/>
              <a:t>tates</a:t>
            </a:r>
            <a:endParaRPr lang="cs-CZ" dirty="0"/>
          </a:p>
        </p:txBody>
      </p:sp>
      <p:sp>
        <p:nvSpPr>
          <p:cNvPr id="3" name="Zástupný obsah 2">
            <a:extLst>
              <a:ext uri="{FF2B5EF4-FFF2-40B4-BE49-F238E27FC236}">
                <a16:creationId xmlns:a16="http://schemas.microsoft.com/office/drawing/2014/main" id="{73D54267-14B2-821E-0F91-C8CE7A6A8CC2}"/>
              </a:ext>
            </a:extLst>
          </p:cNvPr>
          <p:cNvSpPr>
            <a:spLocks noGrp="1"/>
          </p:cNvSpPr>
          <p:nvPr>
            <p:ph idx="1"/>
          </p:nvPr>
        </p:nvSpPr>
        <p:spPr>
          <a:xfrm>
            <a:off x="1295400" y="1967948"/>
            <a:ext cx="9601200" cy="4890052"/>
          </a:xfrm>
        </p:spPr>
        <p:txBody>
          <a:bodyPr/>
          <a:lstStyle/>
          <a:p>
            <a:r>
              <a:rPr lang="cs-CZ" dirty="0" err="1"/>
              <a:t>Characteristic</a:t>
            </a:r>
            <a:r>
              <a:rPr lang="en-US" dirty="0"/>
              <a:t> signs according to the UN General Assembly:</a:t>
            </a:r>
            <a:endParaRPr lang="cs-CZ" dirty="0"/>
          </a:p>
          <a:p>
            <a:pPr marL="457200" indent="-457200">
              <a:buAutoNum type="alphaLcParenR"/>
            </a:pPr>
            <a:r>
              <a:rPr lang="en-US" dirty="0"/>
              <a:t>Inability of the central government to control state territory, fighting over </a:t>
            </a:r>
            <a:r>
              <a:rPr lang="cs-CZ" dirty="0"/>
              <a:t>natural </a:t>
            </a:r>
            <a:r>
              <a:rPr lang="cs-CZ" dirty="0" err="1"/>
              <a:t>resources</a:t>
            </a:r>
            <a:r>
              <a:rPr lang="cs-CZ" dirty="0"/>
              <a:t> </a:t>
            </a:r>
            <a:r>
              <a:rPr lang="en-US" dirty="0"/>
              <a:t>between the central government and local groups </a:t>
            </a:r>
            <a:endParaRPr lang="cs-CZ" dirty="0"/>
          </a:p>
          <a:p>
            <a:pPr marL="457200" indent="-457200">
              <a:buAutoNum type="alphaLcParenR"/>
            </a:pPr>
            <a:r>
              <a:rPr lang="cs-CZ" dirty="0"/>
              <a:t>L</a:t>
            </a:r>
            <a:r>
              <a:rPr lang="en-US" dirty="0" err="1"/>
              <a:t>oss</a:t>
            </a:r>
            <a:r>
              <a:rPr lang="en-US" dirty="0"/>
              <a:t> of </a:t>
            </a:r>
            <a:r>
              <a:rPr lang="cs-CZ" dirty="0" err="1"/>
              <a:t>the</a:t>
            </a:r>
            <a:r>
              <a:rPr lang="cs-CZ" dirty="0"/>
              <a:t> </a:t>
            </a:r>
            <a:r>
              <a:rPr lang="en-US" dirty="0"/>
              <a:t>authority of state institutions, </a:t>
            </a:r>
            <a:r>
              <a:rPr lang="cs-CZ" dirty="0" err="1"/>
              <a:t>the</a:t>
            </a:r>
            <a:r>
              <a:rPr lang="cs-CZ" dirty="0"/>
              <a:t> </a:t>
            </a:r>
            <a:r>
              <a:rPr lang="en-US" dirty="0"/>
              <a:t>power struggle between </a:t>
            </a:r>
            <a:r>
              <a:rPr lang="cs-CZ" dirty="0" err="1"/>
              <a:t>the</a:t>
            </a:r>
            <a:r>
              <a:rPr lang="cs-CZ" dirty="0"/>
              <a:t> </a:t>
            </a:r>
            <a:r>
              <a:rPr lang="en-US" dirty="0"/>
              <a:t>central government and other groups (militias, state army, local groups, religious groups) </a:t>
            </a:r>
            <a:endParaRPr lang="cs-CZ" dirty="0"/>
          </a:p>
          <a:p>
            <a:pPr marL="457200" indent="-457200">
              <a:buAutoNum type="alphaLcParenR"/>
            </a:pPr>
            <a:r>
              <a:rPr lang="cs-CZ" dirty="0"/>
              <a:t>D</a:t>
            </a:r>
            <a:r>
              <a:rPr lang="en-US" dirty="0" err="1"/>
              <a:t>ysfunctional</a:t>
            </a:r>
            <a:r>
              <a:rPr lang="en-US" dirty="0"/>
              <a:t> economy, high inflation, growth of the shadow economy, increasing national debt, currency devaluation </a:t>
            </a:r>
            <a:endParaRPr lang="cs-CZ" dirty="0"/>
          </a:p>
          <a:p>
            <a:pPr marL="457200" indent="-457200">
              <a:buAutoNum type="alphaLcParenR"/>
            </a:pPr>
            <a:r>
              <a:rPr lang="cs-CZ" dirty="0" err="1"/>
              <a:t>Increase</a:t>
            </a:r>
            <a:r>
              <a:rPr lang="cs-CZ" dirty="0"/>
              <a:t> in </a:t>
            </a:r>
            <a:r>
              <a:rPr lang="cs-CZ" dirty="0" err="1"/>
              <a:t>illegal</a:t>
            </a:r>
            <a:r>
              <a:rPr lang="cs-CZ" dirty="0"/>
              <a:t> </a:t>
            </a:r>
            <a:r>
              <a:rPr lang="cs-CZ" dirty="0" err="1"/>
              <a:t>emigrants</a:t>
            </a:r>
            <a:r>
              <a:rPr lang="cs-CZ" dirty="0"/>
              <a:t> </a:t>
            </a:r>
          </a:p>
          <a:p>
            <a:pPr marL="457200" indent="-457200">
              <a:buAutoNum type="alphaLcParenR"/>
            </a:pPr>
            <a:r>
              <a:rPr lang="cs-CZ" dirty="0"/>
              <a:t>L</a:t>
            </a:r>
            <a:r>
              <a:rPr lang="en-US" dirty="0" err="1"/>
              <a:t>oss</a:t>
            </a:r>
            <a:r>
              <a:rPr lang="en-US" dirty="0"/>
              <a:t> of citizens' influence on the functioning of the state, unbalanced relationship between citizens and the state </a:t>
            </a:r>
            <a:endParaRPr lang="cs-CZ" dirty="0"/>
          </a:p>
          <a:p>
            <a:pPr marL="457200" indent="-457200">
              <a:buAutoNum type="alphaLcParenR"/>
            </a:pPr>
            <a:r>
              <a:rPr lang="cs-CZ" dirty="0"/>
              <a:t>C</a:t>
            </a:r>
            <a:r>
              <a:rPr lang="en-US" dirty="0"/>
              <a:t>rime, emergence of terrorist training camps, drug trafficking </a:t>
            </a:r>
            <a:endParaRPr lang="cs-CZ" dirty="0"/>
          </a:p>
          <a:p>
            <a:pPr marL="457200" indent="-457200">
              <a:buAutoNum type="alphaLcParenR"/>
            </a:pPr>
            <a:r>
              <a:rPr lang="en-US" dirty="0"/>
              <a:t>Poverty, hunger, absent or dysfunctional social systems</a:t>
            </a:r>
            <a:endParaRPr lang="cs-CZ" dirty="0"/>
          </a:p>
          <a:p>
            <a:pPr marL="457200" indent="-457200">
              <a:buAutoNum type="alphaLcParenR"/>
            </a:pPr>
            <a:endParaRPr lang="cs-CZ" dirty="0"/>
          </a:p>
          <a:p>
            <a:pPr marL="457200" indent="-457200">
              <a:buAutoNum type="alphaLcParenR"/>
            </a:pPr>
            <a:endParaRPr lang="cs-CZ" dirty="0"/>
          </a:p>
        </p:txBody>
      </p:sp>
    </p:spTree>
    <p:extLst>
      <p:ext uri="{BB962C8B-B14F-4D97-AF65-F5344CB8AC3E}">
        <p14:creationId xmlns:p14="http://schemas.microsoft.com/office/powerpoint/2010/main" val="2570597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811D91-49A2-111B-E5C4-A9FC7680E9E2}"/>
              </a:ext>
            </a:extLst>
          </p:cNvPr>
          <p:cNvSpPr>
            <a:spLocks noGrp="1"/>
          </p:cNvSpPr>
          <p:nvPr>
            <p:ph type="title"/>
          </p:nvPr>
        </p:nvSpPr>
        <p:spPr/>
        <p:txBody>
          <a:bodyPr/>
          <a:lstStyle/>
          <a:p>
            <a:pPr algn="ctr"/>
            <a:r>
              <a:rPr lang="cs-CZ" dirty="0"/>
              <a:t>Typology </a:t>
            </a:r>
            <a:r>
              <a:rPr lang="cs-CZ" dirty="0" err="1"/>
              <a:t>of</a:t>
            </a:r>
            <a:r>
              <a:rPr lang="cs-CZ" dirty="0"/>
              <a:t> </a:t>
            </a:r>
            <a:r>
              <a:rPr lang="cs-CZ" dirty="0" err="1"/>
              <a:t>Failed</a:t>
            </a:r>
            <a:r>
              <a:rPr lang="cs-CZ" dirty="0"/>
              <a:t> </a:t>
            </a:r>
            <a:r>
              <a:rPr lang="cs-CZ" dirty="0" err="1"/>
              <a:t>States</a:t>
            </a:r>
            <a:endParaRPr lang="cs-CZ" dirty="0"/>
          </a:p>
        </p:txBody>
      </p:sp>
      <p:sp>
        <p:nvSpPr>
          <p:cNvPr id="3" name="Zástupný obsah 2">
            <a:extLst>
              <a:ext uri="{FF2B5EF4-FFF2-40B4-BE49-F238E27FC236}">
                <a16:creationId xmlns:a16="http://schemas.microsoft.com/office/drawing/2014/main" id="{83755985-49FD-513C-B70F-625C79DE86B5}"/>
              </a:ext>
            </a:extLst>
          </p:cNvPr>
          <p:cNvSpPr>
            <a:spLocks noGrp="1"/>
          </p:cNvSpPr>
          <p:nvPr>
            <p:ph idx="1"/>
          </p:nvPr>
        </p:nvSpPr>
        <p:spPr>
          <a:xfrm>
            <a:off x="1219200" y="1341782"/>
            <a:ext cx="9601200" cy="4989444"/>
          </a:xfrm>
        </p:spPr>
        <p:txBody>
          <a:bodyPr>
            <a:normAutofit/>
          </a:bodyPr>
          <a:lstStyle/>
          <a:p>
            <a:r>
              <a:rPr lang="en-US" dirty="0"/>
              <a:t>Jean-Germain Gros – </a:t>
            </a:r>
            <a:r>
              <a:rPr lang="cs-CZ" dirty="0"/>
              <a:t>„</a:t>
            </a:r>
            <a:r>
              <a:rPr lang="en-US" i="1" dirty="0"/>
              <a:t>collapsed states are those states where "public authorities are no longer able or willing to carry out their purpose, i.e., in Hobbes's terms, the social contract, which nowadays involves more than the preservation of peace between parts of society and their interests</a:t>
            </a:r>
            <a:r>
              <a:rPr lang="en-US" dirty="0"/>
              <a:t>" (Gros 1996: 456-457) </a:t>
            </a:r>
            <a:endParaRPr lang="cs-CZ" dirty="0"/>
          </a:p>
          <a:p>
            <a:r>
              <a:rPr lang="cs-CZ" dirty="0" err="1"/>
              <a:t>Five</a:t>
            </a:r>
            <a:r>
              <a:rPr lang="cs-CZ" dirty="0"/>
              <a:t> </a:t>
            </a:r>
            <a:r>
              <a:rPr lang="cs-CZ" dirty="0" err="1"/>
              <a:t>types</a:t>
            </a:r>
            <a:r>
              <a:rPr lang="cs-CZ" dirty="0"/>
              <a:t> </a:t>
            </a:r>
            <a:r>
              <a:rPr lang="cs-CZ" dirty="0" err="1"/>
              <a:t>of</a:t>
            </a:r>
            <a:r>
              <a:rPr lang="cs-CZ" dirty="0"/>
              <a:t> </a:t>
            </a:r>
            <a:r>
              <a:rPr lang="cs-CZ" dirty="0" err="1"/>
              <a:t>failed</a:t>
            </a:r>
            <a:r>
              <a:rPr lang="cs-CZ" dirty="0"/>
              <a:t> </a:t>
            </a:r>
            <a:r>
              <a:rPr lang="cs-CZ" dirty="0" err="1"/>
              <a:t>states</a:t>
            </a:r>
            <a:r>
              <a:rPr lang="cs-CZ" dirty="0"/>
              <a:t>:</a:t>
            </a:r>
          </a:p>
          <a:p>
            <a:pPr marL="0" indent="0">
              <a:buNone/>
            </a:pPr>
            <a:r>
              <a:rPr lang="cs-CZ" b="1" dirty="0"/>
              <a:t>	a) </a:t>
            </a:r>
            <a:r>
              <a:rPr lang="cs-CZ" b="1" dirty="0" err="1"/>
              <a:t>Anarchic</a:t>
            </a:r>
            <a:r>
              <a:rPr lang="cs-CZ" b="1" dirty="0"/>
              <a:t> </a:t>
            </a:r>
            <a:r>
              <a:rPr lang="cs-CZ" b="1" dirty="0" err="1"/>
              <a:t>state</a:t>
            </a:r>
            <a:endParaRPr lang="cs-CZ" b="1" dirty="0"/>
          </a:p>
          <a:p>
            <a:pPr marL="0" indent="0">
              <a:buNone/>
            </a:pPr>
            <a:r>
              <a:rPr lang="cs-CZ" b="1" dirty="0"/>
              <a:t>	b) </a:t>
            </a:r>
            <a:r>
              <a:rPr lang="cs-CZ" b="1" dirty="0" err="1"/>
              <a:t>Phantom</a:t>
            </a:r>
            <a:r>
              <a:rPr lang="cs-CZ" b="1" dirty="0"/>
              <a:t>/</a:t>
            </a:r>
            <a:r>
              <a:rPr lang="cs-CZ" b="1" dirty="0" err="1"/>
              <a:t>mirage</a:t>
            </a:r>
            <a:r>
              <a:rPr lang="cs-CZ" b="1" dirty="0"/>
              <a:t> </a:t>
            </a:r>
            <a:r>
              <a:rPr lang="cs-CZ" b="1" dirty="0" err="1"/>
              <a:t>state</a:t>
            </a:r>
            <a:endParaRPr lang="cs-CZ" b="1" dirty="0"/>
          </a:p>
          <a:p>
            <a:pPr marL="0" indent="0">
              <a:buNone/>
            </a:pPr>
            <a:r>
              <a:rPr lang="cs-CZ" b="1" dirty="0"/>
              <a:t>	c) </a:t>
            </a:r>
            <a:r>
              <a:rPr lang="cs-CZ" b="1" dirty="0" err="1"/>
              <a:t>Anaemic</a:t>
            </a:r>
            <a:r>
              <a:rPr lang="cs-CZ" b="1" dirty="0"/>
              <a:t> </a:t>
            </a:r>
            <a:r>
              <a:rPr lang="cs-CZ" b="1" dirty="0" err="1"/>
              <a:t>state</a:t>
            </a:r>
            <a:endParaRPr lang="cs-CZ" b="1" dirty="0"/>
          </a:p>
          <a:p>
            <a:pPr marL="0" indent="0">
              <a:buNone/>
            </a:pPr>
            <a:r>
              <a:rPr lang="cs-CZ" b="1" dirty="0"/>
              <a:t>	d) </a:t>
            </a:r>
            <a:r>
              <a:rPr lang="cs-CZ" b="1" dirty="0" err="1"/>
              <a:t>Captured</a:t>
            </a:r>
            <a:r>
              <a:rPr lang="cs-CZ" b="1" dirty="0"/>
              <a:t> </a:t>
            </a:r>
            <a:r>
              <a:rPr lang="cs-CZ" b="1" dirty="0" err="1"/>
              <a:t>state</a:t>
            </a:r>
            <a:endParaRPr lang="cs-CZ" b="1" dirty="0"/>
          </a:p>
          <a:p>
            <a:pPr marL="0" indent="0">
              <a:buNone/>
            </a:pPr>
            <a:r>
              <a:rPr lang="cs-CZ" b="1" dirty="0"/>
              <a:t>	e) </a:t>
            </a:r>
            <a:r>
              <a:rPr lang="cs-CZ" b="1" dirty="0" err="1"/>
              <a:t>Aborted</a:t>
            </a:r>
            <a:r>
              <a:rPr lang="cs-CZ" b="1" dirty="0"/>
              <a:t> </a:t>
            </a:r>
            <a:r>
              <a:rPr lang="cs-CZ" b="1" dirty="0" err="1"/>
              <a:t>state</a:t>
            </a:r>
            <a:endParaRPr lang="cs-CZ" b="1" dirty="0"/>
          </a:p>
        </p:txBody>
      </p:sp>
    </p:spTree>
    <p:extLst>
      <p:ext uri="{BB962C8B-B14F-4D97-AF65-F5344CB8AC3E}">
        <p14:creationId xmlns:p14="http://schemas.microsoft.com/office/powerpoint/2010/main" val="827829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09C52A-8C7D-21B6-418B-2F15D521F6B9}"/>
              </a:ext>
            </a:extLst>
          </p:cNvPr>
          <p:cNvSpPr>
            <a:spLocks noGrp="1"/>
          </p:cNvSpPr>
          <p:nvPr>
            <p:ph type="title"/>
          </p:nvPr>
        </p:nvSpPr>
        <p:spPr/>
        <p:txBody>
          <a:bodyPr/>
          <a:lstStyle/>
          <a:p>
            <a:pPr algn="ctr"/>
            <a:r>
              <a:rPr lang="en-US" dirty="0"/>
              <a:t>How to </a:t>
            </a:r>
            <a:r>
              <a:rPr lang="cs-CZ" dirty="0"/>
              <a:t>A</a:t>
            </a:r>
            <a:r>
              <a:rPr lang="en-US" dirty="0" err="1"/>
              <a:t>pproach</a:t>
            </a:r>
            <a:r>
              <a:rPr lang="en-US" dirty="0"/>
              <a:t> </a:t>
            </a:r>
            <a:r>
              <a:rPr lang="cs-CZ" dirty="0"/>
              <a:t>C</a:t>
            </a:r>
            <a:r>
              <a:rPr lang="en-US" dirty="0" err="1"/>
              <a:t>ollapsed</a:t>
            </a:r>
            <a:r>
              <a:rPr lang="en-US" dirty="0"/>
              <a:t> </a:t>
            </a:r>
            <a:r>
              <a:rPr lang="cs-CZ" dirty="0"/>
              <a:t>S</a:t>
            </a:r>
            <a:r>
              <a:rPr lang="en-US" dirty="0" err="1"/>
              <a:t>tates</a:t>
            </a:r>
            <a:r>
              <a:rPr lang="cs-CZ" dirty="0"/>
              <a:t>?</a:t>
            </a:r>
          </a:p>
        </p:txBody>
      </p:sp>
      <p:sp>
        <p:nvSpPr>
          <p:cNvPr id="3" name="Zástupný obsah 2">
            <a:extLst>
              <a:ext uri="{FF2B5EF4-FFF2-40B4-BE49-F238E27FC236}">
                <a16:creationId xmlns:a16="http://schemas.microsoft.com/office/drawing/2014/main" id="{3C499D84-4485-0786-4BD2-6DD68CA70A74}"/>
              </a:ext>
            </a:extLst>
          </p:cNvPr>
          <p:cNvSpPr>
            <a:spLocks noGrp="1"/>
          </p:cNvSpPr>
          <p:nvPr>
            <p:ph idx="1"/>
          </p:nvPr>
        </p:nvSpPr>
        <p:spPr>
          <a:xfrm>
            <a:off x="1219200" y="1428750"/>
            <a:ext cx="9601200" cy="4813024"/>
          </a:xfrm>
        </p:spPr>
        <p:txBody>
          <a:bodyPr/>
          <a:lstStyle/>
          <a:p>
            <a:r>
              <a:rPr lang="en-US" dirty="0"/>
              <a:t>Solutions, the UN Approach According to J. Hamre and G. Sullivan</a:t>
            </a:r>
            <a:r>
              <a:rPr lang="cs-CZ" dirty="0"/>
              <a:t>:</a:t>
            </a:r>
          </a:p>
          <a:p>
            <a:pPr marL="457200" indent="-457200">
              <a:buAutoNum type="alphaLcParenR"/>
            </a:pPr>
            <a:r>
              <a:rPr lang="cs-CZ" dirty="0"/>
              <a:t>Do </a:t>
            </a:r>
            <a:r>
              <a:rPr lang="cs-CZ" dirty="0" err="1"/>
              <a:t>nothing</a:t>
            </a:r>
            <a:endParaRPr lang="cs-CZ" dirty="0"/>
          </a:p>
          <a:p>
            <a:pPr marL="457200" indent="-457200">
              <a:buAutoNum type="alphaLcParenR"/>
            </a:pPr>
            <a:r>
              <a:rPr lang="cs-CZ" dirty="0" err="1"/>
              <a:t>Isolate</a:t>
            </a:r>
            <a:r>
              <a:rPr lang="cs-CZ" dirty="0"/>
              <a:t> </a:t>
            </a:r>
            <a:r>
              <a:rPr lang="cs-CZ" dirty="0" err="1"/>
              <a:t>failed</a:t>
            </a:r>
            <a:r>
              <a:rPr lang="cs-CZ" dirty="0"/>
              <a:t>/</a:t>
            </a:r>
            <a:r>
              <a:rPr lang="cs-CZ" dirty="0" err="1"/>
              <a:t>collapsed</a:t>
            </a:r>
            <a:r>
              <a:rPr lang="cs-CZ" dirty="0"/>
              <a:t> </a:t>
            </a:r>
            <a:r>
              <a:rPr lang="cs-CZ" dirty="0" err="1"/>
              <a:t>states</a:t>
            </a:r>
            <a:endParaRPr lang="cs-CZ" dirty="0"/>
          </a:p>
          <a:p>
            <a:pPr marL="457200" indent="-457200">
              <a:buAutoNum type="alphaLcParenR"/>
            </a:pPr>
            <a:r>
              <a:rPr lang="cs-CZ" dirty="0" err="1"/>
              <a:t>Divide</a:t>
            </a:r>
            <a:r>
              <a:rPr lang="cs-CZ" dirty="0"/>
              <a:t> </a:t>
            </a:r>
            <a:r>
              <a:rPr lang="cs-CZ" dirty="0" err="1"/>
              <a:t>into</a:t>
            </a:r>
            <a:r>
              <a:rPr lang="cs-CZ" dirty="0"/>
              <a:t> </a:t>
            </a:r>
            <a:r>
              <a:rPr lang="cs-CZ" dirty="0" err="1"/>
              <a:t>small</a:t>
            </a:r>
            <a:r>
              <a:rPr lang="cs-CZ" dirty="0"/>
              <a:t> </a:t>
            </a:r>
            <a:r>
              <a:rPr lang="cs-CZ" dirty="0" err="1"/>
              <a:t>parts</a:t>
            </a:r>
            <a:endParaRPr lang="cs-CZ" dirty="0"/>
          </a:p>
          <a:p>
            <a:pPr marL="457200" indent="-457200">
              <a:buAutoNum type="alphaLcParenR"/>
            </a:pPr>
            <a:r>
              <a:rPr lang="cs-CZ" dirty="0" err="1"/>
              <a:t>Integrate</a:t>
            </a:r>
            <a:r>
              <a:rPr lang="cs-CZ" dirty="0"/>
              <a:t> </a:t>
            </a:r>
            <a:r>
              <a:rPr lang="cs-CZ" dirty="0" err="1"/>
              <a:t>into</a:t>
            </a:r>
            <a:r>
              <a:rPr lang="cs-CZ" dirty="0"/>
              <a:t> a </a:t>
            </a:r>
            <a:r>
              <a:rPr lang="cs-CZ" dirty="0" err="1"/>
              <a:t>larger</a:t>
            </a:r>
            <a:r>
              <a:rPr lang="cs-CZ" dirty="0"/>
              <a:t> entity </a:t>
            </a:r>
          </a:p>
          <a:p>
            <a:pPr marL="457200" indent="-457200">
              <a:buAutoNum type="alphaLcParenR"/>
            </a:pPr>
            <a:r>
              <a:rPr lang="cs-CZ" dirty="0" err="1"/>
              <a:t>Establish</a:t>
            </a:r>
            <a:r>
              <a:rPr lang="cs-CZ" dirty="0"/>
              <a:t> </a:t>
            </a:r>
            <a:r>
              <a:rPr lang="cs-CZ" dirty="0" err="1"/>
              <a:t>international</a:t>
            </a:r>
            <a:r>
              <a:rPr lang="cs-CZ" dirty="0"/>
              <a:t> </a:t>
            </a:r>
            <a:r>
              <a:rPr lang="cs-CZ" dirty="0" err="1"/>
              <a:t>authority</a:t>
            </a:r>
            <a:r>
              <a:rPr lang="cs-CZ" dirty="0"/>
              <a:t> </a:t>
            </a:r>
          </a:p>
          <a:p>
            <a:pPr marL="457200" indent="-457200">
              <a:buAutoNum type="alphaLcParenR"/>
            </a:pPr>
            <a:r>
              <a:rPr lang="cs-CZ" dirty="0" err="1"/>
              <a:t>Provide</a:t>
            </a:r>
            <a:r>
              <a:rPr lang="cs-CZ" dirty="0"/>
              <a:t> </a:t>
            </a:r>
            <a:r>
              <a:rPr lang="cs-CZ" dirty="0" err="1"/>
              <a:t>neighbourhood</a:t>
            </a:r>
            <a:r>
              <a:rPr lang="cs-CZ" dirty="0"/>
              <a:t> </a:t>
            </a:r>
            <a:r>
              <a:rPr lang="cs-CZ" dirty="0" err="1"/>
              <a:t>supervision</a:t>
            </a:r>
            <a:r>
              <a:rPr lang="cs-CZ" dirty="0"/>
              <a:t> </a:t>
            </a:r>
          </a:p>
          <a:p>
            <a:pPr marL="457200" indent="-457200">
              <a:buAutoNum type="alphaLcParenR"/>
            </a:pPr>
            <a:r>
              <a:rPr lang="cs-CZ" dirty="0"/>
              <a:t>H</a:t>
            </a:r>
            <a:r>
              <a:rPr lang="en-US" dirty="0" err="1"/>
              <a:t>elp</a:t>
            </a:r>
            <a:r>
              <a:rPr lang="en-US" dirty="0"/>
              <a:t> one side of a conflict </a:t>
            </a:r>
            <a:endParaRPr lang="cs-CZ" dirty="0"/>
          </a:p>
          <a:p>
            <a:pPr marL="457200" indent="-457200">
              <a:buAutoNum type="alphaLcParenR"/>
            </a:pPr>
            <a:r>
              <a:rPr lang="en-US" dirty="0"/>
              <a:t>International response through intervention or other measures</a:t>
            </a:r>
            <a:endParaRPr lang="cs-CZ" dirty="0"/>
          </a:p>
          <a:p>
            <a:pPr marL="457200" indent="-457200">
              <a:buAutoNum type="alphaLcParenR"/>
            </a:pPr>
            <a:endParaRPr lang="cs-CZ" dirty="0"/>
          </a:p>
        </p:txBody>
      </p:sp>
    </p:spTree>
    <p:extLst>
      <p:ext uri="{BB962C8B-B14F-4D97-AF65-F5344CB8AC3E}">
        <p14:creationId xmlns:p14="http://schemas.microsoft.com/office/powerpoint/2010/main" val="380160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63CA05-5027-A46A-5E3A-22E8CE8BAB4C}"/>
              </a:ext>
            </a:extLst>
          </p:cNvPr>
          <p:cNvSpPr>
            <a:spLocks noGrp="1"/>
          </p:cNvSpPr>
          <p:nvPr>
            <p:ph type="title"/>
          </p:nvPr>
        </p:nvSpPr>
        <p:spPr>
          <a:xfrm>
            <a:off x="1735282" y="114300"/>
            <a:ext cx="9601200" cy="1485900"/>
          </a:xfrm>
        </p:spPr>
        <p:txBody>
          <a:bodyPr/>
          <a:lstStyle/>
          <a:p>
            <a:pPr algn="ctr"/>
            <a:r>
              <a:rPr lang="en-US" dirty="0"/>
              <a:t>Quasi </a:t>
            </a:r>
            <a:r>
              <a:rPr lang="cs-CZ" dirty="0"/>
              <a:t>S</a:t>
            </a:r>
            <a:r>
              <a:rPr lang="en-US" dirty="0" err="1"/>
              <a:t>tates</a:t>
            </a:r>
            <a:r>
              <a:rPr lang="en-US" dirty="0"/>
              <a:t> and de </a:t>
            </a:r>
            <a:r>
              <a:rPr lang="cs-CZ" dirty="0"/>
              <a:t>F</a:t>
            </a:r>
            <a:r>
              <a:rPr lang="en-US" dirty="0" err="1"/>
              <a:t>acto</a:t>
            </a:r>
            <a:r>
              <a:rPr lang="en-US" dirty="0"/>
              <a:t> </a:t>
            </a:r>
            <a:r>
              <a:rPr lang="cs-CZ" dirty="0"/>
              <a:t>S</a:t>
            </a:r>
            <a:r>
              <a:rPr lang="en-US" dirty="0" err="1"/>
              <a:t>tates</a:t>
            </a:r>
            <a:endParaRPr lang="cs-CZ" dirty="0"/>
          </a:p>
        </p:txBody>
      </p:sp>
      <p:sp>
        <p:nvSpPr>
          <p:cNvPr id="3" name="Zástupný obsah 2">
            <a:extLst>
              <a:ext uri="{FF2B5EF4-FFF2-40B4-BE49-F238E27FC236}">
                <a16:creationId xmlns:a16="http://schemas.microsoft.com/office/drawing/2014/main" id="{9DB592F2-5C93-AEAB-D46F-E458B79D24E2}"/>
              </a:ext>
            </a:extLst>
          </p:cNvPr>
          <p:cNvSpPr>
            <a:spLocks noGrp="1"/>
          </p:cNvSpPr>
          <p:nvPr>
            <p:ph idx="1"/>
          </p:nvPr>
        </p:nvSpPr>
        <p:spPr>
          <a:xfrm>
            <a:off x="1295400" y="931718"/>
            <a:ext cx="9601200" cy="4633291"/>
          </a:xfrm>
        </p:spPr>
        <p:txBody>
          <a:bodyPr/>
          <a:lstStyle/>
          <a:p>
            <a:r>
              <a:rPr lang="en-US" dirty="0"/>
              <a:t>A state that has internal sovereignty but lacks external sovereignty</a:t>
            </a:r>
            <a:endParaRPr lang="cs-CZ" dirty="0"/>
          </a:p>
          <a:p>
            <a:r>
              <a:rPr lang="cs-CZ" dirty="0" err="1"/>
              <a:t>Jochen</a:t>
            </a:r>
            <a:r>
              <a:rPr lang="cs-CZ" dirty="0"/>
              <a:t> A. </a:t>
            </a:r>
            <a:r>
              <a:rPr lang="cs-CZ" dirty="0" err="1"/>
              <a:t>Frowein</a:t>
            </a:r>
            <a:r>
              <a:rPr lang="cs-CZ" dirty="0"/>
              <a:t> – De Facto </a:t>
            </a:r>
            <a:r>
              <a:rPr lang="cs-CZ" dirty="0" err="1"/>
              <a:t>State</a:t>
            </a:r>
            <a:endParaRPr lang="cs-CZ" dirty="0"/>
          </a:p>
          <a:p>
            <a:r>
              <a:rPr lang="cs-CZ" dirty="0"/>
              <a:t>D</a:t>
            </a:r>
            <a:r>
              <a:rPr lang="en-US" dirty="0"/>
              <a:t>e facto state, para-state, unrecognized state, empirical statehood, quasi-state</a:t>
            </a:r>
            <a:endParaRPr lang="cs-CZ" dirty="0"/>
          </a:p>
          <a:p>
            <a:r>
              <a:rPr lang="cs-CZ" i="1" dirty="0"/>
              <a:t>E</a:t>
            </a:r>
            <a:r>
              <a:rPr lang="en-US" i="1" dirty="0" err="1"/>
              <a:t>ntities</a:t>
            </a:r>
            <a:r>
              <a:rPr lang="en-US" i="1" dirty="0"/>
              <a:t> that have the external attributes of the state (state symbols, institutions, economy, etc.), but lack the defining political characteristics of the state - external sovereignty - international recognition.</a:t>
            </a:r>
            <a:endParaRPr lang="cs-CZ" i="1" dirty="0"/>
          </a:p>
          <a:p>
            <a:r>
              <a:rPr lang="cs-CZ" dirty="0"/>
              <a:t> </a:t>
            </a:r>
            <a:r>
              <a:rPr lang="cs-CZ" dirty="0" err="1"/>
              <a:t>Scott</a:t>
            </a:r>
            <a:r>
              <a:rPr lang="cs-CZ" dirty="0"/>
              <a:t> </a:t>
            </a:r>
            <a:r>
              <a:rPr lang="cs-CZ" dirty="0" err="1"/>
              <a:t>Pegg</a:t>
            </a:r>
            <a:r>
              <a:rPr lang="cs-CZ" dirty="0"/>
              <a:t>  - Quasi </a:t>
            </a:r>
            <a:r>
              <a:rPr lang="cs-CZ" dirty="0" err="1"/>
              <a:t>state</a:t>
            </a:r>
            <a:r>
              <a:rPr lang="cs-CZ" dirty="0"/>
              <a:t> ≠ De Facto </a:t>
            </a:r>
            <a:r>
              <a:rPr lang="cs-CZ" dirty="0" err="1"/>
              <a:t>State</a:t>
            </a:r>
            <a:endParaRPr lang="cs-CZ" dirty="0"/>
          </a:p>
          <a:p>
            <a:r>
              <a:rPr lang="cs-CZ" dirty="0"/>
              <a:t>Case </a:t>
            </a:r>
            <a:r>
              <a:rPr lang="cs-CZ" dirty="0" err="1"/>
              <a:t>of</a:t>
            </a:r>
            <a:r>
              <a:rPr lang="cs-CZ" dirty="0"/>
              <a:t> </a:t>
            </a:r>
            <a:r>
              <a:rPr lang="cs-CZ" dirty="0" err="1"/>
              <a:t>Somaliland</a:t>
            </a:r>
            <a:endParaRPr lang="cs-CZ" dirty="0"/>
          </a:p>
        </p:txBody>
      </p:sp>
      <p:pic>
        <p:nvPicPr>
          <p:cNvPr id="1026" name="Picture 2" descr="The consequences of a failed state | Witness">
            <a:extLst>
              <a:ext uri="{FF2B5EF4-FFF2-40B4-BE49-F238E27FC236}">
                <a16:creationId xmlns:a16="http://schemas.microsoft.com/office/drawing/2014/main" id="{A337E60B-A4F9-7399-0D32-206BBC97A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5306" y="3027428"/>
            <a:ext cx="3364922" cy="3903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5553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C2832A-35CA-2382-4538-B5CAD1C2A48D}"/>
              </a:ext>
            </a:extLst>
          </p:cNvPr>
          <p:cNvSpPr>
            <a:spLocks noGrp="1"/>
          </p:cNvSpPr>
          <p:nvPr>
            <p:ph type="title"/>
          </p:nvPr>
        </p:nvSpPr>
        <p:spPr/>
        <p:txBody>
          <a:bodyPr/>
          <a:lstStyle/>
          <a:p>
            <a:pPr algn="ctr"/>
            <a:r>
              <a:rPr lang="cs-CZ" dirty="0"/>
              <a:t>Case Study </a:t>
            </a:r>
            <a:r>
              <a:rPr lang="cs-CZ" dirty="0" err="1"/>
              <a:t>of</a:t>
            </a:r>
            <a:r>
              <a:rPr lang="cs-CZ" dirty="0"/>
              <a:t> </a:t>
            </a:r>
            <a:r>
              <a:rPr lang="cs-CZ" dirty="0" err="1"/>
              <a:t>Somalia</a:t>
            </a:r>
            <a:endParaRPr lang="cs-CZ" dirty="0"/>
          </a:p>
        </p:txBody>
      </p:sp>
      <p:sp>
        <p:nvSpPr>
          <p:cNvPr id="3" name="Zástupný obsah 2">
            <a:extLst>
              <a:ext uri="{FF2B5EF4-FFF2-40B4-BE49-F238E27FC236}">
                <a16:creationId xmlns:a16="http://schemas.microsoft.com/office/drawing/2014/main" id="{2FE37A1B-2F1D-E260-E4BE-6090D72FA989}"/>
              </a:ext>
            </a:extLst>
          </p:cNvPr>
          <p:cNvSpPr>
            <a:spLocks noGrp="1"/>
          </p:cNvSpPr>
          <p:nvPr>
            <p:ph idx="1"/>
          </p:nvPr>
        </p:nvSpPr>
        <p:spPr>
          <a:xfrm>
            <a:off x="864704" y="1341782"/>
            <a:ext cx="9601200" cy="5059017"/>
          </a:xfrm>
        </p:spPr>
        <p:txBody>
          <a:bodyPr/>
          <a:lstStyle/>
          <a:p>
            <a:r>
              <a:rPr lang="en-US" dirty="0"/>
              <a:t>Hussein Adam - the predominance of internal factors over external ones</a:t>
            </a:r>
            <a:r>
              <a:rPr lang="cs-CZ" dirty="0"/>
              <a:t>:</a:t>
            </a:r>
          </a:p>
          <a:p>
            <a:pPr marL="457200" indent="-457200">
              <a:buAutoNum type="alphaLcParenR"/>
            </a:pPr>
            <a:r>
              <a:rPr lang="cs-CZ" dirty="0" err="1"/>
              <a:t>Barre's</a:t>
            </a:r>
            <a:r>
              <a:rPr lang="cs-CZ" dirty="0"/>
              <a:t> </a:t>
            </a:r>
            <a:r>
              <a:rPr lang="cs-CZ" dirty="0" err="1"/>
              <a:t>dictatorial</a:t>
            </a:r>
            <a:r>
              <a:rPr lang="cs-CZ" dirty="0"/>
              <a:t> </a:t>
            </a:r>
            <a:r>
              <a:rPr lang="cs-CZ" dirty="0" err="1"/>
              <a:t>government</a:t>
            </a:r>
            <a:endParaRPr lang="cs-CZ" dirty="0"/>
          </a:p>
          <a:p>
            <a:pPr marL="457200" indent="-457200">
              <a:buAutoNum type="alphaLcParenR"/>
            </a:pPr>
            <a:r>
              <a:rPr lang="en-US" dirty="0" err="1"/>
              <a:t>Clanism</a:t>
            </a:r>
            <a:r>
              <a:rPr lang="en-US" dirty="0"/>
              <a:t> as an ideology - favoring the </a:t>
            </a:r>
            <a:r>
              <a:rPr lang="en-US" dirty="0" err="1"/>
              <a:t>Darod</a:t>
            </a:r>
            <a:endParaRPr lang="cs-CZ" dirty="0"/>
          </a:p>
          <a:p>
            <a:pPr marL="457200" indent="-457200">
              <a:buAutoNum type="alphaLcParenR"/>
            </a:pPr>
            <a:r>
              <a:rPr lang="cs-CZ" dirty="0" err="1"/>
              <a:t>Repression</a:t>
            </a:r>
            <a:r>
              <a:rPr lang="cs-CZ" dirty="0"/>
              <a:t> </a:t>
            </a:r>
            <a:r>
              <a:rPr lang="cs-CZ" dirty="0" err="1"/>
              <a:t>of</a:t>
            </a:r>
            <a:r>
              <a:rPr lang="cs-CZ" dirty="0"/>
              <a:t> </a:t>
            </a:r>
            <a:r>
              <a:rPr lang="cs-CZ" dirty="0" err="1"/>
              <a:t>educated</a:t>
            </a:r>
            <a:r>
              <a:rPr lang="cs-CZ" dirty="0"/>
              <a:t> </a:t>
            </a:r>
            <a:r>
              <a:rPr lang="cs-CZ" dirty="0" err="1"/>
              <a:t>elites</a:t>
            </a:r>
            <a:endParaRPr lang="cs-CZ" dirty="0"/>
          </a:p>
          <a:p>
            <a:pPr marL="457200" indent="-457200">
              <a:buAutoNum type="alphaLcParenR"/>
            </a:pPr>
            <a:r>
              <a:rPr lang="en-US" dirty="0"/>
              <a:t>Persecution, brutality</a:t>
            </a:r>
            <a:r>
              <a:rPr lang="cs-CZ" dirty="0"/>
              <a:t>,</a:t>
            </a:r>
            <a:r>
              <a:rPr lang="en-US" dirty="0"/>
              <a:t> and politics of divide and conquer</a:t>
            </a:r>
            <a:endParaRPr lang="cs-CZ" dirty="0"/>
          </a:p>
          <a:p>
            <a:pPr marL="457200" indent="-457200">
              <a:buAutoNum type="alphaLcParenR"/>
            </a:pPr>
            <a:r>
              <a:rPr lang="cs-CZ" dirty="0"/>
              <a:t>N</a:t>
            </a:r>
            <a:r>
              <a:rPr lang="en-US" dirty="0" err="1"/>
              <a:t>egative</a:t>
            </a:r>
            <a:r>
              <a:rPr lang="en-US" dirty="0"/>
              <a:t> campaign against the north</a:t>
            </a:r>
            <a:endParaRPr lang="cs-CZ" dirty="0"/>
          </a:p>
          <a:p>
            <a:pPr marL="457200" indent="-457200">
              <a:buAutoNum type="alphaLcParenR"/>
            </a:pPr>
            <a:r>
              <a:rPr lang="en-US" dirty="0"/>
              <a:t>Foreign aid - the end of the Cold War</a:t>
            </a:r>
            <a:endParaRPr lang="cs-CZ" dirty="0"/>
          </a:p>
          <a:p>
            <a:r>
              <a:rPr lang="en-US" dirty="0"/>
              <a:t>The different colonial history, the independence of Djibouti, </a:t>
            </a:r>
            <a:r>
              <a:rPr lang="cs-CZ" dirty="0"/>
              <a:t>                                                              </a:t>
            </a:r>
            <a:r>
              <a:rPr lang="en-US" dirty="0"/>
              <a:t>the dispersion of Somalis across several states, the overall </a:t>
            </a:r>
            <a:r>
              <a:rPr lang="cs-CZ" dirty="0"/>
              <a:t>                                      </a:t>
            </a:r>
            <a:r>
              <a:rPr lang="en-US" dirty="0"/>
              <a:t>underdevelopment of the country,</a:t>
            </a:r>
            <a:r>
              <a:rPr lang="cs-CZ" dirty="0"/>
              <a:t> </a:t>
            </a:r>
            <a:r>
              <a:rPr lang="en-US" dirty="0"/>
              <a:t>the climate – extreme</a:t>
            </a:r>
            <a:r>
              <a:rPr lang="cs-CZ" dirty="0"/>
              <a:t>                                           </a:t>
            </a:r>
            <a:r>
              <a:rPr lang="en-US" dirty="0"/>
              <a:t> droughts.</a:t>
            </a:r>
            <a:endParaRPr lang="cs-CZ" dirty="0"/>
          </a:p>
        </p:txBody>
      </p:sp>
      <p:pic>
        <p:nvPicPr>
          <p:cNvPr id="1027" name="obrázek 3">
            <a:extLst>
              <a:ext uri="{FF2B5EF4-FFF2-40B4-BE49-F238E27FC236}">
                <a16:creationId xmlns:a16="http://schemas.microsoft.com/office/drawing/2014/main" id="{F680219B-1E17-064E-FACD-2F43317C66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9884" y="1812537"/>
            <a:ext cx="4432116" cy="4475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088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AB3B42-A1F6-A437-077D-23BF208B8477}"/>
              </a:ext>
            </a:extLst>
          </p:cNvPr>
          <p:cNvSpPr>
            <a:spLocks noGrp="1"/>
          </p:cNvSpPr>
          <p:nvPr>
            <p:ph type="title"/>
          </p:nvPr>
        </p:nvSpPr>
        <p:spPr/>
        <p:txBody>
          <a:bodyPr/>
          <a:lstStyle/>
          <a:p>
            <a:pPr algn="ctr"/>
            <a:r>
              <a:rPr lang="cs-CZ" dirty="0"/>
              <a:t>Case Study </a:t>
            </a:r>
            <a:r>
              <a:rPr lang="cs-CZ" dirty="0" err="1"/>
              <a:t>of</a:t>
            </a:r>
            <a:r>
              <a:rPr lang="cs-CZ" dirty="0"/>
              <a:t> </a:t>
            </a:r>
            <a:r>
              <a:rPr lang="cs-CZ" dirty="0" err="1"/>
              <a:t>Somalia</a:t>
            </a:r>
            <a:endParaRPr lang="cs-CZ" dirty="0"/>
          </a:p>
        </p:txBody>
      </p:sp>
      <p:pic>
        <p:nvPicPr>
          <p:cNvPr id="5" name="Zástupný obsah 4">
            <a:extLst>
              <a:ext uri="{FF2B5EF4-FFF2-40B4-BE49-F238E27FC236}">
                <a16:creationId xmlns:a16="http://schemas.microsoft.com/office/drawing/2014/main" id="{69A21F03-7694-4050-ABF3-33369DCE137E}"/>
              </a:ext>
            </a:extLst>
          </p:cNvPr>
          <p:cNvPicPr>
            <a:picLocks noGrp="1" noChangeAspect="1"/>
          </p:cNvPicPr>
          <p:nvPr>
            <p:ph idx="1"/>
          </p:nvPr>
        </p:nvPicPr>
        <p:blipFill>
          <a:blip r:embed="rId2"/>
          <a:stretch>
            <a:fillRect/>
          </a:stretch>
        </p:blipFill>
        <p:spPr>
          <a:xfrm>
            <a:off x="8933270" y="1619089"/>
            <a:ext cx="3157130" cy="4746151"/>
          </a:xfrm>
        </p:spPr>
      </p:pic>
      <p:pic>
        <p:nvPicPr>
          <p:cNvPr id="7" name="Obrázek 6">
            <a:extLst>
              <a:ext uri="{FF2B5EF4-FFF2-40B4-BE49-F238E27FC236}">
                <a16:creationId xmlns:a16="http://schemas.microsoft.com/office/drawing/2014/main" id="{694D3FCE-9371-CCCF-6457-60ECE447138B}"/>
              </a:ext>
            </a:extLst>
          </p:cNvPr>
          <p:cNvPicPr>
            <a:picLocks noChangeAspect="1"/>
          </p:cNvPicPr>
          <p:nvPr/>
        </p:nvPicPr>
        <p:blipFill>
          <a:blip r:embed="rId3"/>
          <a:stretch>
            <a:fillRect/>
          </a:stretch>
        </p:blipFill>
        <p:spPr>
          <a:xfrm>
            <a:off x="1090612" y="1773872"/>
            <a:ext cx="7572375" cy="4143375"/>
          </a:xfrm>
          <a:prstGeom prst="rect">
            <a:avLst/>
          </a:prstGeom>
        </p:spPr>
      </p:pic>
    </p:spTree>
    <p:extLst>
      <p:ext uri="{BB962C8B-B14F-4D97-AF65-F5344CB8AC3E}">
        <p14:creationId xmlns:p14="http://schemas.microsoft.com/office/powerpoint/2010/main" val="149114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0C9E9-88B2-4EB1-9A0F-65B208BDA549}"/>
              </a:ext>
            </a:extLst>
          </p:cNvPr>
          <p:cNvSpPr>
            <a:spLocks noGrp="1"/>
          </p:cNvSpPr>
          <p:nvPr>
            <p:ph type="title"/>
          </p:nvPr>
        </p:nvSpPr>
        <p:spPr/>
        <p:txBody>
          <a:bodyPr/>
          <a:lstStyle/>
          <a:p>
            <a:pPr algn="ctr"/>
            <a:r>
              <a:rPr lang="en-US" dirty="0"/>
              <a:t>State </a:t>
            </a:r>
            <a:r>
              <a:rPr lang="cs-CZ" dirty="0"/>
              <a:t>C</a:t>
            </a:r>
            <a:r>
              <a:rPr lang="en-US" dirty="0" err="1"/>
              <a:t>omponents</a:t>
            </a:r>
            <a:r>
              <a:rPr lang="en-US" dirty="0"/>
              <a:t> and </a:t>
            </a:r>
            <a:r>
              <a:rPr lang="cs-CZ" dirty="0"/>
              <a:t>S</a:t>
            </a:r>
            <a:r>
              <a:rPr lang="en-US" dirty="0" err="1"/>
              <a:t>tate</a:t>
            </a:r>
            <a:r>
              <a:rPr lang="en-US" dirty="0"/>
              <a:t> </a:t>
            </a:r>
            <a:r>
              <a:rPr lang="cs-CZ" dirty="0"/>
              <a:t>T</a:t>
            </a:r>
            <a:r>
              <a:rPr lang="en-US" dirty="0" err="1"/>
              <a:t>ypes</a:t>
            </a:r>
            <a:endParaRPr lang="cs-CZ" dirty="0"/>
          </a:p>
        </p:txBody>
      </p:sp>
      <p:sp>
        <p:nvSpPr>
          <p:cNvPr id="3" name="Zástupný obsah 2">
            <a:extLst>
              <a:ext uri="{FF2B5EF4-FFF2-40B4-BE49-F238E27FC236}">
                <a16:creationId xmlns:a16="http://schemas.microsoft.com/office/drawing/2014/main" id="{0A205C12-17AF-449C-B8EC-2320026BA8C1}"/>
              </a:ext>
            </a:extLst>
          </p:cNvPr>
          <p:cNvSpPr>
            <a:spLocks noGrp="1"/>
          </p:cNvSpPr>
          <p:nvPr>
            <p:ph idx="1"/>
          </p:nvPr>
        </p:nvSpPr>
        <p:spPr>
          <a:xfrm>
            <a:off x="1371600" y="2286000"/>
            <a:ext cx="9601200" cy="4482548"/>
          </a:xfrm>
        </p:spPr>
        <p:txBody>
          <a:bodyPr>
            <a:normAutofit fontScale="92500" lnSpcReduction="10000"/>
          </a:bodyPr>
          <a:lstStyle/>
          <a:p>
            <a:pPr>
              <a:lnSpc>
                <a:spcPct val="80000"/>
              </a:lnSpc>
            </a:pPr>
            <a:r>
              <a:rPr lang="en-US" altLang="cs-CZ" sz="2000" dirty="0"/>
              <a:t>The state as a person of international law should possess the following qualifications: </a:t>
            </a:r>
          </a:p>
          <a:p>
            <a:pPr lvl="1">
              <a:lnSpc>
                <a:spcPct val="80000"/>
              </a:lnSpc>
            </a:pPr>
            <a:r>
              <a:rPr lang="en-US" altLang="cs-CZ" dirty="0"/>
              <a:t>a ) a permanent population; </a:t>
            </a:r>
          </a:p>
          <a:p>
            <a:pPr lvl="1">
              <a:lnSpc>
                <a:spcPct val="80000"/>
              </a:lnSpc>
            </a:pPr>
            <a:r>
              <a:rPr lang="en-US" altLang="cs-CZ" dirty="0"/>
              <a:t>b ) a defined territory; </a:t>
            </a:r>
          </a:p>
          <a:p>
            <a:pPr lvl="1">
              <a:lnSpc>
                <a:spcPct val="80000"/>
              </a:lnSpc>
            </a:pPr>
            <a:r>
              <a:rPr lang="en-US" altLang="cs-CZ" dirty="0"/>
              <a:t>c ) government; </a:t>
            </a:r>
          </a:p>
          <a:p>
            <a:pPr lvl="1">
              <a:lnSpc>
                <a:spcPct val="80000"/>
              </a:lnSpc>
            </a:pPr>
            <a:r>
              <a:rPr lang="en-US" altLang="cs-CZ" dirty="0"/>
              <a:t>d) capacity to enter into relations with the other states </a:t>
            </a:r>
          </a:p>
          <a:p>
            <a:pPr>
              <a:lnSpc>
                <a:spcPct val="80000"/>
              </a:lnSpc>
              <a:buFontTx/>
              <a:buNone/>
            </a:pPr>
            <a:r>
              <a:rPr lang="cs-CZ" altLang="cs-CZ" sz="2000" dirty="0"/>
              <a:t>		</a:t>
            </a:r>
            <a:r>
              <a:rPr lang="en-US" altLang="cs-CZ" sz="2000" dirty="0"/>
              <a:t>(Convention on Rights and Duties of States 1933)</a:t>
            </a:r>
            <a:endParaRPr lang="cs-CZ" altLang="cs-CZ" sz="2000" dirty="0"/>
          </a:p>
          <a:p>
            <a:pPr>
              <a:lnSpc>
                <a:spcPct val="80000"/>
              </a:lnSpc>
            </a:pPr>
            <a:r>
              <a:rPr lang="en-US" altLang="cs-CZ" sz="2000" dirty="0"/>
              <a:t>Typology of states:</a:t>
            </a:r>
          </a:p>
          <a:p>
            <a:pPr>
              <a:lnSpc>
                <a:spcPct val="80000"/>
              </a:lnSpc>
              <a:buFontTx/>
              <a:buNone/>
            </a:pPr>
            <a:r>
              <a:rPr lang="cs-CZ" altLang="cs-CZ" sz="2000" dirty="0"/>
              <a:t>		1. </a:t>
            </a:r>
            <a:r>
              <a:rPr lang="en-US" altLang="cs-CZ" sz="2000" dirty="0"/>
              <a:t>Superpowers</a:t>
            </a:r>
          </a:p>
          <a:p>
            <a:pPr>
              <a:lnSpc>
                <a:spcPct val="80000"/>
              </a:lnSpc>
              <a:buFontTx/>
              <a:buNone/>
            </a:pPr>
            <a:r>
              <a:rPr lang="cs-CZ" altLang="cs-CZ" sz="2000" dirty="0"/>
              <a:t>		</a:t>
            </a:r>
            <a:r>
              <a:rPr lang="en-US" altLang="cs-CZ" sz="2000" dirty="0"/>
              <a:t>2. (Regional) Powers</a:t>
            </a:r>
          </a:p>
          <a:p>
            <a:pPr>
              <a:lnSpc>
                <a:spcPct val="80000"/>
              </a:lnSpc>
              <a:buFontTx/>
              <a:buNone/>
            </a:pPr>
            <a:r>
              <a:rPr lang="cs-CZ" altLang="cs-CZ" sz="2000" dirty="0"/>
              <a:t>		</a:t>
            </a:r>
            <a:r>
              <a:rPr lang="en-US" altLang="cs-CZ" sz="2000" dirty="0"/>
              <a:t>3. „Normal“ states</a:t>
            </a:r>
          </a:p>
          <a:p>
            <a:pPr>
              <a:lnSpc>
                <a:spcPct val="80000"/>
              </a:lnSpc>
              <a:buFontTx/>
              <a:buNone/>
            </a:pPr>
            <a:r>
              <a:rPr lang="cs-CZ" altLang="cs-CZ" sz="2000" dirty="0"/>
              <a:t>		</a:t>
            </a:r>
            <a:r>
              <a:rPr lang="en-US" altLang="cs-CZ" sz="2000" dirty="0"/>
              <a:t>4. Microstates</a:t>
            </a:r>
          </a:p>
          <a:p>
            <a:pPr>
              <a:lnSpc>
                <a:spcPct val="80000"/>
              </a:lnSpc>
              <a:buFontTx/>
              <a:buNone/>
            </a:pPr>
            <a:r>
              <a:rPr lang="cs-CZ" altLang="cs-CZ" sz="2000" dirty="0"/>
              <a:t>		</a:t>
            </a:r>
            <a:r>
              <a:rPr lang="en-US" altLang="cs-CZ" sz="2000" dirty="0"/>
              <a:t>5. Dependent states and territories</a:t>
            </a:r>
          </a:p>
          <a:p>
            <a:pPr>
              <a:lnSpc>
                <a:spcPct val="80000"/>
              </a:lnSpc>
              <a:buFontTx/>
              <a:buNone/>
            </a:pPr>
            <a:r>
              <a:rPr lang="cs-CZ" altLang="cs-CZ" sz="2000" dirty="0"/>
              <a:t>		</a:t>
            </a:r>
            <a:r>
              <a:rPr lang="en-US" altLang="cs-CZ" sz="2000" dirty="0"/>
              <a:t>6. Failed states</a:t>
            </a:r>
            <a:endParaRPr lang="cs-CZ" dirty="0"/>
          </a:p>
          <a:p>
            <a:pPr>
              <a:lnSpc>
                <a:spcPct val="80000"/>
              </a:lnSpc>
              <a:buFontTx/>
              <a:buNone/>
            </a:pPr>
            <a:endParaRPr lang="cs-CZ" dirty="0"/>
          </a:p>
          <a:p>
            <a:pPr>
              <a:lnSpc>
                <a:spcPct val="80000"/>
              </a:lnSpc>
              <a:buFontTx/>
              <a:buNone/>
            </a:pPr>
            <a:endParaRPr lang="cs-CZ" dirty="0"/>
          </a:p>
        </p:txBody>
      </p:sp>
    </p:spTree>
    <p:extLst>
      <p:ext uri="{BB962C8B-B14F-4D97-AF65-F5344CB8AC3E}">
        <p14:creationId xmlns:p14="http://schemas.microsoft.com/office/powerpoint/2010/main" val="24586799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8BCB29-3F25-4405-A1D0-B56D11717F04}"/>
              </a:ext>
            </a:extLst>
          </p:cNvPr>
          <p:cNvSpPr>
            <a:spLocks noGrp="1"/>
          </p:cNvSpPr>
          <p:nvPr>
            <p:ph type="title"/>
          </p:nvPr>
        </p:nvSpPr>
        <p:spPr>
          <a:xfrm>
            <a:off x="1940313" y="2771077"/>
            <a:ext cx="9601200" cy="1485900"/>
          </a:xfrm>
        </p:spPr>
        <p:txBody>
          <a:bodyPr>
            <a:normAutofit/>
          </a:bodyPr>
          <a:lstStyle/>
          <a:p>
            <a:r>
              <a:rPr lang="cs-CZ" sz="6000" dirty="0" err="1"/>
              <a:t>Thank</a:t>
            </a:r>
            <a:r>
              <a:rPr lang="cs-CZ" sz="6000" dirty="0"/>
              <a:t> </a:t>
            </a:r>
            <a:r>
              <a:rPr lang="cs-CZ" sz="6000" dirty="0" err="1"/>
              <a:t>you</a:t>
            </a:r>
            <a:r>
              <a:rPr lang="cs-CZ" sz="6000" dirty="0"/>
              <a:t> </a:t>
            </a:r>
            <a:r>
              <a:rPr lang="cs-CZ" sz="6000" dirty="0" err="1"/>
              <a:t>for</a:t>
            </a:r>
            <a:r>
              <a:rPr lang="cs-CZ" sz="6000" dirty="0"/>
              <a:t> </a:t>
            </a:r>
            <a:r>
              <a:rPr lang="cs-CZ" sz="6000" dirty="0" err="1"/>
              <a:t>your</a:t>
            </a:r>
            <a:r>
              <a:rPr lang="cs-CZ" sz="6000" dirty="0"/>
              <a:t> </a:t>
            </a:r>
            <a:r>
              <a:rPr lang="cs-CZ" sz="6000" dirty="0" err="1"/>
              <a:t>attention</a:t>
            </a:r>
            <a:endParaRPr lang="cs-CZ" sz="6000" dirty="0"/>
          </a:p>
        </p:txBody>
      </p:sp>
    </p:spTree>
    <p:extLst>
      <p:ext uri="{BB962C8B-B14F-4D97-AF65-F5344CB8AC3E}">
        <p14:creationId xmlns:p14="http://schemas.microsoft.com/office/powerpoint/2010/main" val="4283349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0C9E9-88B2-4EB1-9A0F-65B208BDA549}"/>
              </a:ext>
            </a:extLst>
          </p:cNvPr>
          <p:cNvSpPr>
            <a:spLocks noGrp="1"/>
          </p:cNvSpPr>
          <p:nvPr>
            <p:ph type="title"/>
          </p:nvPr>
        </p:nvSpPr>
        <p:spPr/>
        <p:txBody>
          <a:bodyPr>
            <a:normAutofit/>
          </a:bodyPr>
          <a:lstStyle/>
          <a:p>
            <a:pPr algn="ctr"/>
            <a:r>
              <a:rPr lang="cs-CZ" dirty="0"/>
              <a:t>P</a:t>
            </a:r>
            <a:r>
              <a:rPr lang="en-US" dirty="0" err="1"/>
              <a:t>osition</a:t>
            </a:r>
            <a:r>
              <a:rPr lang="en-US" dirty="0"/>
              <a:t> of </a:t>
            </a:r>
            <a:r>
              <a:rPr lang="cs-CZ" dirty="0"/>
              <a:t>S</a:t>
            </a:r>
            <a:r>
              <a:rPr lang="en-US" dirty="0" err="1"/>
              <a:t>tates</a:t>
            </a:r>
            <a:r>
              <a:rPr lang="en-US" dirty="0"/>
              <a:t> in the </a:t>
            </a:r>
            <a:r>
              <a:rPr lang="cs-CZ" dirty="0"/>
              <a:t>I</a:t>
            </a:r>
            <a:r>
              <a:rPr lang="en-US" dirty="0" err="1"/>
              <a:t>nternational</a:t>
            </a:r>
            <a:r>
              <a:rPr lang="en-US" dirty="0"/>
              <a:t> </a:t>
            </a:r>
            <a:r>
              <a:rPr lang="cs-CZ" dirty="0"/>
              <a:t>S</a:t>
            </a:r>
            <a:r>
              <a:rPr lang="en-US" dirty="0" err="1"/>
              <a:t>yst</a:t>
            </a:r>
            <a:r>
              <a:rPr lang="cs-CZ" dirty="0"/>
              <a:t>e</a:t>
            </a:r>
            <a:r>
              <a:rPr lang="en-US" dirty="0"/>
              <a:t>m</a:t>
            </a:r>
            <a:r>
              <a:rPr lang="cs-CZ" dirty="0"/>
              <a:t>/Polarity</a:t>
            </a:r>
          </a:p>
        </p:txBody>
      </p:sp>
      <p:sp>
        <p:nvSpPr>
          <p:cNvPr id="3" name="Zástupný obsah 2">
            <a:extLst>
              <a:ext uri="{FF2B5EF4-FFF2-40B4-BE49-F238E27FC236}">
                <a16:creationId xmlns:a16="http://schemas.microsoft.com/office/drawing/2014/main" id="{0A205C12-17AF-449C-B8EC-2320026BA8C1}"/>
              </a:ext>
            </a:extLst>
          </p:cNvPr>
          <p:cNvSpPr>
            <a:spLocks noGrp="1"/>
          </p:cNvSpPr>
          <p:nvPr>
            <p:ph idx="1"/>
          </p:nvPr>
        </p:nvSpPr>
        <p:spPr>
          <a:xfrm>
            <a:off x="1371600" y="2286000"/>
            <a:ext cx="9601200" cy="4482548"/>
          </a:xfrm>
        </p:spPr>
        <p:txBody>
          <a:bodyPr/>
          <a:lstStyle/>
          <a:p>
            <a:pPr>
              <a:lnSpc>
                <a:spcPct val="80000"/>
              </a:lnSpc>
            </a:pPr>
            <a:r>
              <a:rPr lang="en-US" altLang="cs-CZ" sz="2000" dirty="0"/>
              <a:t>Polarity expresses the number of autonomous centers of power and is a function of the distribution of power among only the most important actors</a:t>
            </a:r>
            <a:endParaRPr lang="cs-CZ" altLang="cs-CZ" dirty="0"/>
          </a:p>
          <a:p>
            <a:pPr marL="0" indent="0">
              <a:lnSpc>
                <a:spcPct val="80000"/>
              </a:lnSpc>
              <a:buNone/>
            </a:pPr>
            <a:endParaRPr lang="cs-CZ" altLang="cs-CZ" dirty="0"/>
          </a:p>
          <a:p>
            <a:pPr>
              <a:lnSpc>
                <a:spcPct val="80000"/>
              </a:lnSpc>
              <a:buFontTx/>
              <a:buNone/>
            </a:pPr>
            <a:r>
              <a:rPr lang="cs-CZ" altLang="cs-CZ" sz="2000" dirty="0"/>
              <a:t>1. </a:t>
            </a:r>
            <a:r>
              <a:rPr lang="cs-CZ" altLang="cs-CZ" sz="2000" dirty="0" err="1"/>
              <a:t>Unipolarity</a:t>
            </a:r>
            <a:r>
              <a:rPr lang="cs-CZ" altLang="cs-CZ" sz="2000" dirty="0"/>
              <a:t> </a:t>
            </a:r>
          </a:p>
          <a:p>
            <a:pPr>
              <a:lnSpc>
                <a:spcPct val="80000"/>
              </a:lnSpc>
              <a:buFontTx/>
              <a:buNone/>
            </a:pPr>
            <a:r>
              <a:rPr lang="cs-CZ" altLang="cs-CZ" sz="2000" dirty="0"/>
              <a:t>2. Bipolarity  </a:t>
            </a:r>
          </a:p>
          <a:p>
            <a:pPr>
              <a:lnSpc>
                <a:spcPct val="80000"/>
              </a:lnSpc>
              <a:buFontTx/>
              <a:buNone/>
            </a:pPr>
            <a:r>
              <a:rPr lang="cs-CZ" altLang="cs-CZ" sz="2000" dirty="0"/>
              <a:t>3. </a:t>
            </a:r>
            <a:r>
              <a:rPr lang="cs-CZ" altLang="cs-CZ" sz="2000" dirty="0" err="1"/>
              <a:t>Tripolarity</a:t>
            </a:r>
            <a:endParaRPr lang="cs-CZ" altLang="cs-CZ" sz="2000" dirty="0"/>
          </a:p>
          <a:p>
            <a:pPr>
              <a:lnSpc>
                <a:spcPct val="80000"/>
              </a:lnSpc>
              <a:buFontTx/>
              <a:buNone/>
            </a:pPr>
            <a:r>
              <a:rPr lang="cs-CZ" altLang="cs-CZ" sz="2000" dirty="0"/>
              <a:t>4. </a:t>
            </a:r>
            <a:r>
              <a:rPr lang="cs-CZ" altLang="cs-CZ" sz="2000" dirty="0" err="1"/>
              <a:t>Multipolarity</a:t>
            </a:r>
            <a:r>
              <a:rPr lang="cs-CZ" altLang="cs-CZ" sz="2000" dirty="0"/>
              <a:t>  </a:t>
            </a:r>
          </a:p>
          <a:p>
            <a:pPr>
              <a:lnSpc>
                <a:spcPct val="80000"/>
              </a:lnSpc>
              <a:buFontTx/>
              <a:buNone/>
            </a:pPr>
            <a:r>
              <a:rPr lang="cs-CZ" altLang="cs-CZ" sz="2000" dirty="0"/>
              <a:t>5. </a:t>
            </a:r>
            <a:r>
              <a:rPr lang="cs-CZ" altLang="cs-CZ" sz="2000" dirty="0" err="1"/>
              <a:t>Hyperpolarity</a:t>
            </a:r>
            <a:r>
              <a:rPr lang="cs-CZ" altLang="cs-CZ" sz="2000" dirty="0"/>
              <a:t> (</a:t>
            </a:r>
            <a:r>
              <a:rPr lang="cs-CZ" altLang="cs-CZ" sz="2000" dirty="0" err="1"/>
              <a:t>total</a:t>
            </a:r>
            <a:r>
              <a:rPr lang="cs-CZ" altLang="cs-CZ" sz="2000" dirty="0"/>
              <a:t> </a:t>
            </a:r>
            <a:r>
              <a:rPr lang="cs-CZ" altLang="cs-CZ" sz="2000" dirty="0" err="1"/>
              <a:t>symmetric</a:t>
            </a:r>
            <a:r>
              <a:rPr lang="cs-CZ" altLang="cs-CZ" sz="2000" dirty="0"/>
              <a:t> </a:t>
            </a:r>
            <a:r>
              <a:rPr lang="cs-CZ" altLang="cs-CZ" sz="2000" dirty="0" err="1"/>
              <a:t>desintegration</a:t>
            </a:r>
            <a:r>
              <a:rPr lang="cs-CZ" altLang="cs-CZ" sz="2000" dirty="0"/>
              <a:t> </a:t>
            </a:r>
            <a:r>
              <a:rPr lang="cs-CZ" altLang="cs-CZ" sz="2000" dirty="0" err="1"/>
              <a:t>of</a:t>
            </a:r>
            <a:r>
              <a:rPr lang="cs-CZ" altLang="cs-CZ" sz="2000" dirty="0"/>
              <a:t> </a:t>
            </a:r>
            <a:r>
              <a:rPr lang="cs-CZ" altLang="cs-CZ" sz="2000" dirty="0" err="1"/>
              <a:t>power</a:t>
            </a:r>
            <a:r>
              <a:rPr lang="cs-CZ" altLang="cs-CZ" sz="2000" dirty="0"/>
              <a:t>)</a:t>
            </a:r>
          </a:p>
          <a:p>
            <a:pPr>
              <a:lnSpc>
                <a:spcPct val="80000"/>
              </a:lnSpc>
              <a:buFontTx/>
              <a:buNone/>
            </a:pPr>
            <a:r>
              <a:rPr lang="cs-CZ" altLang="cs-CZ" sz="2000" dirty="0"/>
              <a:t>6. „</a:t>
            </a:r>
            <a:r>
              <a:rPr lang="cs-CZ" altLang="cs-CZ" sz="2000" dirty="0" err="1"/>
              <a:t>Zero</a:t>
            </a:r>
            <a:r>
              <a:rPr lang="cs-CZ" altLang="cs-CZ" sz="2000" dirty="0"/>
              <a:t>-polarity“ (</a:t>
            </a:r>
            <a:r>
              <a:rPr lang="cs-CZ" altLang="cs-CZ" sz="2000" dirty="0" err="1"/>
              <a:t>total</a:t>
            </a:r>
            <a:r>
              <a:rPr lang="cs-CZ" altLang="cs-CZ" sz="2000" dirty="0"/>
              <a:t> </a:t>
            </a:r>
            <a:r>
              <a:rPr lang="cs-CZ" altLang="cs-CZ" sz="2000" dirty="0" err="1"/>
              <a:t>cooperation</a:t>
            </a:r>
            <a:r>
              <a:rPr lang="cs-CZ" altLang="cs-CZ" sz="2000" dirty="0"/>
              <a:t>) </a:t>
            </a:r>
          </a:p>
          <a:p>
            <a:pPr>
              <a:lnSpc>
                <a:spcPct val="80000"/>
              </a:lnSpc>
              <a:buFontTx/>
              <a:buNone/>
            </a:pPr>
            <a:endParaRPr lang="en-US" altLang="cs-CZ" sz="2000" dirty="0"/>
          </a:p>
          <a:p>
            <a:pPr>
              <a:lnSpc>
                <a:spcPct val="80000"/>
              </a:lnSpc>
              <a:buFontTx/>
              <a:buNone/>
            </a:pPr>
            <a:endParaRPr lang="cs-CZ" dirty="0"/>
          </a:p>
          <a:p>
            <a:pPr>
              <a:lnSpc>
                <a:spcPct val="80000"/>
              </a:lnSpc>
              <a:buFontTx/>
              <a:buNone/>
            </a:pPr>
            <a:endParaRPr lang="cs-CZ" dirty="0"/>
          </a:p>
        </p:txBody>
      </p:sp>
    </p:spTree>
    <p:extLst>
      <p:ext uri="{BB962C8B-B14F-4D97-AF65-F5344CB8AC3E}">
        <p14:creationId xmlns:p14="http://schemas.microsoft.com/office/powerpoint/2010/main" val="3699538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0C9E9-88B2-4EB1-9A0F-65B208BDA549}"/>
              </a:ext>
            </a:extLst>
          </p:cNvPr>
          <p:cNvSpPr>
            <a:spLocks noGrp="1"/>
          </p:cNvSpPr>
          <p:nvPr>
            <p:ph type="title"/>
          </p:nvPr>
        </p:nvSpPr>
        <p:spPr/>
        <p:txBody>
          <a:bodyPr/>
          <a:lstStyle/>
          <a:p>
            <a:pPr algn="ctr"/>
            <a:r>
              <a:rPr lang="cs-CZ" dirty="0"/>
              <a:t>P</a:t>
            </a:r>
            <a:r>
              <a:rPr lang="en-US" dirty="0" err="1"/>
              <a:t>osition</a:t>
            </a:r>
            <a:r>
              <a:rPr lang="en-US" dirty="0"/>
              <a:t> of </a:t>
            </a:r>
            <a:r>
              <a:rPr lang="cs-CZ" dirty="0"/>
              <a:t>S</a:t>
            </a:r>
            <a:r>
              <a:rPr lang="en-US" dirty="0" err="1"/>
              <a:t>tates</a:t>
            </a:r>
            <a:r>
              <a:rPr lang="en-US" dirty="0"/>
              <a:t> in the </a:t>
            </a:r>
            <a:r>
              <a:rPr lang="cs-CZ" dirty="0"/>
              <a:t>I</a:t>
            </a:r>
            <a:r>
              <a:rPr lang="en-US" dirty="0" err="1"/>
              <a:t>nternational</a:t>
            </a:r>
            <a:r>
              <a:rPr lang="en-US" dirty="0"/>
              <a:t> </a:t>
            </a:r>
            <a:r>
              <a:rPr lang="cs-CZ" dirty="0"/>
              <a:t>S</a:t>
            </a:r>
            <a:r>
              <a:rPr lang="en-US" dirty="0" err="1"/>
              <a:t>yst</a:t>
            </a:r>
            <a:r>
              <a:rPr lang="cs-CZ" dirty="0"/>
              <a:t>e</a:t>
            </a:r>
            <a:r>
              <a:rPr lang="en-US" dirty="0"/>
              <a:t>m</a:t>
            </a:r>
            <a:r>
              <a:rPr lang="cs-CZ" dirty="0"/>
              <a:t>/</a:t>
            </a:r>
            <a:r>
              <a:rPr lang="cs-CZ" dirty="0" err="1"/>
              <a:t>Alliance</a:t>
            </a:r>
            <a:endParaRPr lang="cs-CZ" dirty="0"/>
          </a:p>
        </p:txBody>
      </p:sp>
      <p:sp>
        <p:nvSpPr>
          <p:cNvPr id="3" name="Zástupný obsah 2">
            <a:extLst>
              <a:ext uri="{FF2B5EF4-FFF2-40B4-BE49-F238E27FC236}">
                <a16:creationId xmlns:a16="http://schemas.microsoft.com/office/drawing/2014/main" id="{0A205C12-17AF-449C-B8EC-2320026BA8C1}"/>
              </a:ext>
            </a:extLst>
          </p:cNvPr>
          <p:cNvSpPr>
            <a:spLocks noGrp="1"/>
          </p:cNvSpPr>
          <p:nvPr>
            <p:ph idx="1"/>
          </p:nvPr>
        </p:nvSpPr>
        <p:spPr>
          <a:xfrm>
            <a:off x="1490869" y="1938130"/>
            <a:ext cx="9601200" cy="4482548"/>
          </a:xfrm>
        </p:spPr>
        <p:txBody>
          <a:bodyPr/>
          <a:lstStyle/>
          <a:p>
            <a:pPr marL="533400" indent="-533400">
              <a:lnSpc>
                <a:spcPct val="90000"/>
              </a:lnSpc>
              <a:buFontTx/>
              <a:buNone/>
            </a:pPr>
            <a:r>
              <a:rPr lang="en-US" altLang="cs-CZ" sz="2000" dirty="0"/>
              <a:t>Security alliance is  „formal agreement between two or more actors (usually states) to cooperate together on perceived mutual security issues. By allying themselves together it is </a:t>
            </a:r>
            <a:r>
              <a:rPr lang="en-US" altLang="cs-CZ" sz="2000" dirty="0" err="1"/>
              <a:t>anticip</a:t>
            </a:r>
            <a:r>
              <a:rPr lang="cs-CZ" altLang="cs-CZ" sz="2000" dirty="0"/>
              <a:t>a</a:t>
            </a:r>
            <a:r>
              <a:rPr lang="en-US" altLang="cs-CZ" sz="2000" dirty="0"/>
              <a:t>ted that security will be increased in one, some or all of the following dimensions:</a:t>
            </a:r>
          </a:p>
          <a:p>
            <a:pPr marL="533400" indent="-533400">
              <a:lnSpc>
                <a:spcPct val="90000"/>
              </a:lnSpc>
              <a:buFontTx/>
              <a:buAutoNum type="arabicPeriod"/>
            </a:pPr>
            <a:r>
              <a:rPr lang="en-US" altLang="cs-CZ" sz="2000" dirty="0"/>
              <a:t>By joining an alliance system of deterrence will be established or strengthened;</a:t>
            </a:r>
          </a:p>
          <a:p>
            <a:pPr marL="533400" indent="-533400">
              <a:lnSpc>
                <a:spcPct val="90000"/>
              </a:lnSpc>
              <a:buFontTx/>
              <a:buAutoNum type="arabicPeriod"/>
            </a:pPr>
            <a:r>
              <a:rPr lang="en-US" altLang="cs-CZ" sz="2000" dirty="0"/>
              <a:t>By joining an alliance a </a:t>
            </a:r>
            <a:r>
              <a:rPr lang="en-US" altLang="cs-CZ" sz="2000" dirty="0" err="1"/>
              <a:t>defence</a:t>
            </a:r>
            <a:r>
              <a:rPr lang="en-US" altLang="cs-CZ" sz="2000" dirty="0"/>
              <a:t> pact will operate in the event of war;</a:t>
            </a:r>
          </a:p>
          <a:p>
            <a:pPr marL="533400" indent="-533400">
              <a:lnSpc>
                <a:spcPct val="90000"/>
              </a:lnSpc>
              <a:buFontTx/>
              <a:buAutoNum type="arabicPeriod"/>
            </a:pPr>
            <a:r>
              <a:rPr lang="en-US" altLang="cs-CZ" sz="2000" dirty="0"/>
              <a:t>By joining an alliance some or all the actors will be precluded from joining other alliances“ (Evans, Newnham 1998: 15).</a:t>
            </a:r>
          </a:p>
          <a:p>
            <a:pPr>
              <a:lnSpc>
                <a:spcPct val="80000"/>
              </a:lnSpc>
              <a:buFontTx/>
              <a:buNone/>
            </a:pPr>
            <a:endParaRPr lang="cs-CZ" dirty="0"/>
          </a:p>
          <a:p>
            <a:pPr>
              <a:lnSpc>
                <a:spcPct val="80000"/>
              </a:lnSpc>
              <a:buFontTx/>
              <a:buNone/>
            </a:pPr>
            <a:endParaRPr lang="cs-CZ" dirty="0"/>
          </a:p>
        </p:txBody>
      </p:sp>
      <p:pic>
        <p:nvPicPr>
          <p:cNvPr id="5" name="Obrázek 4">
            <a:extLst>
              <a:ext uri="{FF2B5EF4-FFF2-40B4-BE49-F238E27FC236}">
                <a16:creationId xmlns:a16="http://schemas.microsoft.com/office/drawing/2014/main" id="{A945FC7A-3B88-8990-C99D-19A60260B92D}"/>
              </a:ext>
            </a:extLst>
          </p:cNvPr>
          <p:cNvPicPr>
            <a:picLocks noChangeAspect="1"/>
          </p:cNvPicPr>
          <p:nvPr/>
        </p:nvPicPr>
        <p:blipFill>
          <a:blip r:embed="rId2"/>
          <a:stretch>
            <a:fillRect/>
          </a:stretch>
        </p:blipFill>
        <p:spPr>
          <a:xfrm>
            <a:off x="1704975" y="4782792"/>
            <a:ext cx="8324850" cy="1924050"/>
          </a:xfrm>
          <a:prstGeom prst="rect">
            <a:avLst/>
          </a:prstGeom>
        </p:spPr>
      </p:pic>
    </p:spTree>
    <p:extLst>
      <p:ext uri="{BB962C8B-B14F-4D97-AF65-F5344CB8AC3E}">
        <p14:creationId xmlns:p14="http://schemas.microsoft.com/office/powerpoint/2010/main" val="3615946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62124" y="308575"/>
            <a:ext cx="10515600" cy="949881"/>
          </a:xfrm>
        </p:spPr>
        <p:txBody>
          <a:bodyPr>
            <a:normAutofit/>
          </a:bodyPr>
          <a:lstStyle/>
          <a:p>
            <a:r>
              <a:rPr lang="en-US" dirty="0"/>
              <a:t>Strategies for </a:t>
            </a:r>
            <a:r>
              <a:rPr lang="cs-CZ" dirty="0"/>
              <a:t>E</a:t>
            </a:r>
            <a:r>
              <a:rPr lang="en-US" dirty="0" err="1"/>
              <a:t>nsuring</a:t>
            </a:r>
            <a:r>
              <a:rPr lang="en-US" dirty="0"/>
              <a:t> </a:t>
            </a:r>
            <a:r>
              <a:rPr lang="cs-CZ" dirty="0"/>
              <a:t>S</a:t>
            </a:r>
            <a:r>
              <a:rPr lang="en-US" dirty="0" err="1"/>
              <a:t>ecurity</a:t>
            </a:r>
            <a:endParaRPr lang="en-US" dirty="0">
              <a:solidFill>
                <a:srgbClr val="0000FF"/>
              </a:solidFill>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1024802" y="1454790"/>
            <a:ext cx="9920416" cy="4351338"/>
          </a:xfrm>
        </p:spPr>
        <p:txBody>
          <a:bodyPr>
            <a:normAutofit/>
          </a:bodyPr>
          <a:lstStyle/>
          <a:p>
            <a:pPr algn="just">
              <a:lnSpc>
                <a:spcPct val="100000"/>
              </a:lnSpc>
              <a:buFont typeface="Calibri" panose="020F0502020204030204" pitchFamily="34" charset="0"/>
              <a:buChar char="–"/>
            </a:pPr>
            <a:r>
              <a:rPr lang="en-US" sz="2000" dirty="0">
                <a:latin typeface="Arial" panose="020B0604020202020204" pitchFamily="34" charset="0"/>
                <a:cs typeface="Arial" panose="020B0604020202020204" pitchFamily="34" charset="0"/>
              </a:rPr>
              <a:t>Schroeder (1994): „Do all states, or virtually all, or all that really count, actually resort to self-help</a:t>
            </a:r>
            <a:r>
              <a:rPr lang="cs-CZ" sz="2000" dirty="0">
                <a:latin typeface="Arial" panose="020B0604020202020204" pitchFamily="34" charset="0"/>
                <a:cs typeface="Arial" panose="020B0604020202020204" pitchFamily="34" charset="0"/>
              </a:rPr>
              <a:t>? → in </a:t>
            </a:r>
            <a:r>
              <a:rPr lang="cs-CZ" sz="2000" dirty="0" err="1">
                <a:latin typeface="Arial" panose="020B0604020202020204" pitchFamily="34" charset="0"/>
                <a:cs typeface="Arial" panose="020B0604020202020204" pitchFamily="34" charset="0"/>
              </a:rPr>
              <a:t>the</a:t>
            </a:r>
            <a:r>
              <a:rPr lang="cs-CZ" sz="2000" dirty="0">
                <a:latin typeface="Arial" panose="020B0604020202020204" pitchFamily="34" charset="0"/>
                <a:cs typeface="Arial" panose="020B0604020202020204" pitchFamily="34" charset="0"/>
              </a:rPr>
              <a:t> majority </a:t>
            </a:r>
            <a:r>
              <a:rPr lang="cs-CZ" sz="2000" dirty="0" err="1">
                <a:latin typeface="Arial" panose="020B0604020202020204" pitchFamily="34" charset="0"/>
                <a:cs typeface="Arial" panose="020B0604020202020204" pitchFamily="34" charset="0"/>
              </a:rPr>
              <a:t>of</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instances</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they</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have</a:t>
            </a:r>
            <a:r>
              <a:rPr lang="cs-CZ" sz="2000" dirty="0">
                <a:latin typeface="Arial" panose="020B0604020202020204" pitchFamily="34" charset="0"/>
                <a:cs typeface="Arial" panose="020B0604020202020204" pitchFamily="34" charset="0"/>
              </a:rPr>
              <a:t> NOT!</a:t>
            </a:r>
          </a:p>
          <a:p>
            <a:pPr algn="just">
              <a:lnSpc>
                <a:spcPct val="100000"/>
              </a:lnSpc>
              <a:spcAft>
                <a:spcPts val="600"/>
              </a:spcAft>
              <a:buFont typeface="Calibri" panose="020F0502020204030204" pitchFamily="34" charset="0"/>
              <a:buChar char="–"/>
            </a:pPr>
            <a:r>
              <a:rPr lang="cs-CZ" sz="2000" dirty="0" err="1">
                <a:latin typeface="Arial" panose="020B0604020202020204" pitchFamily="34" charset="0"/>
                <a:cs typeface="Arial" panose="020B0604020202020204" pitchFamily="34" charset="0"/>
              </a:rPr>
              <a:t>four</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possible</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strategies</a:t>
            </a:r>
            <a:endParaRPr lang="cs-CZ" sz="2000" dirty="0">
              <a:latin typeface="Arial" panose="020B0604020202020204" pitchFamily="34" charset="0"/>
              <a:cs typeface="Arial" panose="020B0604020202020204" pitchFamily="34" charset="0"/>
            </a:endParaRPr>
          </a:p>
          <a:p>
            <a:pPr marL="800100" lvl="1" indent="-342900" algn="just">
              <a:lnSpc>
                <a:spcPct val="100000"/>
              </a:lnSpc>
              <a:buFont typeface="+mj-lt"/>
              <a:buAutoNum type="arabicPeriod"/>
            </a:pPr>
            <a:r>
              <a:rPr lang="cs-CZ" sz="2000" b="1" dirty="0" err="1">
                <a:latin typeface="Arial" panose="020B0604020202020204" pitchFamily="34" charset="0"/>
                <a:cs typeface="Arial" panose="020B0604020202020204" pitchFamily="34" charset="0"/>
              </a:rPr>
              <a:t>balancing</a:t>
            </a:r>
            <a:r>
              <a:rPr lang="cs-CZ" sz="2000" dirty="0">
                <a:latin typeface="Arial" panose="020B0604020202020204" pitchFamily="34" charset="0"/>
                <a:cs typeface="Arial" panose="020B0604020202020204" pitchFamily="34" charset="0"/>
              </a:rPr>
              <a:t> - as a </a:t>
            </a:r>
            <a:r>
              <a:rPr lang="cs-CZ" sz="2000" dirty="0" err="1">
                <a:latin typeface="Arial" panose="020B0604020202020204" pitchFamily="34" charset="0"/>
                <a:cs typeface="Arial" panose="020B0604020202020204" pitchFamily="34" charset="0"/>
              </a:rPr>
              <a:t>form</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of</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self-help</a:t>
            </a:r>
            <a:endParaRPr lang="cs-CZ" sz="2000" dirty="0">
              <a:latin typeface="Arial" panose="020B0604020202020204" pitchFamily="34" charset="0"/>
              <a:cs typeface="Arial" panose="020B0604020202020204" pitchFamily="34" charset="0"/>
            </a:endParaRPr>
          </a:p>
          <a:p>
            <a:pPr marL="800100" lvl="1" indent="-342900" algn="just">
              <a:lnSpc>
                <a:spcPct val="100000"/>
              </a:lnSpc>
              <a:buFont typeface="+mj-lt"/>
              <a:buAutoNum type="arabicPeriod"/>
            </a:pPr>
            <a:r>
              <a:rPr lang="cs-CZ" sz="2000" b="1" dirty="0" err="1">
                <a:latin typeface="Arial" panose="020B0604020202020204" pitchFamily="34" charset="0"/>
                <a:cs typeface="Arial" panose="020B0604020202020204" pitchFamily="34" charset="0"/>
              </a:rPr>
              <a:t>bandwagoning</a:t>
            </a:r>
            <a:r>
              <a:rPr lang="cs-CZ" sz="2000" dirty="0">
                <a:latin typeface="Arial" panose="020B0604020202020204" pitchFamily="34" charset="0"/>
                <a:cs typeface="Arial" panose="020B0604020202020204" pitchFamily="34" charset="0"/>
              </a:rPr>
              <a:t> - </a:t>
            </a:r>
            <a:r>
              <a:rPr lang="en-US" sz="2000" dirty="0">
                <a:latin typeface="Arial" panose="020B0604020202020204" pitchFamily="34" charset="0"/>
                <a:cs typeface="Arial" panose="020B0604020202020204" pitchFamily="34" charset="0"/>
              </a:rPr>
              <a:t>joining the stronger side for the sake of protection and payoffs, </a:t>
            </a:r>
            <a:endParaRPr lang="cs-CZ" sz="2000" dirty="0">
              <a:latin typeface="Arial" panose="020B0604020202020204" pitchFamily="34" charset="0"/>
              <a:cs typeface="Arial" panose="020B0604020202020204" pitchFamily="34" charset="0"/>
            </a:endParaRPr>
          </a:p>
          <a:p>
            <a:pPr marL="800100" lvl="1" indent="-342900" algn="just">
              <a:lnSpc>
                <a:spcPct val="100000"/>
              </a:lnSpc>
              <a:buFont typeface="+mj-lt"/>
              <a:buAutoNum type="arabicPeriod"/>
            </a:pPr>
            <a:r>
              <a:rPr lang="cs-CZ" sz="2000" b="1" dirty="0" err="1">
                <a:latin typeface="Arial" panose="020B0604020202020204" pitchFamily="34" charset="0"/>
                <a:cs typeface="Arial" panose="020B0604020202020204" pitchFamily="34" charset="0"/>
              </a:rPr>
              <a:t>transcending</a:t>
            </a:r>
            <a:r>
              <a:rPr lang="cs-CZ" sz="2000" dirty="0">
                <a:latin typeface="Arial" panose="020B0604020202020204" pitchFamily="34" charset="0"/>
                <a:cs typeface="Arial" panose="020B0604020202020204" pitchFamily="34" charset="0"/>
              </a:rPr>
              <a:t> - </a:t>
            </a:r>
            <a:r>
              <a:rPr lang="en-US" sz="2000" dirty="0">
                <a:latin typeface="Arial" panose="020B0604020202020204" pitchFamily="34" charset="0"/>
                <a:cs typeface="Arial" panose="020B0604020202020204" pitchFamily="34" charset="0"/>
              </a:rPr>
              <a:t>to solve the problem, end the threat, and prevent its recurrence through some institutional arrangement </a:t>
            </a:r>
            <a:endParaRPr lang="cs-CZ" sz="2000" dirty="0">
              <a:latin typeface="Arial" panose="020B0604020202020204" pitchFamily="34" charset="0"/>
              <a:cs typeface="Arial" panose="020B0604020202020204" pitchFamily="34" charset="0"/>
            </a:endParaRPr>
          </a:p>
          <a:p>
            <a:pPr marL="800100" lvl="1" indent="-342900" algn="just">
              <a:lnSpc>
                <a:spcPct val="100000"/>
              </a:lnSpc>
              <a:buFont typeface="+mj-lt"/>
              <a:buAutoNum type="arabicPeriod"/>
            </a:pPr>
            <a:r>
              <a:rPr lang="cs-CZ" sz="2000" b="1" dirty="0" err="1">
                <a:latin typeface="Arial" panose="020B0604020202020204" pitchFamily="34" charset="0"/>
                <a:cs typeface="Arial" panose="020B0604020202020204" pitchFamily="34" charset="0"/>
              </a:rPr>
              <a:t>hiding</a:t>
            </a:r>
            <a:r>
              <a:rPr lang="cs-CZ" sz="2000" b="1" dirty="0">
                <a:latin typeface="Arial" panose="020B0604020202020204" pitchFamily="34" charset="0"/>
                <a:cs typeface="Arial" panose="020B0604020202020204" pitchFamily="34" charset="0"/>
              </a:rPr>
              <a:t> </a:t>
            </a:r>
            <a:r>
              <a:rPr lang="cs-CZ" sz="2000" b="1" dirty="0" err="1">
                <a:latin typeface="Arial" panose="020B0604020202020204" pitchFamily="34" charset="0"/>
                <a:cs typeface="Arial" panose="020B0604020202020204" pitchFamily="34" charset="0"/>
              </a:rPr>
              <a:t>from</a:t>
            </a:r>
            <a:r>
              <a:rPr lang="cs-CZ" sz="2000" b="1" dirty="0">
                <a:latin typeface="Arial" panose="020B0604020202020204" pitchFamily="34" charset="0"/>
                <a:cs typeface="Arial" panose="020B0604020202020204" pitchFamily="34" charset="0"/>
              </a:rPr>
              <a:t> </a:t>
            </a:r>
            <a:r>
              <a:rPr lang="cs-CZ" sz="2000" b="1" dirty="0" err="1">
                <a:latin typeface="Arial" panose="020B0604020202020204" pitchFamily="34" charset="0"/>
                <a:cs typeface="Arial" panose="020B0604020202020204" pitchFamily="34" charset="0"/>
              </a:rPr>
              <a:t>threats</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ignoring the threat </a:t>
            </a:r>
            <a:r>
              <a:rPr lang="cs-CZ" sz="2000"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declaring neutrality </a:t>
            </a:r>
            <a:r>
              <a:rPr lang="cs-CZ" sz="2000" dirty="0">
                <a:latin typeface="Arial" panose="020B0604020202020204" pitchFamily="34" charset="0"/>
                <a:cs typeface="Arial" panose="020B0604020202020204" pitchFamily="34" charset="0"/>
              </a:rPr>
              <a:t>/ withdraw </a:t>
            </a:r>
            <a:r>
              <a:rPr lang="cs-CZ" sz="2000" dirty="0" err="1">
                <a:latin typeface="Arial" panose="020B0604020202020204" pitchFamily="34" charset="0"/>
                <a:cs typeface="Arial" panose="020B0604020202020204" pitchFamily="34" charset="0"/>
              </a:rPr>
              <a:t>into</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isolation</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assuming</a:t>
            </a:r>
            <a:r>
              <a:rPr lang="cs-CZ" sz="2000" dirty="0">
                <a:latin typeface="Arial" panose="020B0604020202020204" pitchFamily="34" charset="0"/>
                <a:cs typeface="Arial" panose="020B0604020202020204" pitchFamily="34" charset="0"/>
              </a:rPr>
              <a:t> a </a:t>
            </a:r>
            <a:r>
              <a:rPr lang="cs-CZ" sz="2000" dirty="0" err="1">
                <a:latin typeface="Arial" panose="020B0604020202020204" pitchFamily="34" charset="0"/>
                <a:cs typeface="Arial" panose="020B0604020202020204" pitchFamily="34" charset="0"/>
              </a:rPr>
              <a:t>purely</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defensive</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position</a:t>
            </a:r>
            <a:r>
              <a:rPr lang="cs-CZ" sz="2000" dirty="0">
                <a:latin typeface="Arial" panose="020B0604020202020204" pitchFamily="34" charset="0"/>
                <a:cs typeface="Arial" panose="020B0604020202020204" pitchFamily="34" charset="0"/>
              </a:rPr>
              <a:t>… </a:t>
            </a:r>
          </a:p>
          <a:p>
            <a:pPr algn="just">
              <a:lnSpc>
                <a:spcPct val="100000"/>
              </a:lnSpc>
              <a:buFont typeface="Calibri" panose="020F0502020204030204" pitchFamily="34" charset="0"/>
              <a:buChar char="–"/>
            </a:pPr>
            <a:r>
              <a:rPr lang="cs-CZ" sz="2000" dirty="0" err="1">
                <a:latin typeface="Arial" panose="020B0604020202020204" pitchFamily="34" charset="0"/>
                <a:cs typeface="Arial" panose="020B0604020202020204" pitchFamily="34" charset="0"/>
              </a:rPr>
              <a:t>the</a:t>
            </a:r>
            <a:r>
              <a:rPr lang="cs-CZ" sz="2000" dirty="0">
                <a:latin typeface="Arial" panose="020B0604020202020204" pitchFamily="34" charset="0"/>
                <a:cs typeface="Arial" panose="020B0604020202020204" pitchFamily="34" charset="0"/>
              </a:rPr>
              <a:t> prevalence </a:t>
            </a:r>
            <a:r>
              <a:rPr lang="cs-CZ" sz="2000" dirty="0" err="1">
                <a:latin typeface="Arial" panose="020B0604020202020204" pitchFamily="34" charset="0"/>
                <a:cs typeface="Arial" panose="020B0604020202020204" pitchFamily="34" charset="0"/>
              </a:rPr>
              <a:t>of</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balancing</a:t>
            </a:r>
            <a:r>
              <a:rPr lang="cs-CZ" sz="2000" dirty="0">
                <a:latin typeface="Arial" panose="020B0604020202020204" pitchFamily="34" charset="0"/>
                <a:cs typeface="Arial" panose="020B0604020202020204" pitchFamily="34" charset="0"/>
              </a:rPr>
              <a:t> in </a:t>
            </a:r>
            <a:r>
              <a:rPr lang="cs-CZ" sz="2000" dirty="0" err="1">
                <a:latin typeface="Arial" panose="020B0604020202020204" pitchFamily="34" charset="0"/>
                <a:cs typeface="Arial" panose="020B0604020202020204" pitchFamily="34" charset="0"/>
              </a:rPr>
              <a:t>international</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politics</a:t>
            </a:r>
            <a:r>
              <a:rPr lang="cs-CZ" sz="2000" dirty="0">
                <a:latin typeface="Arial" panose="020B0604020202020204" pitchFamily="34" charset="0"/>
                <a:cs typeface="Arial" panose="020B0604020202020204" pitchFamily="34" charset="0"/>
              </a:rPr>
              <a:t> not </a:t>
            </a:r>
            <a:r>
              <a:rPr lang="cs-CZ" sz="2000" dirty="0" err="1">
                <a:latin typeface="Arial" panose="020B0604020202020204" pitchFamily="34" charset="0"/>
                <a:cs typeface="Arial" panose="020B0604020202020204" pitchFamily="34" charset="0"/>
              </a:rPr>
              <a:t>backed</a:t>
            </a:r>
            <a:r>
              <a:rPr lang="cs-CZ" sz="2000" dirty="0">
                <a:latin typeface="Arial" panose="020B0604020202020204" pitchFamily="34" charset="0"/>
                <a:cs typeface="Arial" panose="020B0604020202020204" pitchFamily="34" charset="0"/>
              </a:rPr>
              <a:t> up by evidence</a:t>
            </a:r>
          </a:p>
          <a:p>
            <a:pPr algn="just">
              <a:lnSpc>
                <a:spcPct val="100000"/>
              </a:lnSpc>
              <a:buFont typeface="Calibri" panose="020F0502020204030204" pitchFamily="34" charset="0"/>
              <a:buChar char="–"/>
            </a:pPr>
            <a:endParaRPr lang="cs-CZ" sz="1400" dirty="0">
              <a:latin typeface="Arial" panose="020B0604020202020204" pitchFamily="34" charset="0"/>
              <a:cs typeface="Arial" panose="020B0604020202020204" pitchFamily="34" charset="0"/>
            </a:endParaRPr>
          </a:p>
          <a:p>
            <a:pPr marL="0" indent="0" algn="just">
              <a:lnSpc>
                <a:spcPct val="100000"/>
              </a:lnSpc>
              <a:buNone/>
            </a:pPr>
            <a:endParaRPr lang="cs-CZ"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7543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0C9E9-88B2-4EB1-9A0F-65B208BDA549}"/>
              </a:ext>
            </a:extLst>
          </p:cNvPr>
          <p:cNvSpPr>
            <a:spLocks noGrp="1"/>
          </p:cNvSpPr>
          <p:nvPr>
            <p:ph type="title"/>
          </p:nvPr>
        </p:nvSpPr>
        <p:spPr/>
        <p:txBody>
          <a:bodyPr>
            <a:normAutofit/>
          </a:bodyPr>
          <a:lstStyle/>
          <a:p>
            <a:pPr algn="ctr"/>
            <a:r>
              <a:rPr lang="cs-CZ" dirty="0"/>
              <a:t>P</a:t>
            </a:r>
            <a:r>
              <a:rPr lang="en-US" dirty="0" err="1"/>
              <a:t>osition</a:t>
            </a:r>
            <a:r>
              <a:rPr lang="en-US" dirty="0"/>
              <a:t> of </a:t>
            </a:r>
            <a:r>
              <a:rPr lang="cs-CZ" dirty="0"/>
              <a:t>S</a:t>
            </a:r>
            <a:r>
              <a:rPr lang="en-US" dirty="0" err="1"/>
              <a:t>tates</a:t>
            </a:r>
            <a:r>
              <a:rPr lang="en-US" dirty="0"/>
              <a:t> in the </a:t>
            </a:r>
            <a:r>
              <a:rPr lang="cs-CZ" dirty="0"/>
              <a:t>I</a:t>
            </a:r>
            <a:r>
              <a:rPr lang="en-US" dirty="0" err="1"/>
              <a:t>nternational</a:t>
            </a:r>
            <a:r>
              <a:rPr lang="en-US" dirty="0"/>
              <a:t> </a:t>
            </a:r>
            <a:r>
              <a:rPr lang="cs-CZ" dirty="0"/>
              <a:t>S</a:t>
            </a:r>
            <a:r>
              <a:rPr lang="en-US" dirty="0" err="1"/>
              <a:t>yst</a:t>
            </a:r>
            <a:r>
              <a:rPr lang="cs-CZ" dirty="0"/>
              <a:t>e</a:t>
            </a:r>
            <a:r>
              <a:rPr lang="en-US" dirty="0"/>
              <a:t>m</a:t>
            </a:r>
            <a:r>
              <a:rPr lang="cs-CZ" dirty="0"/>
              <a:t>/</a:t>
            </a:r>
            <a:r>
              <a:rPr lang="cs-CZ" altLang="cs-CZ" sz="4400" dirty="0"/>
              <a:t> </a:t>
            </a:r>
            <a:r>
              <a:rPr lang="cs-CZ" altLang="cs-CZ" sz="4400" dirty="0" err="1"/>
              <a:t>Balancing</a:t>
            </a:r>
            <a:r>
              <a:rPr lang="cs-CZ" altLang="cs-CZ" sz="4400" dirty="0"/>
              <a:t> and </a:t>
            </a:r>
            <a:r>
              <a:rPr lang="cs-CZ" altLang="cs-CZ" sz="4400" dirty="0" err="1"/>
              <a:t>Bandwagoning</a:t>
            </a:r>
            <a:endParaRPr lang="cs-CZ" dirty="0"/>
          </a:p>
        </p:txBody>
      </p:sp>
      <p:sp>
        <p:nvSpPr>
          <p:cNvPr id="3" name="Zástupný obsah 2">
            <a:extLst>
              <a:ext uri="{FF2B5EF4-FFF2-40B4-BE49-F238E27FC236}">
                <a16:creationId xmlns:a16="http://schemas.microsoft.com/office/drawing/2014/main" id="{0A205C12-17AF-449C-B8EC-2320026BA8C1}"/>
              </a:ext>
            </a:extLst>
          </p:cNvPr>
          <p:cNvSpPr>
            <a:spLocks noGrp="1"/>
          </p:cNvSpPr>
          <p:nvPr>
            <p:ph idx="1"/>
          </p:nvPr>
        </p:nvSpPr>
        <p:spPr>
          <a:xfrm>
            <a:off x="1490869" y="1938130"/>
            <a:ext cx="9601200" cy="4482548"/>
          </a:xfrm>
        </p:spPr>
        <p:txBody>
          <a:bodyPr/>
          <a:lstStyle/>
          <a:p>
            <a:pPr>
              <a:lnSpc>
                <a:spcPct val="80000"/>
              </a:lnSpc>
              <a:buFontTx/>
              <a:buNone/>
            </a:pPr>
            <a:endParaRPr lang="cs-CZ" dirty="0"/>
          </a:p>
          <a:p>
            <a:pPr>
              <a:lnSpc>
                <a:spcPct val="80000"/>
              </a:lnSpc>
              <a:buFontTx/>
              <a:buNone/>
            </a:pPr>
            <a:endParaRPr lang="cs-CZ" dirty="0"/>
          </a:p>
        </p:txBody>
      </p:sp>
      <p:pic>
        <p:nvPicPr>
          <p:cNvPr id="6" name="Obrázek 5">
            <a:extLst>
              <a:ext uri="{FF2B5EF4-FFF2-40B4-BE49-F238E27FC236}">
                <a16:creationId xmlns:a16="http://schemas.microsoft.com/office/drawing/2014/main" id="{A1077178-73CF-F5A3-5D54-3D87C1003666}"/>
              </a:ext>
            </a:extLst>
          </p:cNvPr>
          <p:cNvPicPr>
            <a:picLocks noChangeAspect="1"/>
          </p:cNvPicPr>
          <p:nvPr/>
        </p:nvPicPr>
        <p:blipFill>
          <a:blip r:embed="rId2"/>
          <a:stretch>
            <a:fillRect/>
          </a:stretch>
        </p:blipFill>
        <p:spPr>
          <a:xfrm>
            <a:off x="1695450" y="2022406"/>
            <a:ext cx="8343900" cy="904875"/>
          </a:xfrm>
          <a:prstGeom prst="rect">
            <a:avLst/>
          </a:prstGeom>
        </p:spPr>
      </p:pic>
      <p:sp>
        <p:nvSpPr>
          <p:cNvPr id="8" name="TextovéPole 7">
            <a:extLst>
              <a:ext uri="{FF2B5EF4-FFF2-40B4-BE49-F238E27FC236}">
                <a16:creationId xmlns:a16="http://schemas.microsoft.com/office/drawing/2014/main" id="{4427FD85-EA6E-3BB9-B11F-FD6B7FB388F5}"/>
              </a:ext>
            </a:extLst>
          </p:cNvPr>
          <p:cNvSpPr txBox="1"/>
          <p:nvPr/>
        </p:nvSpPr>
        <p:spPr>
          <a:xfrm>
            <a:off x="2084733" y="3011557"/>
            <a:ext cx="6097656" cy="3831818"/>
          </a:xfrm>
          <a:prstGeom prst="rect">
            <a:avLst/>
          </a:prstGeom>
          <a:noFill/>
        </p:spPr>
        <p:txBody>
          <a:bodyPr wrap="square">
            <a:spAutoFit/>
          </a:bodyPr>
          <a:lstStyle/>
          <a:p>
            <a:pPr marL="533400" indent="-533400">
              <a:lnSpc>
                <a:spcPct val="90000"/>
              </a:lnSpc>
              <a:buFontTx/>
              <a:buAutoNum type="arabicPeriod"/>
            </a:pPr>
            <a:r>
              <a:rPr lang="en-US" altLang="cs-CZ" sz="1800" dirty="0"/>
              <a:t>Balancing is more common than </a:t>
            </a:r>
            <a:r>
              <a:rPr lang="en-US" altLang="cs-CZ" sz="1800" dirty="0" err="1"/>
              <a:t>bandwagoning</a:t>
            </a:r>
            <a:r>
              <a:rPr lang="en-US" altLang="cs-CZ" sz="1800" dirty="0"/>
              <a:t>.</a:t>
            </a:r>
          </a:p>
          <a:p>
            <a:pPr marL="533400" indent="-533400">
              <a:lnSpc>
                <a:spcPct val="90000"/>
              </a:lnSpc>
              <a:buFontTx/>
              <a:buAutoNum type="arabicPeriod"/>
            </a:pPr>
            <a:r>
              <a:rPr lang="en-US" altLang="cs-CZ" sz="1800" dirty="0"/>
              <a:t>The stronger the state, the greater its tendency to balance. Weak state will balance against other weak states but may bandwagon when threatened by great powers.</a:t>
            </a:r>
          </a:p>
          <a:p>
            <a:pPr marL="533400" indent="-533400">
              <a:lnSpc>
                <a:spcPct val="90000"/>
              </a:lnSpc>
              <a:buFontTx/>
              <a:buAutoNum type="arabicPeriod"/>
            </a:pPr>
            <a:r>
              <a:rPr lang="en-US" altLang="cs-CZ" sz="1800" dirty="0"/>
              <a:t>The greater the probability of allied support, the greater the tendency to balance. When adequate allied support is certain, however, the tendency for free-riding or buck-passing increases.</a:t>
            </a:r>
          </a:p>
          <a:p>
            <a:pPr marL="533400" indent="-533400">
              <a:lnSpc>
                <a:spcPct val="90000"/>
              </a:lnSpc>
              <a:buFontTx/>
              <a:buAutoNum type="arabicPeriod"/>
            </a:pPr>
            <a:r>
              <a:rPr lang="en-US" altLang="cs-CZ" sz="1800" dirty="0"/>
              <a:t>The more unalterably aggressive a state is perceived to be, the greater the tendency for other to balance against it.</a:t>
            </a:r>
          </a:p>
          <a:p>
            <a:pPr marL="533400" indent="-533400">
              <a:lnSpc>
                <a:spcPct val="90000"/>
              </a:lnSpc>
              <a:buFontTx/>
              <a:buAutoNum type="arabicPeriod"/>
            </a:pPr>
            <a:r>
              <a:rPr lang="en-US" altLang="cs-CZ" sz="1800" dirty="0"/>
              <a:t>In wartime, the closer one side is to victory, the greater the tendency for other to bandwagon with it (Walt 2009: 102)</a:t>
            </a:r>
          </a:p>
        </p:txBody>
      </p:sp>
    </p:spTree>
    <p:extLst>
      <p:ext uri="{BB962C8B-B14F-4D97-AF65-F5344CB8AC3E}">
        <p14:creationId xmlns:p14="http://schemas.microsoft.com/office/powerpoint/2010/main" val="3468875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A204626-2220-4678-A939-FD94EA7B53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D17BBC1-72F1-5F9E-591F-A1F8F1F36335}"/>
              </a:ext>
            </a:extLst>
          </p:cNvPr>
          <p:cNvSpPr>
            <a:spLocks noGrp="1"/>
          </p:cNvSpPr>
          <p:nvPr>
            <p:ph type="title"/>
          </p:nvPr>
        </p:nvSpPr>
        <p:spPr>
          <a:xfrm>
            <a:off x="712412" y="96520"/>
            <a:ext cx="5958837" cy="1485900"/>
          </a:xfrm>
        </p:spPr>
        <p:txBody>
          <a:bodyPr>
            <a:normAutofit/>
          </a:bodyPr>
          <a:lstStyle/>
          <a:p>
            <a:r>
              <a:rPr lang="cs-CZ" dirty="0" err="1"/>
              <a:t>Functions</a:t>
            </a:r>
            <a:r>
              <a:rPr lang="cs-CZ" dirty="0"/>
              <a:t> </a:t>
            </a:r>
            <a:r>
              <a:rPr lang="cs-CZ" dirty="0" err="1"/>
              <a:t>of</a:t>
            </a:r>
            <a:r>
              <a:rPr lang="cs-CZ" dirty="0"/>
              <a:t> </a:t>
            </a:r>
            <a:r>
              <a:rPr lang="cs-CZ" dirty="0" err="1"/>
              <a:t>the</a:t>
            </a:r>
            <a:r>
              <a:rPr lang="cs-CZ" dirty="0"/>
              <a:t> </a:t>
            </a:r>
            <a:r>
              <a:rPr lang="cs-CZ" dirty="0" err="1"/>
              <a:t>State</a:t>
            </a:r>
            <a:endParaRPr lang="cs-CZ" dirty="0"/>
          </a:p>
        </p:txBody>
      </p:sp>
      <p:sp>
        <p:nvSpPr>
          <p:cNvPr id="3" name="Zástupný obsah 2">
            <a:extLst>
              <a:ext uri="{FF2B5EF4-FFF2-40B4-BE49-F238E27FC236}">
                <a16:creationId xmlns:a16="http://schemas.microsoft.com/office/drawing/2014/main" id="{D068FE42-8B0E-ED36-757F-1D565F677651}"/>
              </a:ext>
            </a:extLst>
          </p:cNvPr>
          <p:cNvSpPr>
            <a:spLocks noGrp="1"/>
          </p:cNvSpPr>
          <p:nvPr>
            <p:ph idx="1"/>
          </p:nvPr>
        </p:nvSpPr>
        <p:spPr>
          <a:xfrm>
            <a:off x="640081" y="772160"/>
            <a:ext cx="6743580" cy="5989320"/>
          </a:xfrm>
        </p:spPr>
        <p:txBody>
          <a:bodyPr>
            <a:normAutofit fontScale="92500" lnSpcReduction="20000"/>
          </a:bodyPr>
          <a:lstStyle/>
          <a:p>
            <a:r>
              <a:rPr lang="cs-CZ" i="1" dirty="0"/>
              <a:t>„</a:t>
            </a:r>
            <a:r>
              <a:rPr lang="en-US" i="1" dirty="0"/>
              <a:t>A successful state, therefore, does not only enjoy international legal or de</a:t>
            </a:r>
            <a:r>
              <a:rPr lang="cs-CZ" i="1" dirty="0"/>
              <a:t> </a:t>
            </a:r>
            <a:r>
              <a:rPr lang="en-US" i="1" dirty="0"/>
              <a:t>jure recognition of its statehood, but the government and organs of the state</a:t>
            </a:r>
            <a:r>
              <a:rPr lang="cs-CZ" i="1" dirty="0"/>
              <a:t> </a:t>
            </a:r>
            <a:r>
              <a:rPr lang="en-US" i="1" dirty="0"/>
              <a:t>also possess the capabilities to project and protect their authority throughout</a:t>
            </a:r>
            <a:r>
              <a:rPr lang="cs-CZ" i="1" dirty="0"/>
              <a:t> </a:t>
            </a:r>
            <a:r>
              <a:rPr lang="en-US" i="1" dirty="0"/>
              <a:t>the entirety of its sovereign territory and consequently enter into</a:t>
            </a:r>
            <a:r>
              <a:rPr lang="cs-CZ" i="1" dirty="0"/>
              <a:t> </a:t>
            </a:r>
            <a:r>
              <a:rPr lang="en-US" i="1" dirty="0"/>
              <a:t>collaborative arrangements with other states</a:t>
            </a:r>
            <a:r>
              <a:rPr lang="cs-CZ" i="1" dirty="0"/>
              <a:t>.“ </a:t>
            </a:r>
            <a:r>
              <a:rPr lang="cs-CZ" dirty="0"/>
              <a:t>J. </a:t>
            </a:r>
            <a:r>
              <a:rPr lang="cs-CZ" dirty="0" err="1"/>
              <a:t>Hill</a:t>
            </a:r>
            <a:r>
              <a:rPr lang="cs-CZ" dirty="0"/>
              <a:t>.</a:t>
            </a:r>
          </a:p>
          <a:p>
            <a:r>
              <a:rPr lang="en-US" dirty="0"/>
              <a:t>The only legitimate monopoly on violence</a:t>
            </a:r>
            <a:r>
              <a:rPr lang="cs-CZ" dirty="0"/>
              <a:t>.</a:t>
            </a:r>
          </a:p>
          <a:p>
            <a:r>
              <a:rPr lang="en-US" dirty="0"/>
              <a:t>Basic functions according to </a:t>
            </a:r>
            <a:r>
              <a:rPr lang="en-US" dirty="0" err="1"/>
              <a:t>Zartman</a:t>
            </a:r>
            <a:r>
              <a:rPr lang="cs-CZ" dirty="0"/>
              <a:t>:</a:t>
            </a:r>
          </a:p>
          <a:p>
            <a:pPr marL="0" indent="0">
              <a:buNone/>
            </a:pPr>
            <a:r>
              <a:rPr lang="cs-CZ" dirty="0"/>
              <a:t>	a) </a:t>
            </a:r>
            <a:r>
              <a:rPr lang="en-US" dirty="0"/>
              <a:t>state as a sovereign authority</a:t>
            </a:r>
            <a:r>
              <a:rPr lang="cs-CZ" dirty="0"/>
              <a:t> (</a:t>
            </a:r>
            <a:r>
              <a:rPr lang="cs-CZ" dirty="0" err="1"/>
              <a:t>law</a:t>
            </a:r>
            <a:r>
              <a:rPr lang="cs-CZ" dirty="0"/>
              <a:t> and </a:t>
            </a:r>
            <a:r>
              <a:rPr lang="cs-CZ" dirty="0" err="1"/>
              <a:t>order</a:t>
            </a:r>
            <a:r>
              <a:rPr lang="cs-CZ" dirty="0"/>
              <a:t>)</a:t>
            </a:r>
          </a:p>
          <a:p>
            <a:pPr marL="0" indent="0">
              <a:buNone/>
            </a:pPr>
            <a:r>
              <a:rPr lang="cs-CZ" dirty="0"/>
              <a:t>	b) </a:t>
            </a:r>
            <a:r>
              <a:rPr lang="cs-CZ" dirty="0" err="1"/>
              <a:t>state</a:t>
            </a:r>
            <a:r>
              <a:rPr lang="cs-CZ" dirty="0"/>
              <a:t> as </a:t>
            </a:r>
            <a:r>
              <a:rPr lang="cs-CZ" dirty="0" err="1"/>
              <a:t>an</a:t>
            </a:r>
            <a:r>
              <a:rPr lang="cs-CZ" dirty="0"/>
              <a:t> </a:t>
            </a:r>
            <a:r>
              <a:rPr lang="cs-CZ" dirty="0" err="1"/>
              <a:t>institution</a:t>
            </a:r>
            <a:r>
              <a:rPr lang="cs-CZ" dirty="0"/>
              <a:t> (</a:t>
            </a:r>
            <a:r>
              <a:rPr lang="cs-CZ" dirty="0" err="1"/>
              <a:t>good</a:t>
            </a:r>
            <a:r>
              <a:rPr lang="cs-CZ" dirty="0"/>
              <a:t> </a:t>
            </a:r>
            <a:r>
              <a:rPr lang="cs-CZ" dirty="0" err="1"/>
              <a:t>governance</a:t>
            </a:r>
            <a:r>
              <a:rPr lang="cs-CZ" dirty="0"/>
              <a:t>)</a:t>
            </a:r>
          </a:p>
          <a:p>
            <a:pPr marL="0" indent="0">
              <a:buNone/>
            </a:pPr>
            <a:r>
              <a:rPr lang="cs-CZ" dirty="0"/>
              <a:t>	c) </a:t>
            </a:r>
            <a:r>
              <a:rPr lang="cs-CZ" dirty="0" err="1"/>
              <a:t>state</a:t>
            </a:r>
            <a:r>
              <a:rPr lang="cs-CZ" dirty="0"/>
              <a:t> as a </a:t>
            </a:r>
            <a:r>
              <a:rPr lang="cs-CZ" dirty="0" err="1"/>
              <a:t>guarantor</a:t>
            </a:r>
            <a:r>
              <a:rPr lang="cs-CZ" dirty="0"/>
              <a:t> </a:t>
            </a:r>
            <a:r>
              <a:rPr lang="cs-CZ" dirty="0" err="1"/>
              <a:t>of</a:t>
            </a:r>
            <a:r>
              <a:rPr lang="cs-CZ" dirty="0"/>
              <a:t> </a:t>
            </a:r>
            <a:r>
              <a:rPr lang="cs-CZ" dirty="0" err="1"/>
              <a:t>security</a:t>
            </a:r>
            <a:r>
              <a:rPr lang="cs-CZ" dirty="0"/>
              <a:t> (</a:t>
            </a:r>
            <a:r>
              <a:rPr lang="cs-CZ" dirty="0" err="1"/>
              <a:t>domestic</a:t>
            </a:r>
            <a:r>
              <a:rPr lang="cs-CZ" dirty="0"/>
              <a:t> </a:t>
            </a:r>
            <a:r>
              <a:rPr lang="cs-CZ" dirty="0" err="1"/>
              <a:t>peace</a:t>
            </a:r>
            <a:r>
              <a:rPr lang="cs-CZ" dirty="0"/>
              <a:t>)</a:t>
            </a:r>
          </a:p>
          <a:p>
            <a:r>
              <a:rPr lang="cs-CZ" dirty="0"/>
              <a:t>Robert I. </a:t>
            </a:r>
            <a:r>
              <a:rPr lang="cs-CZ" dirty="0" err="1"/>
              <a:t>Rotberg</a:t>
            </a:r>
            <a:r>
              <a:rPr lang="cs-CZ" dirty="0"/>
              <a:t>: </a:t>
            </a:r>
            <a:r>
              <a:rPr lang="en-US" dirty="0"/>
              <a:t>state is an instrument for providing political goods to citizens</a:t>
            </a:r>
            <a:r>
              <a:rPr lang="cs-CZ" dirty="0"/>
              <a:t>. </a:t>
            </a:r>
            <a:r>
              <a:rPr lang="cs-CZ" dirty="0" err="1"/>
              <a:t>Three</a:t>
            </a:r>
            <a:r>
              <a:rPr lang="cs-CZ" dirty="0"/>
              <a:t> </a:t>
            </a:r>
            <a:r>
              <a:rPr lang="cs-CZ" dirty="0" err="1"/>
              <a:t>Dimensions</a:t>
            </a:r>
            <a:r>
              <a:rPr lang="cs-CZ" dirty="0"/>
              <a:t>: </a:t>
            </a:r>
          </a:p>
          <a:p>
            <a:pPr marL="2816352" lvl="5" indent="-457200">
              <a:buAutoNum type="alphaLcParenR"/>
            </a:pPr>
            <a:r>
              <a:rPr lang="cs-CZ" sz="2000" i="0" dirty="0" err="1"/>
              <a:t>Political</a:t>
            </a:r>
            <a:r>
              <a:rPr lang="cs-CZ" sz="2000" i="0" dirty="0"/>
              <a:t> (e</a:t>
            </a:r>
            <a:r>
              <a:rPr lang="en-US" sz="2000" i="0" dirty="0"/>
              <a:t>.g. effective rule of law, political freedom</a:t>
            </a:r>
            <a:r>
              <a:rPr lang="cs-CZ" sz="2000" i="0" dirty="0"/>
              <a:t>)</a:t>
            </a:r>
          </a:p>
          <a:p>
            <a:pPr marL="2816352" lvl="5" indent="-457200">
              <a:buAutoNum type="alphaLcParenR"/>
            </a:pPr>
            <a:r>
              <a:rPr lang="cs-CZ" sz="2000" i="0" dirty="0" err="1"/>
              <a:t>Security</a:t>
            </a:r>
            <a:r>
              <a:rPr lang="cs-CZ" sz="2000" i="0" dirty="0"/>
              <a:t> (</a:t>
            </a:r>
            <a:r>
              <a:rPr lang="en-US" sz="2000" i="0" dirty="0"/>
              <a:t>state's monopoly on the use of violence</a:t>
            </a:r>
            <a:r>
              <a:rPr lang="cs-CZ" sz="2000" i="0" dirty="0"/>
              <a:t>)</a:t>
            </a:r>
          </a:p>
          <a:p>
            <a:pPr marL="2816352" lvl="5" indent="-457200">
              <a:buAutoNum type="alphaLcParenR"/>
            </a:pPr>
            <a:r>
              <a:rPr lang="cs-CZ" sz="2000" i="0" dirty="0" err="1"/>
              <a:t>Economic</a:t>
            </a:r>
            <a:r>
              <a:rPr lang="cs-CZ" sz="2000" i="0" dirty="0"/>
              <a:t> (</a:t>
            </a:r>
            <a:r>
              <a:rPr lang="cs-CZ" sz="2000" i="0" dirty="0" err="1"/>
              <a:t>economic</a:t>
            </a:r>
            <a:r>
              <a:rPr lang="cs-CZ" sz="2000" i="0" dirty="0"/>
              <a:t> </a:t>
            </a:r>
            <a:r>
              <a:rPr lang="cs-CZ" sz="2000" i="0" dirty="0" err="1"/>
              <a:t>opportunities</a:t>
            </a:r>
            <a:r>
              <a:rPr lang="cs-CZ" sz="2000" i="0" dirty="0"/>
              <a:t>, </a:t>
            </a:r>
            <a:r>
              <a:rPr lang="cs-CZ" sz="2000" i="0" dirty="0" err="1"/>
              <a:t>education</a:t>
            </a:r>
            <a:r>
              <a:rPr lang="cs-CZ" sz="2000" i="0" dirty="0"/>
              <a:t>, </a:t>
            </a:r>
            <a:r>
              <a:rPr lang="cs-CZ" sz="2000" i="0" dirty="0" err="1"/>
              <a:t>etc</a:t>
            </a:r>
            <a:r>
              <a:rPr lang="cs-CZ" sz="2000" i="0" dirty="0"/>
              <a:t>.)</a:t>
            </a:r>
          </a:p>
          <a:p>
            <a:endParaRPr lang="cs-CZ" sz="1000" dirty="0"/>
          </a:p>
          <a:p>
            <a:pPr marL="0" indent="0">
              <a:buNone/>
            </a:pPr>
            <a:endParaRPr lang="cs-CZ" sz="1000" dirty="0"/>
          </a:p>
        </p:txBody>
      </p:sp>
      <p:sp>
        <p:nvSpPr>
          <p:cNvPr id="13" name="Rectangle 12">
            <a:extLst>
              <a:ext uri="{FF2B5EF4-FFF2-40B4-BE49-F238E27FC236}">
                <a16:creationId xmlns:a16="http://schemas.microsoft.com/office/drawing/2014/main" id="{EB97D8A6-1C5A-42B6-AE78-F3D0F9BDF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 name="Obrázek 5">
            <a:extLst>
              <a:ext uri="{FF2B5EF4-FFF2-40B4-BE49-F238E27FC236}">
                <a16:creationId xmlns:a16="http://schemas.microsoft.com/office/drawing/2014/main" id="{DCACB4B4-AE28-763A-4F1F-099ECE608B76}"/>
              </a:ext>
            </a:extLst>
          </p:cNvPr>
          <p:cNvPicPr>
            <a:picLocks noChangeAspect="1"/>
          </p:cNvPicPr>
          <p:nvPr/>
        </p:nvPicPr>
        <p:blipFill>
          <a:blip r:embed="rId2"/>
          <a:stretch>
            <a:fillRect/>
          </a:stretch>
        </p:blipFill>
        <p:spPr>
          <a:xfrm>
            <a:off x="8252340" y="1856001"/>
            <a:ext cx="3746620" cy="2809965"/>
          </a:xfrm>
          <a:prstGeom prst="rect">
            <a:avLst/>
          </a:prstGeom>
        </p:spPr>
      </p:pic>
    </p:spTree>
    <p:extLst>
      <p:ext uri="{BB962C8B-B14F-4D97-AF65-F5344CB8AC3E}">
        <p14:creationId xmlns:p14="http://schemas.microsoft.com/office/powerpoint/2010/main" val="1765973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B9243C-FF94-B01A-CD9D-D164C6A905D6}"/>
              </a:ext>
            </a:extLst>
          </p:cNvPr>
          <p:cNvSpPr>
            <a:spLocks noGrp="1"/>
          </p:cNvSpPr>
          <p:nvPr>
            <p:ph type="title"/>
          </p:nvPr>
        </p:nvSpPr>
        <p:spPr/>
        <p:txBody>
          <a:bodyPr/>
          <a:lstStyle/>
          <a:p>
            <a:pPr algn="ctr"/>
            <a:r>
              <a:rPr lang="en-US" dirty="0"/>
              <a:t>Reasons for </a:t>
            </a:r>
            <a:r>
              <a:rPr lang="cs-CZ" dirty="0"/>
              <a:t>W</a:t>
            </a:r>
            <a:r>
              <a:rPr lang="en-US" dirty="0" err="1"/>
              <a:t>eakening</a:t>
            </a:r>
            <a:r>
              <a:rPr lang="en-US" dirty="0"/>
              <a:t> and </a:t>
            </a:r>
            <a:r>
              <a:rPr lang="cs-CZ" dirty="0"/>
              <a:t>C</a:t>
            </a:r>
            <a:r>
              <a:rPr lang="en-US" dirty="0" err="1"/>
              <a:t>ollapse</a:t>
            </a:r>
            <a:endParaRPr lang="cs-CZ" dirty="0"/>
          </a:p>
        </p:txBody>
      </p:sp>
      <p:sp>
        <p:nvSpPr>
          <p:cNvPr id="3" name="Zástupný obsah 2">
            <a:extLst>
              <a:ext uri="{FF2B5EF4-FFF2-40B4-BE49-F238E27FC236}">
                <a16:creationId xmlns:a16="http://schemas.microsoft.com/office/drawing/2014/main" id="{55D726EE-A949-D514-AB3F-51F2E7C48124}"/>
              </a:ext>
            </a:extLst>
          </p:cNvPr>
          <p:cNvSpPr>
            <a:spLocks noGrp="1"/>
          </p:cNvSpPr>
          <p:nvPr>
            <p:ph idx="1"/>
          </p:nvPr>
        </p:nvSpPr>
        <p:spPr>
          <a:xfrm>
            <a:off x="1113182" y="1428749"/>
            <a:ext cx="9601200" cy="5121137"/>
          </a:xfrm>
        </p:spPr>
        <p:txBody>
          <a:bodyPr>
            <a:normAutofit lnSpcReduction="10000"/>
          </a:bodyPr>
          <a:lstStyle/>
          <a:p>
            <a:r>
              <a:rPr lang="cs-CZ" dirty="0"/>
              <a:t>„</a:t>
            </a:r>
            <a:r>
              <a:rPr lang="en-US" i="1" dirty="0"/>
              <a:t>The collapse of the state occurs in a situation where the state is no longer able to provide its citizens with positive political goods and gradually loses its legitimacy in the eyes of citizens</a:t>
            </a:r>
            <a:r>
              <a:rPr lang="cs-CZ" dirty="0"/>
              <a:t>.“</a:t>
            </a:r>
            <a:r>
              <a:rPr lang="en-US" dirty="0"/>
              <a:t> (</a:t>
            </a:r>
            <a:r>
              <a:rPr lang="en-US" dirty="0" err="1"/>
              <a:t>Rotberg</a:t>
            </a:r>
            <a:r>
              <a:rPr lang="en-US" dirty="0"/>
              <a:t> 2002</a:t>
            </a:r>
            <a:r>
              <a:rPr lang="cs-CZ" dirty="0"/>
              <a:t>)</a:t>
            </a:r>
          </a:p>
          <a:p>
            <a:r>
              <a:rPr lang="en-US" dirty="0" err="1"/>
              <a:t>Rotberg</a:t>
            </a:r>
            <a:r>
              <a:rPr lang="cs-CZ" dirty="0"/>
              <a:t> -</a:t>
            </a:r>
            <a:r>
              <a:rPr lang="en-US" dirty="0"/>
              <a:t> so-called Indicators of Failure</a:t>
            </a:r>
            <a:r>
              <a:rPr lang="cs-CZ" dirty="0"/>
              <a:t>:</a:t>
            </a:r>
          </a:p>
          <a:p>
            <a:pPr marL="0" indent="0">
              <a:buNone/>
            </a:pPr>
            <a:r>
              <a:rPr lang="cs-CZ" dirty="0"/>
              <a:t>	a) </a:t>
            </a:r>
            <a:r>
              <a:rPr lang="cs-CZ" b="1" dirty="0" err="1"/>
              <a:t>Political</a:t>
            </a:r>
            <a:r>
              <a:rPr lang="cs-CZ" b="1" dirty="0"/>
              <a:t> </a:t>
            </a:r>
            <a:r>
              <a:rPr lang="cs-CZ" b="1" dirty="0" err="1"/>
              <a:t>Indicators</a:t>
            </a:r>
            <a:r>
              <a:rPr lang="cs-CZ" b="1" dirty="0"/>
              <a:t> </a:t>
            </a:r>
            <a:r>
              <a:rPr lang="cs-CZ" dirty="0"/>
              <a:t>(</a:t>
            </a:r>
            <a:r>
              <a:rPr lang="en-US" dirty="0"/>
              <a:t>non-functioning democracy, subordination of legislation </a:t>
            </a:r>
            <a:r>
              <a:rPr lang="cs-CZ" dirty="0"/>
              <a:t> 	</a:t>
            </a:r>
            <a:r>
              <a:rPr lang="en-US" dirty="0"/>
              <a:t>and judiciary to the executive, only privileged groups can use all state services</a:t>
            </a:r>
            <a:r>
              <a:rPr lang="cs-CZ" dirty="0"/>
              <a:t>, 	</a:t>
            </a:r>
            <a:r>
              <a:rPr lang="cs-CZ" dirty="0" err="1"/>
              <a:t>etc</a:t>
            </a:r>
            <a:r>
              <a:rPr lang="cs-CZ" dirty="0"/>
              <a:t>.)</a:t>
            </a:r>
          </a:p>
          <a:p>
            <a:pPr marL="0" indent="0">
              <a:buNone/>
            </a:pPr>
            <a:r>
              <a:rPr lang="cs-CZ" dirty="0"/>
              <a:t>	b) </a:t>
            </a:r>
            <a:r>
              <a:rPr lang="cs-CZ" b="1" dirty="0" err="1"/>
              <a:t>Economic</a:t>
            </a:r>
            <a:r>
              <a:rPr lang="cs-CZ" b="1" dirty="0"/>
              <a:t> </a:t>
            </a:r>
            <a:r>
              <a:rPr lang="cs-CZ" b="1" dirty="0" err="1"/>
              <a:t>Indicators</a:t>
            </a:r>
            <a:r>
              <a:rPr lang="cs-CZ" b="1" dirty="0"/>
              <a:t> </a:t>
            </a:r>
            <a:r>
              <a:rPr lang="cs-CZ" dirty="0"/>
              <a:t>(</a:t>
            </a:r>
            <a:r>
              <a:rPr lang="en-US" dirty="0"/>
              <a:t>declining income of the population, rising </a:t>
            </a:r>
            <a:r>
              <a:rPr lang="cs-CZ" dirty="0"/>
              <a:t>			</a:t>
            </a:r>
            <a:r>
              <a:rPr lang="en-US" dirty="0"/>
              <a:t>unemployment, poor education and health system experiencing deficiencies </a:t>
            </a:r>
            <a:r>
              <a:rPr lang="cs-CZ" dirty="0"/>
              <a:t>	</a:t>
            </a:r>
            <a:r>
              <a:rPr lang="en-US" dirty="0"/>
              <a:t>(medicines, textbooks), lack of fuel, corruption, etc.</a:t>
            </a:r>
            <a:endParaRPr lang="cs-CZ" dirty="0"/>
          </a:p>
          <a:p>
            <a:pPr marL="0" indent="0">
              <a:buNone/>
            </a:pPr>
            <a:r>
              <a:rPr lang="cs-CZ" dirty="0"/>
              <a:t>	c</a:t>
            </a:r>
            <a:r>
              <a:rPr lang="cs-CZ" b="1" dirty="0"/>
              <a:t>) </a:t>
            </a:r>
            <a:r>
              <a:rPr lang="cs-CZ" b="1" dirty="0" err="1"/>
              <a:t>Security</a:t>
            </a:r>
            <a:r>
              <a:rPr lang="cs-CZ" b="1" dirty="0"/>
              <a:t> </a:t>
            </a:r>
            <a:r>
              <a:rPr lang="cs-CZ" b="1" dirty="0" err="1"/>
              <a:t>Indicators</a:t>
            </a:r>
            <a:r>
              <a:rPr lang="cs-CZ" b="1" dirty="0"/>
              <a:t>/Level </a:t>
            </a:r>
            <a:r>
              <a:rPr lang="cs-CZ" b="1" dirty="0" err="1"/>
              <a:t>of</a:t>
            </a:r>
            <a:r>
              <a:rPr lang="cs-CZ" b="1" dirty="0"/>
              <a:t> </a:t>
            </a:r>
            <a:r>
              <a:rPr lang="cs-CZ" b="1" dirty="0" err="1"/>
              <a:t>violence</a:t>
            </a:r>
            <a:r>
              <a:rPr lang="cs-CZ" b="1" dirty="0"/>
              <a:t> </a:t>
            </a:r>
            <a:r>
              <a:rPr lang="cs-CZ" dirty="0"/>
              <a:t>(</a:t>
            </a:r>
            <a:r>
              <a:rPr lang="en-US" dirty="0"/>
              <a:t>increasing levels of violence due to </a:t>
            </a:r>
            <a:r>
              <a:rPr lang="cs-CZ" dirty="0"/>
              <a:t> 	</a:t>
            </a:r>
            <a:r>
              <a:rPr lang="en-US" dirty="0"/>
              <a:t>skirmishes, hostilities or civil war; decreasing level of security; rising crime </a:t>
            </a:r>
            <a:r>
              <a:rPr lang="cs-CZ" dirty="0"/>
              <a:t>	</a:t>
            </a:r>
            <a:r>
              <a:rPr lang="en-US" dirty="0"/>
              <a:t>rates and civilian casualties in conflicts</a:t>
            </a:r>
            <a:r>
              <a:rPr lang="cs-CZ" dirty="0"/>
              <a:t>)</a:t>
            </a:r>
          </a:p>
          <a:p>
            <a:r>
              <a:rPr lang="en-US" dirty="0"/>
              <a:t>Daniel C. Esty - three indicators, their fulfillment leads to collapse</a:t>
            </a:r>
            <a:r>
              <a:rPr lang="cs-CZ" dirty="0"/>
              <a:t>: </a:t>
            </a:r>
            <a:r>
              <a:rPr lang="en-US" dirty="0"/>
              <a:t>closed domestic market, high infant mortality rate and undemocratic establishment</a:t>
            </a:r>
            <a:r>
              <a:rPr lang="cs-CZ" dirty="0"/>
              <a:t>.</a:t>
            </a:r>
          </a:p>
        </p:txBody>
      </p:sp>
    </p:spTree>
    <p:extLst>
      <p:ext uri="{BB962C8B-B14F-4D97-AF65-F5344CB8AC3E}">
        <p14:creationId xmlns:p14="http://schemas.microsoft.com/office/powerpoint/2010/main" val="4173916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B9243C-FF94-B01A-CD9D-D164C6A905D6}"/>
              </a:ext>
            </a:extLst>
          </p:cNvPr>
          <p:cNvSpPr>
            <a:spLocks noGrp="1"/>
          </p:cNvSpPr>
          <p:nvPr>
            <p:ph type="title"/>
          </p:nvPr>
        </p:nvSpPr>
        <p:spPr>
          <a:xfrm>
            <a:off x="1977887" y="0"/>
            <a:ext cx="9601200" cy="1485900"/>
          </a:xfrm>
        </p:spPr>
        <p:txBody>
          <a:bodyPr/>
          <a:lstStyle/>
          <a:p>
            <a:pPr algn="ctr"/>
            <a:r>
              <a:rPr lang="en-US" dirty="0"/>
              <a:t>Reasons for </a:t>
            </a:r>
            <a:r>
              <a:rPr lang="cs-CZ" dirty="0"/>
              <a:t>W</a:t>
            </a:r>
            <a:r>
              <a:rPr lang="en-US" dirty="0" err="1"/>
              <a:t>eakening</a:t>
            </a:r>
            <a:r>
              <a:rPr lang="en-US" dirty="0"/>
              <a:t> and </a:t>
            </a:r>
            <a:r>
              <a:rPr lang="cs-CZ" dirty="0"/>
              <a:t>C</a:t>
            </a:r>
            <a:r>
              <a:rPr lang="en-US" dirty="0" err="1"/>
              <a:t>ollapse</a:t>
            </a:r>
            <a:endParaRPr lang="cs-CZ" dirty="0"/>
          </a:p>
        </p:txBody>
      </p:sp>
      <p:sp>
        <p:nvSpPr>
          <p:cNvPr id="3" name="Zástupný obsah 2">
            <a:extLst>
              <a:ext uri="{FF2B5EF4-FFF2-40B4-BE49-F238E27FC236}">
                <a16:creationId xmlns:a16="http://schemas.microsoft.com/office/drawing/2014/main" id="{55D726EE-A949-D514-AB3F-51F2E7C48124}"/>
              </a:ext>
            </a:extLst>
          </p:cNvPr>
          <p:cNvSpPr>
            <a:spLocks noGrp="1"/>
          </p:cNvSpPr>
          <p:nvPr>
            <p:ph idx="1"/>
          </p:nvPr>
        </p:nvSpPr>
        <p:spPr>
          <a:xfrm>
            <a:off x="1384852" y="636104"/>
            <a:ext cx="9601200" cy="6221896"/>
          </a:xfrm>
        </p:spPr>
        <p:txBody>
          <a:bodyPr>
            <a:normAutofit/>
          </a:bodyPr>
          <a:lstStyle/>
          <a:p>
            <a:r>
              <a:rPr lang="en-US" dirty="0"/>
              <a:t>The final stage of collapse is typically characterized by:</a:t>
            </a:r>
            <a:r>
              <a:rPr lang="cs-CZ" dirty="0"/>
              <a:t> </a:t>
            </a:r>
            <a:r>
              <a:rPr lang="cs-CZ" dirty="0">
                <a:latin typeface="+mj-lt"/>
                <a:cs typeface="Times New Roman" panose="02020603050405020304" pitchFamily="18" charset="0"/>
              </a:rPr>
              <a:t>c</a:t>
            </a:r>
            <a:r>
              <a:rPr lang="en-GB" dirty="0">
                <a:effectLst/>
                <a:latin typeface="+mj-lt"/>
                <a:ea typeface="Calibri" panose="020F0502020204030204" pitchFamily="34" charset="0"/>
                <a:cs typeface="Times New Roman" panose="02020603050405020304" pitchFamily="18" charset="0"/>
              </a:rPr>
              <a:t>entral government loses its power base</a:t>
            </a:r>
            <a:r>
              <a:rPr lang="cs-CZ" dirty="0">
                <a:effectLst/>
                <a:latin typeface="+mj-lt"/>
                <a:ea typeface="Calibri" panose="020F0502020204030204" pitchFamily="34" charset="0"/>
                <a:cs typeface="Times New Roman" panose="02020603050405020304" pitchFamily="18" charset="0"/>
              </a:rPr>
              <a:t>, </a:t>
            </a:r>
            <a:r>
              <a:rPr lang="cs-CZ" dirty="0">
                <a:latin typeface="+mj-lt"/>
                <a:ea typeface="Calibri" panose="020F0502020204030204" pitchFamily="34" charset="0"/>
                <a:cs typeface="Times New Roman" panose="02020603050405020304" pitchFamily="18" charset="0"/>
              </a:rPr>
              <a:t>p</a:t>
            </a:r>
            <a:r>
              <a:rPr lang="en-GB" dirty="0" err="1">
                <a:effectLst/>
                <a:latin typeface="+mj-lt"/>
                <a:ea typeface="Calibri" panose="020F0502020204030204" pitchFamily="34" charset="0"/>
                <a:cs typeface="Times New Roman" panose="02020603050405020304" pitchFamily="18" charset="0"/>
              </a:rPr>
              <a:t>ower</a:t>
            </a:r>
            <a:r>
              <a:rPr lang="en-GB" dirty="0">
                <a:effectLst/>
                <a:latin typeface="+mj-lt"/>
                <a:ea typeface="Calibri" panose="020F0502020204030204" pitchFamily="34" charset="0"/>
                <a:cs typeface="Times New Roman" panose="02020603050405020304" pitchFamily="18" charset="0"/>
              </a:rPr>
              <a:t> devolves to the peripheries</a:t>
            </a:r>
            <a:r>
              <a:rPr lang="cs-CZ" dirty="0">
                <a:effectLst/>
                <a:latin typeface="+mj-lt"/>
                <a:ea typeface="Calibri" panose="020F0502020204030204" pitchFamily="34" charset="0"/>
                <a:cs typeface="Times New Roman" panose="02020603050405020304" pitchFamily="18" charset="0"/>
              </a:rPr>
              <a:t>, </a:t>
            </a:r>
            <a:r>
              <a:rPr lang="en-GB" dirty="0">
                <a:effectLst/>
                <a:latin typeface="+mj-lt"/>
                <a:ea typeface="Calibri" panose="020F0502020204030204" pitchFamily="34" charset="0"/>
                <a:cs typeface="Times New Roman" panose="02020603050405020304" pitchFamily="18" charset="0"/>
              </a:rPr>
              <a:t>government malfunctions by avoiding necessary but difficult choices</a:t>
            </a:r>
            <a:r>
              <a:rPr lang="cs-CZ" dirty="0">
                <a:effectLst/>
                <a:latin typeface="+mj-lt"/>
                <a:ea typeface="Calibri" panose="020F0502020204030204" pitchFamily="34" charset="0"/>
                <a:cs typeface="Times New Roman" panose="02020603050405020304" pitchFamily="18" charset="0"/>
              </a:rPr>
              <a:t>, </a:t>
            </a:r>
            <a:r>
              <a:rPr lang="en-GB" dirty="0">
                <a:effectLst/>
                <a:latin typeface="+mj-lt"/>
                <a:ea typeface="Calibri" panose="020F0502020204030204" pitchFamily="34" charset="0"/>
                <a:cs typeface="Times New Roman" panose="02020603050405020304" pitchFamily="18" charset="0"/>
              </a:rPr>
              <a:t>government </a:t>
            </a:r>
            <a:r>
              <a:rPr lang="cs-CZ" dirty="0" err="1">
                <a:effectLst/>
                <a:latin typeface="+mj-lt"/>
                <a:ea typeface="Calibri" panose="020F0502020204030204" pitchFamily="34" charset="0"/>
                <a:cs typeface="Times New Roman" panose="02020603050405020304" pitchFamily="18" charset="0"/>
              </a:rPr>
              <a:t>practices</a:t>
            </a:r>
            <a:r>
              <a:rPr lang="en-GB" dirty="0">
                <a:effectLst/>
                <a:latin typeface="+mj-lt"/>
                <a:ea typeface="Calibri" panose="020F0502020204030204" pitchFamily="34" charset="0"/>
                <a:cs typeface="Times New Roman" panose="02020603050405020304" pitchFamily="18" charset="0"/>
              </a:rPr>
              <a:t> only defensive politics</a:t>
            </a:r>
            <a:r>
              <a:rPr lang="cs-CZ" dirty="0">
                <a:effectLst/>
                <a:latin typeface="+mj-lt"/>
                <a:ea typeface="Calibri" panose="020F0502020204030204" pitchFamily="34" charset="0"/>
                <a:cs typeface="Times New Roman" panose="02020603050405020304" pitchFamily="18" charset="0"/>
              </a:rPr>
              <a:t>, center</a:t>
            </a:r>
            <a:r>
              <a:rPr lang="en-GB" dirty="0">
                <a:effectLst/>
                <a:latin typeface="+mj-lt"/>
                <a:ea typeface="Calibri" panose="020F0502020204030204" pitchFamily="34" charset="0"/>
                <a:cs typeface="Times New Roman" panose="02020603050405020304" pitchFamily="18" charset="0"/>
              </a:rPr>
              <a:t> loses control over its own state agents</a:t>
            </a:r>
            <a:r>
              <a:rPr lang="cs-CZ" dirty="0">
                <a:effectLst/>
                <a:latin typeface="+mj-lt"/>
                <a:ea typeface="Calibri" panose="020F0502020204030204" pitchFamily="34" charset="0"/>
                <a:cs typeface="Times New Roman" panose="02020603050405020304" pitchFamily="18" charset="0"/>
              </a:rPr>
              <a:t>. </a:t>
            </a:r>
          </a:p>
          <a:p>
            <a:r>
              <a:rPr lang="cs-CZ" dirty="0" err="1"/>
              <a:t>Zartman's</a:t>
            </a:r>
            <a:r>
              <a:rPr lang="cs-CZ" dirty="0"/>
              <a:t> so-</a:t>
            </a:r>
            <a:r>
              <a:rPr lang="cs-CZ" dirty="0" err="1"/>
              <a:t>called</a:t>
            </a:r>
            <a:r>
              <a:rPr lang="cs-CZ" dirty="0"/>
              <a:t> </a:t>
            </a:r>
            <a:r>
              <a:rPr lang="cs-CZ" dirty="0" err="1"/>
              <a:t>typical</a:t>
            </a:r>
            <a:r>
              <a:rPr lang="cs-CZ" dirty="0"/>
              <a:t> </a:t>
            </a:r>
            <a:r>
              <a:rPr lang="cs-CZ" dirty="0" err="1"/>
              <a:t>collapse</a:t>
            </a:r>
            <a:r>
              <a:rPr lang="cs-CZ" dirty="0"/>
              <a:t> </a:t>
            </a:r>
            <a:r>
              <a:rPr lang="cs-CZ" dirty="0" err="1"/>
              <a:t>scenario</a:t>
            </a:r>
            <a:r>
              <a:rPr lang="cs-CZ" dirty="0"/>
              <a:t> in </a:t>
            </a:r>
            <a:r>
              <a:rPr lang="cs-CZ" dirty="0" err="1"/>
              <a:t>Africa</a:t>
            </a:r>
            <a:r>
              <a:rPr lang="cs-CZ" dirty="0"/>
              <a:t>:</a:t>
            </a:r>
          </a:p>
          <a:p>
            <a:pPr marL="0" indent="0">
              <a:buNone/>
            </a:pPr>
            <a:r>
              <a:rPr lang="cs-CZ" dirty="0"/>
              <a:t>	1. </a:t>
            </a:r>
            <a:r>
              <a:rPr lang="en-US" dirty="0"/>
              <a:t>long-term ruling regime unable to meet the needs of different groups within </a:t>
            </a:r>
            <a:r>
              <a:rPr lang="cs-CZ" dirty="0"/>
              <a:t>	</a:t>
            </a:r>
            <a:r>
              <a:rPr lang="en-US" dirty="0"/>
              <a:t>society</a:t>
            </a:r>
            <a:endParaRPr lang="cs-CZ" dirty="0"/>
          </a:p>
          <a:p>
            <a:pPr marL="0" indent="0">
              <a:buNone/>
            </a:pPr>
            <a:r>
              <a:rPr lang="cs-CZ" dirty="0"/>
              <a:t>	2. </a:t>
            </a:r>
            <a:r>
              <a:rPr lang="en-US" dirty="0"/>
              <a:t>newly dried up resources (reasons either exogenous or through internal </a:t>
            </a:r>
            <a:r>
              <a:rPr lang="cs-CZ" dirty="0"/>
              <a:t>	</a:t>
            </a:r>
            <a:r>
              <a:rPr lang="en-US" dirty="0"/>
              <a:t>waste and corruption)</a:t>
            </a:r>
            <a:endParaRPr lang="cs-CZ" dirty="0"/>
          </a:p>
          <a:p>
            <a:pPr marL="0" indent="0">
              <a:buNone/>
            </a:pPr>
            <a:r>
              <a:rPr lang="cs-CZ" dirty="0"/>
              <a:t>	3. </a:t>
            </a:r>
            <a:r>
              <a:rPr lang="en-US" dirty="0"/>
              <a:t>social and ethnic groups feel neglected</a:t>
            </a:r>
            <a:endParaRPr lang="cs-CZ" dirty="0"/>
          </a:p>
          <a:p>
            <a:pPr marL="0" indent="0">
              <a:buNone/>
            </a:pPr>
            <a:r>
              <a:rPr lang="cs-CZ" dirty="0"/>
              <a:t>	4. </a:t>
            </a:r>
            <a:r>
              <a:rPr lang="en-US" dirty="0"/>
              <a:t>atmosphere of discontent and opposition speaks out against the regime -&gt; </a:t>
            </a:r>
            <a:r>
              <a:rPr lang="cs-CZ" dirty="0"/>
              <a:t>	</a:t>
            </a:r>
            <a:r>
              <a:rPr lang="en-US" dirty="0"/>
              <a:t>intensification of repression</a:t>
            </a:r>
            <a:endParaRPr lang="cs-CZ" dirty="0"/>
          </a:p>
          <a:p>
            <a:pPr marL="0" indent="0">
              <a:buNone/>
            </a:pPr>
            <a:r>
              <a:rPr lang="cs-CZ" dirty="0"/>
              <a:t>	5. </a:t>
            </a:r>
            <a:r>
              <a:rPr lang="en-US" dirty="0"/>
              <a:t>sometimes a military regime is imposed; accompanied by martial law and </a:t>
            </a:r>
            <a:r>
              <a:rPr lang="cs-CZ" dirty="0"/>
              <a:t>	</a:t>
            </a:r>
            <a:r>
              <a:rPr lang="en-US" dirty="0"/>
              <a:t>escalating repression</a:t>
            </a:r>
            <a:r>
              <a:rPr lang="cs-CZ" dirty="0"/>
              <a:t>s</a:t>
            </a:r>
          </a:p>
          <a:p>
            <a:pPr marL="0" indent="0">
              <a:buNone/>
            </a:pPr>
            <a:r>
              <a:rPr lang="cs-CZ" dirty="0"/>
              <a:t>	6. </a:t>
            </a:r>
            <a:r>
              <a:rPr lang="en-US" dirty="0"/>
              <a:t>the final stage of the collapse of the state</a:t>
            </a:r>
            <a:endParaRPr lang="cs-CZ" dirty="0"/>
          </a:p>
          <a:p>
            <a:endParaRPr lang="cs-CZ" dirty="0">
              <a:latin typeface="+mj-lt"/>
            </a:endParaRPr>
          </a:p>
        </p:txBody>
      </p:sp>
    </p:spTree>
    <p:extLst>
      <p:ext uri="{BB962C8B-B14F-4D97-AF65-F5344CB8AC3E}">
        <p14:creationId xmlns:p14="http://schemas.microsoft.com/office/powerpoint/2010/main" val="204620495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TM10001105[[fn=Oříznutí]]</Template>
  <TotalTime>23679</TotalTime>
  <Words>1774</Words>
  <Application>Microsoft Office PowerPoint</Application>
  <PresentationFormat>Širokoúhlá obrazovka</PresentationFormat>
  <Paragraphs>129</Paragraphs>
  <Slides>20</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Franklin Gothic Book</vt:lpstr>
      <vt:lpstr>Crop</vt:lpstr>
      <vt:lpstr>Weakening of the state</vt:lpstr>
      <vt:lpstr>State Components and State Types</vt:lpstr>
      <vt:lpstr>Position of States in the International System/Polarity</vt:lpstr>
      <vt:lpstr>Position of States in the International System/Alliance</vt:lpstr>
      <vt:lpstr>Strategies for Ensuring Security</vt:lpstr>
      <vt:lpstr>Position of States in the International System/ Balancing and Bandwagoning</vt:lpstr>
      <vt:lpstr>Functions of the State</vt:lpstr>
      <vt:lpstr>Reasons for Weakening and Collapse</vt:lpstr>
      <vt:lpstr>Reasons for Weakening and Collapse</vt:lpstr>
      <vt:lpstr>Typology According to Rotberg</vt:lpstr>
      <vt:lpstr>Fund for Peace – Fragile State Index</vt:lpstr>
      <vt:lpstr>Fund for Peace – Fragile State Index</vt:lpstr>
      <vt:lpstr>Fund for Peace – Fragile State Index</vt:lpstr>
      <vt:lpstr>Characteristics of Failed/Collapsed States</vt:lpstr>
      <vt:lpstr>Typology of Failed States</vt:lpstr>
      <vt:lpstr>How to Approach Collapsed States?</vt:lpstr>
      <vt:lpstr>Quasi States and de Facto States</vt:lpstr>
      <vt:lpstr>Case Study of Somalia</vt:lpstr>
      <vt:lpstr>Case Study of Somalia</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 in East Africa: Problems with refugees</dc:title>
  <dc:creator>Lucie Konečná</dc:creator>
  <cp:lastModifiedBy>Lucie Konečná</cp:lastModifiedBy>
  <cp:revision>331</cp:revision>
  <dcterms:created xsi:type="dcterms:W3CDTF">2017-10-06T12:11:29Z</dcterms:created>
  <dcterms:modified xsi:type="dcterms:W3CDTF">2023-03-26T18:22:42Z</dcterms:modified>
</cp:coreProperties>
</file>