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57" r:id="rId3"/>
    <p:sldId id="305" r:id="rId4"/>
    <p:sldId id="306" r:id="rId5"/>
    <p:sldId id="307" r:id="rId6"/>
    <p:sldId id="294" r:id="rId7"/>
    <p:sldId id="308" r:id="rId8"/>
    <p:sldId id="258" r:id="rId9"/>
    <p:sldId id="263" r:id="rId10"/>
    <p:sldId id="283" r:id="rId11"/>
    <p:sldId id="259" r:id="rId12"/>
    <p:sldId id="292" r:id="rId13"/>
    <p:sldId id="293" r:id="rId14"/>
    <p:sldId id="291" r:id="rId15"/>
    <p:sldId id="299" r:id="rId16"/>
    <p:sldId id="296" r:id="rId17"/>
    <p:sldId id="295" r:id="rId18"/>
    <p:sldId id="298" r:id="rId19"/>
    <p:sldId id="297" r:id="rId20"/>
    <p:sldId id="300" r:id="rId21"/>
    <p:sldId id="267" r:id="rId22"/>
    <p:sldId id="270" r:id="rId23"/>
    <p:sldId id="301" r:id="rId24"/>
    <p:sldId id="262" r:id="rId25"/>
    <p:sldId id="261" r:id="rId26"/>
    <p:sldId id="268" r:id="rId27"/>
    <p:sldId id="272" r:id="rId28"/>
    <p:sldId id="269" r:id="rId29"/>
    <p:sldId id="271" r:id="rId30"/>
    <p:sldId id="265" r:id="rId31"/>
    <p:sldId id="303" r:id="rId32"/>
    <p:sldId id="30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43"/>
  </p:normalViewPr>
  <p:slideViewPr>
    <p:cSldViewPr snapToGrid="0" snapToObjects="1">
      <p:cViewPr varScale="1">
        <p:scale>
          <a:sx n="121" d="100"/>
          <a:sy n="121" d="100"/>
        </p:scale>
        <p:origin x="200"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1F7061-2C72-6F47-8E88-2FCEB2CD019A}" type="datetimeFigureOut">
              <a:rPr lang="en-US" smtClean="0"/>
              <a:t>3/21/23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2824373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F7061-2C72-6F47-8E88-2FCEB2CD019A}" type="datetimeFigureOut">
              <a:rPr lang="en-US" smtClean="0"/>
              <a:t>3/21/23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655789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AA1F7061-2C72-6F47-8E88-2FCEB2CD019A}" type="datetimeFigureOut">
              <a:rPr lang="en-US" smtClean="0"/>
              <a:t>3/21/23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3694601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AA1F7061-2C72-6F47-8E88-2FCEB2CD019A}" type="datetimeFigureOut">
              <a:rPr lang="en-US" smtClean="0"/>
              <a:t>3/21/23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146405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1F7061-2C72-6F47-8E88-2FCEB2CD019A}" type="datetimeFigureOut">
              <a:rPr lang="en-US" smtClean="0"/>
              <a:t>3/21/23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1990054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1F7061-2C72-6F47-8E88-2FCEB2CD019A}" type="datetimeFigureOut">
              <a:rPr lang="en-US" smtClean="0"/>
              <a:t>3/21/23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65931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1F7061-2C72-6F47-8E88-2FCEB2CD019A}" type="datetimeFigureOut">
              <a:rPr lang="en-US" smtClean="0"/>
              <a:t>3/21/23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2988556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1F7061-2C72-6F47-8E88-2FCEB2CD019A}" type="datetimeFigureOut">
              <a:rPr lang="en-US" smtClean="0"/>
              <a:t>3/21/23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738942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1F7061-2C72-6F47-8E88-2FCEB2CD019A}" type="datetimeFigureOut">
              <a:rPr lang="en-US" smtClean="0"/>
              <a:t>3/21/23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201612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1F7061-2C72-6F47-8E88-2FCEB2CD019A}" type="datetimeFigureOut">
              <a:rPr lang="en-US" smtClean="0"/>
              <a:t>3/21/23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71166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1F7061-2C72-6F47-8E88-2FCEB2CD019A}" type="datetimeFigureOut">
              <a:rPr lang="en-US" smtClean="0"/>
              <a:t>3/21/23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382350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F7061-2C72-6F47-8E88-2FCEB2CD019A}" type="datetimeFigureOut">
              <a:rPr lang="en-US" smtClean="0"/>
              <a:t>3/21/23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312249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F7061-2C72-6F47-8E88-2FCEB2CD019A}" type="datetimeFigureOut">
              <a:rPr lang="en-US" smtClean="0"/>
              <a:t>3/21/23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184942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AA1F7061-2C72-6F47-8E88-2FCEB2CD019A}" type="datetimeFigureOut">
              <a:rPr lang="en-US" smtClean="0"/>
              <a:t>3/21/23</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92FBBDE4-1606-3E48-BB13-26A0D282857D}" type="slidenum">
              <a:rPr lang="en-US" smtClean="0"/>
              <a:t>‹#›</a:t>
            </a:fld>
            <a:endParaRPr lang="en-US"/>
          </a:p>
        </p:txBody>
      </p:sp>
    </p:spTree>
    <p:extLst>
      <p:ext uri="{BB962C8B-B14F-4D97-AF65-F5344CB8AC3E}">
        <p14:creationId xmlns:p14="http://schemas.microsoft.com/office/powerpoint/2010/main" val="1657121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AA1F7061-2C72-6F47-8E88-2FCEB2CD019A}" type="datetimeFigureOut">
              <a:rPr lang="en-US" smtClean="0"/>
              <a:t>3/21/23</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92FBBDE4-1606-3E48-BB13-26A0D282857D}" type="slidenum">
              <a:rPr lang="en-US" smtClean="0"/>
              <a:t>‹#›</a:t>
            </a:fld>
            <a:endParaRPr lang="en-US"/>
          </a:p>
        </p:txBody>
      </p:sp>
    </p:spTree>
    <p:extLst>
      <p:ext uri="{BB962C8B-B14F-4D97-AF65-F5344CB8AC3E}">
        <p14:creationId xmlns:p14="http://schemas.microsoft.com/office/powerpoint/2010/main" val="251149181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historia-europa.ep.eu/sites/default/files/assets/qa_en_2017.pdf" TargetMode="Externa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https://www.balcanicaucaso.org/eng/Areas/" TargetMode="External"/><Relationship Id="rId4" Type="http://schemas.openxmlformats.org/officeDocument/2006/relationships/image" Target="../media/image4.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95FD-0978-1D4C-83CC-B0B3C1684D18}"/>
              </a:ext>
            </a:extLst>
          </p:cNvPr>
          <p:cNvSpPr>
            <a:spLocks noGrp="1"/>
          </p:cNvSpPr>
          <p:nvPr>
            <p:ph type="ctrTitle"/>
          </p:nvPr>
        </p:nvSpPr>
        <p:spPr/>
        <p:txBody>
          <a:bodyPr/>
          <a:lstStyle/>
          <a:p>
            <a:r>
              <a:rPr lang="en-US" sz="4400" dirty="0"/>
              <a:t>Part III: POLITICS AND MEMORY</a:t>
            </a:r>
            <a:br>
              <a:rPr lang="en-US" sz="4400" dirty="0"/>
            </a:br>
            <a:r>
              <a:rPr lang="en-US" sz="4400" dirty="0"/>
              <a:t>Part IV:  THE MEMORY LANDSCAPE OF 					EUROPE</a:t>
            </a:r>
          </a:p>
        </p:txBody>
      </p:sp>
    </p:spTree>
    <p:extLst>
      <p:ext uri="{BB962C8B-B14F-4D97-AF65-F5344CB8AC3E}">
        <p14:creationId xmlns:p14="http://schemas.microsoft.com/office/powerpoint/2010/main" val="1451079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F69B-E03F-2E47-90E6-A43782FD70BA}"/>
              </a:ext>
            </a:extLst>
          </p:cNvPr>
          <p:cNvSpPr>
            <a:spLocks noGrp="1"/>
          </p:cNvSpPr>
          <p:nvPr>
            <p:ph type="title"/>
          </p:nvPr>
        </p:nvSpPr>
        <p:spPr/>
        <p:txBody>
          <a:bodyPr/>
          <a:lstStyle/>
          <a:p>
            <a:r>
              <a:rPr lang="en-US" dirty="0"/>
              <a:t>Constructing the “Master Narrative”</a:t>
            </a:r>
          </a:p>
        </p:txBody>
      </p:sp>
      <p:sp>
        <p:nvSpPr>
          <p:cNvPr id="3" name="Content Placeholder 2">
            <a:extLst>
              <a:ext uri="{FF2B5EF4-FFF2-40B4-BE49-F238E27FC236}">
                <a16:creationId xmlns:a16="http://schemas.microsoft.com/office/drawing/2014/main" id="{CCEBB1FF-2C14-7B4A-92CE-487569FBB292}"/>
              </a:ext>
            </a:extLst>
          </p:cNvPr>
          <p:cNvSpPr>
            <a:spLocks noGrp="1"/>
          </p:cNvSpPr>
          <p:nvPr>
            <p:ph idx="1"/>
          </p:nvPr>
        </p:nvSpPr>
        <p:spPr/>
        <p:txBody>
          <a:bodyPr/>
          <a:lstStyle/>
          <a:p>
            <a:pPr marL="0" indent="0">
              <a:buNone/>
            </a:pPr>
            <a:r>
              <a:rPr lang="en-US" dirty="0"/>
              <a:t>Methods of Organizing and Elaborating  Collective Memory</a:t>
            </a:r>
          </a:p>
          <a:p>
            <a:pPr marL="0" indent="0">
              <a:buNone/>
            </a:pPr>
            <a:r>
              <a:rPr lang="en-US" dirty="0"/>
              <a:t>• </a:t>
            </a:r>
            <a:r>
              <a:rPr lang="en-US" dirty="0" err="1"/>
              <a:t>Emplot</a:t>
            </a:r>
            <a:r>
              <a:rPr lang="en-US" dirty="0"/>
              <a:t> events in an affectively charged and mobilizing narrative;</a:t>
            </a:r>
          </a:p>
          <a:p>
            <a:pPr marL="0" indent="0">
              <a:buNone/>
            </a:pPr>
            <a:r>
              <a:rPr lang="en-US" dirty="0"/>
              <a:t>	Collective victories, collective trauma</a:t>
            </a:r>
          </a:p>
          <a:p>
            <a:pPr marL="0" indent="0">
              <a:buNone/>
            </a:pPr>
            <a:r>
              <a:rPr lang="en-US" dirty="0"/>
              <a:t>• Create sites and monuments that present palpable relics;</a:t>
            </a:r>
          </a:p>
          <a:p>
            <a:pPr marL="0" indent="0">
              <a:buNone/>
            </a:pPr>
            <a:r>
              <a:rPr lang="en-US" dirty="0"/>
              <a:t>Create school curricula that introduce children to the narrative</a:t>
            </a:r>
          </a:p>
          <a:p>
            <a:pPr marL="0" indent="0">
              <a:buNone/>
            </a:pPr>
            <a:r>
              <a:rPr lang="en-US" dirty="0"/>
              <a:t>• Create visual and verbal signs as aids of memory;</a:t>
            </a:r>
          </a:p>
          <a:p>
            <a:pPr marL="0" indent="0">
              <a:buNone/>
            </a:pPr>
            <a:r>
              <a:rPr lang="en-US" dirty="0"/>
              <a:t>• Create and repeat commemoration rites that periodically reactivate the memory and enhance collective participation.</a:t>
            </a:r>
          </a:p>
          <a:p>
            <a:endParaRPr lang="en-US" dirty="0"/>
          </a:p>
        </p:txBody>
      </p:sp>
    </p:spTree>
    <p:extLst>
      <p:ext uri="{BB962C8B-B14F-4D97-AF65-F5344CB8AC3E}">
        <p14:creationId xmlns:p14="http://schemas.microsoft.com/office/powerpoint/2010/main" val="1844868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2344-8FE6-1144-BA51-09574763DBF3}"/>
              </a:ext>
            </a:extLst>
          </p:cNvPr>
          <p:cNvSpPr>
            <a:spLocks noGrp="1"/>
          </p:cNvSpPr>
          <p:nvPr>
            <p:ph type="title"/>
          </p:nvPr>
        </p:nvSpPr>
        <p:spPr/>
        <p:txBody>
          <a:bodyPr/>
          <a:lstStyle/>
          <a:p>
            <a:r>
              <a:rPr lang="en-US" dirty="0"/>
              <a:t>POLITICS OF MEMORY</a:t>
            </a:r>
          </a:p>
        </p:txBody>
      </p:sp>
      <p:sp>
        <p:nvSpPr>
          <p:cNvPr id="3" name="Content Placeholder 2">
            <a:extLst>
              <a:ext uri="{FF2B5EF4-FFF2-40B4-BE49-F238E27FC236}">
                <a16:creationId xmlns:a16="http://schemas.microsoft.com/office/drawing/2014/main" id="{6BE19072-D231-314B-9553-915AD0032D6E}"/>
              </a:ext>
            </a:extLst>
          </p:cNvPr>
          <p:cNvSpPr>
            <a:spLocks noGrp="1"/>
          </p:cNvSpPr>
          <p:nvPr>
            <p:ph idx="1"/>
          </p:nvPr>
        </p:nvSpPr>
        <p:spPr/>
        <p:txBody>
          <a:bodyPr/>
          <a:lstStyle/>
          <a:p>
            <a:pPr marL="0" indent="0">
              <a:buNone/>
            </a:pPr>
            <a:r>
              <a:rPr lang="en-US" dirty="0"/>
              <a:t>Different narratives exist in any society</a:t>
            </a:r>
          </a:p>
          <a:p>
            <a:pPr marL="0" indent="0">
              <a:buNone/>
            </a:pPr>
            <a:r>
              <a:rPr lang="en-US" dirty="0"/>
              <a:t>Those who can get other people to believe in a particular narrative have an advantage</a:t>
            </a:r>
          </a:p>
          <a:p>
            <a:pPr marL="0" indent="0">
              <a:buNone/>
            </a:pPr>
            <a:r>
              <a:rPr lang="en-US" dirty="0"/>
              <a:t>Therefore, memory is contested</a:t>
            </a:r>
          </a:p>
          <a:p>
            <a:pPr marL="0" indent="0">
              <a:buNone/>
            </a:pPr>
            <a:r>
              <a:rPr lang="en-US" dirty="0" err="1"/>
              <a:t>Malinova</a:t>
            </a:r>
            <a:r>
              <a:rPr lang="en-US" dirty="0"/>
              <a:t>:  “Politics of memory comprises public activity of various social institutions and actors aimed at the promotion of specific interpretations of a collective past and establishment of an appropriate sociocultural infrastructure of remembrance, school curricula, and, sometimes, special legislation.</a:t>
            </a:r>
          </a:p>
          <a:p>
            <a:pPr marL="0" indent="0">
              <a:buNone/>
            </a:pPr>
            <a:endParaRPr lang="en-US" dirty="0"/>
          </a:p>
        </p:txBody>
      </p:sp>
    </p:spTree>
    <p:extLst>
      <p:ext uri="{BB962C8B-B14F-4D97-AF65-F5344CB8AC3E}">
        <p14:creationId xmlns:p14="http://schemas.microsoft.com/office/powerpoint/2010/main" val="2882480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4B77-38FC-D14B-99D5-6D67980F48AB}"/>
              </a:ext>
            </a:extLst>
          </p:cNvPr>
          <p:cNvSpPr>
            <a:spLocks noGrp="1"/>
          </p:cNvSpPr>
          <p:nvPr>
            <p:ph type="title"/>
          </p:nvPr>
        </p:nvSpPr>
        <p:spPr/>
        <p:txBody>
          <a:bodyPr/>
          <a:lstStyle/>
          <a:p>
            <a:r>
              <a:rPr lang="en-US" dirty="0"/>
              <a:t>AN EXAMPLE:  WORLD WAR I</a:t>
            </a:r>
          </a:p>
        </p:txBody>
      </p:sp>
      <p:sp>
        <p:nvSpPr>
          <p:cNvPr id="3" name="Content Placeholder 2">
            <a:extLst>
              <a:ext uri="{FF2B5EF4-FFF2-40B4-BE49-F238E27FC236}">
                <a16:creationId xmlns:a16="http://schemas.microsoft.com/office/drawing/2014/main" id="{AE4ECDF3-7FF6-A249-9140-D435BE849AFD}"/>
              </a:ext>
            </a:extLst>
          </p:cNvPr>
          <p:cNvSpPr>
            <a:spLocks noGrp="1"/>
          </p:cNvSpPr>
          <p:nvPr>
            <p:ph idx="1"/>
          </p:nvPr>
        </p:nvSpPr>
        <p:spPr/>
        <p:txBody>
          <a:bodyPr/>
          <a:lstStyle/>
          <a:p>
            <a:r>
              <a:rPr lang="en-US" dirty="0"/>
              <a:t>Wars not only fought on the battlefield</a:t>
            </a:r>
          </a:p>
          <a:p>
            <a:pPr lvl="1"/>
            <a:r>
              <a:rPr lang="en-US" dirty="0"/>
              <a:t>In Germany many different interpretations of the reasons for the war and Germany’s loss</a:t>
            </a:r>
          </a:p>
          <a:p>
            <a:pPr lvl="2"/>
            <a:r>
              <a:rPr lang="en-US" dirty="0"/>
              <a:t>The war was a result of centralized, unchecked power by governments backed rich industrialists and financiers fighting for increased access to markets.  </a:t>
            </a:r>
          </a:p>
          <a:p>
            <a:pPr lvl="2"/>
            <a:r>
              <a:rPr lang="en-US" dirty="0"/>
              <a:t>The war was an attempt to protect the nation from attack. Germany lost because of betrayal of Marxists and Jews who “stabbed the country” in the back. </a:t>
            </a:r>
          </a:p>
          <a:p>
            <a:pPr lvl="2"/>
            <a:endParaRPr lang="en-US" dirty="0"/>
          </a:p>
          <a:p>
            <a:pPr lvl="2"/>
            <a:endParaRPr lang="en-US" dirty="0"/>
          </a:p>
        </p:txBody>
      </p:sp>
    </p:spTree>
    <p:extLst>
      <p:ext uri="{BB962C8B-B14F-4D97-AF65-F5344CB8AC3E}">
        <p14:creationId xmlns:p14="http://schemas.microsoft.com/office/powerpoint/2010/main" val="3918799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5283-3652-394E-B0D0-DAD7AADC9AED}"/>
              </a:ext>
            </a:extLst>
          </p:cNvPr>
          <p:cNvSpPr>
            <a:spLocks noGrp="1"/>
          </p:cNvSpPr>
          <p:nvPr>
            <p:ph type="title"/>
          </p:nvPr>
        </p:nvSpPr>
        <p:spPr/>
        <p:txBody>
          <a:bodyPr/>
          <a:lstStyle/>
          <a:p>
            <a:r>
              <a:rPr lang="en-US" dirty="0"/>
              <a:t>How does politics of memory work?</a:t>
            </a:r>
          </a:p>
        </p:txBody>
      </p:sp>
      <p:sp>
        <p:nvSpPr>
          <p:cNvPr id="3" name="Content Placeholder 2">
            <a:extLst>
              <a:ext uri="{FF2B5EF4-FFF2-40B4-BE49-F238E27FC236}">
                <a16:creationId xmlns:a16="http://schemas.microsoft.com/office/drawing/2014/main" id="{D5155A2B-0E2E-4049-80CB-D4D0B2AC686F}"/>
              </a:ext>
            </a:extLst>
          </p:cNvPr>
          <p:cNvSpPr>
            <a:spLocks noGrp="1"/>
          </p:cNvSpPr>
          <p:nvPr>
            <p:ph idx="1"/>
          </p:nvPr>
        </p:nvSpPr>
        <p:spPr/>
        <p:txBody>
          <a:bodyPr/>
          <a:lstStyle/>
          <a:p>
            <a:r>
              <a:rPr lang="en-US" dirty="0"/>
              <a:t>The role of the memory agents who help construct the narrative</a:t>
            </a:r>
          </a:p>
          <a:p>
            <a:r>
              <a:rPr lang="en-US" dirty="0"/>
              <a:t>The resources and access they have to disseminate the narrative</a:t>
            </a:r>
          </a:p>
          <a:p>
            <a:r>
              <a:rPr lang="en-US" dirty="0"/>
              <a:t>The credibility of the memory agents</a:t>
            </a:r>
          </a:p>
          <a:p>
            <a:r>
              <a:rPr lang="en-US" dirty="0"/>
              <a:t>The way this resonates among the people</a:t>
            </a:r>
          </a:p>
          <a:p>
            <a:pPr lvl="1"/>
            <a:r>
              <a:rPr lang="en-US" dirty="0"/>
              <a:t>How does it fit with existing narratives</a:t>
            </a:r>
          </a:p>
          <a:p>
            <a:pPr lvl="1"/>
            <a:r>
              <a:rPr lang="en-US" dirty="0"/>
              <a:t>How does it help explain their circumstances</a:t>
            </a:r>
          </a:p>
          <a:p>
            <a:pPr lvl="1"/>
            <a:r>
              <a:rPr lang="en-US" dirty="0"/>
              <a:t>How does it appeal to emotions</a:t>
            </a:r>
          </a:p>
          <a:p>
            <a:pPr lvl="1"/>
            <a:endParaRPr lang="en-US" dirty="0"/>
          </a:p>
          <a:p>
            <a:pPr marL="0" indent="0">
              <a:buNone/>
            </a:pPr>
            <a:endParaRPr lang="en-US" dirty="0"/>
          </a:p>
          <a:p>
            <a:endParaRPr lang="en-US" dirty="0"/>
          </a:p>
        </p:txBody>
      </p:sp>
    </p:spTree>
    <p:extLst>
      <p:ext uri="{BB962C8B-B14F-4D97-AF65-F5344CB8AC3E}">
        <p14:creationId xmlns:p14="http://schemas.microsoft.com/office/powerpoint/2010/main" val="298093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3CF6A-9ED4-724B-B41E-1F8B1E8E429F}"/>
              </a:ext>
            </a:extLst>
          </p:cNvPr>
          <p:cNvSpPr>
            <a:spLocks noGrp="1"/>
          </p:cNvSpPr>
          <p:nvPr>
            <p:ph type="title"/>
          </p:nvPr>
        </p:nvSpPr>
        <p:spPr/>
        <p:txBody>
          <a:bodyPr/>
          <a:lstStyle/>
          <a:p>
            <a:r>
              <a:rPr lang="en-US" sz="3200" dirty="0"/>
              <a:t>The Framework of </a:t>
            </a:r>
            <a:br>
              <a:rPr lang="en-US" sz="3200" dirty="0"/>
            </a:br>
            <a:r>
              <a:rPr lang="en-US" sz="3200" dirty="0"/>
              <a:t>Bernhard and </a:t>
            </a:r>
            <a:r>
              <a:rPr lang="en-US" sz="3200" dirty="0" err="1"/>
              <a:t>Kubik</a:t>
            </a:r>
            <a:endParaRPr lang="en-US" sz="3200" dirty="0"/>
          </a:p>
        </p:txBody>
      </p:sp>
      <p:sp>
        <p:nvSpPr>
          <p:cNvPr id="7" name="TextBox 6">
            <a:extLst>
              <a:ext uri="{FF2B5EF4-FFF2-40B4-BE49-F238E27FC236}">
                <a16:creationId xmlns:a16="http://schemas.microsoft.com/office/drawing/2014/main" id="{9EF23ED2-C62E-464B-9E10-1AE3C730A98E}"/>
              </a:ext>
            </a:extLst>
          </p:cNvPr>
          <p:cNvSpPr txBox="1"/>
          <p:nvPr/>
        </p:nvSpPr>
        <p:spPr>
          <a:xfrm>
            <a:off x="924910" y="2648607"/>
            <a:ext cx="5665333" cy="1754326"/>
          </a:xfrm>
          <a:prstGeom prst="rect">
            <a:avLst/>
          </a:prstGeom>
          <a:noFill/>
        </p:spPr>
        <p:txBody>
          <a:bodyPr wrap="none" rtlCol="0">
            <a:spAutoFit/>
          </a:bodyPr>
          <a:lstStyle/>
          <a:p>
            <a:r>
              <a:rPr lang="en-US" dirty="0"/>
              <a:t>Official Memory “entwined with power.”</a:t>
            </a:r>
          </a:p>
          <a:p>
            <a:r>
              <a:rPr lang="en-US" dirty="0"/>
              <a:t>Actor-Centered Approach</a:t>
            </a:r>
          </a:p>
          <a:p>
            <a:r>
              <a:rPr lang="en-US" dirty="0"/>
              <a:t>An “instrumentalist “ approach</a:t>
            </a:r>
          </a:p>
          <a:p>
            <a:r>
              <a:rPr lang="en-US" dirty="0"/>
              <a:t>Constrained by Culture:  “the weight of the past”</a:t>
            </a:r>
          </a:p>
          <a:p>
            <a:r>
              <a:rPr lang="en-US" dirty="0"/>
              <a:t>	Or, in other words, institutionalized notions</a:t>
            </a:r>
          </a:p>
          <a:p>
            <a:r>
              <a:rPr lang="en-US" dirty="0"/>
              <a:t>	</a:t>
            </a:r>
          </a:p>
        </p:txBody>
      </p:sp>
    </p:spTree>
    <p:extLst>
      <p:ext uri="{BB962C8B-B14F-4D97-AF65-F5344CB8AC3E}">
        <p14:creationId xmlns:p14="http://schemas.microsoft.com/office/powerpoint/2010/main" val="957958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C4E7-DFFF-B749-85A3-0941D93DB833}"/>
              </a:ext>
            </a:extLst>
          </p:cNvPr>
          <p:cNvSpPr>
            <a:spLocks noGrp="1"/>
          </p:cNvSpPr>
          <p:nvPr>
            <p:ph type="title"/>
          </p:nvPr>
        </p:nvSpPr>
        <p:spPr/>
        <p:txBody>
          <a:bodyPr/>
          <a:lstStyle/>
          <a:p>
            <a:r>
              <a:rPr lang="en-US" sz="3200" dirty="0"/>
              <a:t>An Actor-Centered</a:t>
            </a:r>
            <a:br>
              <a:rPr lang="en-US" sz="3200" dirty="0"/>
            </a:br>
            <a:r>
              <a:rPr lang="en-US" sz="3200" dirty="0"/>
              <a:t>Approach</a:t>
            </a:r>
          </a:p>
        </p:txBody>
      </p:sp>
      <p:sp>
        <p:nvSpPr>
          <p:cNvPr id="3" name="Content Placeholder 2">
            <a:extLst>
              <a:ext uri="{FF2B5EF4-FFF2-40B4-BE49-F238E27FC236}">
                <a16:creationId xmlns:a16="http://schemas.microsoft.com/office/drawing/2014/main" id="{71EB15F0-EB38-5240-AD07-F8D4C07959F9}"/>
              </a:ext>
            </a:extLst>
          </p:cNvPr>
          <p:cNvSpPr>
            <a:spLocks noGrp="1"/>
          </p:cNvSpPr>
          <p:nvPr>
            <p:ph idx="1"/>
          </p:nvPr>
        </p:nvSpPr>
        <p:spPr/>
        <p:txBody>
          <a:bodyPr/>
          <a:lstStyle/>
          <a:p>
            <a:r>
              <a:rPr lang="en-US" dirty="0"/>
              <a:t>Mnemonic Warriors</a:t>
            </a:r>
          </a:p>
          <a:p>
            <a:r>
              <a:rPr lang="en-US" dirty="0"/>
              <a:t>Mnemonic Pluralists</a:t>
            </a:r>
          </a:p>
          <a:p>
            <a:r>
              <a:rPr lang="en-US" dirty="0"/>
              <a:t>Mnemonic Abnegators</a:t>
            </a:r>
          </a:p>
          <a:p>
            <a:r>
              <a:rPr lang="en-US" dirty="0"/>
              <a:t>Mnemonic </a:t>
            </a:r>
            <a:r>
              <a:rPr lang="en-US" dirty="0" err="1"/>
              <a:t>Prospectives</a:t>
            </a:r>
            <a:endParaRPr lang="en-US" dirty="0"/>
          </a:p>
        </p:txBody>
      </p:sp>
      <p:pic>
        <p:nvPicPr>
          <p:cNvPr id="4" name="Picture 3">
            <a:extLst>
              <a:ext uri="{FF2B5EF4-FFF2-40B4-BE49-F238E27FC236}">
                <a16:creationId xmlns:a16="http://schemas.microsoft.com/office/drawing/2014/main" id="{597C877B-030D-EE41-9A11-8F54D66ACAE8}"/>
              </a:ext>
            </a:extLst>
          </p:cNvPr>
          <p:cNvPicPr>
            <a:picLocks noChangeAspect="1"/>
          </p:cNvPicPr>
          <p:nvPr/>
        </p:nvPicPr>
        <p:blipFill>
          <a:blip r:embed="rId2"/>
          <a:stretch>
            <a:fillRect/>
          </a:stretch>
        </p:blipFill>
        <p:spPr>
          <a:xfrm>
            <a:off x="6095999" y="-126124"/>
            <a:ext cx="4700427" cy="6858000"/>
          </a:xfrm>
          <a:prstGeom prst="rect">
            <a:avLst/>
          </a:prstGeom>
        </p:spPr>
      </p:pic>
    </p:spTree>
    <p:extLst>
      <p:ext uri="{BB962C8B-B14F-4D97-AF65-F5344CB8AC3E}">
        <p14:creationId xmlns:p14="http://schemas.microsoft.com/office/powerpoint/2010/main" val="2484623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4BB5-FF5D-9748-9486-3695C03E2D1A}"/>
              </a:ext>
            </a:extLst>
          </p:cNvPr>
          <p:cNvSpPr>
            <a:spLocks noGrp="1"/>
          </p:cNvSpPr>
          <p:nvPr>
            <p:ph type="title"/>
          </p:nvPr>
        </p:nvSpPr>
        <p:spPr/>
        <p:txBody>
          <a:bodyPr/>
          <a:lstStyle/>
          <a:p>
            <a:r>
              <a:rPr lang="en-US" dirty="0"/>
              <a:t>Mnemonic Regimes</a:t>
            </a:r>
          </a:p>
        </p:txBody>
      </p:sp>
      <p:sp>
        <p:nvSpPr>
          <p:cNvPr id="3" name="Content Placeholder 2">
            <a:extLst>
              <a:ext uri="{FF2B5EF4-FFF2-40B4-BE49-F238E27FC236}">
                <a16:creationId xmlns:a16="http://schemas.microsoft.com/office/drawing/2014/main" id="{E96596FF-C442-524A-99B0-077BB33B443C}"/>
              </a:ext>
            </a:extLst>
          </p:cNvPr>
          <p:cNvSpPr>
            <a:spLocks noGrp="1"/>
          </p:cNvSpPr>
          <p:nvPr>
            <p:ph idx="1"/>
          </p:nvPr>
        </p:nvSpPr>
        <p:spPr>
          <a:xfrm>
            <a:off x="818712" y="2222287"/>
            <a:ext cx="10554574" cy="4357189"/>
          </a:xfrm>
        </p:spPr>
        <p:txBody>
          <a:bodyPr>
            <a:normAutofit fontScale="92500" lnSpcReduction="10000"/>
          </a:bodyPr>
          <a:lstStyle/>
          <a:p>
            <a:pPr marL="0" indent="0">
              <a:buNone/>
            </a:pPr>
            <a:r>
              <a:rPr lang="en-US" dirty="0"/>
              <a:t>The Definition of a “Memory Regime”</a:t>
            </a:r>
          </a:p>
          <a:p>
            <a:pPr marL="0" indent="0">
              <a:buNone/>
            </a:pPr>
            <a:r>
              <a:rPr lang="en-US" dirty="0"/>
              <a:t>The concept of "memory regime" in this study refers to a set of cultural and institutional practices that are designed to publicly commemorate and/or </a:t>
            </a:r>
            <a:r>
              <a:rPr lang="en-US" dirty="0" err="1"/>
              <a:t>remembera</a:t>
            </a:r>
            <a:r>
              <a:rPr lang="en-US" dirty="0"/>
              <a:t> single event, a relatively clearly delineated and interrelated set of events, </a:t>
            </a:r>
            <a:r>
              <a:rPr lang="en-US" dirty="0" err="1"/>
              <a:t>ora</a:t>
            </a:r>
            <a:r>
              <a:rPr lang="en-US" dirty="0"/>
              <a:t> distinguishable past process. We are particularly interested in official memory regimes, that is, memory regimes whose formulation and propagation involve the intensive participation of state institutions and/or political society (the </a:t>
            </a:r>
            <a:r>
              <a:rPr lang="en-US" dirty="0" err="1"/>
              <a:t>authoritie</a:t>
            </a:r>
            <a:r>
              <a:rPr lang="en-US" dirty="0"/>
              <a:t> sand major political actors such as parties, who are organized to hold and contest state power)…. The whole set of official regimes existing in a given country in a </a:t>
            </a:r>
            <a:r>
              <a:rPr lang="en-US" dirty="0" err="1"/>
              <a:t>givenperiod</a:t>
            </a:r>
            <a:r>
              <a:rPr lang="en-US" dirty="0"/>
              <a:t> can be called the official field of (collective or historical)  memory.</a:t>
            </a:r>
          </a:p>
          <a:p>
            <a:endParaRPr lang="en-US" dirty="0"/>
          </a:p>
          <a:p>
            <a:pPr marL="0" indent="0">
              <a:buNone/>
            </a:pPr>
            <a:r>
              <a:rPr lang="en-US" dirty="0"/>
              <a:t>TYPES OF MEMORY REGIMES</a:t>
            </a:r>
          </a:p>
          <a:p>
            <a:pPr marL="457200" lvl="1" indent="0">
              <a:buNone/>
            </a:pPr>
            <a:r>
              <a:rPr lang="en-US" dirty="0"/>
              <a:t>FRACTURED</a:t>
            </a:r>
          </a:p>
          <a:p>
            <a:pPr marL="0" indent="0">
              <a:buNone/>
            </a:pPr>
            <a:r>
              <a:rPr lang="en-US" dirty="0"/>
              <a:t>	UNIFIED</a:t>
            </a:r>
          </a:p>
          <a:p>
            <a:pPr marL="0" indent="0">
              <a:buNone/>
            </a:pPr>
            <a:r>
              <a:rPr lang="en-US" dirty="0"/>
              <a:t>	PILLARIZED</a:t>
            </a:r>
          </a:p>
          <a:p>
            <a:endParaRPr lang="en-US" dirty="0"/>
          </a:p>
        </p:txBody>
      </p:sp>
    </p:spTree>
    <p:extLst>
      <p:ext uri="{BB962C8B-B14F-4D97-AF65-F5344CB8AC3E}">
        <p14:creationId xmlns:p14="http://schemas.microsoft.com/office/powerpoint/2010/main" val="3603694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A397-7E30-2049-BE23-915BF708178E}"/>
              </a:ext>
            </a:extLst>
          </p:cNvPr>
          <p:cNvSpPr>
            <a:spLocks noGrp="1"/>
          </p:cNvSpPr>
          <p:nvPr>
            <p:ph type="title"/>
          </p:nvPr>
        </p:nvSpPr>
        <p:spPr>
          <a:xfrm>
            <a:off x="810001" y="256120"/>
            <a:ext cx="10571998" cy="970450"/>
          </a:xfrm>
        </p:spPr>
        <p:txBody>
          <a:bodyPr/>
          <a:lstStyle/>
          <a:p>
            <a:r>
              <a:rPr lang="en-US" sz="3200" dirty="0"/>
              <a:t>Examples:</a:t>
            </a:r>
          </a:p>
        </p:txBody>
      </p:sp>
      <p:sp>
        <p:nvSpPr>
          <p:cNvPr id="4" name="TextBox 3">
            <a:extLst>
              <a:ext uri="{FF2B5EF4-FFF2-40B4-BE49-F238E27FC236}">
                <a16:creationId xmlns:a16="http://schemas.microsoft.com/office/drawing/2014/main" id="{22622E37-42A1-014D-8C0F-004F94379698}"/>
              </a:ext>
            </a:extLst>
          </p:cNvPr>
          <p:cNvSpPr txBox="1"/>
          <p:nvPr/>
        </p:nvSpPr>
        <p:spPr>
          <a:xfrm>
            <a:off x="2301766" y="3153103"/>
            <a:ext cx="7952818" cy="1477328"/>
          </a:xfrm>
          <a:prstGeom prst="rect">
            <a:avLst/>
          </a:prstGeom>
          <a:noFill/>
        </p:spPr>
        <p:txBody>
          <a:bodyPr wrap="none" rtlCol="0">
            <a:spAutoFit/>
          </a:bodyPr>
          <a:lstStyle/>
          <a:p>
            <a:r>
              <a:rPr lang="en-US" dirty="0"/>
              <a:t>POLISH MEMORY REGIMES ON MOLOTOV-RIBBENTROP PACT?</a:t>
            </a:r>
          </a:p>
          <a:p>
            <a:r>
              <a:rPr lang="en-US" dirty="0"/>
              <a:t>POLISH MEMORY REGIMES ON POLISH PARTICIPATION IN HOLOCAUST?</a:t>
            </a:r>
          </a:p>
          <a:p>
            <a:r>
              <a:rPr lang="en-US" dirty="0"/>
              <a:t>UKRAINIAN MEMORY REGIME ON HOLODOMOR?</a:t>
            </a:r>
          </a:p>
          <a:p>
            <a:r>
              <a:rPr lang="en-US" dirty="0"/>
              <a:t>CZECH MEMORY REGIME ON EXPULSION OF GERMANS?</a:t>
            </a:r>
          </a:p>
          <a:p>
            <a:r>
              <a:rPr lang="en-US" dirty="0"/>
              <a:t>SLOVAKIAN MEMORY REGIME ON JOSEF TISO?</a:t>
            </a:r>
          </a:p>
        </p:txBody>
      </p:sp>
    </p:spTree>
    <p:extLst>
      <p:ext uri="{BB962C8B-B14F-4D97-AF65-F5344CB8AC3E}">
        <p14:creationId xmlns:p14="http://schemas.microsoft.com/office/powerpoint/2010/main" val="890314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4764-7B4D-7D4E-8CDB-7570642F0CDA}"/>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2208594-FFFA-904A-9877-BB1D39CE2684}"/>
              </a:ext>
            </a:extLst>
          </p:cNvPr>
          <p:cNvSpPr>
            <a:spLocks noGrp="1"/>
          </p:cNvSpPr>
          <p:nvPr>
            <p:ph idx="1"/>
          </p:nvPr>
        </p:nvSpPr>
        <p:spPr/>
        <p:txBody>
          <a:bodyPr/>
          <a:lstStyle/>
          <a:p>
            <a:r>
              <a:rPr lang="en-US" dirty="0"/>
              <a:t>Does instrumentalism work as an assumption?</a:t>
            </a:r>
          </a:p>
          <a:p>
            <a:r>
              <a:rPr lang="en-US" dirty="0"/>
              <a:t>What role does culture, history play?</a:t>
            </a:r>
          </a:p>
          <a:p>
            <a:r>
              <a:rPr lang="en-US" dirty="0"/>
              <a:t>How do memory regimes change?</a:t>
            </a:r>
          </a:p>
        </p:txBody>
      </p:sp>
    </p:spTree>
    <p:extLst>
      <p:ext uri="{BB962C8B-B14F-4D97-AF65-F5344CB8AC3E}">
        <p14:creationId xmlns:p14="http://schemas.microsoft.com/office/powerpoint/2010/main" val="3400396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C592C-80C4-D744-9D6A-6CD7C4201C92}"/>
              </a:ext>
            </a:extLst>
          </p:cNvPr>
          <p:cNvSpPr>
            <a:spLocks noGrp="1"/>
          </p:cNvSpPr>
          <p:nvPr>
            <p:ph type="title"/>
          </p:nvPr>
        </p:nvSpPr>
        <p:spPr/>
        <p:txBody>
          <a:bodyPr/>
          <a:lstStyle/>
          <a:p>
            <a:r>
              <a:rPr lang="en-US" dirty="0"/>
              <a:t>Berthold </a:t>
            </a:r>
            <a:r>
              <a:rPr lang="en-US" dirty="0" err="1"/>
              <a:t>Molden</a:t>
            </a:r>
            <a:r>
              <a:rPr lang="en-US" dirty="0"/>
              <a:t>:</a:t>
            </a:r>
          </a:p>
        </p:txBody>
      </p:sp>
      <p:sp>
        <p:nvSpPr>
          <p:cNvPr id="3" name="Content Placeholder 2">
            <a:extLst>
              <a:ext uri="{FF2B5EF4-FFF2-40B4-BE49-F238E27FC236}">
                <a16:creationId xmlns:a16="http://schemas.microsoft.com/office/drawing/2014/main" id="{5938ECE4-8047-1D46-85E9-63C4EB39CAB6}"/>
              </a:ext>
            </a:extLst>
          </p:cNvPr>
          <p:cNvSpPr>
            <a:spLocks noGrp="1"/>
          </p:cNvSpPr>
          <p:nvPr>
            <p:ph idx="1"/>
          </p:nvPr>
        </p:nvSpPr>
        <p:spPr/>
        <p:txBody>
          <a:bodyPr/>
          <a:lstStyle/>
          <a:p>
            <a:r>
              <a:rPr lang="en-US" dirty="0"/>
              <a:t>“hegemony is the ability of a dominant group or class to impose their interpretations of reality—or the interpretations that support their interests—as the only thinkable way to view the world. The dominated groups come to accept the interests of the dominant ones </a:t>
            </a:r>
            <a:r>
              <a:rPr lang="en-US" dirty="0" err="1"/>
              <a:t>asthe</a:t>
            </a:r>
            <a:r>
              <a:rPr lang="en-US" dirty="0"/>
              <a:t> natural state of the world. Hegemony thus establishes one particular narrative as a quasi-natural universality and delegitimizes alternative forms of reasoning. It is the successful creation of this powerful common sense of reality that includes most people in a social group while sapping those who think—or remember—outside the box.</a:t>
            </a:r>
          </a:p>
          <a:p>
            <a:endParaRPr lang="en-US" dirty="0"/>
          </a:p>
        </p:txBody>
      </p:sp>
    </p:spTree>
    <p:extLst>
      <p:ext uri="{BB962C8B-B14F-4D97-AF65-F5344CB8AC3E}">
        <p14:creationId xmlns:p14="http://schemas.microsoft.com/office/powerpoint/2010/main" val="341466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EAE5-AA25-A44C-A372-68C7077CFBCE}"/>
              </a:ext>
            </a:extLst>
          </p:cNvPr>
          <p:cNvSpPr>
            <a:spLocks noGrp="1"/>
          </p:cNvSpPr>
          <p:nvPr>
            <p:ph type="title"/>
          </p:nvPr>
        </p:nvSpPr>
        <p:spPr/>
        <p:txBody>
          <a:bodyPr/>
          <a:lstStyle/>
          <a:p>
            <a:r>
              <a:rPr lang="en-US" dirty="0"/>
              <a:t>RESEARCH PAPER</a:t>
            </a:r>
          </a:p>
        </p:txBody>
      </p:sp>
      <p:sp>
        <p:nvSpPr>
          <p:cNvPr id="3" name="Content Placeholder 2">
            <a:extLst>
              <a:ext uri="{FF2B5EF4-FFF2-40B4-BE49-F238E27FC236}">
                <a16:creationId xmlns:a16="http://schemas.microsoft.com/office/drawing/2014/main" id="{3D7AB366-63D2-F940-9C03-BDEB266CFC5A}"/>
              </a:ext>
            </a:extLst>
          </p:cNvPr>
          <p:cNvSpPr>
            <a:spLocks noGrp="1"/>
          </p:cNvSpPr>
          <p:nvPr>
            <p:ph idx="1"/>
          </p:nvPr>
        </p:nvSpPr>
        <p:spPr/>
        <p:txBody>
          <a:bodyPr/>
          <a:lstStyle/>
          <a:p>
            <a:pPr marL="0" indent="0">
              <a:buNone/>
            </a:pPr>
            <a:r>
              <a:rPr lang="en-US" dirty="0"/>
              <a:t>Topic on Thursday</a:t>
            </a:r>
          </a:p>
          <a:p>
            <a:pPr marL="0" indent="0">
              <a:buNone/>
            </a:pPr>
            <a:r>
              <a:rPr lang="en-US" dirty="0"/>
              <a:t>Find a topic:  Preferably in Central and Eastern Europe</a:t>
            </a:r>
          </a:p>
          <a:p>
            <a:pPr marL="0" indent="0">
              <a:buNone/>
            </a:pPr>
            <a:r>
              <a:rPr lang="en-US" dirty="0"/>
              <a:t>Find a question</a:t>
            </a:r>
          </a:p>
          <a:p>
            <a:pPr marL="0" indent="0">
              <a:buNone/>
            </a:pPr>
            <a:r>
              <a:rPr lang="en-US" dirty="0"/>
              <a:t>	Make an argument</a:t>
            </a:r>
          </a:p>
          <a:p>
            <a:pPr marL="0" indent="0">
              <a:buNone/>
            </a:pPr>
            <a:endParaRPr lang="en-US" dirty="0"/>
          </a:p>
        </p:txBody>
      </p:sp>
    </p:spTree>
    <p:extLst>
      <p:ext uri="{BB962C8B-B14F-4D97-AF65-F5344CB8AC3E}">
        <p14:creationId xmlns:p14="http://schemas.microsoft.com/office/powerpoint/2010/main" val="3367178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477B0-27D8-6E41-9270-38A3CCAE59B2}"/>
              </a:ext>
            </a:extLst>
          </p:cNvPr>
          <p:cNvSpPr>
            <a:spLocks noGrp="1"/>
          </p:cNvSpPr>
          <p:nvPr>
            <p:ph type="title"/>
          </p:nvPr>
        </p:nvSpPr>
        <p:spPr/>
        <p:txBody>
          <a:bodyPr>
            <a:normAutofit fontScale="90000"/>
          </a:bodyPr>
          <a:lstStyle/>
          <a:p>
            <a:r>
              <a:rPr lang="en-US" sz="4000" dirty="0"/>
              <a:t>Memory as a Layering of Contingent Sediments</a:t>
            </a:r>
          </a:p>
        </p:txBody>
      </p:sp>
      <p:sp>
        <p:nvSpPr>
          <p:cNvPr id="3" name="Content Placeholder 2">
            <a:extLst>
              <a:ext uri="{FF2B5EF4-FFF2-40B4-BE49-F238E27FC236}">
                <a16:creationId xmlns:a16="http://schemas.microsoft.com/office/drawing/2014/main" id="{AA46E56A-CF53-CC49-9A50-8A8ECA36CB4C}"/>
              </a:ext>
            </a:extLst>
          </p:cNvPr>
          <p:cNvSpPr>
            <a:spLocks noGrp="1"/>
          </p:cNvSpPr>
          <p:nvPr>
            <p:ph idx="1"/>
          </p:nvPr>
        </p:nvSpPr>
        <p:spPr/>
        <p:txBody>
          <a:bodyPr>
            <a:normAutofit/>
          </a:bodyPr>
          <a:lstStyle/>
          <a:p>
            <a:endParaRPr lang="en-US" dirty="0"/>
          </a:p>
          <a:p>
            <a:pPr marL="0" indent="0">
              <a:buNone/>
            </a:pPr>
            <a:r>
              <a:rPr lang="en-US" dirty="0"/>
              <a:t>	What does it mean?</a:t>
            </a:r>
          </a:p>
          <a:p>
            <a:pPr marL="0" indent="0">
              <a:buNone/>
            </a:pPr>
            <a:r>
              <a:rPr lang="en-US" dirty="0"/>
              <a:t>	“These sedimentations constitute the discursive strata where the contingent origins of memory and historical narration are hidden.”</a:t>
            </a:r>
          </a:p>
          <a:p>
            <a:pPr marL="0" indent="0">
              <a:buNone/>
            </a:pPr>
            <a:r>
              <a:rPr lang="en-US" dirty="0"/>
              <a:t>	The political is “constituted through the rediscovery of these sediments in the “moment of antagonism where the undecidable nature of the alternatives and their resolution through power relations becomes fully visible” (p. 34–35).</a:t>
            </a:r>
          </a:p>
          <a:p>
            <a:pPr marL="0" indent="0">
              <a:buNone/>
            </a:pPr>
            <a:r>
              <a:rPr lang="en-US" dirty="0"/>
              <a:t>	EXAMPLE?</a:t>
            </a:r>
          </a:p>
        </p:txBody>
      </p:sp>
    </p:spTree>
    <p:extLst>
      <p:ext uri="{BB962C8B-B14F-4D97-AF65-F5344CB8AC3E}">
        <p14:creationId xmlns:p14="http://schemas.microsoft.com/office/powerpoint/2010/main" val="848451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A76E-C550-1744-B634-75E58FFA6899}"/>
              </a:ext>
            </a:extLst>
          </p:cNvPr>
          <p:cNvSpPr>
            <a:spLocks noGrp="1"/>
          </p:cNvSpPr>
          <p:nvPr>
            <p:ph type="title"/>
          </p:nvPr>
        </p:nvSpPr>
        <p:spPr/>
        <p:txBody>
          <a:bodyPr/>
          <a:lstStyle/>
          <a:p>
            <a:r>
              <a:rPr lang="en-US" dirty="0"/>
              <a:t>Memory Culture</a:t>
            </a:r>
          </a:p>
        </p:txBody>
      </p:sp>
      <p:sp>
        <p:nvSpPr>
          <p:cNvPr id="3" name="Content Placeholder 2">
            <a:extLst>
              <a:ext uri="{FF2B5EF4-FFF2-40B4-BE49-F238E27FC236}">
                <a16:creationId xmlns:a16="http://schemas.microsoft.com/office/drawing/2014/main" id="{576C017D-B3D6-F740-A6A6-838CE76CBAAB}"/>
              </a:ext>
            </a:extLst>
          </p:cNvPr>
          <p:cNvSpPr>
            <a:spLocks noGrp="1"/>
          </p:cNvSpPr>
          <p:nvPr>
            <p:ph idx="1"/>
          </p:nvPr>
        </p:nvSpPr>
        <p:spPr/>
        <p:txBody>
          <a:bodyPr>
            <a:normAutofit/>
          </a:bodyPr>
          <a:lstStyle/>
          <a:p>
            <a:pPr marL="0" indent="0">
              <a:buNone/>
            </a:pPr>
            <a:r>
              <a:rPr lang="en-US" dirty="0"/>
              <a:t>“any sign, word, or memory can be multivocal and can be put to use differently by different speakers, according to their experience, </a:t>
            </a:r>
            <a:r>
              <a:rPr lang="en-US" dirty="0" err="1"/>
              <a:t>context,and</a:t>
            </a:r>
            <a:r>
              <a:rPr lang="en-US" dirty="0"/>
              <a:t> needs”.</a:t>
            </a:r>
          </a:p>
          <a:p>
            <a:pPr marL="0" indent="0">
              <a:buNone/>
            </a:pPr>
            <a:r>
              <a:rPr lang="en-US" dirty="0"/>
              <a:t>“A memory culture is defined by the frames of historical reference common to certain communities of experience and/or tradition who share a critical mass of content, patterns of interpretation, and rituals of collective memory.”</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07363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9149B3-ABFC-BE4E-8331-1DC481513677}"/>
              </a:ext>
            </a:extLst>
          </p:cNvPr>
          <p:cNvSpPr>
            <a:spLocks noGrp="1"/>
          </p:cNvSpPr>
          <p:nvPr>
            <p:ph idx="1"/>
          </p:nvPr>
        </p:nvSpPr>
        <p:spPr/>
        <p:txBody>
          <a:bodyPr>
            <a:normAutofit/>
          </a:bodyPr>
          <a:lstStyle/>
          <a:p>
            <a:pPr marL="0" indent="0">
              <a:buNone/>
            </a:pPr>
            <a:r>
              <a:rPr lang="en-US" dirty="0"/>
              <a:t>Ruling groups achieve this only by blocking out the fact that historical events might always have turned out different or by claiming that any different outcome would be a worse-case scenario. They stabilize power by the successful establishment of a supposedly teleological and linear historical narration. This constitutes a characteristic of collective </a:t>
            </a:r>
            <a:r>
              <a:rPr lang="en-US" dirty="0" err="1"/>
              <a:t>remembrance:“Collective</a:t>
            </a:r>
            <a:r>
              <a:rPr lang="en-US" dirty="0"/>
              <a:t> memory can be described as a layered field of sedimentations which’s contingent origin in the dispute of competing definitions of the past has been forgotten, after a certain version of the past had imposed itself and become hegemonic” (</a:t>
            </a:r>
            <a:r>
              <a:rPr lang="en-US" dirty="0" err="1"/>
              <a:t>Marchart</a:t>
            </a:r>
            <a:r>
              <a:rPr lang="en-US" dirty="0"/>
              <a:t>, 2005: 25).</a:t>
            </a:r>
          </a:p>
          <a:p>
            <a:endParaRPr lang="en-US" dirty="0"/>
          </a:p>
        </p:txBody>
      </p:sp>
    </p:spTree>
    <p:extLst>
      <p:ext uri="{BB962C8B-B14F-4D97-AF65-F5344CB8AC3E}">
        <p14:creationId xmlns:p14="http://schemas.microsoft.com/office/powerpoint/2010/main" val="1154480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61E7-7A14-3441-96CC-2331B4A2774F}"/>
              </a:ext>
            </a:extLst>
          </p:cNvPr>
          <p:cNvSpPr>
            <a:spLocks noGrp="1"/>
          </p:cNvSpPr>
          <p:nvPr>
            <p:ph type="title"/>
          </p:nvPr>
        </p:nvSpPr>
        <p:spPr/>
        <p:txBody>
          <a:bodyPr/>
          <a:lstStyle/>
          <a:p>
            <a:r>
              <a:rPr lang="en-US" dirty="0"/>
              <a:t>The material dimension of memory</a:t>
            </a:r>
            <a:br>
              <a:rPr lang="en-US" dirty="0"/>
            </a:br>
            <a:endParaRPr lang="en-US" dirty="0"/>
          </a:p>
        </p:txBody>
      </p:sp>
      <p:sp>
        <p:nvSpPr>
          <p:cNvPr id="3" name="Content Placeholder 2">
            <a:extLst>
              <a:ext uri="{FF2B5EF4-FFF2-40B4-BE49-F238E27FC236}">
                <a16:creationId xmlns:a16="http://schemas.microsoft.com/office/drawing/2014/main" id="{A1A846A9-13D3-3A44-9113-48F81C1C45F1}"/>
              </a:ext>
            </a:extLst>
          </p:cNvPr>
          <p:cNvSpPr>
            <a:spLocks noGrp="1"/>
          </p:cNvSpPr>
          <p:nvPr>
            <p:ph idx="1"/>
          </p:nvPr>
        </p:nvSpPr>
        <p:spPr/>
        <p:txBody>
          <a:bodyPr>
            <a:normAutofit/>
          </a:bodyPr>
          <a:lstStyle/>
          <a:p>
            <a:pPr marL="0" indent="0">
              <a:buNone/>
            </a:pPr>
            <a:r>
              <a:rPr lang="en-US" dirty="0"/>
              <a:t>“dialectic of experience and discourse,”</a:t>
            </a:r>
          </a:p>
          <a:p>
            <a:pPr marL="0" indent="0">
              <a:buNone/>
            </a:pPr>
            <a:endParaRPr lang="en-US" dirty="0"/>
          </a:p>
          <a:p>
            <a:r>
              <a:rPr lang="en-US" dirty="0"/>
              <a:t>There is always a connection between historical experience, the structural context of power relations, and the history politics of a time. It corresponds to the relationship between history as the event or process that is experienced, memory cultures as the given structure, and the concrete agency of those who want to maintain or change this cultural framework as well as those who just live in it passively.</a:t>
            </a:r>
          </a:p>
          <a:p>
            <a:endParaRPr lang="en-US" dirty="0"/>
          </a:p>
          <a:p>
            <a:r>
              <a:rPr lang="en-US" dirty="0"/>
              <a:t>The diversity of experience leads to diversity of memory</a:t>
            </a:r>
          </a:p>
          <a:p>
            <a:pPr marL="0" indent="0">
              <a:buNone/>
            </a:pPr>
            <a:endParaRPr lang="en-US" dirty="0"/>
          </a:p>
        </p:txBody>
      </p:sp>
    </p:spTree>
    <p:extLst>
      <p:ext uri="{BB962C8B-B14F-4D97-AF65-F5344CB8AC3E}">
        <p14:creationId xmlns:p14="http://schemas.microsoft.com/office/powerpoint/2010/main" val="387125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1CF7-BA10-1E4B-970B-8B55CCD5CFB3}"/>
              </a:ext>
            </a:extLst>
          </p:cNvPr>
          <p:cNvSpPr>
            <a:spLocks noGrp="1"/>
          </p:cNvSpPr>
          <p:nvPr>
            <p:ph type="title"/>
          </p:nvPr>
        </p:nvSpPr>
        <p:spPr/>
        <p:txBody>
          <a:bodyPr/>
          <a:lstStyle/>
          <a:p>
            <a:r>
              <a:rPr lang="en-US" dirty="0"/>
              <a:t>Memory Culture as a Field of Agency</a:t>
            </a:r>
          </a:p>
        </p:txBody>
      </p:sp>
      <p:sp>
        <p:nvSpPr>
          <p:cNvPr id="3" name="Content Placeholder 2">
            <a:extLst>
              <a:ext uri="{FF2B5EF4-FFF2-40B4-BE49-F238E27FC236}">
                <a16:creationId xmlns:a16="http://schemas.microsoft.com/office/drawing/2014/main" id="{8A75DC23-C39B-5D4B-B2E8-577FF8D46108}"/>
              </a:ext>
            </a:extLst>
          </p:cNvPr>
          <p:cNvSpPr>
            <a:spLocks noGrp="1"/>
          </p:cNvSpPr>
          <p:nvPr>
            <p:ph idx="1"/>
          </p:nvPr>
        </p:nvSpPr>
        <p:spPr/>
        <p:txBody>
          <a:bodyPr>
            <a:normAutofit/>
          </a:bodyPr>
          <a:lstStyle/>
          <a:p>
            <a:pPr marL="0" indent="0">
              <a:buNone/>
            </a:pPr>
            <a:endParaRPr lang="en-US" dirty="0"/>
          </a:p>
          <a:p>
            <a:r>
              <a:rPr lang="en-US" dirty="0"/>
              <a:t>Memory as a narrative social construction involves studying the narrator and the institutions that grant or deny power to the voice of the narrator and authorize him or her to speak, since as Pierre Bourdieu notes, the effectiveness of performative speech is proportional to the authority of the speaker. (Jelin,2003: 23)</a:t>
            </a:r>
          </a:p>
          <a:p>
            <a:r>
              <a:rPr lang="en-US" dirty="0"/>
              <a:t>The politics of history and official discourses of memory produced by the elite’s ideological apparatus can be—but do not always have to be—cutoff from real experience. Counter-memory on the other hand—while possibly also constructed </a:t>
            </a:r>
            <a:r>
              <a:rPr lang="en-US" dirty="0" err="1"/>
              <a:t>asan</a:t>
            </a:r>
            <a:r>
              <a:rPr lang="en-US" dirty="0"/>
              <a:t> idealist myth—is more likely to have to rely on a material basis of experience, given its lack of strong media support and other amplifying and reifying tools.</a:t>
            </a:r>
          </a:p>
          <a:p>
            <a:r>
              <a:rPr lang="en-US" dirty="0"/>
              <a:t>Civil Society provides an arena to act</a:t>
            </a:r>
          </a:p>
          <a:p>
            <a:endParaRPr lang="en-US" dirty="0"/>
          </a:p>
        </p:txBody>
      </p:sp>
    </p:spTree>
    <p:extLst>
      <p:ext uri="{BB962C8B-B14F-4D97-AF65-F5344CB8AC3E}">
        <p14:creationId xmlns:p14="http://schemas.microsoft.com/office/powerpoint/2010/main" val="2050654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94DA-0C7C-6244-BDE1-7A5D71030217}"/>
              </a:ext>
            </a:extLst>
          </p:cNvPr>
          <p:cNvSpPr>
            <a:spLocks noGrp="1"/>
          </p:cNvSpPr>
          <p:nvPr>
            <p:ph type="title"/>
          </p:nvPr>
        </p:nvSpPr>
        <p:spPr/>
        <p:txBody>
          <a:bodyPr/>
          <a:lstStyle/>
          <a:p>
            <a:r>
              <a:rPr lang="en-US" dirty="0"/>
              <a:t>The Three Narratives </a:t>
            </a:r>
          </a:p>
        </p:txBody>
      </p:sp>
      <p:sp>
        <p:nvSpPr>
          <p:cNvPr id="3" name="Content Placeholder 2">
            <a:extLst>
              <a:ext uri="{FF2B5EF4-FFF2-40B4-BE49-F238E27FC236}">
                <a16:creationId xmlns:a16="http://schemas.microsoft.com/office/drawing/2014/main" id="{046CB4B6-38E1-004B-BD77-7B29922B66EF}"/>
              </a:ext>
            </a:extLst>
          </p:cNvPr>
          <p:cNvSpPr>
            <a:spLocks noGrp="1"/>
          </p:cNvSpPr>
          <p:nvPr>
            <p:ph idx="1"/>
          </p:nvPr>
        </p:nvSpPr>
        <p:spPr>
          <a:xfrm>
            <a:off x="818712" y="2774302"/>
            <a:ext cx="10554574" cy="3954044"/>
          </a:xfrm>
        </p:spPr>
        <p:txBody>
          <a:bodyPr>
            <a:normAutofit/>
          </a:bodyPr>
          <a:lstStyle/>
          <a:p>
            <a:r>
              <a:rPr lang="en-US" dirty="0"/>
              <a:t>The Western Narrative:  The Good War</a:t>
            </a:r>
          </a:p>
          <a:p>
            <a:pPr lvl="1"/>
            <a:r>
              <a:rPr lang="en-US" dirty="0"/>
              <a:t>Nazism as key evil</a:t>
            </a:r>
          </a:p>
          <a:p>
            <a:pPr lvl="1"/>
            <a:r>
              <a:rPr lang="en-US" dirty="0"/>
              <a:t>Holocaust as prime signifier as evil</a:t>
            </a:r>
          </a:p>
          <a:p>
            <a:pPr lvl="1"/>
            <a:r>
              <a:rPr lang="en-US" dirty="0"/>
              <a:t>Lesson. “Never Again”. Human Rights</a:t>
            </a:r>
          </a:p>
          <a:p>
            <a:r>
              <a:rPr lang="en-US" dirty="0"/>
              <a:t>Soviet/Russian Narrative</a:t>
            </a:r>
          </a:p>
          <a:p>
            <a:pPr lvl="1"/>
            <a:r>
              <a:rPr lang="en-US" dirty="0"/>
              <a:t>Fascism as key </a:t>
            </a:r>
            <a:r>
              <a:rPr lang="en-US" dirty="0" err="1"/>
              <a:t>evilSoviet</a:t>
            </a:r>
            <a:r>
              <a:rPr lang="en-US" dirty="0"/>
              <a:t> forces carry brunt</a:t>
            </a:r>
          </a:p>
          <a:p>
            <a:pPr lvl="1"/>
            <a:r>
              <a:rPr lang="en-US" dirty="0"/>
              <a:t>Holocaust part of Fascism evil</a:t>
            </a:r>
          </a:p>
          <a:p>
            <a:r>
              <a:rPr lang="en-US" dirty="0"/>
              <a:t>Post-Communist</a:t>
            </a:r>
          </a:p>
          <a:p>
            <a:pPr lvl="1"/>
            <a:r>
              <a:rPr lang="en-US" dirty="0"/>
              <a:t>Two occupations</a:t>
            </a:r>
          </a:p>
          <a:p>
            <a:pPr lvl="1"/>
            <a:r>
              <a:rPr lang="en-US" dirty="0"/>
              <a:t>Holocaust external</a:t>
            </a:r>
          </a:p>
          <a:p>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942462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CB283-F192-1B42-8439-8F75FDA5D605}"/>
              </a:ext>
            </a:extLst>
          </p:cNvPr>
          <p:cNvSpPr>
            <a:spLocks noGrp="1"/>
          </p:cNvSpPr>
          <p:nvPr>
            <p:ph type="title"/>
          </p:nvPr>
        </p:nvSpPr>
        <p:spPr/>
        <p:txBody>
          <a:bodyPr/>
          <a:lstStyle/>
          <a:p>
            <a:r>
              <a:rPr lang="en-US" dirty="0"/>
              <a:t>Building a “Common European” Identity</a:t>
            </a:r>
          </a:p>
        </p:txBody>
      </p:sp>
      <p:sp>
        <p:nvSpPr>
          <p:cNvPr id="3" name="Content Placeholder 2">
            <a:extLst>
              <a:ext uri="{FF2B5EF4-FFF2-40B4-BE49-F238E27FC236}">
                <a16:creationId xmlns:a16="http://schemas.microsoft.com/office/drawing/2014/main" id="{D5D4FC8C-B3B9-A64D-93CC-3F5D07BFFCA3}"/>
              </a:ext>
            </a:extLst>
          </p:cNvPr>
          <p:cNvSpPr>
            <a:spLocks noGrp="1"/>
          </p:cNvSpPr>
          <p:nvPr>
            <p:ph idx="1"/>
          </p:nvPr>
        </p:nvSpPr>
        <p:spPr>
          <a:xfrm>
            <a:off x="625366" y="1951630"/>
            <a:ext cx="10515600" cy="3452883"/>
          </a:xfrm>
        </p:spPr>
        <p:txBody>
          <a:bodyPr>
            <a:normAutofit/>
          </a:bodyPr>
          <a:lstStyle/>
          <a:p>
            <a:r>
              <a:rPr lang="en-US" dirty="0"/>
              <a:t>The project for deepening integration </a:t>
            </a:r>
          </a:p>
          <a:p>
            <a:pPr lvl="1"/>
            <a:r>
              <a:rPr lang="en-US" dirty="0"/>
              <a:t>The Single European Market and Maastricht in 1992 </a:t>
            </a:r>
          </a:p>
          <a:p>
            <a:pPr lvl="1"/>
            <a:r>
              <a:rPr lang="en-US" dirty="0"/>
              <a:t>Redefining Europe’s democratic mission after the end of the Cold War</a:t>
            </a:r>
          </a:p>
          <a:p>
            <a:pPr lvl="1"/>
            <a:r>
              <a:rPr lang="en-US" dirty="0"/>
              <a:t>Two World Wars and the Holocaust as a Negative Foundational Narrative</a:t>
            </a:r>
          </a:p>
          <a:p>
            <a:pPr lvl="2"/>
            <a:r>
              <a:rPr lang="en-US" dirty="0"/>
              <a:t>Quote from the “House of European History” website</a:t>
            </a:r>
          </a:p>
          <a:p>
            <a:pPr lvl="3"/>
            <a:r>
              <a:rPr lang="en-US" dirty="0"/>
              <a:t>The generation of people who experienced the tragedies of the 20th century and went on to build the European Communities is disappearing. </a:t>
            </a:r>
            <a:r>
              <a:rPr lang="en-US" sz="1000" dirty="0">
                <a:hlinkClick r:id="rId2"/>
              </a:rPr>
              <a:t>https://historia-europa.ep.eu/sites/default/files/assets/qa_en_2017.pdf</a:t>
            </a:r>
            <a:r>
              <a:rPr lang="en-US" sz="1000" dirty="0"/>
              <a:t>    </a:t>
            </a:r>
          </a:p>
          <a:p>
            <a:pPr lvl="3"/>
            <a:endParaRPr lang="en-US" sz="1000" dirty="0"/>
          </a:p>
          <a:p>
            <a:pPr lvl="3"/>
            <a:r>
              <a:rPr lang="en-US" sz="1000" dirty="0"/>
              <a:t>                                        </a:t>
            </a:r>
          </a:p>
          <a:p>
            <a:pPr lvl="3"/>
            <a:endParaRPr lang="en-US" sz="1000" dirty="0"/>
          </a:p>
        </p:txBody>
      </p:sp>
      <p:pic>
        <p:nvPicPr>
          <p:cNvPr id="4" name="Picture 3">
            <a:extLst>
              <a:ext uri="{FF2B5EF4-FFF2-40B4-BE49-F238E27FC236}">
                <a16:creationId xmlns:a16="http://schemas.microsoft.com/office/drawing/2014/main" id="{004CF5EE-B20E-144A-A5E3-0E58CB07032E}"/>
              </a:ext>
            </a:extLst>
          </p:cNvPr>
          <p:cNvPicPr>
            <a:picLocks noChangeAspect="1"/>
          </p:cNvPicPr>
          <p:nvPr/>
        </p:nvPicPr>
        <p:blipFill>
          <a:blip r:embed="rId3"/>
          <a:stretch>
            <a:fillRect/>
          </a:stretch>
        </p:blipFill>
        <p:spPr>
          <a:xfrm>
            <a:off x="10271016" y="162911"/>
            <a:ext cx="1739900" cy="1155700"/>
          </a:xfrm>
          <a:prstGeom prst="rect">
            <a:avLst/>
          </a:prstGeom>
        </p:spPr>
      </p:pic>
      <p:pic>
        <p:nvPicPr>
          <p:cNvPr id="5" name="Picture 4">
            <a:extLst>
              <a:ext uri="{FF2B5EF4-FFF2-40B4-BE49-F238E27FC236}">
                <a16:creationId xmlns:a16="http://schemas.microsoft.com/office/drawing/2014/main" id="{C883FCE9-2080-8F4D-87FB-F5A777131DC5}"/>
              </a:ext>
            </a:extLst>
          </p:cNvPr>
          <p:cNvPicPr>
            <a:picLocks noChangeAspect="1"/>
          </p:cNvPicPr>
          <p:nvPr/>
        </p:nvPicPr>
        <p:blipFill>
          <a:blip r:embed="rId4"/>
          <a:stretch>
            <a:fillRect/>
          </a:stretch>
        </p:blipFill>
        <p:spPr>
          <a:xfrm>
            <a:off x="1366774" y="4658476"/>
            <a:ext cx="2535621" cy="1521373"/>
          </a:xfrm>
          <a:prstGeom prst="rect">
            <a:avLst/>
          </a:prstGeom>
        </p:spPr>
      </p:pic>
      <p:sp>
        <p:nvSpPr>
          <p:cNvPr id="6" name="TextBox 5">
            <a:extLst>
              <a:ext uri="{FF2B5EF4-FFF2-40B4-BE49-F238E27FC236}">
                <a16:creationId xmlns:a16="http://schemas.microsoft.com/office/drawing/2014/main" id="{B0830D9E-5854-D640-ACBA-9330A64AB3BC}"/>
              </a:ext>
            </a:extLst>
          </p:cNvPr>
          <p:cNvSpPr txBox="1"/>
          <p:nvPr/>
        </p:nvSpPr>
        <p:spPr>
          <a:xfrm>
            <a:off x="1290395" y="6292820"/>
            <a:ext cx="2696572" cy="400110"/>
          </a:xfrm>
          <a:prstGeom prst="rect">
            <a:avLst/>
          </a:prstGeom>
          <a:noFill/>
        </p:spPr>
        <p:txBody>
          <a:bodyPr wrap="none" rtlCol="0">
            <a:spAutoFit/>
          </a:bodyPr>
          <a:lstStyle/>
          <a:p>
            <a:r>
              <a:rPr lang="en-US" sz="1000" dirty="0">
                <a:hlinkClick r:id="rId5"/>
              </a:rPr>
              <a:t>https://www.balcanicaucaso.org/eng/Areas/</a:t>
            </a:r>
            <a:endParaRPr lang="en-US" sz="1000" dirty="0"/>
          </a:p>
          <a:p>
            <a:r>
              <a:rPr lang="en-US" sz="1000" dirty="0"/>
              <a:t>Europe/The-House-of-European-History-178791</a:t>
            </a:r>
          </a:p>
        </p:txBody>
      </p:sp>
      <p:sp>
        <p:nvSpPr>
          <p:cNvPr id="10" name="TextBox 9">
            <a:extLst>
              <a:ext uri="{FF2B5EF4-FFF2-40B4-BE49-F238E27FC236}">
                <a16:creationId xmlns:a16="http://schemas.microsoft.com/office/drawing/2014/main" id="{F2D88676-2E3B-8145-89D5-B36F3252A5D2}"/>
              </a:ext>
            </a:extLst>
          </p:cNvPr>
          <p:cNvSpPr txBox="1"/>
          <p:nvPr/>
        </p:nvSpPr>
        <p:spPr>
          <a:xfrm>
            <a:off x="4109250" y="5225742"/>
            <a:ext cx="3547831" cy="954107"/>
          </a:xfrm>
          <a:prstGeom prst="rect">
            <a:avLst/>
          </a:prstGeom>
          <a:noFill/>
        </p:spPr>
        <p:txBody>
          <a:bodyPr wrap="none" rtlCol="0">
            <a:spAutoFit/>
          </a:bodyPr>
          <a:lstStyle/>
          <a:p>
            <a:r>
              <a:rPr lang="en-US" sz="2800" dirty="0"/>
              <a:t>National narratives </a:t>
            </a:r>
          </a:p>
          <a:p>
            <a:r>
              <a:rPr lang="en-US" sz="2800" dirty="0"/>
              <a:t>Remained pre-eminent</a:t>
            </a:r>
          </a:p>
        </p:txBody>
      </p:sp>
      <p:sp>
        <p:nvSpPr>
          <p:cNvPr id="11" name="TextBox 10">
            <a:extLst>
              <a:ext uri="{FF2B5EF4-FFF2-40B4-BE49-F238E27FC236}">
                <a16:creationId xmlns:a16="http://schemas.microsoft.com/office/drawing/2014/main" id="{F3A7303E-51D0-B149-ABB6-F52ECBE65059}"/>
              </a:ext>
            </a:extLst>
          </p:cNvPr>
          <p:cNvSpPr txBox="1"/>
          <p:nvPr/>
        </p:nvSpPr>
        <p:spPr>
          <a:xfrm>
            <a:off x="4223988" y="4466914"/>
            <a:ext cx="1441485" cy="646331"/>
          </a:xfrm>
          <a:prstGeom prst="rect">
            <a:avLst/>
          </a:prstGeom>
          <a:noFill/>
        </p:spPr>
        <p:txBody>
          <a:bodyPr wrap="none" rtlCol="0">
            <a:spAutoFit/>
          </a:bodyPr>
          <a:lstStyle/>
          <a:p>
            <a:r>
              <a:rPr lang="en-US" sz="3600" dirty="0"/>
              <a:t>STILL…</a:t>
            </a:r>
          </a:p>
        </p:txBody>
      </p:sp>
      <p:pic>
        <p:nvPicPr>
          <p:cNvPr id="12" name="Picture 11">
            <a:extLst>
              <a:ext uri="{FF2B5EF4-FFF2-40B4-BE49-F238E27FC236}">
                <a16:creationId xmlns:a16="http://schemas.microsoft.com/office/drawing/2014/main" id="{21494140-796C-0E4C-862F-D445A21E70B9}"/>
              </a:ext>
            </a:extLst>
          </p:cNvPr>
          <p:cNvPicPr>
            <a:picLocks noChangeAspect="1"/>
          </p:cNvPicPr>
          <p:nvPr/>
        </p:nvPicPr>
        <p:blipFill>
          <a:blip r:embed="rId6"/>
          <a:stretch>
            <a:fillRect/>
          </a:stretch>
        </p:blipFill>
        <p:spPr>
          <a:xfrm>
            <a:off x="7863936" y="4466914"/>
            <a:ext cx="2696572" cy="1901716"/>
          </a:xfrm>
          <a:prstGeom prst="rect">
            <a:avLst/>
          </a:prstGeom>
        </p:spPr>
      </p:pic>
    </p:spTree>
    <p:extLst>
      <p:ext uri="{BB962C8B-B14F-4D97-AF65-F5344CB8AC3E}">
        <p14:creationId xmlns:p14="http://schemas.microsoft.com/office/powerpoint/2010/main" val="2364327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E4BE8-E20E-0240-8805-B44AE9353ADB}"/>
              </a:ext>
            </a:extLst>
          </p:cNvPr>
          <p:cNvSpPr>
            <a:spLocks noGrp="1"/>
          </p:cNvSpPr>
          <p:nvPr>
            <p:ph type="title"/>
          </p:nvPr>
        </p:nvSpPr>
        <p:spPr/>
        <p:txBody>
          <a:bodyPr/>
          <a:lstStyle/>
          <a:p>
            <a:r>
              <a:rPr lang="en-US" dirty="0"/>
              <a:t>How does the Holocaust become the “founding myth of the EU”?</a:t>
            </a:r>
          </a:p>
        </p:txBody>
      </p:sp>
      <p:sp>
        <p:nvSpPr>
          <p:cNvPr id="3" name="Content Placeholder 2">
            <a:extLst>
              <a:ext uri="{FF2B5EF4-FFF2-40B4-BE49-F238E27FC236}">
                <a16:creationId xmlns:a16="http://schemas.microsoft.com/office/drawing/2014/main" id="{A32C839D-12BF-E242-9C57-5FA10A2B8C37}"/>
              </a:ext>
            </a:extLst>
          </p:cNvPr>
          <p:cNvSpPr>
            <a:spLocks noGrp="1"/>
          </p:cNvSpPr>
          <p:nvPr>
            <p:ph idx="1"/>
          </p:nvPr>
        </p:nvSpPr>
        <p:spPr/>
        <p:txBody>
          <a:bodyPr>
            <a:normAutofit/>
          </a:bodyPr>
          <a:lstStyle/>
          <a:p>
            <a:r>
              <a:rPr lang="en-US" dirty="0"/>
              <a:t>THE STOCKHOLM DECLARATION: 2000</a:t>
            </a:r>
          </a:p>
          <a:p>
            <a:r>
              <a:rPr lang="en-US" dirty="0"/>
              <a:t>What do we mean by “founding myth”?</a:t>
            </a:r>
          </a:p>
          <a:p>
            <a:r>
              <a:rPr lang="en-US" dirty="0"/>
              <a:t>Why does European Union need a founding myth?</a:t>
            </a:r>
          </a:p>
          <a:p>
            <a:r>
              <a:rPr lang="en-US" dirty="0"/>
              <a:t>How does the end of the Cold War affect European search for founding myth?</a:t>
            </a:r>
          </a:p>
          <a:p>
            <a:r>
              <a:rPr lang="en-US" dirty="0"/>
              <a:t>Why does Holocaust become an “entry ticket” into the EU?</a:t>
            </a:r>
          </a:p>
          <a:p>
            <a:pPr lvl="1"/>
            <a:r>
              <a:rPr lang="en-US" dirty="0"/>
              <a:t>Yugoslavia?</a:t>
            </a:r>
          </a:p>
          <a:p>
            <a:pPr lvl="1"/>
            <a:r>
              <a:rPr lang="en-US" dirty="0"/>
              <a:t>Decontextualization? Deterritorialization?</a:t>
            </a:r>
          </a:p>
          <a:p>
            <a:pPr lvl="1"/>
            <a:endParaRPr lang="en-US" dirty="0"/>
          </a:p>
        </p:txBody>
      </p:sp>
    </p:spTree>
    <p:extLst>
      <p:ext uri="{BB962C8B-B14F-4D97-AF65-F5344CB8AC3E}">
        <p14:creationId xmlns:p14="http://schemas.microsoft.com/office/powerpoint/2010/main" val="213487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54B4-FE90-304B-99ED-597D3EA3C867}"/>
              </a:ext>
            </a:extLst>
          </p:cNvPr>
          <p:cNvSpPr>
            <a:spLocks noGrp="1"/>
          </p:cNvSpPr>
          <p:nvPr>
            <p:ph type="title"/>
          </p:nvPr>
        </p:nvSpPr>
        <p:spPr/>
        <p:txBody>
          <a:bodyPr/>
          <a:lstStyle/>
          <a:p>
            <a:r>
              <a:rPr lang="en-US" dirty="0"/>
              <a:t>The Eastern Europe after the Cold War</a:t>
            </a:r>
          </a:p>
        </p:txBody>
      </p:sp>
      <p:sp>
        <p:nvSpPr>
          <p:cNvPr id="3" name="Content Placeholder 2">
            <a:extLst>
              <a:ext uri="{FF2B5EF4-FFF2-40B4-BE49-F238E27FC236}">
                <a16:creationId xmlns:a16="http://schemas.microsoft.com/office/drawing/2014/main" id="{46DA0FD2-7D8D-7246-9F0A-B09A5A35BAF8}"/>
              </a:ext>
            </a:extLst>
          </p:cNvPr>
          <p:cNvSpPr>
            <a:spLocks noGrp="1"/>
          </p:cNvSpPr>
          <p:nvPr>
            <p:ph idx="1"/>
          </p:nvPr>
        </p:nvSpPr>
        <p:spPr>
          <a:xfrm>
            <a:off x="838200" y="1690688"/>
            <a:ext cx="10515600" cy="4802187"/>
          </a:xfrm>
        </p:spPr>
        <p:txBody>
          <a:bodyPr>
            <a:normAutofit/>
          </a:bodyPr>
          <a:lstStyle/>
          <a:p>
            <a:r>
              <a:rPr lang="en-US" dirty="0"/>
              <a:t>Need to redefine national identity</a:t>
            </a:r>
          </a:p>
          <a:p>
            <a:r>
              <a:rPr lang="en-US" dirty="0"/>
              <a:t>Reject Communism and Soviet Domination</a:t>
            </a:r>
          </a:p>
          <a:p>
            <a:pPr lvl="1"/>
            <a:r>
              <a:rPr lang="en-US" dirty="0"/>
              <a:t>Seen as aberration</a:t>
            </a:r>
          </a:p>
          <a:p>
            <a:r>
              <a:rPr lang="en-US" dirty="0"/>
              <a:t>The desire to ”Return to Europe”:  NATO, EU </a:t>
            </a:r>
          </a:p>
          <a:p>
            <a:r>
              <a:rPr lang="en-US" dirty="0"/>
              <a:t>Some resentment against EU demands on political, cultural issues</a:t>
            </a:r>
          </a:p>
          <a:p>
            <a:pPr lvl="1"/>
            <a:r>
              <a:rPr lang="en-US" dirty="0"/>
              <a:t>Fear of losing sovereignty again</a:t>
            </a:r>
          </a:p>
          <a:p>
            <a:pPr marL="457200" lvl="1" indent="0">
              <a:buNone/>
            </a:pPr>
            <a:endParaRPr lang="en-US" dirty="0"/>
          </a:p>
        </p:txBody>
      </p:sp>
      <p:pic>
        <p:nvPicPr>
          <p:cNvPr id="4" name="Picture 3">
            <a:extLst>
              <a:ext uri="{FF2B5EF4-FFF2-40B4-BE49-F238E27FC236}">
                <a16:creationId xmlns:a16="http://schemas.microsoft.com/office/drawing/2014/main" id="{3C3DF399-67D6-5549-95C2-DFC54B06A6B7}"/>
              </a:ext>
            </a:extLst>
          </p:cNvPr>
          <p:cNvPicPr>
            <a:picLocks noChangeAspect="1"/>
          </p:cNvPicPr>
          <p:nvPr/>
        </p:nvPicPr>
        <p:blipFill>
          <a:blip r:embed="rId2"/>
          <a:stretch>
            <a:fillRect/>
          </a:stretch>
        </p:blipFill>
        <p:spPr>
          <a:xfrm>
            <a:off x="8625590" y="1333719"/>
            <a:ext cx="2956810" cy="1964012"/>
          </a:xfrm>
          <a:prstGeom prst="rect">
            <a:avLst/>
          </a:prstGeom>
        </p:spPr>
      </p:pic>
      <p:pic>
        <p:nvPicPr>
          <p:cNvPr id="8" name="Picture 7">
            <a:extLst>
              <a:ext uri="{FF2B5EF4-FFF2-40B4-BE49-F238E27FC236}">
                <a16:creationId xmlns:a16="http://schemas.microsoft.com/office/drawing/2014/main" id="{777AC7E8-8949-C748-905E-461A637A4ECD}"/>
              </a:ext>
            </a:extLst>
          </p:cNvPr>
          <p:cNvPicPr>
            <a:picLocks noChangeAspect="1"/>
          </p:cNvPicPr>
          <p:nvPr/>
        </p:nvPicPr>
        <p:blipFill>
          <a:blip r:embed="rId3"/>
          <a:stretch>
            <a:fillRect/>
          </a:stretch>
        </p:blipFill>
        <p:spPr>
          <a:xfrm>
            <a:off x="8808491" y="4024963"/>
            <a:ext cx="3172931" cy="2385849"/>
          </a:xfrm>
          <a:prstGeom prst="rect">
            <a:avLst/>
          </a:prstGeom>
        </p:spPr>
      </p:pic>
    </p:spTree>
    <p:extLst>
      <p:ext uri="{BB962C8B-B14F-4D97-AF65-F5344CB8AC3E}">
        <p14:creationId xmlns:p14="http://schemas.microsoft.com/office/powerpoint/2010/main" val="2410707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AB12-3BF1-6946-8E53-5C8F2AF0524D}"/>
              </a:ext>
            </a:extLst>
          </p:cNvPr>
          <p:cNvSpPr>
            <a:spLocks noGrp="1"/>
          </p:cNvSpPr>
          <p:nvPr>
            <p:ph type="title"/>
          </p:nvPr>
        </p:nvSpPr>
        <p:spPr/>
        <p:txBody>
          <a:bodyPr>
            <a:normAutofit/>
          </a:bodyPr>
          <a:lstStyle/>
          <a:p>
            <a:r>
              <a:rPr lang="en-US" sz="3600" dirty="0"/>
              <a:t>Tensions between narratives West and Central</a:t>
            </a:r>
          </a:p>
        </p:txBody>
      </p:sp>
      <p:sp>
        <p:nvSpPr>
          <p:cNvPr id="3" name="Content Placeholder 2">
            <a:extLst>
              <a:ext uri="{FF2B5EF4-FFF2-40B4-BE49-F238E27FC236}">
                <a16:creationId xmlns:a16="http://schemas.microsoft.com/office/drawing/2014/main" id="{02F68816-6B8D-7E4A-80C9-3B1F1E4F40D8}"/>
              </a:ext>
            </a:extLst>
          </p:cNvPr>
          <p:cNvSpPr>
            <a:spLocks noGrp="1"/>
          </p:cNvSpPr>
          <p:nvPr>
            <p:ph idx="1"/>
          </p:nvPr>
        </p:nvSpPr>
        <p:spPr>
          <a:xfrm>
            <a:off x="838200" y="1825625"/>
            <a:ext cx="10515600" cy="2410044"/>
          </a:xfrm>
        </p:spPr>
        <p:txBody>
          <a:bodyPr/>
          <a:lstStyle/>
          <a:p>
            <a:r>
              <a:rPr lang="en-US" dirty="0"/>
              <a:t>There are problems with the Western narrative</a:t>
            </a:r>
          </a:p>
          <a:p>
            <a:pPr lvl="1"/>
            <a:r>
              <a:rPr lang="en-US" dirty="0"/>
              <a:t>For many, WWI memory not about pointless slaughter, but about liberation</a:t>
            </a:r>
          </a:p>
          <a:p>
            <a:pPr lvl="1"/>
            <a:r>
              <a:rPr lang="en-US" dirty="0"/>
              <a:t>World War II was not seen as a “good war” against Nazism, but dual occupation</a:t>
            </a:r>
          </a:p>
          <a:p>
            <a:pPr lvl="1"/>
            <a:r>
              <a:rPr lang="en-US" dirty="0"/>
              <a:t>Authoritarian leaders of interwar regimes embraced by nationalists</a:t>
            </a:r>
          </a:p>
          <a:p>
            <a:endParaRPr lang="en-US" i="1" dirty="0"/>
          </a:p>
        </p:txBody>
      </p:sp>
      <p:pic>
        <p:nvPicPr>
          <p:cNvPr id="4" name="Picture 3">
            <a:extLst>
              <a:ext uri="{FF2B5EF4-FFF2-40B4-BE49-F238E27FC236}">
                <a16:creationId xmlns:a16="http://schemas.microsoft.com/office/drawing/2014/main" id="{D1684EA9-B50E-5B42-A858-C5E145DE8605}"/>
              </a:ext>
            </a:extLst>
          </p:cNvPr>
          <p:cNvPicPr>
            <a:picLocks noChangeAspect="1"/>
          </p:cNvPicPr>
          <p:nvPr/>
        </p:nvPicPr>
        <p:blipFill>
          <a:blip r:embed="rId2"/>
          <a:stretch>
            <a:fillRect/>
          </a:stretch>
        </p:blipFill>
        <p:spPr>
          <a:xfrm>
            <a:off x="3727794" y="3994505"/>
            <a:ext cx="4071734" cy="2280171"/>
          </a:xfrm>
          <a:prstGeom prst="rect">
            <a:avLst/>
          </a:prstGeom>
        </p:spPr>
      </p:pic>
    </p:spTree>
    <p:extLst>
      <p:ext uri="{BB962C8B-B14F-4D97-AF65-F5344CB8AC3E}">
        <p14:creationId xmlns:p14="http://schemas.microsoft.com/office/powerpoint/2010/main" val="2291006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11747-8C37-EA47-A53B-E5BD87E109CC}"/>
              </a:ext>
            </a:extLst>
          </p:cNvPr>
          <p:cNvSpPr>
            <a:spLocks noGrp="1"/>
          </p:cNvSpPr>
          <p:nvPr>
            <p:ph type="title"/>
          </p:nvPr>
        </p:nvSpPr>
        <p:spPr/>
        <p:txBody>
          <a:bodyPr/>
          <a:lstStyle/>
          <a:p>
            <a:r>
              <a:rPr lang="en-US" dirty="0"/>
              <a:t>Research Paper:  Question</a:t>
            </a:r>
            <a:br>
              <a:rPr lang="en-US" dirty="0"/>
            </a:br>
            <a:r>
              <a:rPr lang="en-US" dirty="0"/>
              <a:t>Needs to be specific</a:t>
            </a:r>
          </a:p>
        </p:txBody>
      </p:sp>
      <p:sp>
        <p:nvSpPr>
          <p:cNvPr id="3" name="Content Placeholder 2">
            <a:extLst>
              <a:ext uri="{FF2B5EF4-FFF2-40B4-BE49-F238E27FC236}">
                <a16:creationId xmlns:a16="http://schemas.microsoft.com/office/drawing/2014/main" id="{1229197D-A1AC-9546-B0D0-5BDB53B382EF}"/>
              </a:ext>
            </a:extLst>
          </p:cNvPr>
          <p:cNvSpPr>
            <a:spLocks noGrp="1"/>
          </p:cNvSpPr>
          <p:nvPr>
            <p:ph idx="1"/>
          </p:nvPr>
        </p:nvSpPr>
        <p:spPr/>
        <p:txBody>
          <a:bodyPr/>
          <a:lstStyle/>
          <a:p>
            <a:r>
              <a:rPr lang="en-US" dirty="0"/>
              <a:t>Question:</a:t>
            </a:r>
          </a:p>
          <a:p>
            <a:pPr lvl="1"/>
            <a:r>
              <a:rPr lang="en-US" dirty="0"/>
              <a:t>What is official narrative of Poland toward Lithuania and what is the political significance of that?  What is political significance of memory culture in Slovakia toward Czechia? What is the memory of regime in Serbia towards the Srebrenica massacre?   </a:t>
            </a:r>
          </a:p>
          <a:p>
            <a:pPr lvl="1"/>
            <a:r>
              <a:rPr lang="en-US" dirty="0"/>
              <a:t>What is the memory regime in Croatia surrounding the </a:t>
            </a:r>
            <a:r>
              <a:rPr lang="en-US" dirty="0" err="1"/>
              <a:t>Ustase</a:t>
            </a:r>
            <a:r>
              <a:rPr lang="en-US" dirty="0"/>
              <a:t>?  </a:t>
            </a:r>
          </a:p>
          <a:p>
            <a:pPr lvl="1"/>
            <a:r>
              <a:rPr lang="en-US" dirty="0"/>
              <a:t>How has Putin’s discussions </a:t>
            </a:r>
            <a:r>
              <a:rPr lang="en-US" dirty="0" err="1"/>
              <a:t>os</a:t>
            </a:r>
            <a:r>
              <a:rPr lang="en-US" dirty="0"/>
              <a:t> Stalin changed over time?</a:t>
            </a:r>
          </a:p>
          <a:p>
            <a:pPr lvl="1"/>
            <a:r>
              <a:rPr lang="en-US" dirty="0"/>
              <a:t>What are different Czech narratives around the expulsion of Germans?</a:t>
            </a:r>
          </a:p>
          <a:p>
            <a:pPr marL="457200" lvl="1" indent="0">
              <a:buNone/>
            </a:pPr>
            <a:endParaRPr lang="en-US" dirty="0"/>
          </a:p>
        </p:txBody>
      </p:sp>
    </p:spTree>
    <p:extLst>
      <p:ext uri="{BB962C8B-B14F-4D97-AF65-F5344CB8AC3E}">
        <p14:creationId xmlns:p14="http://schemas.microsoft.com/office/powerpoint/2010/main" val="3351356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2086-0C81-494C-9410-54785AEA4DE9}"/>
              </a:ext>
            </a:extLst>
          </p:cNvPr>
          <p:cNvSpPr>
            <a:spLocks noGrp="1"/>
          </p:cNvSpPr>
          <p:nvPr>
            <p:ph type="title"/>
          </p:nvPr>
        </p:nvSpPr>
        <p:spPr/>
        <p:txBody>
          <a:bodyPr/>
          <a:lstStyle/>
          <a:p>
            <a:r>
              <a:rPr lang="en-US" dirty="0"/>
              <a:t>Challenges To Post-Communist Narratives</a:t>
            </a:r>
            <a:br>
              <a:rPr lang="en-US" dirty="0"/>
            </a:br>
            <a:r>
              <a:rPr lang="en-US" dirty="0"/>
              <a:t>(</a:t>
            </a:r>
            <a:r>
              <a:rPr lang="en-US" dirty="0" err="1"/>
              <a:t>Subotić</a:t>
            </a:r>
            <a:r>
              <a:rPr lang="en-US" dirty="0"/>
              <a:t>)</a:t>
            </a:r>
          </a:p>
        </p:txBody>
      </p:sp>
      <p:sp>
        <p:nvSpPr>
          <p:cNvPr id="3" name="Content Placeholder 2">
            <a:extLst>
              <a:ext uri="{FF2B5EF4-FFF2-40B4-BE49-F238E27FC236}">
                <a16:creationId xmlns:a16="http://schemas.microsoft.com/office/drawing/2014/main" id="{C1F05E2E-49B6-A643-A2E8-6A0B69A7A1E4}"/>
              </a:ext>
            </a:extLst>
          </p:cNvPr>
          <p:cNvSpPr>
            <a:spLocks noGrp="1"/>
          </p:cNvSpPr>
          <p:nvPr>
            <p:ph idx="1"/>
          </p:nvPr>
        </p:nvSpPr>
        <p:spPr/>
        <p:txBody>
          <a:bodyPr>
            <a:normAutofit fontScale="92500" lnSpcReduction="10000"/>
          </a:bodyPr>
          <a:lstStyle/>
          <a:p>
            <a:r>
              <a:rPr lang="en-US" dirty="0"/>
              <a:t>Eastern European quest for national identity source of insecurity</a:t>
            </a:r>
          </a:p>
          <a:p>
            <a:r>
              <a:rPr lang="en-US" dirty="0"/>
              <a:t>Finding a usable past:  Masaryk, Tiso, </a:t>
            </a:r>
            <a:r>
              <a:rPr lang="en-US" dirty="0" err="1"/>
              <a:t>Ustase</a:t>
            </a:r>
            <a:endParaRPr lang="en-US" dirty="0"/>
          </a:p>
          <a:p>
            <a:r>
              <a:rPr lang="en-US" dirty="0"/>
              <a:t>Preferred narratives: victory over evil, resister of evil, victim of evil</a:t>
            </a:r>
          </a:p>
          <a:p>
            <a:r>
              <a:rPr lang="en-US" dirty="0"/>
              <a:t>Holocaust Challenges</a:t>
            </a:r>
          </a:p>
          <a:p>
            <a:pPr lvl="1"/>
            <a:r>
              <a:rPr lang="en-US" dirty="0"/>
              <a:t>Murders occur on Eastern European territory</a:t>
            </a:r>
          </a:p>
          <a:p>
            <a:pPr lvl="1"/>
            <a:r>
              <a:rPr lang="en-US" dirty="0"/>
              <a:t>The diminution of national victimhood</a:t>
            </a:r>
          </a:p>
          <a:p>
            <a:pPr lvl="1"/>
            <a:r>
              <a:rPr lang="en-US" dirty="0"/>
              <a:t>The question of collaboration, economic benefits</a:t>
            </a:r>
          </a:p>
          <a:p>
            <a:r>
              <a:rPr lang="en-US" dirty="0"/>
              <a:t>Resentments</a:t>
            </a:r>
          </a:p>
          <a:p>
            <a:pPr lvl="1"/>
            <a:r>
              <a:rPr lang="en-US" dirty="0"/>
              <a:t>Western European countries not forthcoming about own complicity</a:t>
            </a:r>
          </a:p>
          <a:p>
            <a:pPr lvl="1"/>
            <a:r>
              <a:rPr lang="en-US" dirty="0"/>
              <a:t>Western European accepted division of Europe after war</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894169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F187-6CE8-794F-8320-C0AF8D772513}"/>
              </a:ext>
            </a:extLst>
          </p:cNvPr>
          <p:cNvSpPr>
            <a:spLocks noGrp="1"/>
          </p:cNvSpPr>
          <p:nvPr>
            <p:ph type="title"/>
          </p:nvPr>
        </p:nvSpPr>
        <p:spPr/>
        <p:txBody>
          <a:bodyPr/>
          <a:lstStyle/>
          <a:p>
            <a:r>
              <a:rPr lang="en-US" dirty="0"/>
              <a:t>What are the implications?</a:t>
            </a:r>
          </a:p>
        </p:txBody>
      </p:sp>
      <p:sp>
        <p:nvSpPr>
          <p:cNvPr id="3" name="Content Placeholder 2">
            <a:extLst>
              <a:ext uri="{FF2B5EF4-FFF2-40B4-BE49-F238E27FC236}">
                <a16:creationId xmlns:a16="http://schemas.microsoft.com/office/drawing/2014/main" id="{0B73AB7F-4683-E14B-9A08-79600099B799}"/>
              </a:ext>
            </a:extLst>
          </p:cNvPr>
          <p:cNvSpPr>
            <a:spLocks noGrp="1"/>
          </p:cNvSpPr>
          <p:nvPr>
            <p:ph idx="1"/>
          </p:nvPr>
        </p:nvSpPr>
        <p:spPr/>
        <p:txBody>
          <a:bodyPr/>
          <a:lstStyle/>
          <a:p>
            <a:r>
              <a:rPr lang="en-US" dirty="0"/>
              <a:t>By seeing communism as an aberration, go to earlier history</a:t>
            </a:r>
          </a:p>
          <a:p>
            <a:r>
              <a:rPr lang="en-US" dirty="0"/>
              <a:t>Usually not much better</a:t>
            </a:r>
          </a:p>
          <a:p>
            <a:r>
              <a:rPr lang="en-US" dirty="0"/>
              <a:t>Empowers the right wing</a:t>
            </a:r>
          </a:p>
          <a:p>
            <a:pPr lvl="1"/>
            <a:r>
              <a:rPr lang="en-US" dirty="0"/>
              <a:t>Hungary and </a:t>
            </a:r>
            <a:r>
              <a:rPr lang="en-US" dirty="0" err="1"/>
              <a:t>Orban</a:t>
            </a:r>
            <a:endParaRPr lang="en-US" dirty="0"/>
          </a:p>
          <a:p>
            <a:pPr lvl="1"/>
            <a:r>
              <a:rPr lang="en-US" dirty="0"/>
              <a:t>The Croatian History</a:t>
            </a:r>
          </a:p>
          <a:p>
            <a:pPr marL="457200" lvl="1" indent="0">
              <a:buNone/>
            </a:pPr>
            <a:endParaRPr lang="en-US" dirty="0"/>
          </a:p>
        </p:txBody>
      </p:sp>
    </p:spTree>
    <p:extLst>
      <p:ext uri="{BB962C8B-B14F-4D97-AF65-F5344CB8AC3E}">
        <p14:creationId xmlns:p14="http://schemas.microsoft.com/office/powerpoint/2010/main" val="750696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223BC-E93D-6C43-B851-AAD7F8A6CB79}"/>
              </a:ext>
            </a:extLst>
          </p:cNvPr>
          <p:cNvSpPr>
            <a:spLocks noGrp="1"/>
          </p:cNvSpPr>
          <p:nvPr>
            <p:ph type="title"/>
          </p:nvPr>
        </p:nvSpPr>
        <p:spPr/>
        <p:txBody>
          <a:bodyPr/>
          <a:lstStyle/>
          <a:p>
            <a:r>
              <a:rPr lang="en-US" dirty="0"/>
              <a:t>Maria </a:t>
            </a:r>
            <a:r>
              <a:rPr lang="en-US" dirty="0" err="1"/>
              <a:t>Malksoo</a:t>
            </a:r>
            <a:endParaRPr lang="en-US" dirty="0"/>
          </a:p>
        </p:txBody>
      </p:sp>
      <p:sp>
        <p:nvSpPr>
          <p:cNvPr id="3" name="Content Placeholder 2">
            <a:extLst>
              <a:ext uri="{FF2B5EF4-FFF2-40B4-BE49-F238E27FC236}">
                <a16:creationId xmlns:a16="http://schemas.microsoft.com/office/drawing/2014/main" id="{835E22E8-0965-1245-A35A-947168D448E0}"/>
              </a:ext>
            </a:extLst>
          </p:cNvPr>
          <p:cNvSpPr>
            <a:spLocks noGrp="1"/>
          </p:cNvSpPr>
          <p:nvPr>
            <p:ph idx="1"/>
          </p:nvPr>
        </p:nvSpPr>
        <p:spPr/>
        <p:txBody>
          <a:bodyPr/>
          <a:lstStyle/>
          <a:p>
            <a:r>
              <a:rPr lang="en-US" dirty="0"/>
              <a:t>Emphasis on Holocaust—Search for unattainable universality</a:t>
            </a:r>
          </a:p>
          <a:p>
            <a:pPr lvl="1"/>
            <a:r>
              <a:rPr lang="en-US" dirty="0"/>
              <a:t>Eastern European perspective as subaltern, “reclaiming history”</a:t>
            </a:r>
          </a:p>
          <a:p>
            <a:pPr lvl="1"/>
            <a:r>
              <a:rPr lang="en-US" dirty="0"/>
              <a:t>Disruption of European Memory project</a:t>
            </a:r>
          </a:p>
          <a:p>
            <a:r>
              <a:rPr lang="en-US" dirty="0"/>
              <a:t>Construction of new transnational vision of communism</a:t>
            </a:r>
          </a:p>
          <a:p>
            <a:pPr lvl="1"/>
            <a:r>
              <a:rPr lang="en-US" dirty="0"/>
              <a:t>Memory Institutes</a:t>
            </a:r>
          </a:p>
          <a:p>
            <a:r>
              <a:rPr lang="en-US" dirty="0"/>
              <a:t>Celebrating “</a:t>
            </a:r>
            <a:r>
              <a:rPr lang="en-US" dirty="0" err="1"/>
              <a:t>Heterocentrism</a:t>
            </a:r>
            <a:r>
              <a:rPr lang="en-US" dirty="0"/>
              <a:t>”</a:t>
            </a:r>
          </a:p>
        </p:txBody>
      </p:sp>
    </p:spTree>
    <p:extLst>
      <p:ext uri="{BB962C8B-B14F-4D97-AF65-F5344CB8AC3E}">
        <p14:creationId xmlns:p14="http://schemas.microsoft.com/office/powerpoint/2010/main" val="407246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6286-5CD0-0046-84D6-02C04A6036DC}"/>
              </a:ext>
            </a:extLst>
          </p:cNvPr>
          <p:cNvSpPr>
            <a:spLocks noGrp="1"/>
          </p:cNvSpPr>
          <p:nvPr>
            <p:ph type="title"/>
          </p:nvPr>
        </p:nvSpPr>
        <p:spPr/>
        <p:txBody>
          <a:bodyPr/>
          <a:lstStyle/>
          <a:p>
            <a:r>
              <a:rPr lang="en-US" dirty="0"/>
              <a:t>Choose a particular case, time, etc. </a:t>
            </a:r>
          </a:p>
        </p:txBody>
      </p:sp>
      <p:sp>
        <p:nvSpPr>
          <p:cNvPr id="3" name="Content Placeholder 2">
            <a:extLst>
              <a:ext uri="{FF2B5EF4-FFF2-40B4-BE49-F238E27FC236}">
                <a16:creationId xmlns:a16="http://schemas.microsoft.com/office/drawing/2014/main" id="{677D7F9B-EDD7-DB4D-B6DC-2178588D6A17}"/>
              </a:ext>
            </a:extLst>
          </p:cNvPr>
          <p:cNvSpPr>
            <a:spLocks noGrp="1"/>
          </p:cNvSpPr>
          <p:nvPr>
            <p:ph idx="1"/>
          </p:nvPr>
        </p:nvSpPr>
        <p:spPr/>
        <p:txBody>
          <a:bodyPr/>
          <a:lstStyle/>
          <a:p>
            <a:r>
              <a:rPr lang="en-US" dirty="0"/>
              <a:t>This can be an example:  a particular speech; it can be a particular museum;  it can be a film, it can be a novel</a:t>
            </a:r>
          </a:p>
          <a:p>
            <a:r>
              <a:rPr lang="en-US" dirty="0"/>
              <a:t>It can offer a broader view, but be clear how you are doing it:  Who is important to the discussion, why did you choose them</a:t>
            </a:r>
          </a:p>
          <a:p>
            <a:r>
              <a:rPr lang="en-US" dirty="0"/>
              <a:t>It can be more empirical:  selection of articles from one or two newspapers, laws, etc. </a:t>
            </a:r>
          </a:p>
          <a:p>
            <a:endParaRPr lang="en-US" dirty="0"/>
          </a:p>
        </p:txBody>
      </p:sp>
    </p:spTree>
    <p:extLst>
      <p:ext uri="{BB962C8B-B14F-4D97-AF65-F5344CB8AC3E}">
        <p14:creationId xmlns:p14="http://schemas.microsoft.com/office/powerpoint/2010/main" val="3359583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0CEF8-6745-CE47-9D2A-C0267F74452E}"/>
              </a:ext>
            </a:extLst>
          </p:cNvPr>
          <p:cNvSpPr>
            <a:spLocks noGrp="1"/>
          </p:cNvSpPr>
          <p:nvPr>
            <p:ph type="title"/>
          </p:nvPr>
        </p:nvSpPr>
        <p:spPr/>
        <p:txBody>
          <a:bodyPr/>
          <a:lstStyle/>
          <a:p>
            <a:r>
              <a:rPr lang="en-US" dirty="0"/>
              <a:t>Possible Methods:</a:t>
            </a:r>
          </a:p>
        </p:txBody>
      </p:sp>
      <p:sp>
        <p:nvSpPr>
          <p:cNvPr id="3" name="Content Placeholder 2">
            <a:extLst>
              <a:ext uri="{FF2B5EF4-FFF2-40B4-BE49-F238E27FC236}">
                <a16:creationId xmlns:a16="http://schemas.microsoft.com/office/drawing/2014/main" id="{8141BCA4-2695-CD4F-A7C2-9583CD7C214D}"/>
              </a:ext>
            </a:extLst>
          </p:cNvPr>
          <p:cNvSpPr>
            <a:spLocks noGrp="1"/>
          </p:cNvSpPr>
          <p:nvPr>
            <p:ph idx="1"/>
          </p:nvPr>
        </p:nvSpPr>
        <p:spPr/>
        <p:txBody>
          <a:bodyPr/>
          <a:lstStyle/>
          <a:p>
            <a:r>
              <a:rPr lang="en-US" dirty="0"/>
              <a:t>Methods:</a:t>
            </a:r>
          </a:p>
          <a:p>
            <a:pPr lvl="1"/>
            <a:r>
              <a:rPr lang="en-US" dirty="0"/>
              <a:t>Interpretive Methods:  How do you identify the narrative and its significance?</a:t>
            </a:r>
          </a:p>
          <a:p>
            <a:pPr lvl="2"/>
            <a:r>
              <a:rPr lang="en-US" dirty="0"/>
              <a:t>In reading an account:  Who are the actors?  Who is the we?  What are the limits to the we? Who is the other?  What characteristics are given to the ”we” and the “others”? What is the relation between the we and the others?  Who did what to whom?  What is the reason given for why they did it?  What value is given to the actions?</a:t>
            </a:r>
          </a:p>
          <a:p>
            <a:pPr lvl="2"/>
            <a:r>
              <a:rPr lang="en-US" dirty="0"/>
              <a:t>Interpreting significance:  consider the speaker, consider the audience, consider the context:  what is happening, what events are happening at the time, what actions has the speaker done, etc. </a:t>
            </a:r>
          </a:p>
          <a:p>
            <a:pPr lvl="1"/>
            <a:r>
              <a:rPr lang="en-US" dirty="0"/>
              <a:t>More empirical:  Content analysis---Look at selections of newspaper </a:t>
            </a:r>
            <a:r>
              <a:rPr lang="en-US" dirty="0" err="1"/>
              <a:t>aticles</a:t>
            </a:r>
            <a:r>
              <a:rPr lang="en-US" dirty="0"/>
              <a:t>, speeches, </a:t>
            </a:r>
            <a:r>
              <a:rPr lang="en-US" dirty="0" err="1"/>
              <a:t>etc</a:t>
            </a:r>
            <a:r>
              <a:rPr lang="en-US" dirty="0"/>
              <a:t> over time.</a:t>
            </a:r>
          </a:p>
        </p:txBody>
      </p:sp>
    </p:spTree>
    <p:extLst>
      <p:ext uri="{BB962C8B-B14F-4D97-AF65-F5344CB8AC3E}">
        <p14:creationId xmlns:p14="http://schemas.microsoft.com/office/powerpoint/2010/main" val="3255519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66E88-8106-454F-AFC9-A9EA29CB07B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0B1922-3177-0F4A-8433-6AB913B8F5BE}"/>
              </a:ext>
            </a:extLst>
          </p:cNvPr>
          <p:cNvSpPr>
            <a:spLocks noGrp="1"/>
          </p:cNvSpPr>
          <p:nvPr>
            <p:ph idx="1"/>
          </p:nvPr>
        </p:nvSpPr>
        <p:spPr/>
        <p:txBody>
          <a:bodyPr/>
          <a:lstStyle/>
          <a:p>
            <a:r>
              <a:rPr lang="en-US" dirty="0"/>
              <a:t>Putin on the Munich Agreement (in response to Polish arguments that Molotov-Ribbentrop Agreement helped start WWII):</a:t>
            </a:r>
          </a:p>
          <a:p>
            <a:pPr marL="0" indent="0">
              <a:buNone/>
            </a:pPr>
            <a:r>
              <a:rPr lang="en-US" dirty="0"/>
              <a:t>“in case of the Munich betrayal that, in addition to Hitler and Mussolini, involved British and French leaders, Czechoslovakia was taken apart with the full approval of the League of Nations. I would like to point out in this regard that, unlike many other European leaders of that time, Stalin did not disgrace himself by meeting with Hitler who was known among the Western nations as quite a reputable politician and was a welcome guest in the European capitals.</a:t>
            </a:r>
          </a:p>
          <a:p>
            <a:endParaRPr lang="en-US" dirty="0"/>
          </a:p>
        </p:txBody>
      </p:sp>
    </p:spTree>
    <p:extLst>
      <p:ext uri="{BB962C8B-B14F-4D97-AF65-F5344CB8AC3E}">
        <p14:creationId xmlns:p14="http://schemas.microsoft.com/office/powerpoint/2010/main" val="372808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BA45-086B-D445-9E3D-12339113282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0D3B411-7126-964B-8573-962706710320}"/>
              </a:ext>
            </a:extLst>
          </p:cNvPr>
          <p:cNvSpPr>
            <a:spLocks noGrp="1"/>
          </p:cNvSpPr>
          <p:nvPr>
            <p:ph idx="1"/>
          </p:nvPr>
        </p:nvSpPr>
        <p:spPr>
          <a:xfrm>
            <a:off x="597994" y="3063115"/>
            <a:ext cx="10554574" cy="3716057"/>
          </a:xfrm>
        </p:spPr>
        <p:txBody>
          <a:bodyPr>
            <a:normAutofit fontScale="92500" lnSpcReduction="10000"/>
          </a:bodyPr>
          <a:lstStyle/>
          <a:p>
            <a:r>
              <a:rPr lang="en-US" dirty="0"/>
              <a:t>Abstract-  200 words</a:t>
            </a:r>
          </a:p>
          <a:p>
            <a:pPr lvl="1"/>
            <a:r>
              <a:rPr lang="en-US" dirty="0"/>
              <a:t>Contains question</a:t>
            </a:r>
          </a:p>
          <a:p>
            <a:pPr lvl="1"/>
            <a:r>
              <a:rPr lang="en-US" dirty="0"/>
              <a:t>Why it is important</a:t>
            </a:r>
          </a:p>
          <a:p>
            <a:pPr lvl="1"/>
            <a:r>
              <a:rPr lang="en-US" dirty="0"/>
              <a:t>How you are going to approach the question</a:t>
            </a:r>
          </a:p>
          <a:p>
            <a:pPr lvl="1"/>
            <a:r>
              <a:rPr lang="en-US" dirty="0"/>
              <a:t>What is you conclusion</a:t>
            </a:r>
          </a:p>
          <a:p>
            <a:r>
              <a:rPr lang="en-US" dirty="0"/>
              <a:t>Introduction:  Quick background, question, importance, argument</a:t>
            </a:r>
          </a:p>
          <a:p>
            <a:r>
              <a:rPr lang="en-US" dirty="0"/>
              <a:t>Background:  Explain a little about the event and the case </a:t>
            </a:r>
          </a:p>
          <a:p>
            <a:r>
              <a:rPr lang="en-US" dirty="0"/>
              <a:t>Discussion of which concepts from the literature you are using for analysis</a:t>
            </a:r>
          </a:p>
          <a:p>
            <a:r>
              <a:rPr lang="en-US" dirty="0"/>
              <a:t>The analysis</a:t>
            </a:r>
          </a:p>
          <a:p>
            <a:r>
              <a:rPr lang="en-US" dirty="0"/>
              <a:t>Conclusion</a:t>
            </a:r>
          </a:p>
          <a:p>
            <a:endParaRPr lang="en-US" dirty="0"/>
          </a:p>
          <a:p>
            <a:pPr lvl="1"/>
            <a:endParaRPr lang="en-US" dirty="0"/>
          </a:p>
          <a:p>
            <a:endParaRPr lang="en-US" dirty="0"/>
          </a:p>
        </p:txBody>
      </p:sp>
    </p:spTree>
    <p:extLst>
      <p:ext uri="{BB962C8B-B14F-4D97-AF65-F5344CB8AC3E}">
        <p14:creationId xmlns:p14="http://schemas.microsoft.com/office/powerpoint/2010/main" val="527313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818E-C009-324D-951E-BBDE6DD57927}"/>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081475E3-1614-BD47-9152-17E6477C15F7}"/>
              </a:ext>
            </a:extLst>
          </p:cNvPr>
          <p:cNvSpPr>
            <a:spLocks noGrp="1"/>
          </p:cNvSpPr>
          <p:nvPr>
            <p:ph idx="1"/>
          </p:nvPr>
        </p:nvSpPr>
        <p:spPr/>
        <p:txBody>
          <a:bodyPr/>
          <a:lstStyle/>
          <a:p>
            <a:pPr marL="0" indent="0">
              <a:buNone/>
            </a:pPr>
            <a:endParaRPr lang="en-US" dirty="0"/>
          </a:p>
          <a:p>
            <a:r>
              <a:rPr lang="en-US" dirty="0"/>
              <a:t>National Identity plays important role in how states define interests and strategies</a:t>
            </a:r>
          </a:p>
          <a:p>
            <a:r>
              <a:rPr lang="en-US" dirty="0"/>
              <a:t>National Identity linked with memory and narratives</a:t>
            </a:r>
          </a:p>
          <a:p>
            <a:r>
              <a:rPr lang="en-US" dirty="0"/>
              <a:t>Collective memory  associated with memory community </a:t>
            </a:r>
          </a:p>
          <a:p>
            <a:r>
              <a:rPr lang="en-US" dirty="0"/>
              <a:t>States and nations construct a narrative, a selective and often inaccurate account of history to help illustrate the origins, character and boundaries of the “memory community”</a:t>
            </a:r>
          </a:p>
          <a:p>
            <a:r>
              <a:rPr lang="en-US" dirty="0"/>
              <a:t>These narratives and the associated definitions of identity become embedded in the state institutions</a:t>
            </a:r>
          </a:p>
          <a:p>
            <a:pPr marL="0" indent="0">
              <a:buNone/>
            </a:pPr>
            <a:endParaRPr lang="en-US" dirty="0"/>
          </a:p>
          <a:p>
            <a:endParaRPr lang="en-US" dirty="0"/>
          </a:p>
        </p:txBody>
      </p:sp>
    </p:spTree>
    <p:extLst>
      <p:ext uri="{BB962C8B-B14F-4D97-AF65-F5344CB8AC3E}">
        <p14:creationId xmlns:p14="http://schemas.microsoft.com/office/powerpoint/2010/main" val="1792066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POLITICAL WORK OF MEMORY</a:t>
            </a:r>
          </a:p>
        </p:txBody>
      </p:sp>
      <p:sp>
        <p:nvSpPr>
          <p:cNvPr id="3" name="Content Placeholder 2"/>
          <p:cNvSpPr>
            <a:spLocks noGrp="1"/>
          </p:cNvSpPr>
          <p:nvPr>
            <p:ph idx="1"/>
          </p:nvPr>
        </p:nvSpPr>
        <p:spPr/>
        <p:txBody>
          <a:bodyPr>
            <a:normAutofit fontScale="47500" lnSpcReduction="20000"/>
          </a:bodyPr>
          <a:lstStyle/>
          <a:p>
            <a:r>
              <a:rPr lang="en-US" sz="3600" u="sng" dirty="0"/>
              <a:t>HELPS TO FORM, REINFORCE POLITICAL COMMUNITY</a:t>
            </a:r>
          </a:p>
          <a:p>
            <a:endParaRPr lang="en-US" sz="3600" u="sng" dirty="0"/>
          </a:p>
          <a:p>
            <a:r>
              <a:rPr lang="en-US" sz="3600" u="sng" dirty="0"/>
              <a:t>EXPLAINS  AND LEGITIMATES POLITICAL STRUCTURES AND ACTIONS</a:t>
            </a:r>
          </a:p>
          <a:p>
            <a:endParaRPr lang="en-US" sz="3600" u="sng" dirty="0"/>
          </a:p>
          <a:p>
            <a:r>
              <a:rPr lang="en-US" sz="3600" u="sng" dirty="0"/>
              <a:t>FREQUENTLY REMOVES, EXPLAINS OR JUSTIFIES NEGATIVE EVENTS	 </a:t>
            </a:r>
            <a:endParaRPr lang="en-US" sz="3600" dirty="0"/>
          </a:p>
          <a:p>
            <a:endParaRPr lang="en-US" sz="3600" u="sng" dirty="0"/>
          </a:p>
          <a:p>
            <a:r>
              <a:rPr lang="en-US" sz="3600" u="sng" dirty="0"/>
              <a:t>FRAMEWORK TO INTERPRET CURRENT EVENTS, POLICIES</a:t>
            </a:r>
          </a:p>
          <a:p>
            <a:endParaRPr lang="en-US" sz="2400" dirty="0"/>
          </a:p>
          <a:p>
            <a:r>
              <a:rPr lang="en-US" sz="3600" u="sng" dirty="0"/>
              <a:t>DISCOURAGES DISSENT</a:t>
            </a:r>
          </a:p>
          <a:p>
            <a:endParaRPr lang="en-US" sz="3600" u="sng" dirty="0"/>
          </a:p>
          <a:p>
            <a:r>
              <a:rPr lang="en-US" sz="3600" u="sng" dirty="0"/>
              <a:t>CREATES SCAPEGOATS</a:t>
            </a:r>
          </a:p>
        </p:txBody>
      </p:sp>
    </p:spTree>
    <p:extLst>
      <p:ext uri="{BB962C8B-B14F-4D97-AF65-F5344CB8AC3E}">
        <p14:creationId xmlns:p14="http://schemas.microsoft.com/office/powerpoint/2010/main" val="8262280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{A5A0EC13-0B2A-A44F-AE80-F9E3523CEAD3}tf10001121</Template>
  <TotalTime>621</TotalTime>
  <Words>2278</Words>
  <Application>Microsoft Macintosh PowerPoint</Application>
  <PresentationFormat>Widescreen</PresentationFormat>
  <Paragraphs>207</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Century Gothic</vt:lpstr>
      <vt:lpstr>Wingdings 2</vt:lpstr>
      <vt:lpstr>Quotable</vt:lpstr>
      <vt:lpstr>Part III: POLITICS AND MEMORY Part IV:  THE MEMORY LANDSCAPE OF      EUROPE</vt:lpstr>
      <vt:lpstr>RESEARCH PAPER</vt:lpstr>
      <vt:lpstr>Research Paper:  Question Needs to be specific</vt:lpstr>
      <vt:lpstr>Choose a particular case, time, etc. </vt:lpstr>
      <vt:lpstr>Possible Methods:</vt:lpstr>
      <vt:lpstr>Example:</vt:lpstr>
      <vt:lpstr>Outline</vt:lpstr>
      <vt:lpstr>REVIEW</vt:lpstr>
      <vt:lpstr>THE POLITICAL WORK OF MEMORY</vt:lpstr>
      <vt:lpstr>Constructing the “Master Narrative”</vt:lpstr>
      <vt:lpstr>POLITICS OF MEMORY</vt:lpstr>
      <vt:lpstr>AN EXAMPLE:  WORLD WAR I</vt:lpstr>
      <vt:lpstr>How does politics of memory work?</vt:lpstr>
      <vt:lpstr>The Framework of  Bernhard and Kubik</vt:lpstr>
      <vt:lpstr>An Actor-Centered Approach</vt:lpstr>
      <vt:lpstr>Mnemonic Regimes</vt:lpstr>
      <vt:lpstr>Examples:</vt:lpstr>
      <vt:lpstr>Questions?</vt:lpstr>
      <vt:lpstr>Berthold Molden:</vt:lpstr>
      <vt:lpstr>Memory as a Layering of Contingent Sediments</vt:lpstr>
      <vt:lpstr>Memory Culture</vt:lpstr>
      <vt:lpstr>PowerPoint Presentation</vt:lpstr>
      <vt:lpstr>The material dimension of memory </vt:lpstr>
      <vt:lpstr>Memory Culture as a Field of Agency</vt:lpstr>
      <vt:lpstr>The Three Narratives </vt:lpstr>
      <vt:lpstr>Building a “Common European” Identity</vt:lpstr>
      <vt:lpstr>How does the Holocaust become the “founding myth of the EU”?</vt:lpstr>
      <vt:lpstr>The Eastern Europe after the Cold War</vt:lpstr>
      <vt:lpstr>Tensions between narratives West and Central</vt:lpstr>
      <vt:lpstr>Challenges To Post-Communist Narratives (Subotić)</vt:lpstr>
      <vt:lpstr>What are the implications?</vt:lpstr>
      <vt:lpstr>Maria Malksoo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POLITICS AND MEMORY</dc:title>
  <dc:creator>Microsoft Office User</dc:creator>
  <cp:lastModifiedBy>Microsoft Office User</cp:lastModifiedBy>
  <cp:revision>9</cp:revision>
  <dcterms:created xsi:type="dcterms:W3CDTF">2022-05-04T07:07:22Z</dcterms:created>
  <dcterms:modified xsi:type="dcterms:W3CDTF">2023-03-21T09:17:13Z</dcterms:modified>
</cp:coreProperties>
</file>