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331" r:id="rId4"/>
    <p:sldId id="257" r:id="rId5"/>
    <p:sldId id="295" r:id="rId6"/>
    <p:sldId id="283" r:id="rId7"/>
    <p:sldId id="336" r:id="rId8"/>
    <p:sldId id="337" r:id="rId9"/>
    <p:sldId id="338" r:id="rId10"/>
    <p:sldId id="259" r:id="rId11"/>
    <p:sldId id="339" r:id="rId12"/>
    <p:sldId id="264" r:id="rId13"/>
    <p:sldId id="340" r:id="rId14"/>
    <p:sldId id="341" r:id="rId15"/>
    <p:sldId id="258" r:id="rId16"/>
    <p:sldId id="342" r:id="rId17"/>
    <p:sldId id="343" r:id="rId18"/>
    <p:sldId id="344" r:id="rId19"/>
    <p:sldId id="268" r:id="rId20"/>
    <p:sldId id="333" r:id="rId21"/>
    <p:sldId id="391" r:id="rId22"/>
    <p:sldId id="334" r:id="rId23"/>
    <p:sldId id="345" r:id="rId24"/>
    <p:sldId id="408" r:id="rId25"/>
    <p:sldId id="284" r:id="rId26"/>
    <p:sldId id="409" r:id="rId27"/>
    <p:sldId id="304" r:id="rId28"/>
    <p:sldId id="356" r:id="rId29"/>
    <p:sldId id="354" r:id="rId30"/>
    <p:sldId id="358" r:id="rId31"/>
    <p:sldId id="357" r:id="rId32"/>
    <p:sldId id="359" r:id="rId33"/>
    <p:sldId id="305" r:id="rId34"/>
    <p:sldId id="488" r:id="rId35"/>
    <p:sldId id="489" r:id="rId36"/>
    <p:sldId id="298" r:id="rId37"/>
    <p:sldId id="392" r:id="rId38"/>
    <p:sldId id="347" r:id="rId39"/>
    <p:sldId id="393" r:id="rId40"/>
    <p:sldId id="261" r:id="rId41"/>
    <p:sldId id="346" r:id="rId42"/>
    <p:sldId id="318" r:id="rId43"/>
    <p:sldId id="348" r:id="rId44"/>
    <p:sldId id="270" r:id="rId45"/>
    <p:sldId id="349" r:id="rId46"/>
    <p:sldId id="350" r:id="rId47"/>
    <p:sldId id="300" r:id="rId48"/>
    <p:sldId id="301" r:id="rId49"/>
    <p:sldId id="262" r:id="rId50"/>
    <p:sldId id="364" r:id="rId51"/>
    <p:sldId id="482" r:id="rId52"/>
    <p:sldId id="483" r:id="rId53"/>
    <p:sldId id="397" r:id="rId54"/>
    <p:sldId id="400" r:id="rId55"/>
    <p:sldId id="403" r:id="rId56"/>
    <p:sldId id="402" r:id="rId57"/>
    <p:sldId id="404" r:id="rId58"/>
    <p:sldId id="311" r:id="rId59"/>
    <p:sldId id="310" r:id="rId60"/>
    <p:sldId id="405" r:id="rId61"/>
    <p:sldId id="407" r:id="rId62"/>
    <p:sldId id="406" r:id="rId63"/>
    <p:sldId id="317" r:id="rId64"/>
    <p:sldId id="410" r:id="rId65"/>
    <p:sldId id="413" r:id="rId66"/>
    <p:sldId id="274" r:id="rId67"/>
    <p:sldId id="380" r:id="rId68"/>
    <p:sldId id="381" r:id="rId69"/>
    <p:sldId id="275" r:id="rId70"/>
    <p:sldId id="414" r:id="rId71"/>
    <p:sldId id="382" r:id="rId72"/>
    <p:sldId id="277" r:id="rId73"/>
    <p:sldId id="383" r:id="rId74"/>
    <p:sldId id="294" r:id="rId75"/>
    <p:sldId id="385" r:id="rId76"/>
    <p:sldId id="415" r:id="rId77"/>
    <p:sldId id="386" r:id="rId78"/>
    <p:sldId id="279" r:id="rId79"/>
    <p:sldId id="291" r:id="rId80"/>
    <p:sldId id="390" r:id="rId81"/>
    <p:sldId id="289" r:id="rId82"/>
    <p:sldId id="290" r:id="rId83"/>
    <p:sldId id="280" r:id="rId84"/>
    <p:sldId id="387" r:id="rId85"/>
    <p:sldId id="388" r:id="rId86"/>
    <p:sldId id="484" r:id="rId87"/>
    <p:sldId id="485" r:id="rId88"/>
    <p:sldId id="281" r:id="rId89"/>
    <p:sldId id="287" r:id="rId90"/>
    <p:sldId id="375" r:id="rId91"/>
    <p:sldId id="273" r:id="rId92"/>
    <p:sldId id="369" r:id="rId93"/>
    <p:sldId id="372" r:id="rId94"/>
    <p:sldId id="370" r:id="rId95"/>
    <p:sldId id="371" r:id="rId96"/>
    <p:sldId id="373" r:id="rId97"/>
    <p:sldId id="374" r:id="rId98"/>
    <p:sldId id="376" r:id="rId99"/>
    <p:sldId id="416" r:id="rId100"/>
    <p:sldId id="460" r:id="rId101"/>
    <p:sldId id="417" r:id="rId102"/>
    <p:sldId id="462" r:id="rId103"/>
    <p:sldId id="486" r:id="rId104"/>
    <p:sldId id="464" r:id="rId105"/>
    <p:sldId id="418" r:id="rId106"/>
    <p:sldId id="465" r:id="rId107"/>
    <p:sldId id="419" r:id="rId108"/>
    <p:sldId id="466" r:id="rId109"/>
    <p:sldId id="420" r:id="rId110"/>
    <p:sldId id="467" r:id="rId111"/>
    <p:sldId id="421" r:id="rId112"/>
    <p:sldId id="422" r:id="rId113"/>
    <p:sldId id="260" r:id="rId114"/>
    <p:sldId id="423" r:id="rId115"/>
    <p:sldId id="424" r:id="rId116"/>
    <p:sldId id="425" r:id="rId117"/>
    <p:sldId id="426" r:id="rId118"/>
    <p:sldId id="427" r:id="rId119"/>
    <p:sldId id="468" r:id="rId120"/>
    <p:sldId id="428" r:id="rId121"/>
    <p:sldId id="469" r:id="rId122"/>
    <p:sldId id="263" r:id="rId123"/>
    <p:sldId id="470" r:id="rId124"/>
    <p:sldId id="429" r:id="rId125"/>
    <p:sldId id="332" r:id="rId126"/>
    <p:sldId id="471" r:id="rId127"/>
    <p:sldId id="472" r:id="rId128"/>
    <p:sldId id="431" r:id="rId129"/>
    <p:sldId id="432" r:id="rId130"/>
    <p:sldId id="351" r:id="rId131"/>
    <p:sldId id="433" r:id="rId132"/>
    <p:sldId id="473" r:id="rId133"/>
    <p:sldId id="474" r:id="rId134"/>
    <p:sldId id="434" r:id="rId135"/>
    <p:sldId id="475" r:id="rId136"/>
    <p:sldId id="435" r:id="rId137"/>
    <p:sldId id="436" r:id="rId138"/>
    <p:sldId id="437" r:id="rId139"/>
    <p:sldId id="476" r:id="rId140"/>
    <p:sldId id="438" r:id="rId141"/>
    <p:sldId id="352" r:id="rId142"/>
    <p:sldId id="439" r:id="rId143"/>
    <p:sldId id="353" r:id="rId144"/>
    <p:sldId id="440" r:id="rId145"/>
    <p:sldId id="441" r:id="rId146"/>
    <p:sldId id="315" r:id="rId147"/>
    <p:sldId id="314" r:id="rId148"/>
    <p:sldId id="442" r:id="rId149"/>
    <p:sldId id="316" r:id="rId150"/>
    <p:sldId id="477" r:id="rId151"/>
    <p:sldId id="444" r:id="rId152"/>
    <p:sldId id="445" r:id="rId153"/>
    <p:sldId id="479" r:id="rId154"/>
    <p:sldId id="355" r:id="rId155"/>
    <p:sldId id="446" r:id="rId156"/>
    <p:sldId id="447" r:id="rId157"/>
    <p:sldId id="448" r:id="rId158"/>
    <p:sldId id="449" r:id="rId159"/>
    <p:sldId id="450" r:id="rId160"/>
    <p:sldId id="451" r:id="rId161"/>
    <p:sldId id="452" r:id="rId162"/>
    <p:sldId id="454" r:id="rId163"/>
    <p:sldId id="453" r:id="rId164"/>
    <p:sldId id="360" r:id="rId165"/>
    <p:sldId id="456" r:id="rId166"/>
    <p:sldId id="361" r:id="rId167"/>
    <p:sldId id="458" r:id="rId168"/>
    <p:sldId id="362" r:id="rId169"/>
    <p:sldId id="459" r:id="rId170"/>
    <p:sldId id="481" r:id="rId171"/>
    <p:sldId id="480" r:id="rId17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viewProps" Target="view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theme" Target="theme/theme1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tableStyles" Target="tableStyles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34FD27-0780-4312-A86B-9E68325E69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84CC72D-D5AE-4053-AF00-6084C4FDF4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890BF28-236F-4583-859F-56FFE812B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077A-8D9D-4B6E-B4D9-39EA1C5B3808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7E0C87D-B903-4526-A1D7-1267595C7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B0642E-5916-4755-9183-AB1445844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CE79-BF8C-472C-A6B3-F933BAA6B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174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34BE58-BD52-40A8-A992-53C01EA57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BFF32DF-1B97-4414-8957-223806FC52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F698908-A7CC-431C-99CD-643D3792D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077A-8D9D-4B6E-B4D9-39EA1C5B3808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C827F2-5C59-49FA-97E1-BC8F76662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3B4FFB-F4B4-4FE7-9C48-FC3935DE0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CE79-BF8C-472C-A6B3-F933BAA6B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9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E815B1C-9297-4A39-B3B3-D81204F7EE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2218937-64E5-46FE-AF27-CD88F7F5AB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6420BB7-DDB2-4778-A04E-C4F8D9A4C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077A-8D9D-4B6E-B4D9-39EA1C5B3808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186138B-1C9E-4659-8AAD-0CF35C6E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A361051-3FF9-4909-A8DF-EF6150BCD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CE79-BF8C-472C-A6B3-F933BAA6B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3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68B828-EF47-4AD8-A9DA-AA18C1F38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126674-682E-4649-B797-512FD8C7B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AA8DF77-DFCD-4AC6-BA1F-984DEA99E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077A-8D9D-4B6E-B4D9-39EA1C5B3808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4C5B994-9A82-4A55-9D8D-CBEE52304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A1CABDF-180F-47FF-B314-1E4CC9F3A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CE79-BF8C-472C-A6B3-F933BAA6B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385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AF5BF9-A627-4767-B0F4-205CE83B5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A1DF70C-9F7C-42F4-BBBE-5C9238884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A69B8B0-9A79-46BA-B686-8EC7C68AC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077A-8D9D-4B6E-B4D9-39EA1C5B3808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DBCE75E-2065-4AB6-B96C-DDF9D8276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6E11CB-5CB6-495A-8210-B59050D06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CE79-BF8C-472C-A6B3-F933BAA6B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75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57241A-BDD3-4AC9-9581-B5E007308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848B26-DCB9-4D55-B4BC-06A85215F9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38E8ED1-E789-4B74-BEEB-331E51660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AC5B155-DAD2-42E4-BDA6-424A09E53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077A-8D9D-4B6E-B4D9-39EA1C5B3808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145E004-8402-43C3-BD38-DED8011FD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0A1CB4B-1BE7-4950-95DB-F3CF0A27F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CE79-BF8C-472C-A6B3-F933BAA6B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41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83DBF8-B05B-410B-AB36-830BACE4C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810FE22-A9AE-46FD-9013-8668EBAAF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3184927-F00A-4E37-B84F-2B1683D4DD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3E999F8-611B-4957-BC95-B5F8BCBDED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8F1DF53-575A-440D-9188-9BEB55562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8E9FB6A-2480-45E7-B1E1-80E66FE77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077A-8D9D-4B6E-B4D9-39EA1C5B3808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7BB8C96-3230-4C9F-BA34-B2B3E74D9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0B9FF2D-0826-4EAA-BEDD-E143F8E9E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CE79-BF8C-472C-A6B3-F933BAA6B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80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D43BE6-E573-4A3B-ACFE-C09801F65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2744D39-4BC0-4563-8F93-E83F3D8DB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077A-8D9D-4B6E-B4D9-39EA1C5B3808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A5E4C8-07BA-42F6-8CBE-3840E4001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94B48E6-54E5-48B8-B16F-1CE745B01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CE79-BF8C-472C-A6B3-F933BAA6B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04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F37BBBB-9F54-4220-9853-51A627909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077A-8D9D-4B6E-B4D9-39EA1C5B3808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3DDB51C-5289-4276-AE5D-4A38A15FD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229B6E9-9302-4A3D-8F9D-4DC568151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CE79-BF8C-472C-A6B3-F933BAA6B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62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4BB1CB-0103-463B-B17C-5F84B2FFC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26BC0F-3C5D-45DC-A024-291C0E812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201532F-E093-4AF4-B8B1-2B6FFD605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BDEB103-9534-42D2-B191-80034BFC5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077A-8D9D-4B6E-B4D9-39EA1C5B3808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734586D-8394-421F-B989-C673431DA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95B4954-67C5-4C8C-890E-85FEAF867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CE79-BF8C-472C-A6B3-F933BAA6B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77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1C6CE0-2B02-4837-950E-84E7693E3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8C1103E-F678-4C6C-AA18-79407DD473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2BE0A5E-D6D0-446C-B545-8FF605101F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EDAAB3E-E17B-4986-8B80-E5B436591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077A-8D9D-4B6E-B4D9-39EA1C5B3808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F0F8DCF-1B4E-4495-8260-D162FEE31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B110F40-C846-4022-9D6D-9C49B1137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CE79-BF8C-472C-A6B3-F933BAA6B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84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1EFDD3C-A826-43E2-A43C-9790A9B52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4889515-DB46-403E-941F-A786162C6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D64B67-204B-4D9A-8745-EE7A80B33D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F077A-8D9D-4B6E-B4D9-39EA1C5B3808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A97C683-C743-4E0A-97AF-0189ACC58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2E5E160-D315-4774-9A7C-5306C74B1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8CE79-BF8C-472C-A6B3-F933BAA6B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45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fif"/><Relationship Id="rId4" Type="http://schemas.openxmlformats.org/officeDocument/2006/relationships/image" Target="../media/image3.jfif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guardian.com/world/2019/dec/23/inside-chinese-qingpu-prison-forced-labour-claims-tesco-christmas-card" TargetMode="External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EB8F00-A909-4A62-865B-E6D0A399C4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Netarifní překážky a výjimky z režimu GATT</a:t>
            </a:r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23590BD-53CF-4D54-AC9A-4B9D51C7A1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Mezinárodní obchodní režim, jaro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62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12"/>
    </mc:Choice>
    <mc:Fallback xmlns="">
      <p:transition spd="slow" advTm="1621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B1143A-EBEB-4AFB-BA41-6DD432F03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Netarifní překážky</a:t>
            </a:r>
            <a:endParaRPr lang="en-US" dirty="0"/>
          </a:p>
        </p:txBody>
      </p:sp>
      <p:pic>
        <p:nvPicPr>
          <p:cNvPr id="13" name="Zástupný obsah 12" descr="Obsah obrázku láhev, interiér, jídlo, nápoje&#10;&#10;Popis byl vytvořen automaticky">
            <a:extLst>
              <a:ext uri="{FF2B5EF4-FFF2-40B4-BE49-F238E27FC236}">
                <a16:creationId xmlns:a16="http://schemas.microsoft.com/office/drawing/2014/main" id="{C4989861-D35B-4472-B03C-7EC7C84AE3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048125"/>
            <a:ext cx="2990850" cy="2809875"/>
          </a:xfrm>
        </p:spPr>
      </p:pic>
      <p:pic>
        <p:nvPicPr>
          <p:cNvPr id="15" name="Obrázek 14" descr="Obsah obrázku budova, exteriér, auto, silnice&#10;&#10;Popis byl vytvořen automaticky">
            <a:extLst>
              <a:ext uri="{FF2B5EF4-FFF2-40B4-BE49-F238E27FC236}">
                <a16:creationId xmlns:a16="http://schemas.microsoft.com/office/drawing/2014/main" id="{05E4AA5F-E23E-41CD-9F6C-58EF2568CA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776" y="1354536"/>
            <a:ext cx="3442492" cy="2508945"/>
          </a:xfrm>
          <a:prstGeom prst="rect">
            <a:avLst/>
          </a:prstGeom>
        </p:spPr>
      </p:pic>
      <p:pic>
        <p:nvPicPr>
          <p:cNvPr id="17" name="Obrázek 16" descr="Obsah obrázku ovoce, jablko, žlutá, podepsat&#10;&#10;Popis byl vytvořen automaticky">
            <a:extLst>
              <a:ext uri="{FF2B5EF4-FFF2-40B4-BE49-F238E27FC236}">
                <a16:creationId xmlns:a16="http://schemas.microsoft.com/office/drawing/2014/main" id="{65E39F7F-AEF3-4D53-B429-50B40A5A2C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39" y="1354536"/>
            <a:ext cx="3345261" cy="2505716"/>
          </a:xfrm>
          <a:prstGeom prst="rect">
            <a:avLst/>
          </a:prstGeom>
        </p:spPr>
      </p:pic>
      <p:pic>
        <p:nvPicPr>
          <p:cNvPr id="19" name="Obrázek 18" descr="Obsah obrázku interiér, stůl, jídlo, paluba&#10;&#10;Popis byl vytvořen automaticky">
            <a:extLst>
              <a:ext uri="{FF2B5EF4-FFF2-40B4-BE49-F238E27FC236}">
                <a16:creationId xmlns:a16="http://schemas.microsoft.com/office/drawing/2014/main" id="{F9B8FEC9-2BD3-46E7-9F22-ADC2B2FDA6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39" y="4266756"/>
            <a:ext cx="3345261" cy="222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6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41"/>
    </mc:Choice>
    <mc:Fallback xmlns="">
      <p:transition spd="slow" advTm="22241"/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17E3EA-A21D-4E48-832F-4C955EBA7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Výjimky z režimu GATT 1994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C0F5A4-0388-4AFF-9D06-391EAF69D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0285459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17E3EA-A21D-4E48-832F-4C955EBA7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Výjimky z režimu GATT 1994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C0F5A4-0388-4AFF-9D06-391EAF69D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Možnosti, na základě kterých může stát dočasně odstoupit od svých závazků v rámci GATT</a:t>
            </a:r>
          </a:p>
        </p:txBody>
      </p:sp>
    </p:spTree>
    <p:extLst>
      <p:ext uri="{BB962C8B-B14F-4D97-AF65-F5344CB8AC3E}">
        <p14:creationId xmlns:p14="http://schemas.microsoft.com/office/powerpoint/2010/main" val="323141466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17E3EA-A21D-4E48-832F-4C955EBA7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Výjimky z režimu GATT 1994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C0F5A4-0388-4AFF-9D06-391EAF69D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Možnosti, na základě kterých může stát dočasně odstoupit od svých závazků v rámci GATT</a:t>
            </a:r>
          </a:p>
          <a:p>
            <a:r>
              <a:rPr lang="cs-CZ" b="1" dirty="0"/>
              <a:t>&gt; prolomení pravidel! &gt; za jistých okolností lze překročit celní závazek, nebo porušit MFN či národní zacházení</a:t>
            </a:r>
          </a:p>
        </p:txBody>
      </p:sp>
    </p:spTree>
    <p:extLst>
      <p:ext uri="{BB962C8B-B14F-4D97-AF65-F5344CB8AC3E}">
        <p14:creationId xmlns:p14="http://schemas.microsoft.com/office/powerpoint/2010/main" val="50634476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17E3EA-A21D-4E48-832F-4C955EBA7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Výjimky z režimu GATT 1994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C0F5A4-0388-4AFF-9D06-391EAF69D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Státy se nechtějí k volnému obchodu zavázat bezpodmínečně</a:t>
            </a:r>
            <a:r>
              <a:rPr lang="cs-CZ" dirty="0"/>
              <a:t>, ani není reálně možné jim zabránit v tom, aby se od volného obchodu čas od času odchýlily</a:t>
            </a:r>
          </a:p>
          <a:p>
            <a:r>
              <a:rPr lang="cs-CZ" dirty="0">
                <a:solidFill>
                  <a:srgbClr val="FF0000"/>
                </a:solidFill>
              </a:rPr>
              <a:t>&gt; Neekonomické cíle, </a:t>
            </a:r>
            <a:r>
              <a:rPr lang="cs-CZ" dirty="0"/>
              <a:t>zájmové skupiny, veřejné mínění….</a:t>
            </a:r>
            <a:endParaRPr lang="cs-CZ" b="1" dirty="0"/>
          </a:p>
          <a:p>
            <a:endParaRPr lang="cs-CZ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07162685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17E3EA-A21D-4E48-832F-4C955EBA7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Výjimky z režimu GATT 1994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C0F5A4-0388-4AFF-9D06-391EAF69D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Státy se nechtějí k volnému obchodu zavázat bezpodmínečně</a:t>
            </a:r>
            <a:r>
              <a:rPr lang="cs-CZ" dirty="0"/>
              <a:t>, ani není reálně možné jim zabránit v tom, aby se od volného obchodu čas od času odchýlily</a:t>
            </a:r>
          </a:p>
          <a:p>
            <a:r>
              <a:rPr lang="cs-CZ" dirty="0">
                <a:solidFill>
                  <a:srgbClr val="FF0000"/>
                </a:solidFill>
              </a:rPr>
              <a:t>&gt; Neekonomické cíle, </a:t>
            </a:r>
            <a:r>
              <a:rPr lang="cs-CZ" dirty="0"/>
              <a:t>zájmové skupiny, veřejné mínění….</a:t>
            </a:r>
            <a:endParaRPr lang="cs-CZ" b="1" dirty="0"/>
          </a:p>
          <a:p>
            <a:r>
              <a:rPr lang="cs-CZ" b="1" dirty="0"/>
              <a:t>Výjimky jim umožňují toto činit transparentně</a:t>
            </a:r>
            <a:endParaRPr lang="cs-CZ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34476232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17E3EA-A21D-4E48-832F-4C955EBA7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Výjimky z režimu GATT 1994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C0F5A4-0388-4AFF-9D06-391EAF69D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Státy se nechtějí k volnému obchodu zavázat bezpodmínečně</a:t>
            </a:r>
            <a:r>
              <a:rPr lang="cs-CZ" dirty="0"/>
              <a:t>, ani není reálně možné jim zabránit v tom, aby se od volného obchodu čas od času odchýlily</a:t>
            </a:r>
          </a:p>
          <a:p>
            <a:r>
              <a:rPr lang="cs-CZ" dirty="0"/>
              <a:t>&gt; Neekonomické cíle, </a:t>
            </a:r>
            <a:r>
              <a:rPr lang="cs-CZ" dirty="0">
                <a:solidFill>
                  <a:srgbClr val="FF0000"/>
                </a:solidFill>
              </a:rPr>
              <a:t>zájmové skupiny, veřejné mínění….</a:t>
            </a:r>
            <a:endParaRPr lang="cs-CZ" b="1" dirty="0">
              <a:solidFill>
                <a:srgbClr val="FF0000"/>
              </a:solidFill>
            </a:endParaRPr>
          </a:p>
          <a:p>
            <a:r>
              <a:rPr lang="cs-CZ" b="1" dirty="0"/>
              <a:t>Výjimky jim umožňují toto činit transparentně</a:t>
            </a:r>
          </a:p>
          <a:p>
            <a:r>
              <a:rPr lang="cs-CZ" dirty="0"/>
              <a:t>Kdyby toto jednání znamenalo porušení GATT, v důsledku by se to mohlo stát precedentem pro další porušení</a:t>
            </a:r>
          </a:p>
        </p:txBody>
      </p:sp>
    </p:spTree>
    <p:extLst>
      <p:ext uri="{BB962C8B-B14F-4D97-AF65-F5344CB8AC3E}">
        <p14:creationId xmlns:p14="http://schemas.microsoft.com/office/powerpoint/2010/main" val="193615888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9B5B97-16BF-4C82-8E8E-F465380DA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Výjimky z režimu GATT 1994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C9FA18-71E7-4AA3-B758-AC4F4827A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Spor o to, jestli je dobré je povolovat</a:t>
            </a:r>
          </a:p>
          <a:p>
            <a:r>
              <a:rPr lang="cs-CZ" b="1" dirty="0"/>
              <a:t>Logika GATT – je lepší mít méně ambiciózní dohodu</a:t>
            </a:r>
            <a:r>
              <a:rPr lang="cs-CZ" dirty="0"/>
              <a:t>, která na státy není tolik tvrdá a dovoluje určitá navýšení protekce</a:t>
            </a:r>
          </a:p>
        </p:txBody>
      </p:sp>
    </p:spTree>
    <p:extLst>
      <p:ext uri="{BB962C8B-B14F-4D97-AF65-F5344CB8AC3E}">
        <p14:creationId xmlns:p14="http://schemas.microsoft.com/office/powerpoint/2010/main" val="380072012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9B5B97-16BF-4C82-8E8E-F465380DA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Výjimky z režimu GATT 1994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C9FA18-71E7-4AA3-B758-AC4F4827A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Spor o to, jestli je dobré je povolovat</a:t>
            </a:r>
          </a:p>
          <a:p>
            <a:r>
              <a:rPr lang="cs-CZ" dirty="0"/>
              <a:t>Logika GATT – je lepší mít méně ambiciózní dohodu, která na státy není tolik tvrdá a dovoluje určitá navýšení protekce</a:t>
            </a:r>
          </a:p>
          <a:p>
            <a:r>
              <a:rPr lang="cs-CZ" dirty="0"/>
              <a:t>&gt; kdyby to GATT nedovoloval, státy by to dělaly stejně, tím by se vytvořil </a:t>
            </a:r>
            <a:r>
              <a:rPr lang="cs-CZ" b="1" dirty="0"/>
              <a:t>precedent pro další porušování</a:t>
            </a:r>
          </a:p>
        </p:txBody>
      </p:sp>
    </p:spTree>
    <p:extLst>
      <p:ext uri="{BB962C8B-B14F-4D97-AF65-F5344CB8AC3E}">
        <p14:creationId xmlns:p14="http://schemas.microsoft.com/office/powerpoint/2010/main" val="341334826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9B5B97-16BF-4C82-8E8E-F465380DA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Výjimky z režimu GATT 1994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C9FA18-71E7-4AA3-B758-AC4F4827A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Spor o to, jestli je dobré je povolovat</a:t>
            </a:r>
          </a:p>
          <a:p>
            <a:r>
              <a:rPr lang="cs-CZ" dirty="0"/>
              <a:t>Logika GATT – je lepší mít méně ambiciózní dohodu, která na státy není tolik tvrdá a dovoluje určitá navýšení protekce</a:t>
            </a:r>
          </a:p>
          <a:p>
            <a:r>
              <a:rPr lang="cs-CZ" dirty="0"/>
              <a:t>&gt; kdyby to GATT nedovoloval, státy by to dělaly stejně, tím by se vytvořil </a:t>
            </a:r>
            <a:r>
              <a:rPr lang="cs-CZ" b="1" dirty="0"/>
              <a:t>precedent pro další porušování</a:t>
            </a:r>
          </a:p>
          <a:p>
            <a:endParaRPr lang="cs-CZ" dirty="0"/>
          </a:p>
          <a:p>
            <a:r>
              <a:rPr lang="cs-CZ" dirty="0"/>
              <a:t>Podobné jako debata o Maastrichtských kritériích – „nebylo by lepší mít méně striktní kritéria, které ale budou všichni dodržovat?“</a:t>
            </a:r>
          </a:p>
        </p:txBody>
      </p:sp>
    </p:spTree>
    <p:extLst>
      <p:ext uri="{BB962C8B-B14F-4D97-AF65-F5344CB8AC3E}">
        <p14:creationId xmlns:p14="http://schemas.microsoft.com/office/powerpoint/2010/main" val="318519419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289854-2990-4BE1-9896-AF3FF6A38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Výjimky z režimu GATT 1994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9567C1-02D3-4336-83AA-BC2A05C5A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Jsou </a:t>
            </a:r>
            <a:r>
              <a:rPr lang="cs-CZ" b="1" dirty="0"/>
              <a:t>povolené, GATT 1994 je sám explicitně uvádí</a:t>
            </a:r>
          </a:p>
          <a:p>
            <a:r>
              <a:rPr lang="cs-CZ" dirty="0"/>
              <a:t>&gt; </a:t>
            </a:r>
            <a:r>
              <a:rPr lang="cs-CZ" b="1" dirty="0"/>
              <a:t>zavedeme protekcionismus, aniž by to vedlo k </a:t>
            </a:r>
            <a:r>
              <a:rPr lang="cs-CZ" b="1" dirty="0">
                <a:solidFill>
                  <a:srgbClr val="FF0000"/>
                </a:solidFill>
              </a:rPr>
              <a:t>odvetě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698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180CF4-0F99-4D21-B7E5-670738C90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Netarifní překážky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187D0B-9CA1-4938-8FAF-C547DA549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= non-</a:t>
            </a:r>
            <a:r>
              <a:rPr lang="cs-CZ" dirty="0" err="1"/>
              <a:t>tariff</a:t>
            </a:r>
            <a:r>
              <a:rPr lang="cs-CZ" dirty="0"/>
              <a:t> </a:t>
            </a:r>
            <a:r>
              <a:rPr lang="cs-CZ" dirty="0" err="1"/>
              <a:t>barriers</a:t>
            </a:r>
            <a:r>
              <a:rPr lang="cs-CZ" dirty="0"/>
              <a:t>, </a:t>
            </a:r>
            <a:r>
              <a:rPr lang="cs-CZ" dirty="0" err="1"/>
              <a:t>NTBs</a:t>
            </a:r>
            <a:endParaRPr lang="cs-CZ" dirty="0"/>
          </a:p>
          <a:p>
            <a:r>
              <a:rPr lang="cs-CZ"/>
              <a:t>= Jaké </a:t>
            </a:r>
            <a:r>
              <a:rPr lang="cs-CZ" dirty="0"/>
              <a:t>vlastnosti má </a:t>
            </a:r>
            <a:r>
              <a:rPr lang="cs-CZ"/>
              <a:t>produkt mít</a:t>
            </a:r>
            <a:endParaRPr lang="cs-CZ" dirty="0"/>
          </a:p>
          <a:p>
            <a:r>
              <a:rPr lang="cs-CZ" b="1" dirty="0"/>
              <a:t>Vztahují se i na domácí produkty</a:t>
            </a:r>
            <a:r>
              <a:rPr lang="cs-CZ" dirty="0"/>
              <a:t>, </a:t>
            </a:r>
            <a:r>
              <a:rPr lang="cs-CZ" b="1" dirty="0"/>
              <a:t>nejsou spojeny s přechodem zboží přes hranice</a:t>
            </a:r>
          </a:p>
          <a:p>
            <a:r>
              <a:rPr lang="cs-CZ" dirty="0"/>
              <a:t>Chrání především bezpečnost, zdraví a životní prostředí</a:t>
            </a:r>
          </a:p>
          <a:p>
            <a:r>
              <a:rPr lang="cs-CZ" dirty="0"/>
              <a:t>K technickým standardům patří i používané míry, ježdění autem vpravo…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35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380"/>
    </mc:Choice>
    <mc:Fallback xmlns="">
      <p:transition spd="slow" advTm="63380"/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289854-2990-4BE1-9896-AF3FF6A38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Výjimky z režimu GATT 1994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9567C1-02D3-4336-83AA-BC2A05C5A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Jsou </a:t>
            </a:r>
            <a:r>
              <a:rPr lang="cs-CZ" b="1" dirty="0"/>
              <a:t>povolené, GATT 1994 je sám explicitně uvádí</a:t>
            </a:r>
          </a:p>
          <a:p>
            <a:r>
              <a:rPr lang="cs-CZ" dirty="0"/>
              <a:t>&gt; </a:t>
            </a:r>
            <a:r>
              <a:rPr lang="cs-CZ" b="1" dirty="0"/>
              <a:t>zavedeme protekcionismus, aniž by to vedlo k </a:t>
            </a:r>
            <a:r>
              <a:rPr lang="cs-CZ" b="1" dirty="0">
                <a:solidFill>
                  <a:srgbClr val="FF0000"/>
                </a:solidFill>
              </a:rPr>
              <a:t>odvetě</a:t>
            </a:r>
          </a:p>
          <a:p>
            <a:endParaRPr lang="cs-CZ" dirty="0"/>
          </a:p>
          <a:p>
            <a:r>
              <a:rPr lang="cs-CZ" dirty="0"/>
              <a:t>Časté používání je ale pro mezinárodní obchod samozřejmě problém</a:t>
            </a:r>
          </a:p>
          <a:p>
            <a:r>
              <a:rPr lang="cs-CZ" dirty="0"/>
              <a:t>Další problém – státy si často výjimky vykládají po svém a </a:t>
            </a:r>
            <a:r>
              <a:rPr lang="cs-CZ" b="1" dirty="0"/>
              <a:t>využívají jich neoprávněně &gt; to vede k častým sporům před DSB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146075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47BF0C-DB67-4F85-9759-BCF33CBB3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výjimek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21CE49-AB21-4239-BDC9-0815B25DE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Dočasné / trvalé</a:t>
            </a:r>
          </a:p>
          <a:p>
            <a:endParaRPr lang="cs-CZ" b="1" dirty="0"/>
          </a:p>
          <a:p>
            <a:endParaRPr lang="cs-CZ" b="1" dirty="0"/>
          </a:p>
          <a:p>
            <a:r>
              <a:rPr lang="cs-CZ" b="1" dirty="0"/>
              <a:t>Univerzální / sektorové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7559643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BEEF45-B441-4122-BEF7-62E34D9D3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Dočasné výjimky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F6C152-FB6B-41BF-9177-CC24A5E88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1) Antidumping (AD)</a:t>
            </a:r>
          </a:p>
          <a:p>
            <a:r>
              <a:rPr lang="cs-CZ" b="1" dirty="0"/>
              <a:t>2) Subvence a vyrovnávací cla</a:t>
            </a:r>
            <a:endParaRPr lang="cs-CZ" dirty="0"/>
          </a:p>
          <a:p>
            <a:r>
              <a:rPr lang="cs-CZ" b="1" dirty="0"/>
              <a:t>3) Platební bilance</a:t>
            </a:r>
          </a:p>
          <a:p>
            <a:r>
              <a:rPr lang="cs-CZ" b="1" dirty="0"/>
              <a:t>4) Nedospělá odvětví </a:t>
            </a:r>
            <a:r>
              <a:rPr lang="cs-CZ" dirty="0"/>
              <a:t>(infant </a:t>
            </a:r>
            <a:r>
              <a:rPr lang="cs-CZ" dirty="0" err="1"/>
              <a:t>industry</a:t>
            </a:r>
            <a:r>
              <a:rPr lang="cs-CZ" dirty="0"/>
              <a:t>)</a:t>
            </a:r>
          </a:p>
          <a:p>
            <a:r>
              <a:rPr lang="cs-CZ" b="1" dirty="0"/>
              <a:t>5) Ochranná opatření („</a:t>
            </a:r>
            <a:r>
              <a:rPr lang="cs-CZ" b="1" dirty="0" err="1"/>
              <a:t>safeguards</a:t>
            </a:r>
            <a:r>
              <a:rPr lang="cs-CZ" b="1" dirty="0"/>
              <a:t>“)</a:t>
            </a:r>
          </a:p>
          <a:p>
            <a:r>
              <a:rPr lang="cs-CZ" b="1" dirty="0"/>
              <a:t>6) Zvláštní výjimky </a:t>
            </a:r>
            <a:r>
              <a:rPr lang="cs-CZ" dirty="0"/>
              <a:t>(zemědělství)</a:t>
            </a:r>
          </a:p>
          <a:p>
            <a:r>
              <a:rPr lang="cs-CZ" b="1" dirty="0"/>
              <a:t>7) Obecná vynětí („</a:t>
            </a:r>
            <a:r>
              <a:rPr lang="cs-CZ" b="1" dirty="0" err="1"/>
              <a:t>general</a:t>
            </a:r>
            <a:r>
              <a:rPr lang="cs-CZ" b="1" dirty="0"/>
              <a:t> </a:t>
            </a:r>
            <a:r>
              <a:rPr lang="cs-CZ" b="1" dirty="0" err="1"/>
              <a:t>waivers</a:t>
            </a:r>
            <a:r>
              <a:rPr lang="cs-CZ" b="1" dirty="0"/>
              <a:t>“)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83531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60A5C2-694C-4610-AA94-6ADE8254A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Trvalé výjimky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069320-3B4C-413D-8DC8-EEABCFF38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a) </a:t>
            </a:r>
            <a:r>
              <a:rPr lang="cs-CZ" b="1" dirty="0"/>
              <a:t>Obecné výjimky </a:t>
            </a:r>
            <a:r>
              <a:rPr lang="cs-CZ" dirty="0"/>
              <a:t>(„General </a:t>
            </a:r>
            <a:r>
              <a:rPr lang="cs-CZ" dirty="0" err="1"/>
              <a:t>exceptions</a:t>
            </a:r>
            <a:r>
              <a:rPr lang="cs-CZ" dirty="0"/>
              <a:t>“)</a:t>
            </a:r>
          </a:p>
          <a:p>
            <a:r>
              <a:rPr lang="cs-CZ" dirty="0"/>
              <a:t>b) </a:t>
            </a:r>
            <a:r>
              <a:rPr lang="cs-CZ" b="1" dirty="0"/>
              <a:t>Národní bezpečnost</a:t>
            </a:r>
          </a:p>
          <a:p>
            <a:r>
              <a:rPr lang="cs-CZ" dirty="0"/>
              <a:t>c) </a:t>
            </a:r>
            <a:r>
              <a:rPr lang="cs-CZ" b="1" dirty="0"/>
              <a:t>Opětovné sjednání či modifikace koncesí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98914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6A9018-6DE8-487F-B3E1-C139920C6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Univerzální výjimky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427B9E-243A-42E3-BCCC-A3BE689AA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Platební bilance, národní bezpečnost, obecné výjimky</a:t>
            </a:r>
          </a:p>
          <a:p>
            <a:endParaRPr lang="cs-CZ" b="1" dirty="0"/>
          </a:p>
          <a:p>
            <a:endParaRPr lang="cs-CZ" b="1" dirty="0"/>
          </a:p>
          <a:p>
            <a:r>
              <a:rPr lang="cs-CZ" b="1" dirty="0"/>
              <a:t>Zbytek jenom na daný sektor ekonomiky!</a:t>
            </a:r>
          </a:p>
        </p:txBody>
      </p:sp>
    </p:spTree>
    <p:extLst>
      <p:ext uri="{BB962C8B-B14F-4D97-AF65-F5344CB8AC3E}">
        <p14:creationId xmlns:p14="http://schemas.microsoft.com/office/powerpoint/2010/main" val="64322908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BEEF45-B441-4122-BEF7-62E34D9D3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F6C152-FB6B-41BF-9177-CC24A5E88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1) Antidumping (AD)</a:t>
            </a:r>
          </a:p>
          <a:p>
            <a:r>
              <a:rPr lang="cs-CZ" dirty="0"/>
              <a:t>2) Vyrovnávací opatření (=antisubvenční)</a:t>
            </a:r>
          </a:p>
          <a:p>
            <a:r>
              <a:rPr lang="cs-CZ" b="1" dirty="0">
                <a:solidFill>
                  <a:srgbClr val="FF0000"/>
                </a:solidFill>
              </a:rPr>
              <a:t>3) Platební bilance</a:t>
            </a:r>
          </a:p>
          <a:p>
            <a:r>
              <a:rPr lang="cs-CZ" dirty="0"/>
              <a:t>4) Nedospělá odvětví (infant </a:t>
            </a:r>
            <a:r>
              <a:rPr lang="cs-CZ" dirty="0" err="1"/>
              <a:t>industry</a:t>
            </a:r>
            <a:r>
              <a:rPr lang="cs-CZ" dirty="0"/>
              <a:t>)</a:t>
            </a:r>
          </a:p>
          <a:p>
            <a:r>
              <a:rPr lang="cs-CZ" dirty="0"/>
              <a:t>5) Ochranná opatření („</a:t>
            </a:r>
            <a:r>
              <a:rPr lang="cs-CZ" dirty="0" err="1"/>
              <a:t>safeguards</a:t>
            </a:r>
            <a:r>
              <a:rPr lang="cs-CZ" dirty="0"/>
              <a:t>“)</a:t>
            </a:r>
          </a:p>
          <a:p>
            <a:r>
              <a:rPr lang="cs-CZ" dirty="0"/>
              <a:t>6) Zvláštní výjimky (zemědělství)</a:t>
            </a:r>
          </a:p>
          <a:p>
            <a:r>
              <a:rPr lang="cs-CZ" dirty="0"/>
              <a:t>7) Obecná vynětí („</a:t>
            </a:r>
            <a:r>
              <a:rPr lang="cs-CZ" dirty="0" err="1"/>
              <a:t>general</a:t>
            </a:r>
            <a:r>
              <a:rPr lang="cs-CZ" dirty="0"/>
              <a:t> </a:t>
            </a:r>
            <a:r>
              <a:rPr lang="cs-CZ" dirty="0" err="1"/>
              <a:t>waivers</a:t>
            </a:r>
            <a:r>
              <a:rPr lang="cs-CZ" dirty="0"/>
              <a:t>“)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42231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60A5C2-694C-4610-AA94-6ADE8254A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069320-3B4C-413D-8DC8-EEABCFF38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a) Obecné výjimky („General </a:t>
            </a:r>
            <a:r>
              <a:rPr lang="cs-CZ" b="1" dirty="0" err="1">
                <a:solidFill>
                  <a:srgbClr val="FF0000"/>
                </a:solidFill>
              </a:rPr>
              <a:t>exceptions</a:t>
            </a:r>
            <a:r>
              <a:rPr lang="cs-CZ" b="1" dirty="0">
                <a:solidFill>
                  <a:srgbClr val="FF0000"/>
                </a:solidFill>
              </a:rPr>
              <a:t>“)</a:t>
            </a:r>
          </a:p>
          <a:p>
            <a:r>
              <a:rPr lang="cs-CZ" b="1" dirty="0">
                <a:solidFill>
                  <a:srgbClr val="FF0000"/>
                </a:solidFill>
              </a:rPr>
              <a:t>b) Národní bezpečnost</a:t>
            </a:r>
          </a:p>
          <a:p>
            <a:r>
              <a:rPr lang="cs-CZ" dirty="0"/>
              <a:t>c) Opětovné sjednání či modifikace koncesí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8827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65D210-55C0-4495-862A-E434C7887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F5D92C-8BE1-4E83-AC22-97C4965A6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Používání výjimek z GATT upravuje několik speciálních dohod:</a:t>
            </a:r>
          </a:p>
          <a:p>
            <a:endParaRPr lang="cs-CZ" dirty="0"/>
          </a:p>
          <a:p>
            <a:r>
              <a:rPr lang="cs-CZ" dirty="0"/>
              <a:t>Zemědělství, textil, technické překážky, sanitární a fytosanitární opatření, s obchodem spojená investiční opatření (</a:t>
            </a:r>
            <a:r>
              <a:rPr lang="cs-CZ" dirty="0" err="1"/>
              <a:t>TRIMs</a:t>
            </a:r>
            <a:r>
              <a:rPr lang="cs-CZ" dirty="0"/>
              <a:t>), </a:t>
            </a:r>
            <a:r>
              <a:rPr lang="cs-CZ" b="1" dirty="0">
                <a:solidFill>
                  <a:srgbClr val="FF0000"/>
                </a:solidFill>
              </a:rPr>
              <a:t>ochranná opatření, opatření pro ochranu platební bilance, antidumpingová opatření, subvence a vyvažující opatření</a:t>
            </a:r>
            <a:r>
              <a:rPr lang="cs-CZ" dirty="0"/>
              <a:t>, určování původu, celní oceňování, </a:t>
            </a:r>
            <a:r>
              <a:rPr lang="cs-CZ" dirty="0" err="1"/>
              <a:t>předzásilkové</a:t>
            </a:r>
            <a:r>
              <a:rPr lang="cs-CZ" dirty="0"/>
              <a:t> inspekce, importní licence, usnadňování obchodu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29908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350716-FE7F-43AB-9214-2B52C5D6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Antidumping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B582FD-D8FB-4D8B-9466-2D2379CEE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Firma prodává zboží na exportním trhu levněji, než na domácím trhu</a:t>
            </a:r>
          </a:p>
          <a:p>
            <a:r>
              <a:rPr lang="cs-CZ" dirty="0"/>
              <a:t>Nebo jej prodává pod cenou produkce</a:t>
            </a:r>
          </a:p>
          <a:p>
            <a:r>
              <a:rPr lang="cs-CZ" dirty="0"/>
              <a:t>+ znamená to hrozbu pro s importem soupeřící producenty</a:t>
            </a:r>
          </a:p>
          <a:p>
            <a:r>
              <a:rPr lang="cs-CZ" dirty="0"/>
              <a:t>&gt; </a:t>
            </a:r>
            <a:r>
              <a:rPr lang="cs-CZ" dirty="0">
                <a:solidFill>
                  <a:srgbClr val="FF0000"/>
                </a:solidFill>
              </a:rPr>
              <a:t>antidumpingové clo</a:t>
            </a:r>
          </a:p>
        </p:txBody>
      </p:sp>
    </p:spTree>
    <p:extLst>
      <p:ext uri="{BB962C8B-B14F-4D97-AF65-F5344CB8AC3E}">
        <p14:creationId xmlns:p14="http://schemas.microsoft.com/office/powerpoint/2010/main" val="259058751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350716-FE7F-43AB-9214-2B52C5D6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Antidumping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B582FD-D8FB-4D8B-9466-2D2379CEE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Firma prodává zboží na exportním trhu levněji, než na domácím trhu</a:t>
            </a:r>
          </a:p>
          <a:p>
            <a:r>
              <a:rPr lang="cs-CZ" dirty="0"/>
              <a:t>Nebo jej prodává pod cenou produkce</a:t>
            </a:r>
          </a:p>
          <a:p>
            <a:r>
              <a:rPr lang="cs-CZ" dirty="0"/>
              <a:t>+ znamená to hrozbu pro s importem soupeřící producenty</a:t>
            </a:r>
          </a:p>
          <a:p>
            <a:r>
              <a:rPr lang="cs-CZ" dirty="0"/>
              <a:t>&gt; </a:t>
            </a:r>
            <a:r>
              <a:rPr lang="cs-CZ" dirty="0">
                <a:solidFill>
                  <a:srgbClr val="FF0000"/>
                </a:solidFill>
              </a:rPr>
              <a:t>antidumpingové clo</a:t>
            </a:r>
          </a:p>
          <a:p>
            <a:r>
              <a:rPr lang="cs-CZ" dirty="0"/>
              <a:t>Pro jeho uvalení je potřeba nalézt reálnou hodnotu zboží – buď rekonstruovat náklady produkce, nebo zjistit, za jakou cenu firma zboží prodává doma, nebo na třetím trhu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907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FC9D73-6D6C-4732-9D85-598AA0467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Netarifní překážky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802140-168C-401F-84B0-D256188FF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Politicky nevyhnutelné </a:t>
            </a:r>
          </a:p>
          <a:p>
            <a:r>
              <a:rPr lang="cs-CZ" dirty="0"/>
              <a:t>&gt; legitimní zájem států regulovat </a:t>
            </a:r>
          </a:p>
          <a:p>
            <a:r>
              <a:rPr lang="cs-CZ" dirty="0"/>
              <a:t> &gt; odlišné veřejné mínění a hodnoty v jiných zemích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76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351"/>
    </mc:Choice>
    <mc:Fallback xmlns="">
      <p:transition spd="slow" advTm="168351"/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46C80D-2BC6-4D58-A39C-5CEAF7B04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Antidumping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57D28A-B3D9-4E11-A907-4BE5603CC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Toto je často děláno pochybným způsobem </a:t>
            </a:r>
          </a:p>
          <a:p>
            <a:r>
              <a:rPr lang="cs-CZ" dirty="0"/>
              <a:t>Odhadované náklady jsou arbitrárně stanovovány vysoko – „V Číně to vyrobíte za 5 dolarů, ale u nás to stojí vyrobit 30 dolarů, což je pro nás normální cena, proto vám clo budeme počítat z 30 dolarů.“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057396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46C80D-2BC6-4D58-A39C-5CEAF7B04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Antidumping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57D28A-B3D9-4E11-A907-4BE5603CC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Toto je často děláno pochybným způsobem </a:t>
            </a:r>
          </a:p>
          <a:p>
            <a:r>
              <a:rPr lang="cs-CZ" dirty="0"/>
              <a:t>Odhadované náklady jsou arbitrárně stanovovány vysoko – „V Číně to vyrobíte za 5 dolarů, ale u nás to stojí vyrobit 30 dolarů, což je pro nás normální cena, proto vám clo budeme počítat z 30 dolarů.“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  <a:p>
            <a:r>
              <a:rPr lang="cs-CZ" dirty="0"/>
              <a:t>&gt; při clu </a:t>
            </a:r>
            <a:r>
              <a:rPr lang="cs-CZ" b="1" dirty="0"/>
              <a:t>20 % </a:t>
            </a:r>
            <a:r>
              <a:rPr lang="cs-CZ" dirty="0"/>
              <a:t>bude clo stanoveno na 6 dolarů, tj. </a:t>
            </a:r>
            <a:r>
              <a:rPr lang="cs-CZ" b="1" dirty="0"/>
              <a:t>120 %</a:t>
            </a:r>
            <a:r>
              <a:rPr lang="cs-CZ" dirty="0"/>
              <a:t> z 5 dolarů, za které čínská firma zboží prodává </a:t>
            </a:r>
            <a:r>
              <a:rPr lang="cs-CZ" dirty="0">
                <a:sym typeface="Wingdings" panose="05000000000000000000" pitchFamily="2" charset="2"/>
              </a:rPr>
              <a:t> </a:t>
            </a:r>
          </a:p>
          <a:p>
            <a:r>
              <a:rPr lang="cs-CZ" dirty="0">
                <a:sym typeface="Wingdings" panose="05000000000000000000" pitchFamily="2" charset="2"/>
              </a:rPr>
              <a:t>EU jako srovnatelnou 3. zemi pro Čínu používá USA – když je něco v Číně moc levné, podíváme se, kolik to stojí v USA a podle toho Číňanům spočítáme clo 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510135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350716-FE7F-43AB-9214-2B52C5D6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Antidumping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B582FD-D8FB-4D8B-9466-2D2379CEE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Nejčastěji využívaná výjimka! </a:t>
            </a:r>
          </a:p>
          <a:p>
            <a:r>
              <a:rPr lang="cs-CZ" b="1" dirty="0"/>
              <a:t>Je uplatňovaná více, než všechny ostatní dohromady!</a:t>
            </a:r>
          </a:p>
          <a:p>
            <a:r>
              <a:rPr lang="cs-CZ" b="1" dirty="0"/>
              <a:t>Běžně uvalování cel vyšších než 100 %!</a:t>
            </a:r>
          </a:p>
        </p:txBody>
      </p:sp>
    </p:spTree>
    <p:extLst>
      <p:ext uri="{BB962C8B-B14F-4D97-AF65-F5344CB8AC3E}">
        <p14:creationId xmlns:p14="http://schemas.microsoft.com/office/powerpoint/2010/main" val="123170594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350716-FE7F-43AB-9214-2B52C5D6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Antidumping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B582FD-D8FB-4D8B-9466-2D2379CEE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Nejčastěji využívaná výjimka! </a:t>
            </a:r>
          </a:p>
          <a:p>
            <a:r>
              <a:rPr lang="cs-CZ" b="1" dirty="0"/>
              <a:t>Je uplatňovaná více, než všechny ostatní dohromady!</a:t>
            </a:r>
          </a:p>
          <a:p>
            <a:r>
              <a:rPr lang="cs-CZ" b="1" dirty="0"/>
              <a:t>Běžně uvalování cel vyšších než 100 %!</a:t>
            </a:r>
          </a:p>
          <a:p>
            <a:r>
              <a:rPr lang="cs-CZ" dirty="0"/>
              <a:t>Častá příčina sporů – státy uplatňující antidumpingová opatření spory skoro vždy prohrávají</a:t>
            </a:r>
          </a:p>
          <a:p>
            <a:r>
              <a:rPr lang="cs-CZ" dirty="0"/>
              <a:t>= Orgán pro řešení sporů tuto výjimku vykládá </a:t>
            </a:r>
            <a:r>
              <a:rPr lang="cs-CZ" b="1" dirty="0"/>
              <a:t>restriktivně</a:t>
            </a:r>
          </a:p>
          <a:p>
            <a:r>
              <a:rPr lang="cs-CZ" dirty="0"/>
              <a:t>Využíváno zejména proti rozvojovým zemím, typicky vůči </a:t>
            </a:r>
            <a:r>
              <a:rPr lang="cs-CZ" b="1" dirty="0"/>
              <a:t>Číně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700303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350716-FE7F-43AB-9214-2B52C5D6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Antidumping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B582FD-D8FB-4D8B-9466-2D2379CEE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Přišli s tím Američané </a:t>
            </a:r>
          </a:p>
          <a:p>
            <a:r>
              <a:rPr lang="cs-CZ" dirty="0"/>
              <a:t>= „Ať firmy nelobbují v Kongresu a raději projdou administrativní procedurou, která importy prohlásí za dumping a povede k uvalení speciálního cla, aniž by se měnila celková obchodní politika USA“</a:t>
            </a:r>
          </a:p>
          <a:p>
            <a:r>
              <a:rPr lang="cs-CZ" dirty="0"/>
              <a:t>Vzestup od 60. let (Kennedyho kolo)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058386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350716-FE7F-43AB-9214-2B52C5D6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Antidumping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B582FD-D8FB-4D8B-9466-2D2379CEE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Teorie je vůči této výjimce kritická</a:t>
            </a:r>
          </a:p>
          <a:p>
            <a:endParaRPr lang="cs-CZ" dirty="0"/>
          </a:p>
          <a:p>
            <a:r>
              <a:rPr lang="cs-CZ" dirty="0" err="1"/>
              <a:t>Hoeckman</a:t>
            </a:r>
            <a:r>
              <a:rPr lang="cs-CZ" dirty="0"/>
              <a:t> a </a:t>
            </a:r>
            <a:r>
              <a:rPr lang="cs-CZ" dirty="0" err="1"/>
              <a:t>Kostecki</a:t>
            </a:r>
            <a:r>
              <a:rPr lang="cs-CZ" dirty="0"/>
              <a:t>:</a:t>
            </a:r>
          </a:p>
          <a:p>
            <a:r>
              <a:rPr lang="en-US" i="1" dirty="0"/>
              <a:t>„For all practical purposes, there is nothing wrong with dumping. It is a normal business</a:t>
            </a:r>
            <a:r>
              <a:rPr lang="cs-CZ" i="1" dirty="0"/>
              <a:t> </a:t>
            </a:r>
            <a:r>
              <a:rPr lang="en-US" i="1" dirty="0"/>
              <a:t>practice. The problem is antidumping.“</a:t>
            </a:r>
            <a:endParaRPr lang="cs-CZ" i="1" dirty="0"/>
          </a:p>
          <a:p>
            <a:endParaRPr lang="cs-CZ" i="1" dirty="0"/>
          </a:p>
          <a:p>
            <a:r>
              <a:rPr lang="cs-CZ" dirty="0"/>
              <a:t>Zájmové skupiny považují za dumping </a:t>
            </a:r>
            <a:r>
              <a:rPr lang="cs-CZ" b="1" dirty="0"/>
              <a:t>jakýkoliv dovoz zboží, které je levnější než jimi produkované zboží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464374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350716-FE7F-43AB-9214-2B52C5D6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Antidumping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B582FD-D8FB-4D8B-9466-2D2379CEE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Motivace dumpingu </a:t>
            </a:r>
          </a:p>
          <a:p>
            <a:r>
              <a:rPr lang="cs-CZ" dirty="0"/>
              <a:t>– v chudé zemi prodáme levněji než doma</a:t>
            </a:r>
          </a:p>
          <a:p>
            <a:r>
              <a:rPr lang="cs-CZ" dirty="0"/>
              <a:t>- snaha při nízké poptávce získat zpět aspoň variabilní náklady</a:t>
            </a:r>
          </a:p>
          <a:p>
            <a:r>
              <a:rPr lang="cs-CZ" dirty="0"/>
              <a:t>- popularizace nového produktu</a:t>
            </a:r>
          </a:p>
          <a:p>
            <a:r>
              <a:rPr lang="cs-CZ" dirty="0"/>
              <a:t>- zvýšení produkce s cílem získat úspory z rozsahu</a:t>
            </a:r>
          </a:p>
          <a:p>
            <a:r>
              <a:rPr lang="cs-CZ" dirty="0"/>
              <a:t>= </a:t>
            </a:r>
            <a:r>
              <a:rPr lang="cs-CZ" b="1" dirty="0"/>
              <a:t>legitimní a pochopitelné!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4747216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350716-FE7F-43AB-9214-2B52C5D6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Antidumping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B582FD-D8FB-4D8B-9466-2D2379CEE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Motivace dumpingu </a:t>
            </a:r>
          </a:p>
          <a:p>
            <a:r>
              <a:rPr lang="cs-CZ" dirty="0"/>
              <a:t>– v chudé zemi prodáme levněji než doma</a:t>
            </a:r>
          </a:p>
          <a:p>
            <a:r>
              <a:rPr lang="cs-CZ" dirty="0"/>
              <a:t>- snaha při nízké poptávce získat zpět aspoň variabilní náklady</a:t>
            </a:r>
          </a:p>
          <a:p>
            <a:r>
              <a:rPr lang="cs-CZ" dirty="0"/>
              <a:t>- popularizace nového produktu</a:t>
            </a:r>
          </a:p>
          <a:p>
            <a:r>
              <a:rPr lang="cs-CZ" dirty="0"/>
              <a:t>- zvýšení produkce s cílem získat úspory z rozsahu</a:t>
            </a:r>
          </a:p>
          <a:p>
            <a:r>
              <a:rPr lang="cs-CZ" dirty="0"/>
              <a:t>= </a:t>
            </a:r>
            <a:r>
              <a:rPr lang="cs-CZ" b="1" dirty="0"/>
              <a:t>legitimní a pochopitelné!</a:t>
            </a:r>
          </a:p>
          <a:p>
            <a:r>
              <a:rPr lang="cs-CZ" dirty="0"/>
              <a:t>Dumping je teorií považován za škodlivý pouze v situaci, kdy je to </a:t>
            </a:r>
            <a:r>
              <a:rPr lang="cs-CZ" b="1" dirty="0"/>
              <a:t>cílená snaha vyřadit konkurenta z trhu</a:t>
            </a:r>
          </a:p>
          <a:p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1284748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350716-FE7F-43AB-9214-2B52C5D6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Antidumping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B582FD-D8FB-4D8B-9466-2D2379CEE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Jedna z hlavních výzev pro fungování WTO – státy sice sníží clo, ale vzápětí dovoz levného zboží prohlásí za dumping….</a:t>
            </a:r>
          </a:p>
        </p:txBody>
      </p:sp>
    </p:spTree>
    <p:extLst>
      <p:ext uri="{BB962C8B-B14F-4D97-AF65-F5344CB8AC3E}">
        <p14:creationId xmlns:p14="http://schemas.microsoft.com/office/powerpoint/2010/main" val="3914238645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CF5B90-721A-48BB-8974-F01186D29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o antidumpingu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993A3C-97F5-46A8-9B83-A17ACB729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Velmi technická, fakticky ji rozumí úzká skupina právníků</a:t>
            </a:r>
          </a:p>
          <a:p>
            <a:r>
              <a:rPr lang="cs-CZ" dirty="0"/>
              <a:t>Problém protekcionistických antidumpingových opatření </a:t>
            </a:r>
            <a:r>
              <a:rPr lang="cs-CZ" b="1" dirty="0"/>
              <a:t>nevyřešila</a:t>
            </a:r>
          </a:p>
          <a:p>
            <a:r>
              <a:rPr lang="cs-CZ" dirty="0"/>
              <a:t>Stanovuje maximální dobu pro trvání antidumpingových opatření na </a:t>
            </a:r>
            <a:r>
              <a:rPr lang="cs-CZ" b="1" dirty="0"/>
              <a:t>5 let</a:t>
            </a:r>
            <a:r>
              <a:rPr lang="cs-CZ" dirty="0"/>
              <a:t>, toto pravidlo je však obcházeno</a:t>
            </a:r>
          </a:p>
        </p:txBody>
      </p:sp>
    </p:spTree>
    <p:extLst>
      <p:ext uri="{BB962C8B-B14F-4D97-AF65-F5344CB8AC3E}">
        <p14:creationId xmlns:p14="http://schemas.microsoft.com/office/powerpoint/2010/main" val="2532344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FC9D73-6D6C-4732-9D85-598AA0467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Netarifní překážky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802140-168C-401F-84B0-D256188FF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Politicky nevyhnutelné </a:t>
            </a:r>
          </a:p>
          <a:p>
            <a:r>
              <a:rPr lang="cs-CZ" dirty="0"/>
              <a:t>&gt; legitimní zájem států regulovat </a:t>
            </a:r>
          </a:p>
          <a:p>
            <a:r>
              <a:rPr lang="cs-CZ" dirty="0"/>
              <a:t> &gt; odlišné veřejné mínění a hodnoty v jiných zemích</a:t>
            </a:r>
          </a:p>
          <a:p>
            <a:r>
              <a:rPr lang="cs-CZ" b="1" dirty="0"/>
              <a:t>Ekonomicky potřebné</a:t>
            </a:r>
          </a:p>
          <a:p>
            <a:r>
              <a:rPr lang="cs-CZ" dirty="0"/>
              <a:t>&gt; snižují transakční náklady</a:t>
            </a:r>
          </a:p>
          <a:p>
            <a:r>
              <a:rPr lang="cs-CZ" dirty="0"/>
              <a:t>&gt; řeší informační asymetrii mezi prodejcem a kupujícím</a:t>
            </a:r>
          </a:p>
          <a:p>
            <a:r>
              <a:rPr lang="cs-CZ" dirty="0"/>
              <a:t>&gt; úspory z rozsahu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29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351"/>
    </mc:Choice>
    <mc:Fallback xmlns="">
      <p:transition spd="slow" advTm="168351"/>
    </mc:Fallback>
  </mc:AlternateContent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BEEF45-B441-4122-BEF7-62E34D9D3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Dočasné výjimky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F6C152-FB6B-41BF-9177-CC24A5E88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1) </a:t>
            </a:r>
            <a:r>
              <a:rPr lang="cs-CZ" b="1" dirty="0"/>
              <a:t>Antidumping</a:t>
            </a:r>
            <a:r>
              <a:rPr lang="cs-CZ" dirty="0"/>
              <a:t> </a:t>
            </a:r>
            <a:r>
              <a:rPr lang="cs-CZ" b="1" dirty="0">
                <a:solidFill>
                  <a:srgbClr val="FF0000"/>
                </a:solidFill>
              </a:rPr>
              <a:t>✓</a:t>
            </a:r>
          </a:p>
          <a:p>
            <a:r>
              <a:rPr lang="cs-CZ" dirty="0"/>
              <a:t>2) Subvence a vyrovnávací cla</a:t>
            </a:r>
          </a:p>
          <a:p>
            <a:r>
              <a:rPr lang="cs-CZ" dirty="0"/>
              <a:t>3) Platební bilance</a:t>
            </a:r>
          </a:p>
          <a:p>
            <a:r>
              <a:rPr lang="cs-CZ" dirty="0"/>
              <a:t>4) Nedospělá odvětví </a:t>
            </a:r>
          </a:p>
          <a:p>
            <a:r>
              <a:rPr lang="cs-CZ" dirty="0"/>
              <a:t>5) Ochranná opatření</a:t>
            </a:r>
          </a:p>
          <a:p>
            <a:r>
              <a:rPr lang="cs-CZ" dirty="0"/>
              <a:t>6) Zvláštní výjimky</a:t>
            </a:r>
          </a:p>
          <a:p>
            <a:r>
              <a:rPr lang="cs-CZ" dirty="0"/>
              <a:t>7) Obecná vynětí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051319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A47BEC-8786-4332-B7E9-34B9EEE70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Subvence a vyrovnávací opatření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2BA020-EE71-491E-906D-C5B09CB50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= </a:t>
            </a:r>
            <a:r>
              <a:rPr lang="cs-CZ" b="1" dirty="0"/>
              <a:t>Cizí stát z veřejných zdrojů podporuje export, my před tím chráníme naše firmy - uvalíme na podporované importy vyrovnávací opatření</a:t>
            </a:r>
          </a:p>
        </p:txBody>
      </p:sp>
    </p:spTree>
    <p:extLst>
      <p:ext uri="{BB962C8B-B14F-4D97-AF65-F5344CB8AC3E}">
        <p14:creationId xmlns:p14="http://schemas.microsoft.com/office/powerpoint/2010/main" val="2843414670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A47BEC-8786-4332-B7E9-34B9EEE70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Subvence a vyrovnávací opatření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2BA020-EE71-491E-906D-C5B09CB50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= Cizí stát z veřejných zdrojů podporuje export, my před tím chráníme naše firmy - uvalíme na podporované importy vyrovnávací opatření</a:t>
            </a:r>
          </a:p>
          <a:p>
            <a:r>
              <a:rPr lang="cs-CZ" dirty="0"/>
              <a:t>= „</a:t>
            </a:r>
            <a:r>
              <a:rPr lang="cs-CZ" dirty="0" err="1"/>
              <a:t>countervailing</a:t>
            </a:r>
            <a:r>
              <a:rPr lang="cs-CZ" dirty="0"/>
              <a:t> </a:t>
            </a:r>
            <a:r>
              <a:rPr lang="cs-CZ" dirty="0" err="1"/>
              <a:t>measures</a:t>
            </a:r>
            <a:r>
              <a:rPr lang="cs-CZ" dirty="0"/>
              <a:t>“</a:t>
            </a:r>
          </a:p>
          <a:p>
            <a:r>
              <a:rPr lang="cs-CZ" dirty="0"/>
              <a:t>2. nejčastěji využívaná výjimka, používají ji hlavně USA</a:t>
            </a:r>
          </a:p>
          <a:p>
            <a:r>
              <a:rPr lang="cs-CZ" dirty="0"/>
              <a:t>Výsledná cla jsou ale mnohem nižší než u antidumping</a:t>
            </a:r>
          </a:p>
        </p:txBody>
      </p:sp>
    </p:spTree>
    <p:extLst>
      <p:ext uri="{BB962C8B-B14F-4D97-AF65-F5344CB8AC3E}">
        <p14:creationId xmlns:p14="http://schemas.microsoft.com/office/powerpoint/2010/main" val="302464016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A47BEC-8786-4332-B7E9-34B9EEE70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Subvence a vyrovnávací opatření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2BA020-EE71-491E-906D-C5B09CB50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= Cizí stát z veřejných zdrojů podporuje export, my před tím chráníme naše firmy - uvalíme na podporované importy vyrovnávací opatření</a:t>
            </a:r>
          </a:p>
          <a:p>
            <a:r>
              <a:rPr lang="cs-CZ" dirty="0"/>
              <a:t>= „</a:t>
            </a:r>
            <a:r>
              <a:rPr lang="cs-CZ" dirty="0" err="1"/>
              <a:t>countervailing</a:t>
            </a:r>
            <a:r>
              <a:rPr lang="cs-CZ" dirty="0"/>
              <a:t> </a:t>
            </a:r>
            <a:r>
              <a:rPr lang="cs-CZ" dirty="0" err="1"/>
              <a:t>measures</a:t>
            </a:r>
            <a:r>
              <a:rPr lang="cs-CZ" dirty="0"/>
              <a:t>“</a:t>
            </a:r>
          </a:p>
          <a:p>
            <a:r>
              <a:rPr lang="cs-CZ" dirty="0"/>
              <a:t>2. nejčastěji využívaná výjimka, používají ji hlavně USA</a:t>
            </a:r>
          </a:p>
          <a:p>
            <a:r>
              <a:rPr lang="cs-CZ" dirty="0"/>
              <a:t>Výsledná cla jsou ale mnohem nižší než u antidumpingu</a:t>
            </a:r>
          </a:p>
          <a:p>
            <a:r>
              <a:rPr lang="cs-CZ" dirty="0">
                <a:solidFill>
                  <a:srgbClr val="FF0000"/>
                </a:solidFill>
              </a:rPr>
              <a:t>Nejčastější terč – opět Čína – USA ji považují za </a:t>
            </a:r>
            <a:r>
              <a:rPr lang="cs-CZ" b="1" dirty="0">
                <a:solidFill>
                  <a:srgbClr val="FF0000"/>
                </a:solidFill>
              </a:rPr>
              <a:t>netržní ekonomiku </a:t>
            </a:r>
            <a:r>
              <a:rPr lang="cs-CZ" dirty="0">
                <a:solidFill>
                  <a:srgbClr val="FF0000"/>
                </a:solidFill>
              </a:rPr>
              <a:t>se silným provázáním státu a trhu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724831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A47BEC-8786-4332-B7E9-34B9EEE70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Subvence a vyrovnávací opatření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2BA020-EE71-491E-906D-C5B09CB50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Teorií jsou přijímaná lépe než antidumping </a:t>
            </a:r>
          </a:p>
          <a:p>
            <a:r>
              <a:rPr lang="cs-CZ" b="1" dirty="0"/>
              <a:t>Firmy nemohou na trhu soupeřit se zahraničním konkurentem, za kterým stojí vláda se svým rozpočtem</a:t>
            </a:r>
          </a:p>
          <a:p>
            <a:r>
              <a:rPr lang="cs-CZ" dirty="0"/>
              <a:t>Možnost uvalení vyrovnávacího cla odstrašuje cizí vládu od tvorby subvencí, které by narušovaly obchod</a:t>
            </a:r>
          </a:p>
        </p:txBody>
      </p:sp>
    </p:spTree>
    <p:extLst>
      <p:ext uri="{BB962C8B-B14F-4D97-AF65-F5344CB8AC3E}">
        <p14:creationId xmlns:p14="http://schemas.microsoft.com/office/powerpoint/2010/main" val="84485213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A47BEC-8786-4332-B7E9-34B9EEE70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o subvencích a vyrovnávacích opatřeních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2BA020-EE71-491E-906D-C5B09CB50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Dělí subvence na tři typy:</a:t>
            </a:r>
          </a:p>
          <a:p>
            <a:r>
              <a:rPr lang="cs-CZ" b="1" dirty="0"/>
              <a:t>1) Povolené </a:t>
            </a:r>
            <a:r>
              <a:rPr lang="cs-CZ" dirty="0"/>
              <a:t>(Green box) – </a:t>
            </a:r>
            <a:r>
              <a:rPr lang="cs-CZ" b="1" dirty="0"/>
              <a:t>spadají na celou ekonomiku, nebo mají neekonomický cíl </a:t>
            </a:r>
            <a:r>
              <a:rPr lang="cs-CZ" dirty="0"/>
              <a:t>(podpora výzkumu a vývoje, zavádění zelených technologií atd.)</a:t>
            </a:r>
          </a:p>
          <a:p>
            <a:r>
              <a:rPr lang="cs-CZ" dirty="0"/>
              <a:t>= nenarušují obchod</a:t>
            </a:r>
          </a:p>
        </p:txBody>
      </p:sp>
    </p:spTree>
    <p:extLst>
      <p:ext uri="{BB962C8B-B14F-4D97-AF65-F5344CB8AC3E}">
        <p14:creationId xmlns:p14="http://schemas.microsoft.com/office/powerpoint/2010/main" val="2039815196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A47BEC-8786-4332-B7E9-34B9EEE70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o subvencích a vyrovnávacích opatřeních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2BA020-EE71-491E-906D-C5B09CB50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Dělí subvence na tři typy:</a:t>
            </a:r>
          </a:p>
          <a:p>
            <a:r>
              <a:rPr lang="cs-CZ" b="1" dirty="0"/>
              <a:t>1) Povolené </a:t>
            </a:r>
            <a:r>
              <a:rPr lang="cs-CZ" dirty="0"/>
              <a:t>(Green box) – </a:t>
            </a:r>
            <a:r>
              <a:rPr lang="cs-CZ" b="1" dirty="0"/>
              <a:t>spadají na celou ekonomiku, nebo mají neekonomický cíl </a:t>
            </a:r>
            <a:r>
              <a:rPr lang="cs-CZ" dirty="0"/>
              <a:t>(podpora výzkumu a vývoje, zavádění zelených technologií atd.)</a:t>
            </a:r>
          </a:p>
          <a:p>
            <a:r>
              <a:rPr lang="cs-CZ" dirty="0"/>
              <a:t>= nenarušují obchod</a:t>
            </a:r>
          </a:p>
          <a:p>
            <a:r>
              <a:rPr lang="cs-CZ" dirty="0"/>
              <a:t>Ekonomická teorie subvence považuje za správný způsob, jakým vlády mohou zasahovat do ekonomiky a podporovat aktivity, které mají nějakou pozitivní externalitu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524381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A47BEC-8786-4332-B7E9-34B9EEE70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o subvencích a vyrovnávacích opatřeních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2BA020-EE71-491E-906D-C5B09CB50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2) Zakázané – jejich výše závisí na množství exportovaného zboží, nebo na použití domácích vstupů </a:t>
            </a:r>
            <a:r>
              <a:rPr lang="cs-CZ" dirty="0"/>
              <a:t>(</a:t>
            </a:r>
            <a:r>
              <a:rPr lang="cs-CZ" dirty="0" err="1"/>
              <a:t>local</a:t>
            </a:r>
            <a:r>
              <a:rPr lang="cs-CZ" dirty="0"/>
              <a:t> </a:t>
            </a:r>
            <a:r>
              <a:rPr lang="cs-CZ" dirty="0" err="1"/>
              <a:t>content</a:t>
            </a:r>
            <a:r>
              <a:rPr lang="cs-CZ" dirty="0"/>
              <a:t>)</a:t>
            </a:r>
          </a:p>
          <a:p>
            <a:r>
              <a:rPr lang="cs-CZ" b="1" dirty="0">
                <a:solidFill>
                  <a:srgbClr val="FF0000"/>
                </a:solidFill>
              </a:rPr>
              <a:t>= je zakázáno subvencovat export</a:t>
            </a:r>
          </a:p>
          <a:p>
            <a:r>
              <a:rPr lang="cs-CZ" dirty="0"/>
              <a:t>Jsou zakázané </a:t>
            </a:r>
            <a:r>
              <a:rPr lang="cs-CZ" b="1" dirty="0">
                <a:solidFill>
                  <a:srgbClr val="FF0000"/>
                </a:solidFill>
              </a:rPr>
              <a:t>bez ohledu na jejich dopad</a:t>
            </a:r>
          </a:p>
          <a:p>
            <a:r>
              <a:rPr lang="cs-CZ" dirty="0"/>
              <a:t>Ohrožená země se může </a:t>
            </a:r>
            <a:r>
              <a:rPr lang="cs-CZ" b="1" dirty="0"/>
              <a:t>bránit vyrovnávacím opatřením</a:t>
            </a:r>
          </a:p>
        </p:txBody>
      </p:sp>
    </p:spTree>
    <p:extLst>
      <p:ext uri="{BB962C8B-B14F-4D97-AF65-F5344CB8AC3E}">
        <p14:creationId xmlns:p14="http://schemas.microsoft.com/office/powerpoint/2010/main" val="1996092719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A47BEC-8786-4332-B7E9-34B9EEE70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o subvencích a vyrovnávacích opatřeních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2BA020-EE71-491E-906D-C5B09CB50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3) </a:t>
            </a:r>
            <a:r>
              <a:rPr lang="cs-CZ" b="1" dirty="0"/>
              <a:t>Napadnutelné (</a:t>
            </a:r>
            <a:r>
              <a:rPr lang="cs-CZ" b="1" dirty="0" err="1"/>
              <a:t>actionable</a:t>
            </a:r>
            <a:r>
              <a:rPr lang="cs-CZ" b="1" dirty="0"/>
              <a:t>) </a:t>
            </a:r>
            <a:r>
              <a:rPr lang="cs-CZ" dirty="0"/>
              <a:t>– všechny ostatní </a:t>
            </a:r>
          </a:p>
          <a:p>
            <a:r>
              <a:rPr lang="cs-CZ" dirty="0"/>
              <a:t>Například podpora automobilového průmyslu, která ale nepodporuje přímo export</a:t>
            </a:r>
          </a:p>
        </p:txBody>
      </p:sp>
    </p:spTree>
    <p:extLst>
      <p:ext uri="{BB962C8B-B14F-4D97-AF65-F5344CB8AC3E}">
        <p14:creationId xmlns:p14="http://schemas.microsoft.com/office/powerpoint/2010/main" val="2503779604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A47BEC-8786-4332-B7E9-34B9EEE70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o subvencích a vyrovnávacích opatřeních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2BA020-EE71-491E-906D-C5B09CB50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3) </a:t>
            </a:r>
            <a:r>
              <a:rPr lang="cs-CZ" b="1" dirty="0"/>
              <a:t>Napadnutelné (</a:t>
            </a:r>
            <a:r>
              <a:rPr lang="cs-CZ" b="1" dirty="0" err="1"/>
              <a:t>actionable</a:t>
            </a:r>
            <a:r>
              <a:rPr lang="cs-CZ" b="1" dirty="0"/>
              <a:t>) </a:t>
            </a:r>
            <a:r>
              <a:rPr lang="cs-CZ" dirty="0"/>
              <a:t>– všechny ostatní </a:t>
            </a:r>
          </a:p>
          <a:p>
            <a:r>
              <a:rPr lang="cs-CZ" dirty="0"/>
              <a:t>Například podpora automobilového průmyslu, která ale nepodporuje přímo export</a:t>
            </a:r>
          </a:p>
          <a:p>
            <a:r>
              <a:rPr lang="cs-CZ" dirty="0"/>
              <a:t>Pro uvalení vyrovnávacího opatření je </a:t>
            </a:r>
            <a:r>
              <a:rPr lang="cs-CZ" b="1" dirty="0"/>
              <a:t>potřeba dokázat, že mají negativní vliv na naše firmy, </a:t>
            </a:r>
            <a:r>
              <a:rPr lang="cs-CZ" dirty="0"/>
              <a:t>které vyrábějí konkurenční produkt</a:t>
            </a:r>
          </a:p>
        </p:txBody>
      </p:sp>
    </p:spTree>
    <p:extLst>
      <p:ext uri="{BB962C8B-B14F-4D97-AF65-F5344CB8AC3E}">
        <p14:creationId xmlns:p14="http://schemas.microsoft.com/office/powerpoint/2010/main" val="4226909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FC9D73-6D6C-4732-9D85-598AA0467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Netarifní překážky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802140-168C-401F-84B0-D256188FF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Politicky nevyhnutelné </a:t>
            </a:r>
          </a:p>
          <a:p>
            <a:r>
              <a:rPr lang="cs-CZ" dirty="0"/>
              <a:t>&gt; legitimní zájem států regulovat </a:t>
            </a:r>
          </a:p>
          <a:p>
            <a:r>
              <a:rPr lang="cs-CZ" dirty="0"/>
              <a:t> &gt; odlišné veřejné mínění a hodnoty v jiných zemích</a:t>
            </a:r>
          </a:p>
          <a:p>
            <a:r>
              <a:rPr lang="cs-CZ" b="1" dirty="0"/>
              <a:t>Ekonomicky potřebné</a:t>
            </a:r>
          </a:p>
          <a:p>
            <a:r>
              <a:rPr lang="cs-CZ" dirty="0"/>
              <a:t>&gt; snižují transakční náklady</a:t>
            </a:r>
          </a:p>
          <a:p>
            <a:r>
              <a:rPr lang="cs-CZ" dirty="0"/>
              <a:t>&gt; řeší informační asymetrii mezi prodejcem a kupujícím</a:t>
            </a:r>
          </a:p>
          <a:p>
            <a:r>
              <a:rPr lang="cs-CZ" dirty="0"/>
              <a:t>&gt; úspory z rozsahu</a:t>
            </a:r>
          </a:p>
          <a:p>
            <a:r>
              <a:rPr lang="cs-CZ" dirty="0"/>
              <a:t>&gt; </a:t>
            </a:r>
            <a:r>
              <a:rPr lang="cs-CZ" b="1" dirty="0"/>
              <a:t>neoklasická ekonomie je na rozdíl od cel neodmítá!</a:t>
            </a:r>
            <a:endParaRPr lang="en-US" b="1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8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351"/>
    </mc:Choice>
    <mc:Fallback xmlns="">
      <p:transition spd="slow" advTm="168351"/>
    </mc:Fallback>
  </mc:AlternateContent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A47BEC-8786-4332-B7E9-34B9EEE70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o subvencích a vyrovnávacích opatřeních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2BA020-EE71-491E-906D-C5B09CB50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Maximální doba vyrovnávacího opatření opět </a:t>
            </a:r>
            <a:r>
              <a:rPr lang="cs-CZ" b="1" dirty="0"/>
              <a:t>5 let</a:t>
            </a:r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981124780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BEEF45-B441-4122-BEF7-62E34D9D3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Dočasné výjimky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F6C152-FB6B-41BF-9177-CC24A5E88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1) </a:t>
            </a:r>
            <a:r>
              <a:rPr lang="cs-CZ" b="1" dirty="0"/>
              <a:t>Antidumping</a:t>
            </a:r>
            <a:r>
              <a:rPr lang="cs-CZ" dirty="0"/>
              <a:t> </a:t>
            </a:r>
            <a:r>
              <a:rPr lang="cs-CZ" b="1" dirty="0">
                <a:solidFill>
                  <a:srgbClr val="FF0000"/>
                </a:solidFill>
              </a:rPr>
              <a:t>✓</a:t>
            </a:r>
          </a:p>
          <a:p>
            <a:r>
              <a:rPr lang="cs-CZ" b="1" dirty="0"/>
              <a:t>2) Subvence a vyrovnávací cla </a:t>
            </a:r>
            <a:r>
              <a:rPr lang="cs-CZ" b="1" dirty="0">
                <a:solidFill>
                  <a:srgbClr val="FF0000"/>
                </a:solidFill>
              </a:rPr>
              <a:t>✓</a:t>
            </a:r>
            <a:endParaRPr lang="cs-CZ" dirty="0"/>
          </a:p>
          <a:p>
            <a:r>
              <a:rPr lang="cs-CZ" dirty="0"/>
              <a:t>3) Platební bilance</a:t>
            </a:r>
          </a:p>
          <a:p>
            <a:r>
              <a:rPr lang="cs-CZ" dirty="0"/>
              <a:t>4) Nedospělá odvětví </a:t>
            </a:r>
          </a:p>
          <a:p>
            <a:r>
              <a:rPr lang="cs-CZ" dirty="0"/>
              <a:t>5) Ochranná opatření</a:t>
            </a:r>
          </a:p>
          <a:p>
            <a:r>
              <a:rPr lang="cs-CZ" dirty="0"/>
              <a:t>6) Zvláštní výjimky</a:t>
            </a:r>
          </a:p>
          <a:p>
            <a:r>
              <a:rPr lang="cs-CZ" dirty="0"/>
              <a:t>7) Obecná vynětí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199105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1EDC2C-5190-4AEA-800E-EB0A7AA30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Platební bilance (BOP)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A58643-0371-485F-8C81-7E79D75DE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Důležité v </a:t>
            </a:r>
            <a:r>
              <a:rPr lang="cs-CZ" dirty="0" err="1"/>
              <a:t>Bretton</a:t>
            </a:r>
            <a:r>
              <a:rPr lang="cs-CZ" dirty="0"/>
              <a:t> </a:t>
            </a:r>
            <a:r>
              <a:rPr lang="cs-CZ" dirty="0" err="1"/>
              <a:t>Woodském</a:t>
            </a:r>
            <a:r>
              <a:rPr lang="cs-CZ" dirty="0"/>
              <a:t> systému – nešlo snadno devalvovat kvůli fixním směnným kurzům &gt; problémy s platební bilancí</a:t>
            </a:r>
          </a:p>
          <a:p>
            <a:r>
              <a:rPr lang="cs-CZ" dirty="0"/>
              <a:t>Pro tento účel jsou povoleny kvóty! </a:t>
            </a:r>
          </a:p>
          <a:p>
            <a:r>
              <a:rPr lang="cs-CZ" dirty="0"/>
              <a:t>Starý GATT - skrytý protekcionismus rozvojových zemí – trvalé kvóty, často jen na určité produkty, i když pro platební bilanci je potřeba celkově omezit importy</a:t>
            </a:r>
          </a:p>
          <a:p>
            <a:r>
              <a:rPr lang="cs-CZ" dirty="0"/>
              <a:t>Uruguayské kolo – zvláštní dohoda - primárně mají být používána cla, opatření mají případně být </a:t>
            </a:r>
            <a:r>
              <a:rPr lang="cs-CZ" dirty="0">
                <a:solidFill>
                  <a:srgbClr val="FF0000"/>
                </a:solidFill>
              </a:rPr>
              <a:t>univerzální</a:t>
            </a:r>
          </a:p>
        </p:txBody>
      </p:sp>
    </p:spTree>
    <p:extLst>
      <p:ext uri="{BB962C8B-B14F-4D97-AF65-F5344CB8AC3E}">
        <p14:creationId xmlns:p14="http://schemas.microsoft.com/office/powerpoint/2010/main" val="4124525403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BEEF45-B441-4122-BEF7-62E34D9D3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Dočasné výjimky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F6C152-FB6B-41BF-9177-CC24A5E88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1) </a:t>
            </a:r>
            <a:r>
              <a:rPr lang="cs-CZ" b="1" dirty="0"/>
              <a:t>Antidumping</a:t>
            </a:r>
            <a:r>
              <a:rPr lang="cs-CZ" dirty="0"/>
              <a:t> </a:t>
            </a:r>
            <a:r>
              <a:rPr lang="cs-CZ" b="1" dirty="0">
                <a:solidFill>
                  <a:srgbClr val="FF0000"/>
                </a:solidFill>
              </a:rPr>
              <a:t>✓</a:t>
            </a:r>
          </a:p>
          <a:p>
            <a:r>
              <a:rPr lang="cs-CZ" b="1" dirty="0"/>
              <a:t>2) Subvence a vyrovnávací cla </a:t>
            </a:r>
            <a:r>
              <a:rPr lang="cs-CZ" b="1" dirty="0">
                <a:solidFill>
                  <a:srgbClr val="FF0000"/>
                </a:solidFill>
              </a:rPr>
              <a:t>✓</a:t>
            </a:r>
            <a:endParaRPr lang="cs-CZ" dirty="0"/>
          </a:p>
          <a:p>
            <a:r>
              <a:rPr lang="cs-CZ" b="1" dirty="0"/>
              <a:t>3) Platební bilance </a:t>
            </a:r>
            <a:r>
              <a:rPr lang="cs-CZ" b="1" dirty="0">
                <a:solidFill>
                  <a:srgbClr val="FF0000"/>
                </a:solidFill>
              </a:rPr>
              <a:t>✓</a:t>
            </a:r>
            <a:endParaRPr lang="cs-CZ" b="1" dirty="0"/>
          </a:p>
          <a:p>
            <a:r>
              <a:rPr lang="cs-CZ" dirty="0"/>
              <a:t>4) Nedospělá odvětví </a:t>
            </a:r>
          </a:p>
          <a:p>
            <a:r>
              <a:rPr lang="cs-CZ" dirty="0"/>
              <a:t>5) Ochranná opatření</a:t>
            </a:r>
          </a:p>
          <a:p>
            <a:r>
              <a:rPr lang="cs-CZ" dirty="0"/>
              <a:t>6) Zvláštní výjimky</a:t>
            </a:r>
          </a:p>
          <a:p>
            <a:r>
              <a:rPr lang="cs-CZ" dirty="0"/>
              <a:t>7) Obecná vynětí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408811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B6DD73-9A3B-4F8E-88B6-1C9F1B38C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Nedospělá odvětví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508ECB-4495-4EC5-B36B-00820985C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Stát se může zpětně rozhodnout, že nějaké odvětví je třeba chránit, i když již učinil celní závazek</a:t>
            </a:r>
          </a:p>
          <a:p>
            <a:r>
              <a:rPr lang="cs-CZ" dirty="0"/>
              <a:t>Postiženým exportérům má poskytnout </a:t>
            </a:r>
            <a:r>
              <a:rPr lang="cs-CZ" b="1" dirty="0"/>
              <a:t>kompenzaci </a:t>
            </a:r>
            <a:r>
              <a:rPr lang="cs-CZ" dirty="0"/>
              <a:t>– liberalizovat něco jiného</a:t>
            </a:r>
          </a:p>
          <a:p>
            <a:r>
              <a:rPr lang="cs-CZ" dirty="0"/>
              <a:t>Je možné použít </a:t>
            </a:r>
            <a:r>
              <a:rPr lang="cs-CZ" b="1" dirty="0"/>
              <a:t>i kvantitativní omezení</a:t>
            </a:r>
          </a:p>
          <a:p>
            <a:r>
              <a:rPr lang="cs-CZ" b="1" dirty="0"/>
              <a:t>Striktní podmínky </a:t>
            </a:r>
            <a:r>
              <a:rPr lang="cs-CZ" dirty="0"/>
              <a:t>– </a:t>
            </a:r>
            <a:r>
              <a:rPr lang="cs-CZ" b="1" dirty="0"/>
              <a:t>rozvojové země své kvóty raději ospravedlnily </a:t>
            </a:r>
            <a:r>
              <a:rPr lang="cs-CZ" b="1" dirty="0">
                <a:solidFill>
                  <a:srgbClr val="FF0000"/>
                </a:solidFill>
              </a:rPr>
              <a:t>přes platební bilanci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761389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BEEF45-B441-4122-BEF7-62E34D9D3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Dočasné výjimky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F6C152-FB6B-41BF-9177-CC24A5E88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1) </a:t>
            </a:r>
            <a:r>
              <a:rPr lang="cs-CZ" b="1" dirty="0"/>
              <a:t>Antidumping</a:t>
            </a:r>
            <a:r>
              <a:rPr lang="cs-CZ" dirty="0"/>
              <a:t> </a:t>
            </a:r>
            <a:r>
              <a:rPr lang="cs-CZ" b="1" dirty="0">
                <a:solidFill>
                  <a:srgbClr val="FF0000"/>
                </a:solidFill>
              </a:rPr>
              <a:t>✓</a:t>
            </a:r>
          </a:p>
          <a:p>
            <a:r>
              <a:rPr lang="cs-CZ" b="1" dirty="0"/>
              <a:t>2) Subvence a vyrovnávací cla </a:t>
            </a:r>
            <a:r>
              <a:rPr lang="cs-CZ" b="1" dirty="0">
                <a:solidFill>
                  <a:srgbClr val="FF0000"/>
                </a:solidFill>
              </a:rPr>
              <a:t>✓</a:t>
            </a:r>
            <a:endParaRPr lang="cs-CZ" dirty="0"/>
          </a:p>
          <a:p>
            <a:r>
              <a:rPr lang="cs-CZ" b="1" dirty="0"/>
              <a:t>3) Platební bilance </a:t>
            </a:r>
            <a:r>
              <a:rPr lang="cs-CZ" b="1" dirty="0">
                <a:solidFill>
                  <a:srgbClr val="FF0000"/>
                </a:solidFill>
              </a:rPr>
              <a:t>✓</a:t>
            </a:r>
            <a:endParaRPr lang="cs-CZ" b="1" dirty="0"/>
          </a:p>
          <a:p>
            <a:r>
              <a:rPr lang="cs-CZ" b="1" dirty="0"/>
              <a:t>4) Nedospělá odvětví </a:t>
            </a:r>
            <a:r>
              <a:rPr lang="cs-CZ" b="1" dirty="0">
                <a:solidFill>
                  <a:srgbClr val="FF0000"/>
                </a:solidFill>
              </a:rPr>
              <a:t>✓</a:t>
            </a:r>
            <a:endParaRPr lang="cs-CZ" b="1" dirty="0"/>
          </a:p>
          <a:p>
            <a:r>
              <a:rPr lang="cs-CZ" dirty="0"/>
              <a:t>5) Ochranná opatření</a:t>
            </a:r>
          </a:p>
          <a:p>
            <a:r>
              <a:rPr lang="cs-CZ" dirty="0"/>
              <a:t>6) Zvláštní výjimky</a:t>
            </a:r>
          </a:p>
          <a:p>
            <a:r>
              <a:rPr lang="cs-CZ" dirty="0"/>
              <a:t>7) Obecná vynětí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941490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660F0F-33D1-4234-8722-73A6D77EB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Ochranná opatření (</a:t>
            </a:r>
            <a:r>
              <a:rPr lang="cs-CZ" dirty="0" err="1"/>
              <a:t>safeguards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A8A9F4-D6D3-4EB3-B1BA-6C6C8B797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Možnost dočasně uvalit omezení obchodu pro záchranu odvětví, které čelí šokovému nárůstu importu</a:t>
            </a:r>
          </a:p>
          <a:p>
            <a:r>
              <a:rPr lang="cs-CZ" dirty="0"/>
              <a:t>&gt; ochrana nekonkurenceschopných odvětví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653062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0C60B1-8977-47C9-A50C-492D0487A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Článek XIX. GATT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97DED5-F635-463A-9DBC-654B6C982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</a:t>
            </a:r>
            <a:r>
              <a:rPr lang="en-US" dirty="0"/>
              <a:t>If, </a:t>
            </a:r>
            <a:r>
              <a:rPr lang="en-US" b="1" dirty="0"/>
              <a:t>as a result of unforeseen developments </a:t>
            </a:r>
            <a:r>
              <a:rPr lang="en-US" dirty="0"/>
              <a:t>and of the </a:t>
            </a:r>
            <a:r>
              <a:rPr lang="en-US" b="1" dirty="0"/>
              <a:t>effect of the obligations incurred by a contracting party </a:t>
            </a:r>
            <a:r>
              <a:rPr lang="en-US" dirty="0"/>
              <a:t>under this Agreement, including tariff concessions, </a:t>
            </a:r>
            <a:r>
              <a:rPr lang="en-US" b="1" dirty="0"/>
              <a:t>any product is being imported </a:t>
            </a:r>
            <a:r>
              <a:rPr lang="en-US" dirty="0"/>
              <a:t>into the territory of that contracting party </a:t>
            </a:r>
            <a:r>
              <a:rPr lang="en-US" b="1" dirty="0"/>
              <a:t>in such increased quantities </a:t>
            </a:r>
            <a:r>
              <a:rPr lang="en-US" dirty="0"/>
              <a:t>and under such conditions </a:t>
            </a:r>
            <a:r>
              <a:rPr lang="en-US" b="1" dirty="0"/>
              <a:t>as to cause or threaten serious injury to domestic producers</a:t>
            </a:r>
            <a:r>
              <a:rPr lang="en-US" dirty="0"/>
              <a:t> in that territory of like or directly competitive products, </a:t>
            </a:r>
            <a:r>
              <a:rPr lang="en-US" b="1" dirty="0"/>
              <a:t>the contracting party shall be free</a:t>
            </a:r>
            <a:r>
              <a:rPr lang="en-US" dirty="0"/>
              <a:t>, in respect of such product, and to the extent and </a:t>
            </a:r>
            <a:r>
              <a:rPr lang="en-US" b="1" dirty="0"/>
              <a:t>for such time as may be necessary </a:t>
            </a:r>
            <a:r>
              <a:rPr lang="en-US" dirty="0"/>
              <a:t>to prevent or remedy such injury, </a:t>
            </a:r>
            <a:r>
              <a:rPr lang="en-US" b="1" dirty="0"/>
              <a:t>to suspend the obligation</a:t>
            </a:r>
            <a:r>
              <a:rPr lang="en-US" dirty="0"/>
              <a:t> in whole or in part or to withdraw or modify the concession.</a:t>
            </a:r>
            <a:r>
              <a:rPr lang="cs-CZ" dirty="0"/>
              <a:t>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855413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1E208A-D9CB-4B4D-B6FB-BF472C0A5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Ochranná opatření (</a:t>
            </a:r>
            <a:r>
              <a:rPr lang="cs-CZ" dirty="0" err="1"/>
              <a:t>safeguards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DD88CB-BD04-414E-9F5C-32B4A2A00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Podmínky:</a:t>
            </a:r>
          </a:p>
          <a:p>
            <a:r>
              <a:rPr lang="cs-CZ" dirty="0"/>
              <a:t>1) Vzroste import</a:t>
            </a:r>
          </a:p>
          <a:p>
            <a:r>
              <a:rPr lang="cs-CZ" dirty="0"/>
              <a:t>2) Je to nečekané</a:t>
            </a:r>
          </a:p>
          <a:p>
            <a:r>
              <a:rPr lang="cs-CZ" dirty="0"/>
              <a:t>3) Je to kvůli závazkům státu v GATT</a:t>
            </a:r>
          </a:p>
          <a:p>
            <a:r>
              <a:rPr lang="cs-CZ" dirty="0"/>
              <a:t>4) Znamená to riziko vážné újmy pro domácí producenty</a:t>
            </a:r>
          </a:p>
          <a:p>
            <a:r>
              <a:rPr lang="cs-CZ" dirty="0"/>
              <a:t>&gt; Stát dočasně odstoupí od svých závazků, nebo je modifikuje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3192506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1E208A-D9CB-4B4D-B6FB-BF472C0A5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Ochranná opatření (</a:t>
            </a:r>
            <a:r>
              <a:rPr lang="cs-CZ" dirty="0" err="1"/>
              <a:t>safeguards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DD88CB-BD04-414E-9F5C-32B4A2A00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Podmínky:</a:t>
            </a:r>
          </a:p>
          <a:p>
            <a:r>
              <a:rPr lang="cs-CZ" dirty="0"/>
              <a:t>1) Vzroste import</a:t>
            </a:r>
          </a:p>
          <a:p>
            <a:r>
              <a:rPr lang="cs-CZ" dirty="0"/>
              <a:t>2) Nečekaně</a:t>
            </a:r>
          </a:p>
          <a:p>
            <a:r>
              <a:rPr lang="cs-CZ" dirty="0"/>
              <a:t>3) Kvůli závazkům státu v GATT</a:t>
            </a:r>
          </a:p>
          <a:p>
            <a:r>
              <a:rPr lang="cs-CZ" dirty="0"/>
              <a:t>4) Znamená to riziko vážné újmy pro domácí producenty</a:t>
            </a:r>
          </a:p>
          <a:p>
            <a:endParaRPr lang="cs-CZ" dirty="0"/>
          </a:p>
          <a:p>
            <a:r>
              <a:rPr lang="cs-CZ" b="1" dirty="0"/>
              <a:t>&gt; toto všechno musí uvalující stát prokázat!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3622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398221-62C3-4FFF-B9E3-493B98297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Netarifní překážky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8589E0-B36D-43F3-A094-7A4B76D2B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Problémy:</a:t>
            </a:r>
          </a:p>
          <a:p>
            <a:r>
              <a:rPr lang="cs-CZ" b="1" dirty="0"/>
              <a:t>Tvrdší omezení než clo – </a:t>
            </a:r>
            <a:r>
              <a:rPr lang="cs-CZ" b="1" dirty="0">
                <a:solidFill>
                  <a:srgbClr val="FF0000"/>
                </a:solidFill>
              </a:rPr>
              <a:t>často úplný zákaz!</a:t>
            </a:r>
          </a:p>
          <a:p>
            <a:endParaRPr lang="cs-CZ" b="1" dirty="0"/>
          </a:p>
          <a:p>
            <a:endParaRPr lang="cs-CZ" dirty="0"/>
          </a:p>
          <a:p>
            <a:endParaRPr lang="cs-CZ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66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28"/>
    </mc:Choice>
    <mc:Fallback xmlns="">
      <p:transition spd="slow" advTm="43828"/>
    </mc:Fallback>
  </mc:AlternateContent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A35742-EA26-49A9-A0BC-DE8B1CE19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Ochranná opatření (</a:t>
            </a:r>
            <a:r>
              <a:rPr lang="cs-CZ" dirty="0" err="1"/>
              <a:t>safeguards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7EDE11-7434-43DE-B3FA-421A396BB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Nediskriminační</a:t>
            </a:r>
            <a:r>
              <a:rPr lang="cs-CZ" dirty="0"/>
              <a:t> – </a:t>
            </a:r>
            <a:r>
              <a:rPr lang="cs-CZ" dirty="0">
                <a:solidFill>
                  <a:srgbClr val="FF0000"/>
                </a:solidFill>
              </a:rPr>
              <a:t>na všechny ostatní státy </a:t>
            </a:r>
          </a:p>
          <a:p>
            <a:r>
              <a:rPr lang="cs-CZ" b="1" dirty="0"/>
              <a:t>Potřeba kompenzace </a:t>
            </a:r>
            <a:r>
              <a:rPr lang="cs-CZ" dirty="0"/>
              <a:t>– jinde obchod uvolním, jinak má poškozený stát právo na </a:t>
            </a:r>
            <a:r>
              <a:rPr lang="cs-CZ" b="1" dirty="0"/>
              <a:t>odvetná opatření</a:t>
            </a:r>
          </a:p>
        </p:txBody>
      </p:sp>
    </p:spTree>
    <p:extLst>
      <p:ext uri="{BB962C8B-B14F-4D97-AF65-F5344CB8AC3E}">
        <p14:creationId xmlns:p14="http://schemas.microsoft.com/office/powerpoint/2010/main" val="216080702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628566-BDB2-4829-86C0-518F45612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Ochranná opatření (</a:t>
            </a:r>
            <a:r>
              <a:rPr lang="cs-CZ" dirty="0" err="1"/>
              <a:t>safeguards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BC0D6A-69AC-49B0-A40F-B18C49CD2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Je to WTO </a:t>
            </a:r>
            <a:r>
              <a:rPr lang="cs-CZ" b="1" dirty="0"/>
              <a:t>preferovaná</a:t>
            </a:r>
            <a:r>
              <a:rPr lang="cs-CZ" dirty="0"/>
              <a:t> forma protekce nekonkurenceschopných odvětví</a:t>
            </a:r>
            <a:endParaRPr lang="cs-CZ" b="1" dirty="0"/>
          </a:p>
          <a:p>
            <a:r>
              <a:rPr lang="cs-CZ" dirty="0"/>
              <a:t>Vyspělé státy místo toho začaly používat </a:t>
            </a:r>
            <a:r>
              <a:rPr lang="cs-CZ" b="1" dirty="0"/>
              <a:t>AD </a:t>
            </a:r>
            <a:r>
              <a:rPr lang="cs-CZ" dirty="0"/>
              <a:t>a „dobrovolná“ omezení exportu, rozvojové země BOP opatření</a:t>
            </a:r>
          </a:p>
          <a:p>
            <a:r>
              <a:rPr lang="cs-CZ" dirty="0">
                <a:solidFill>
                  <a:srgbClr val="FF0000"/>
                </a:solidFill>
              </a:rPr>
              <a:t>1995 až 2007 – </a:t>
            </a:r>
            <a:r>
              <a:rPr lang="cs-CZ" b="1" dirty="0">
                <a:solidFill>
                  <a:srgbClr val="FF0000"/>
                </a:solidFill>
              </a:rPr>
              <a:t>83 ochranných opatření,  2049 AD opatření</a:t>
            </a:r>
            <a:r>
              <a:rPr lang="cs-CZ" dirty="0">
                <a:solidFill>
                  <a:srgbClr val="FF0000"/>
                </a:solidFill>
              </a:rPr>
              <a:t>!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7798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490B43-D026-4FB4-9759-293C15904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Ochranná opatření (</a:t>
            </a:r>
            <a:r>
              <a:rPr lang="cs-CZ" dirty="0" err="1"/>
              <a:t>safeguards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B186C9-5FA0-4FE7-A3CD-E61687CE9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Uruguayské kolo – </a:t>
            </a:r>
            <a:r>
              <a:rPr lang="cs-CZ" b="1" dirty="0"/>
              <a:t>Dohoda o ochranných opatřeních</a:t>
            </a:r>
            <a:endParaRPr lang="cs-CZ" dirty="0"/>
          </a:p>
          <a:p>
            <a:r>
              <a:rPr lang="cs-CZ" b="1" dirty="0"/>
              <a:t>Snaha udělat ochranná opatření jednoduššími a více „user-</a:t>
            </a:r>
            <a:r>
              <a:rPr lang="cs-CZ" b="1" dirty="0" err="1"/>
              <a:t>friendly</a:t>
            </a:r>
            <a:r>
              <a:rPr lang="cs-CZ" dirty="0"/>
              <a:t>“, aby se státy nemusely uchylovat k AD</a:t>
            </a:r>
          </a:p>
          <a:p>
            <a:r>
              <a:rPr lang="cs-CZ" dirty="0"/>
              <a:t>Maximální trvání opatření </a:t>
            </a:r>
            <a:r>
              <a:rPr lang="cs-CZ" b="1" dirty="0"/>
              <a:t>8 let</a:t>
            </a:r>
          </a:p>
          <a:p>
            <a:r>
              <a:rPr lang="cs-CZ" dirty="0"/>
              <a:t>&gt; Státy to začaly alespoň trochu používat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754509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490B43-D026-4FB4-9759-293C15904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Ochranná opatření (</a:t>
            </a:r>
            <a:r>
              <a:rPr lang="cs-CZ" dirty="0" err="1"/>
              <a:t>safeguards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B186C9-5FA0-4FE7-A3CD-E61687CE9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Uruguayské kolo – </a:t>
            </a:r>
            <a:r>
              <a:rPr lang="cs-CZ" b="1" dirty="0"/>
              <a:t>Dohoda o ochranných opatřeních</a:t>
            </a:r>
            <a:endParaRPr lang="cs-CZ" dirty="0"/>
          </a:p>
          <a:p>
            <a:r>
              <a:rPr lang="cs-CZ" dirty="0"/>
              <a:t>Snaha udělat ochranná opatření jednoduššími a více „user-</a:t>
            </a:r>
            <a:r>
              <a:rPr lang="cs-CZ" dirty="0" err="1"/>
              <a:t>friendly</a:t>
            </a:r>
            <a:r>
              <a:rPr lang="cs-CZ" dirty="0"/>
              <a:t>“, aby se státy nemusely uchylovat k AD</a:t>
            </a:r>
          </a:p>
          <a:p>
            <a:r>
              <a:rPr lang="cs-CZ" dirty="0"/>
              <a:t>Maximální trvání opatření </a:t>
            </a:r>
            <a:r>
              <a:rPr lang="cs-CZ" b="1" dirty="0"/>
              <a:t>8 let</a:t>
            </a:r>
          </a:p>
          <a:p>
            <a:r>
              <a:rPr lang="cs-CZ" dirty="0"/>
              <a:t>&gt; Státy to začaly alespoň trochu používat</a:t>
            </a:r>
          </a:p>
          <a:p>
            <a:endParaRPr lang="cs-CZ" dirty="0"/>
          </a:p>
          <a:p>
            <a:r>
              <a:rPr lang="cs-CZ" b="1" dirty="0"/>
              <a:t>&gt; </a:t>
            </a:r>
            <a:r>
              <a:rPr lang="cs-CZ" b="1" dirty="0">
                <a:solidFill>
                  <a:srgbClr val="FF0000"/>
                </a:solidFill>
              </a:rPr>
              <a:t>zákaz </a:t>
            </a:r>
            <a:r>
              <a:rPr lang="cs-CZ" b="1" dirty="0" err="1">
                <a:solidFill>
                  <a:srgbClr val="FF0000"/>
                </a:solidFill>
              </a:rPr>
              <a:t>VERs</a:t>
            </a:r>
            <a:r>
              <a:rPr lang="cs-CZ" b="1" dirty="0">
                <a:solidFill>
                  <a:srgbClr val="FF0000"/>
                </a:solidFill>
              </a:rPr>
              <a:t>! </a:t>
            </a:r>
            <a:r>
              <a:rPr lang="cs-CZ" b="1" dirty="0"/>
              <a:t>– úspěšně implementováno – velký úspěch!</a:t>
            </a:r>
          </a:p>
        </p:txBody>
      </p:sp>
    </p:spTree>
    <p:extLst>
      <p:ext uri="{BB962C8B-B14F-4D97-AF65-F5344CB8AC3E}">
        <p14:creationId xmlns:p14="http://schemas.microsoft.com/office/powerpoint/2010/main" val="1915584654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BEEF45-B441-4122-BEF7-62E34D9D3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Dočasné výjimky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F6C152-FB6B-41BF-9177-CC24A5E88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1) </a:t>
            </a:r>
            <a:r>
              <a:rPr lang="cs-CZ" b="1" dirty="0"/>
              <a:t>Antidumping</a:t>
            </a:r>
            <a:r>
              <a:rPr lang="cs-CZ" dirty="0"/>
              <a:t> </a:t>
            </a:r>
            <a:r>
              <a:rPr lang="cs-CZ" b="1" dirty="0">
                <a:solidFill>
                  <a:srgbClr val="FF0000"/>
                </a:solidFill>
              </a:rPr>
              <a:t>✓</a:t>
            </a:r>
          </a:p>
          <a:p>
            <a:r>
              <a:rPr lang="cs-CZ" b="1" dirty="0"/>
              <a:t>2) Subvence a vyrovnávací cla </a:t>
            </a:r>
            <a:r>
              <a:rPr lang="cs-CZ" b="1" dirty="0">
                <a:solidFill>
                  <a:srgbClr val="FF0000"/>
                </a:solidFill>
              </a:rPr>
              <a:t>✓</a:t>
            </a:r>
            <a:endParaRPr lang="cs-CZ" dirty="0"/>
          </a:p>
          <a:p>
            <a:r>
              <a:rPr lang="cs-CZ" b="1" dirty="0"/>
              <a:t>3) Platební bilance </a:t>
            </a:r>
            <a:r>
              <a:rPr lang="cs-CZ" b="1" dirty="0">
                <a:solidFill>
                  <a:srgbClr val="FF0000"/>
                </a:solidFill>
              </a:rPr>
              <a:t>✓</a:t>
            </a:r>
            <a:endParaRPr lang="cs-CZ" b="1" dirty="0"/>
          </a:p>
          <a:p>
            <a:r>
              <a:rPr lang="cs-CZ" b="1" dirty="0"/>
              <a:t>4) Nedospělá odvětví </a:t>
            </a:r>
            <a:r>
              <a:rPr lang="cs-CZ" b="1" dirty="0">
                <a:solidFill>
                  <a:srgbClr val="FF0000"/>
                </a:solidFill>
              </a:rPr>
              <a:t>✓</a:t>
            </a:r>
            <a:endParaRPr lang="cs-CZ" b="1" dirty="0"/>
          </a:p>
          <a:p>
            <a:r>
              <a:rPr lang="cs-CZ" b="1" dirty="0"/>
              <a:t>5) Ochranná opatření </a:t>
            </a:r>
            <a:r>
              <a:rPr lang="cs-CZ" b="1" dirty="0">
                <a:solidFill>
                  <a:srgbClr val="FF0000"/>
                </a:solidFill>
              </a:rPr>
              <a:t>✓</a:t>
            </a:r>
            <a:endParaRPr lang="cs-CZ" b="1" dirty="0"/>
          </a:p>
          <a:p>
            <a:r>
              <a:rPr lang="cs-CZ" dirty="0"/>
              <a:t>6) Zvláštní výjimky</a:t>
            </a:r>
          </a:p>
          <a:p>
            <a:r>
              <a:rPr lang="cs-CZ" dirty="0"/>
              <a:t>7) Obecná vynětí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013841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9266D4-A8B5-413D-A5B6-4E4ACED55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Zvláštní výjimky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B12EC5-398B-40CD-A24D-5A5756663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Dohoda o zemědělství („</a:t>
            </a:r>
            <a:r>
              <a:rPr lang="cs-CZ" dirty="0" err="1"/>
              <a:t>special</a:t>
            </a:r>
            <a:r>
              <a:rPr lang="cs-CZ" dirty="0"/>
              <a:t> </a:t>
            </a:r>
            <a:r>
              <a:rPr lang="cs-CZ" dirty="0" err="1"/>
              <a:t>safeguards</a:t>
            </a:r>
            <a:r>
              <a:rPr lang="cs-CZ" dirty="0"/>
              <a:t>“)</a:t>
            </a:r>
          </a:p>
          <a:p>
            <a:r>
              <a:rPr lang="cs-CZ" dirty="0"/>
              <a:t>Protokol o přístupu Číny a dalších zemí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3619171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BEEF45-B441-4122-BEF7-62E34D9D3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Dočasné výjimky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F6C152-FB6B-41BF-9177-CC24A5E88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1) </a:t>
            </a:r>
            <a:r>
              <a:rPr lang="cs-CZ" b="1" dirty="0"/>
              <a:t>Antidumping</a:t>
            </a:r>
            <a:r>
              <a:rPr lang="cs-CZ" dirty="0"/>
              <a:t> </a:t>
            </a:r>
            <a:r>
              <a:rPr lang="cs-CZ" b="1" dirty="0">
                <a:solidFill>
                  <a:srgbClr val="FF0000"/>
                </a:solidFill>
              </a:rPr>
              <a:t>✓</a:t>
            </a:r>
          </a:p>
          <a:p>
            <a:r>
              <a:rPr lang="cs-CZ" b="1" dirty="0"/>
              <a:t>2) Subvence a vyrovnávací cla </a:t>
            </a:r>
            <a:r>
              <a:rPr lang="cs-CZ" b="1" dirty="0">
                <a:solidFill>
                  <a:srgbClr val="FF0000"/>
                </a:solidFill>
              </a:rPr>
              <a:t>✓</a:t>
            </a:r>
            <a:endParaRPr lang="cs-CZ" dirty="0"/>
          </a:p>
          <a:p>
            <a:r>
              <a:rPr lang="cs-CZ" b="1" dirty="0"/>
              <a:t>3) Platební bilance </a:t>
            </a:r>
            <a:r>
              <a:rPr lang="cs-CZ" b="1" dirty="0">
                <a:solidFill>
                  <a:srgbClr val="FF0000"/>
                </a:solidFill>
              </a:rPr>
              <a:t>✓</a:t>
            </a:r>
            <a:endParaRPr lang="cs-CZ" b="1" dirty="0"/>
          </a:p>
          <a:p>
            <a:r>
              <a:rPr lang="cs-CZ" b="1" dirty="0"/>
              <a:t>4) Nedospělá odvětví </a:t>
            </a:r>
            <a:r>
              <a:rPr lang="cs-CZ" b="1" dirty="0">
                <a:solidFill>
                  <a:srgbClr val="FF0000"/>
                </a:solidFill>
              </a:rPr>
              <a:t>✓</a:t>
            </a:r>
            <a:endParaRPr lang="cs-CZ" b="1" dirty="0"/>
          </a:p>
          <a:p>
            <a:r>
              <a:rPr lang="cs-CZ" b="1" dirty="0"/>
              <a:t>5) Ochranná opatření </a:t>
            </a:r>
            <a:r>
              <a:rPr lang="cs-CZ" b="1" dirty="0">
                <a:solidFill>
                  <a:srgbClr val="FF0000"/>
                </a:solidFill>
              </a:rPr>
              <a:t>✓</a:t>
            </a:r>
            <a:endParaRPr lang="cs-CZ" b="1" dirty="0"/>
          </a:p>
          <a:p>
            <a:r>
              <a:rPr lang="cs-CZ" b="1" dirty="0"/>
              <a:t>6) Zvláštní výjimky </a:t>
            </a:r>
            <a:r>
              <a:rPr lang="cs-CZ" b="1" dirty="0">
                <a:solidFill>
                  <a:srgbClr val="FF0000"/>
                </a:solidFill>
              </a:rPr>
              <a:t>✓</a:t>
            </a:r>
            <a:endParaRPr lang="cs-CZ" b="1" dirty="0"/>
          </a:p>
          <a:p>
            <a:r>
              <a:rPr lang="cs-CZ" dirty="0"/>
              <a:t>7) Obecná vynětí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734845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73D81B-DF1F-43B6-BD74-2E57E7D33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Obecná vynětí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763F27-C02E-48B7-9ABB-4826E2570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= </a:t>
            </a:r>
            <a:r>
              <a:rPr lang="cs-CZ" b="1" dirty="0"/>
              <a:t>General </a:t>
            </a:r>
            <a:r>
              <a:rPr lang="cs-CZ" b="1" dirty="0" err="1"/>
              <a:t>waivers</a:t>
            </a:r>
            <a:endParaRPr lang="cs-CZ" b="1" dirty="0"/>
          </a:p>
          <a:p>
            <a:r>
              <a:rPr lang="cs-CZ" dirty="0"/>
              <a:t>Stát požádá, aby mu byla odpuštěna nějaká povinnost, ostatní státy v Generální radě mu to udělí</a:t>
            </a:r>
          </a:p>
          <a:p>
            <a:r>
              <a:rPr lang="cs-CZ" dirty="0"/>
              <a:t>Ve starém GATT udělováno na dobu neurčitou, ve WTO je potřeba vynětí </a:t>
            </a:r>
            <a:r>
              <a:rPr lang="cs-CZ" b="1" dirty="0"/>
              <a:t>každý rok </a:t>
            </a:r>
            <a:r>
              <a:rPr lang="cs-CZ" dirty="0"/>
              <a:t>přezkoumat a odsouhlasit prodloužení</a:t>
            </a:r>
          </a:p>
        </p:txBody>
      </p:sp>
    </p:spTree>
    <p:extLst>
      <p:ext uri="{BB962C8B-B14F-4D97-AF65-F5344CB8AC3E}">
        <p14:creationId xmlns:p14="http://schemas.microsoft.com/office/powerpoint/2010/main" val="3753699617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73D81B-DF1F-43B6-BD74-2E57E7D33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Obecná vynětí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763F27-C02E-48B7-9ABB-4826E2570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Příklady</a:t>
            </a:r>
          </a:p>
          <a:p>
            <a:r>
              <a:rPr lang="cs-CZ" dirty="0"/>
              <a:t>USA a EU – zemědělství v 50s &gt; de facto vynětí zemědělství z režimu GATT</a:t>
            </a:r>
          </a:p>
          <a:p>
            <a:r>
              <a:rPr lang="cs-CZ" b="1" dirty="0"/>
              <a:t>Generická léčiva pro </a:t>
            </a:r>
            <a:r>
              <a:rPr lang="cs-CZ" b="1" dirty="0" err="1"/>
              <a:t>LDCs</a:t>
            </a:r>
            <a:r>
              <a:rPr lang="cs-CZ" b="1" dirty="0"/>
              <a:t> – výjimka z TRIPS</a:t>
            </a:r>
          </a:p>
          <a:p>
            <a:r>
              <a:rPr lang="cs-CZ" b="1" dirty="0"/>
              <a:t>Dnes – úvahy o výjimce z TRIPS pro vakcíny na </a:t>
            </a:r>
            <a:r>
              <a:rPr lang="cs-CZ" b="1" dirty="0" err="1"/>
              <a:t>Covid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295232619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BEEF45-B441-4122-BEF7-62E34D9D3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Dočasné výjimky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F6C152-FB6B-41BF-9177-CC24A5E88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1) </a:t>
            </a:r>
            <a:r>
              <a:rPr lang="cs-CZ" b="1" dirty="0"/>
              <a:t>Antidumping</a:t>
            </a:r>
            <a:r>
              <a:rPr lang="cs-CZ" dirty="0"/>
              <a:t> </a:t>
            </a:r>
            <a:r>
              <a:rPr lang="cs-CZ" b="1" dirty="0">
                <a:solidFill>
                  <a:srgbClr val="FF0000"/>
                </a:solidFill>
              </a:rPr>
              <a:t>✓</a:t>
            </a:r>
          </a:p>
          <a:p>
            <a:r>
              <a:rPr lang="cs-CZ" b="1" dirty="0"/>
              <a:t>2) Subvence a vyrovnávací cla </a:t>
            </a:r>
            <a:r>
              <a:rPr lang="cs-CZ" b="1" dirty="0">
                <a:solidFill>
                  <a:srgbClr val="FF0000"/>
                </a:solidFill>
              </a:rPr>
              <a:t>✓</a:t>
            </a:r>
            <a:endParaRPr lang="cs-CZ" dirty="0"/>
          </a:p>
          <a:p>
            <a:r>
              <a:rPr lang="cs-CZ" b="1" dirty="0"/>
              <a:t>3) Platební bilance </a:t>
            </a:r>
            <a:r>
              <a:rPr lang="cs-CZ" b="1" dirty="0">
                <a:solidFill>
                  <a:srgbClr val="FF0000"/>
                </a:solidFill>
              </a:rPr>
              <a:t>✓</a:t>
            </a:r>
            <a:endParaRPr lang="cs-CZ" b="1" dirty="0"/>
          </a:p>
          <a:p>
            <a:r>
              <a:rPr lang="cs-CZ" b="1" dirty="0"/>
              <a:t>4) Nedospělá odvětví </a:t>
            </a:r>
            <a:r>
              <a:rPr lang="cs-CZ" b="1" dirty="0">
                <a:solidFill>
                  <a:srgbClr val="FF0000"/>
                </a:solidFill>
              </a:rPr>
              <a:t>✓</a:t>
            </a:r>
            <a:endParaRPr lang="cs-CZ" b="1" dirty="0"/>
          </a:p>
          <a:p>
            <a:r>
              <a:rPr lang="cs-CZ" b="1" dirty="0"/>
              <a:t>5) Ochranná opatření </a:t>
            </a:r>
            <a:r>
              <a:rPr lang="cs-CZ" b="1" dirty="0">
                <a:solidFill>
                  <a:srgbClr val="FF0000"/>
                </a:solidFill>
              </a:rPr>
              <a:t>✓</a:t>
            </a:r>
            <a:endParaRPr lang="cs-CZ" b="1" dirty="0"/>
          </a:p>
          <a:p>
            <a:r>
              <a:rPr lang="cs-CZ" b="1" dirty="0"/>
              <a:t>6) Zvláštní výjimky </a:t>
            </a:r>
            <a:r>
              <a:rPr lang="cs-CZ" b="1" dirty="0">
                <a:solidFill>
                  <a:srgbClr val="FF0000"/>
                </a:solidFill>
              </a:rPr>
              <a:t>✓</a:t>
            </a:r>
            <a:endParaRPr lang="cs-CZ" b="1" dirty="0"/>
          </a:p>
          <a:p>
            <a:r>
              <a:rPr lang="cs-CZ" b="1" dirty="0"/>
              <a:t>7) Obecná vynětí </a:t>
            </a:r>
            <a:r>
              <a:rPr lang="cs-CZ" b="1" dirty="0">
                <a:solidFill>
                  <a:srgbClr val="FF0000"/>
                </a:solidFill>
              </a:rPr>
              <a:t>✓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723770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398221-62C3-4FFF-B9E3-493B98297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Netarifní překážky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8589E0-B36D-43F3-A094-7A4B76D2B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Problémy:</a:t>
            </a:r>
          </a:p>
          <a:p>
            <a:r>
              <a:rPr lang="cs-CZ" b="1" dirty="0"/>
              <a:t>Tvrdší omezení než clo – </a:t>
            </a:r>
            <a:r>
              <a:rPr lang="cs-CZ" b="1" dirty="0">
                <a:solidFill>
                  <a:srgbClr val="FF0000"/>
                </a:solidFill>
              </a:rPr>
              <a:t>často úplný zákaz!</a:t>
            </a:r>
          </a:p>
          <a:p>
            <a:r>
              <a:rPr lang="cs-CZ" b="1" dirty="0"/>
              <a:t>Mohou být diskriminační</a:t>
            </a:r>
            <a:r>
              <a:rPr lang="cs-CZ" dirty="0"/>
              <a:t> – </a:t>
            </a:r>
            <a:r>
              <a:rPr lang="cs-CZ" b="1" dirty="0"/>
              <a:t>úmyslně či neúmyslně</a:t>
            </a:r>
            <a:r>
              <a:rPr lang="cs-CZ" dirty="0"/>
              <a:t> stanoveny tak, že neodůvodněně zakazují uvádět na trh zahraniční výrobky</a:t>
            </a:r>
          </a:p>
          <a:p>
            <a:endParaRPr lang="cs-CZ" b="1" dirty="0"/>
          </a:p>
          <a:p>
            <a:endParaRPr lang="cs-CZ" dirty="0"/>
          </a:p>
          <a:p>
            <a:endParaRPr lang="cs-CZ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03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28"/>
    </mc:Choice>
    <mc:Fallback xmlns="">
      <p:transition spd="slow" advTm="43828"/>
    </mc:Fallback>
  </mc:AlternateContent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60A5C2-694C-4610-AA94-6ADE8254A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Trvalé výjimky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069320-3B4C-413D-8DC8-EEABCFF38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a) Obecné výjimky („General </a:t>
            </a:r>
            <a:r>
              <a:rPr lang="cs-CZ" dirty="0" err="1"/>
              <a:t>exceptions</a:t>
            </a:r>
            <a:r>
              <a:rPr lang="cs-CZ" dirty="0"/>
              <a:t>“)</a:t>
            </a:r>
          </a:p>
          <a:p>
            <a:r>
              <a:rPr lang="cs-CZ" dirty="0"/>
              <a:t>b) Národní bezpečnost</a:t>
            </a:r>
          </a:p>
          <a:p>
            <a:r>
              <a:rPr lang="cs-CZ" dirty="0"/>
              <a:t>c) Opětovné sjednání či modifikace koncesí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506610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10BB31-6011-42C8-AD1A-C8F3A1D48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Obecné výjimky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CE52F7-2EEC-48EA-84A1-181AE6CEB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General </a:t>
            </a:r>
            <a:r>
              <a:rPr lang="cs-CZ" dirty="0" err="1"/>
              <a:t>exceptions</a:t>
            </a:r>
            <a:endParaRPr lang="cs-CZ" dirty="0"/>
          </a:p>
          <a:p>
            <a:r>
              <a:rPr lang="cs-CZ" dirty="0"/>
              <a:t>Není to to stejné jako </a:t>
            </a:r>
            <a:r>
              <a:rPr lang="cs-CZ" dirty="0" err="1"/>
              <a:t>general</a:t>
            </a:r>
            <a:r>
              <a:rPr lang="cs-CZ" dirty="0"/>
              <a:t> </a:t>
            </a:r>
            <a:r>
              <a:rPr lang="cs-CZ" dirty="0" err="1"/>
              <a:t>waivers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4006510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10BB31-6011-42C8-AD1A-C8F3A1D48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Obecné výjimky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CE52F7-2EEC-48EA-84A1-181AE6CEB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General </a:t>
            </a:r>
            <a:r>
              <a:rPr lang="cs-CZ" dirty="0" err="1"/>
              <a:t>exceptions</a:t>
            </a:r>
            <a:endParaRPr lang="cs-CZ" dirty="0"/>
          </a:p>
          <a:p>
            <a:r>
              <a:rPr lang="cs-CZ" dirty="0"/>
              <a:t>Není to to stejné jako </a:t>
            </a:r>
            <a:r>
              <a:rPr lang="cs-CZ" dirty="0" err="1"/>
              <a:t>general</a:t>
            </a:r>
            <a:r>
              <a:rPr lang="cs-CZ" dirty="0"/>
              <a:t> </a:t>
            </a:r>
            <a:r>
              <a:rPr lang="cs-CZ" dirty="0" err="1"/>
              <a:t>waivers</a:t>
            </a:r>
            <a:endParaRPr lang="cs-CZ" dirty="0"/>
          </a:p>
          <a:p>
            <a:r>
              <a:rPr lang="cs-CZ" b="1" dirty="0"/>
              <a:t>Trvalé, univerzální</a:t>
            </a:r>
          </a:p>
          <a:p>
            <a:r>
              <a:rPr lang="cs-CZ" b="1" dirty="0"/>
              <a:t>Ochrana neekonomických zájmů </a:t>
            </a:r>
            <a:r>
              <a:rPr lang="cs-CZ" dirty="0"/>
              <a:t>(x ochranná opatření!)</a:t>
            </a:r>
          </a:p>
        </p:txBody>
      </p:sp>
    </p:spTree>
    <p:extLst>
      <p:ext uri="{BB962C8B-B14F-4D97-AF65-F5344CB8AC3E}">
        <p14:creationId xmlns:p14="http://schemas.microsoft.com/office/powerpoint/2010/main" val="1656817854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10BB31-6011-42C8-AD1A-C8F3A1D48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Obecné výjimky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CE52F7-2EEC-48EA-84A1-181AE6CEB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Stát může omezit obchod, aby chránil:</a:t>
            </a:r>
          </a:p>
          <a:p>
            <a:r>
              <a:rPr lang="cs-CZ" dirty="0"/>
              <a:t>Dobré mravy (pornografie)</a:t>
            </a:r>
          </a:p>
          <a:p>
            <a:r>
              <a:rPr lang="cs-CZ" b="1" dirty="0"/>
              <a:t>Lidské, zvířecí, rostlinné zdraví &gt; Dohoda o SPS!</a:t>
            </a:r>
          </a:p>
          <a:p>
            <a:r>
              <a:rPr lang="cs-CZ" dirty="0"/>
              <a:t>Duševní vlastnictví (padělky značkového oblečení – TRIPS)</a:t>
            </a:r>
          </a:p>
          <a:p>
            <a:r>
              <a:rPr lang="cs-CZ" dirty="0"/>
              <a:t>Vynucení dodržování zákonů (suroviny pro výrobu drog)</a:t>
            </a:r>
          </a:p>
          <a:p>
            <a:r>
              <a:rPr lang="cs-CZ" dirty="0"/>
              <a:t>Produkty práce vězňů (</a:t>
            </a:r>
            <a:r>
              <a:rPr lang="cs-CZ" dirty="0">
                <a:hlinkClick r:id="rId2"/>
              </a:rPr>
              <a:t>https://www.theguardian.com/</a:t>
            </a:r>
            <a:r>
              <a:rPr lang="cs-CZ" dirty="0" err="1">
                <a:hlinkClick r:id="rId2"/>
              </a:rPr>
              <a:t>world</a:t>
            </a:r>
            <a:r>
              <a:rPr lang="cs-CZ" dirty="0">
                <a:hlinkClick r:id="rId2"/>
              </a:rPr>
              <a:t>/2019/dec/23/inside-chinese-qingpu-prison-forced-labour-claims-tesco-christmas-card</a:t>
            </a:r>
            <a:r>
              <a:rPr lang="cs-CZ" dirty="0"/>
              <a:t>)</a:t>
            </a:r>
          </a:p>
          <a:p>
            <a:r>
              <a:rPr lang="cs-CZ" dirty="0"/>
              <a:t>Kulturní památky, omezené přírodní zdroje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87586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60A5C2-694C-4610-AA94-6ADE8254A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Trvalé výjimky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069320-3B4C-413D-8DC8-EEABCFF38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a) Obecné výjimky </a:t>
            </a:r>
            <a:r>
              <a:rPr lang="cs-CZ" b="1" dirty="0">
                <a:solidFill>
                  <a:srgbClr val="FF0000"/>
                </a:solidFill>
              </a:rPr>
              <a:t>✓</a:t>
            </a:r>
            <a:endParaRPr lang="cs-CZ" b="1" dirty="0"/>
          </a:p>
          <a:p>
            <a:r>
              <a:rPr lang="cs-CZ" dirty="0"/>
              <a:t>b) Národní bezpečnost</a:t>
            </a:r>
          </a:p>
          <a:p>
            <a:r>
              <a:rPr lang="cs-CZ" dirty="0"/>
              <a:t>c) Opětovné sjednání či modifikace koncesí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417299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01DB3F-681A-47D4-9555-844CEFB7F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Národní bezpečnost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053198-11FC-469B-935F-A9E26A34F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Extrémně citlivé téma!</a:t>
            </a:r>
          </a:p>
          <a:p>
            <a:r>
              <a:rPr lang="cs-CZ" b="1" dirty="0"/>
              <a:t>Ekonomické sankce! Kuba, Venezuela, Rusko!</a:t>
            </a:r>
          </a:p>
          <a:p>
            <a:r>
              <a:rPr lang="cs-CZ" dirty="0"/>
              <a:t>Švédsko v 70. letech – restrikce na import bot – je potřeba mít domácí produkci bot pro armádu……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445527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60A5C2-694C-4610-AA94-6ADE8254A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Trvalé výjimky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069320-3B4C-413D-8DC8-EEABCFF38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a) Obecné výjimky </a:t>
            </a:r>
            <a:r>
              <a:rPr lang="cs-CZ" b="1" dirty="0">
                <a:solidFill>
                  <a:srgbClr val="FF0000"/>
                </a:solidFill>
              </a:rPr>
              <a:t>✓</a:t>
            </a:r>
            <a:endParaRPr lang="cs-CZ" b="1" dirty="0"/>
          </a:p>
          <a:p>
            <a:r>
              <a:rPr lang="cs-CZ" b="1" dirty="0"/>
              <a:t>b) Národní bezpečnost </a:t>
            </a:r>
            <a:r>
              <a:rPr lang="cs-CZ" b="1" dirty="0">
                <a:solidFill>
                  <a:srgbClr val="FF0000"/>
                </a:solidFill>
              </a:rPr>
              <a:t>✓</a:t>
            </a:r>
            <a:endParaRPr lang="cs-CZ" b="1" dirty="0"/>
          </a:p>
          <a:p>
            <a:r>
              <a:rPr lang="cs-CZ" dirty="0"/>
              <a:t>c) Opětovné sjednání či modifikace koncesí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163613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BB8103-7D2D-4465-A803-7C7599588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Opětovné sjednání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951211-E27B-4E5B-A30E-B339EC1D8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3 roky po sjednání celního závazku </a:t>
            </a:r>
            <a:r>
              <a:rPr lang="cs-CZ" dirty="0"/>
              <a:t>může stát požadovat jeho zrušení</a:t>
            </a:r>
          </a:p>
          <a:p>
            <a:r>
              <a:rPr lang="cs-CZ" dirty="0"/>
              <a:t>Dříve je možné zrušit závazek se souhlasem ostatních zemí, nebo pokud si stát toto právo předem vyhradil</a:t>
            </a:r>
          </a:p>
          <a:p>
            <a:r>
              <a:rPr lang="cs-CZ" b="1" dirty="0"/>
              <a:t>Kompenzace</a:t>
            </a:r>
            <a:r>
              <a:rPr lang="cs-CZ" dirty="0"/>
              <a:t>, když se nedohodnou, má poškozený stát možnost odvetných opatření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880520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60A5C2-694C-4610-AA94-6ADE8254A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Trvalé výjimky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069320-3B4C-413D-8DC8-EEABCFF38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a) Obecné výjimky </a:t>
            </a:r>
            <a:r>
              <a:rPr lang="cs-CZ" b="1" dirty="0">
                <a:solidFill>
                  <a:srgbClr val="FF0000"/>
                </a:solidFill>
              </a:rPr>
              <a:t>✓</a:t>
            </a:r>
            <a:endParaRPr lang="cs-CZ" b="1" dirty="0"/>
          </a:p>
          <a:p>
            <a:r>
              <a:rPr lang="cs-CZ" b="1" dirty="0"/>
              <a:t>b) Národní bezpečnost </a:t>
            </a:r>
            <a:r>
              <a:rPr lang="cs-CZ" b="1" dirty="0">
                <a:solidFill>
                  <a:srgbClr val="FF0000"/>
                </a:solidFill>
              </a:rPr>
              <a:t>✓</a:t>
            </a:r>
            <a:endParaRPr lang="cs-CZ" b="1" dirty="0"/>
          </a:p>
          <a:p>
            <a:r>
              <a:rPr lang="cs-CZ" b="1" dirty="0"/>
              <a:t>c) Opětovné sjednání či modifikace koncesí </a:t>
            </a:r>
            <a:r>
              <a:rPr lang="cs-CZ" b="1" dirty="0">
                <a:solidFill>
                  <a:srgbClr val="FF0000"/>
                </a:solidFill>
              </a:rPr>
              <a:t>✓</a:t>
            </a:r>
            <a:endParaRPr lang="cs-CZ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074295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899246-F380-415E-98AD-F6A53A60B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CE8E8B-EF08-4554-BE58-296276AD7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Výjimky z režimu GATT 1994 </a:t>
            </a:r>
            <a:r>
              <a:rPr lang="cs-CZ" b="1" dirty="0">
                <a:solidFill>
                  <a:srgbClr val="FF0000"/>
                </a:solidFill>
              </a:rPr>
              <a:t>✓</a:t>
            </a: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153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398221-62C3-4FFF-B9E3-493B98297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Netarifní překážky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8589E0-B36D-43F3-A094-7A4B76D2B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Problémy:</a:t>
            </a:r>
          </a:p>
          <a:p>
            <a:r>
              <a:rPr lang="cs-CZ" b="1" dirty="0"/>
              <a:t>Tvrdší omezení než clo – </a:t>
            </a:r>
            <a:r>
              <a:rPr lang="cs-CZ" b="1" dirty="0">
                <a:solidFill>
                  <a:srgbClr val="FF0000"/>
                </a:solidFill>
              </a:rPr>
              <a:t>často úplný zákaz!</a:t>
            </a:r>
          </a:p>
          <a:p>
            <a:r>
              <a:rPr lang="cs-CZ" b="1" dirty="0"/>
              <a:t>Mohou být diskriminační</a:t>
            </a:r>
            <a:r>
              <a:rPr lang="cs-CZ" dirty="0"/>
              <a:t> – </a:t>
            </a:r>
            <a:r>
              <a:rPr lang="cs-CZ" b="1" dirty="0"/>
              <a:t>úmyslně či neúmyslně</a:t>
            </a:r>
            <a:r>
              <a:rPr lang="cs-CZ" dirty="0"/>
              <a:t> stanoveny tak, že neodůvodněně zakazují uvádět na trh zahraniční výrobky</a:t>
            </a:r>
          </a:p>
          <a:p>
            <a:r>
              <a:rPr lang="cs-CZ" dirty="0"/>
              <a:t>Možné úmyslně diskriminovat a vymyslet si </a:t>
            </a:r>
            <a:r>
              <a:rPr lang="cs-CZ" b="1" dirty="0"/>
              <a:t>zástupný důvod</a:t>
            </a:r>
          </a:p>
          <a:p>
            <a:endParaRPr lang="cs-CZ" b="1" dirty="0"/>
          </a:p>
          <a:p>
            <a:endParaRPr lang="cs-CZ" dirty="0"/>
          </a:p>
          <a:p>
            <a:endParaRPr lang="cs-CZ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29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28"/>
    </mc:Choice>
    <mc:Fallback xmlns="">
      <p:transition spd="slow" advTm="43828"/>
    </mc:Fallback>
  </mc:AlternateContent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AED0B9-EEB9-4CC1-A15E-5BED5C810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7CE56C-7E93-47F8-946C-30DF3D901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Důležité jsou:</a:t>
            </a:r>
          </a:p>
          <a:p>
            <a:r>
              <a:rPr lang="cs-CZ" dirty="0"/>
              <a:t>Antidumping</a:t>
            </a:r>
          </a:p>
          <a:p>
            <a:r>
              <a:rPr lang="cs-CZ" dirty="0"/>
              <a:t>Subvence a vyrovnávací opatření</a:t>
            </a:r>
          </a:p>
          <a:p>
            <a:r>
              <a:rPr lang="cs-CZ" dirty="0"/>
              <a:t>Ochranná opatření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892673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899246-F380-415E-98AD-F6A53A60B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CE8E8B-EF08-4554-BE58-296276AD7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Děkuji za pozornost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68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398221-62C3-4FFF-B9E3-493B98297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Netarifní překážky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8589E0-B36D-43F3-A094-7A4B76D2B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Problémy:</a:t>
            </a:r>
          </a:p>
          <a:p>
            <a:r>
              <a:rPr lang="cs-CZ" b="1" dirty="0"/>
              <a:t>Tvrdší omezení než clo – </a:t>
            </a:r>
            <a:r>
              <a:rPr lang="cs-CZ" b="1" dirty="0">
                <a:solidFill>
                  <a:srgbClr val="FF0000"/>
                </a:solidFill>
              </a:rPr>
              <a:t>často úplný zákaz!</a:t>
            </a:r>
          </a:p>
          <a:p>
            <a:r>
              <a:rPr lang="cs-CZ" b="1" dirty="0"/>
              <a:t>Mohou být diskriminační</a:t>
            </a:r>
            <a:r>
              <a:rPr lang="cs-CZ" dirty="0"/>
              <a:t> – </a:t>
            </a:r>
            <a:r>
              <a:rPr lang="cs-CZ" b="1" dirty="0"/>
              <a:t>úmyslně či neúmyslně</a:t>
            </a:r>
            <a:r>
              <a:rPr lang="cs-CZ" dirty="0"/>
              <a:t> stanoveny tak, že neodůvodněně zakazují uvádět na trh zahraniční výrobky</a:t>
            </a:r>
          </a:p>
          <a:p>
            <a:r>
              <a:rPr lang="cs-CZ" dirty="0"/>
              <a:t>Možné úmyslně diskriminovat a vymyslet si </a:t>
            </a:r>
            <a:r>
              <a:rPr lang="cs-CZ" b="1" dirty="0"/>
              <a:t>zástupný důvod</a:t>
            </a:r>
          </a:p>
          <a:p>
            <a:r>
              <a:rPr lang="cs-CZ" dirty="0"/>
              <a:t>Vyspělé země často mají vyšší standardy než rozvojové</a:t>
            </a:r>
          </a:p>
          <a:p>
            <a:endParaRPr lang="cs-CZ" b="1" dirty="0"/>
          </a:p>
          <a:p>
            <a:endParaRPr lang="cs-CZ" dirty="0"/>
          </a:p>
          <a:p>
            <a:endParaRPr lang="cs-CZ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97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28"/>
    </mc:Choice>
    <mc:Fallback xmlns="">
      <p:transition spd="slow" advTm="43828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433918-C919-455F-9EFC-8AE796202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Netarifní překážky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AAEC45-9271-4DC6-815D-B1562F798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Usnadnění vs. překážka obchodu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1752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684"/>
    </mc:Choice>
    <mc:Fallback xmlns="">
      <p:transition spd="slow" advTm="9768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599125-D804-4B5E-89E2-07BEA1A72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Nový protekcionismus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B86ABB-AE25-405C-BB86-CF470E382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Cla a kvantitativní restrikce jsou velmi omezeny pravidly GATT/WTO – státy hledají </a:t>
            </a:r>
            <a:r>
              <a:rPr lang="cs-CZ" b="1" dirty="0"/>
              <a:t>jiné cesty k ochraně vlastního trhu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70234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"/>
    </mc:Choice>
    <mc:Fallback xmlns="">
      <p:transition spd="slow" advTm="213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599125-D804-4B5E-89E2-07BEA1A72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Netarifní překážky a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B86ABB-AE25-405C-BB86-CF470E382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 snížení cel na cca 5 % </a:t>
            </a:r>
            <a:r>
              <a:rPr lang="cs-CZ" b="1" dirty="0"/>
              <a:t>netarifní překážky převládají</a:t>
            </a:r>
          </a:p>
          <a:p>
            <a:r>
              <a:rPr lang="cs-CZ" dirty="0"/>
              <a:t>Zájem od Tokijského kola &gt; kodex o standardech</a:t>
            </a:r>
          </a:p>
        </p:txBody>
      </p:sp>
    </p:spTree>
    <p:extLst>
      <p:ext uri="{BB962C8B-B14F-4D97-AF65-F5344CB8AC3E}">
        <p14:creationId xmlns:p14="http://schemas.microsoft.com/office/powerpoint/2010/main" val="404556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463"/>
    </mc:Choice>
    <mc:Fallback xmlns="">
      <p:transition spd="slow" advTm="149463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599125-D804-4B5E-89E2-07BEA1A72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Netarifní překážky a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B86ABB-AE25-405C-BB86-CF470E382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 snížení cel na cca 5 % </a:t>
            </a:r>
            <a:r>
              <a:rPr lang="cs-CZ" b="1" dirty="0"/>
              <a:t>netarifní překážky převládají</a:t>
            </a:r>
          </a:p>
          <a:p>
            <a:r>
              <a:rPr lang="cs-CZ" dirty="0"/>
              <a:t>Zájem od Tokijského kola &gt; kodex o standardech</a:t>
            </a:r>
          </a:p>
          <a:p>
            <a:endParaRPr lang="cs-CZ" b="1" dirty="0"/>
          </a:p>
          <a:p>
            <a:r>
              <a:rPr lang="cs-CZ" dirty="0"/>
              <a:t>Uruguayské kolo &gt; </a:t>
            </a:r>
            <a:r>
              <a:rPr lang="cs-CZ" b="1" dirty="0"/>
              <a:t>dvě zvláštní mnohostranné dohody</a:t>
            </a:r>
          </a:p>
        </p:txBody>
      </p:sp>
    </p:spTree>
    <p:extLst>
      <p:ext uri="{BB962C8B-B14F-4D97-AF65-F5344CB8AC3E}">
        <p14:creationId xmlns:p14="http://schemas.microsoft.com/office/powerpoint/2010/main" val="89400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463"/>
    </mc:Choice>
    <mc:Fallback xmlns="">
      <p:transition spd="slow" advTm="149463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105479-1A22-421E-8F07-5FCDDE18D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Mnohostranné smlouvy - Příloha 1A 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6829E6-0A24-4935-B410-E51ADB22E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Zemědělství, textil, </a:t>
            </a:r>
            <a:r>
              <a:rPr lang="cs-CZ" dirty="0">
                <a:solidFill>
                  <a:srgbClr val="FF0000"/>
                </a:solidFill>
              </a:rPr>
              <a:t>technické překážky, sanitární a fytosanitární opatření</a:t>
            </a:r>
            <a:r>
              <a:rPr lang="cs-CZ" dirty="0"/>
              <a:t>, s obchodem spojená investiční opatření (</a:t>
            </a:r>
            <a:r>
              <a:rPr lang="cs-CZ" dirty="0" err="1"/>
              <a:t>TRIMs</a:t>
            </a:r>
            <a:r>
              <a:rPr lang="cs-CZ" dirty="0"/>
              <a:t>), nouzová opatření, opatření pro ochranu platební bilance, antidumpingová opatření, subvence a vyvažující opatření, určování původu, celní oceňování, </a:t>
            </a:r>
            <a:r>
              <a:rPr lang="cs-CZ" dirty="0" err="1"/>
              <a:t>předzásilkové</a:t>
            </a:r>
            <a:r>
              <a:rPr lang="cs-CZ" dirty="0"/>
              <a:t> inspekce, importní licence, usnadňování obchodu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3997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398221-62C3-4FFF-B9E3-493B98297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Netarifní překážky a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8589E0-B36D-43F3-A094-7A4B76D2B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Ovšem obtížné téma </a:t>
            </a:r>
            <a:r>
              <a:rPr lang="cs-CZ" b="1" dirty="0"/>
              <a:t>– méně transparentní a kvantifikovatelné než cla</a:t>
            </a:r>
          </a:p>
          <a:p>
            <a:r>
              <a:rPr lang="cs-CZ" dirty="0">
                <a:solidFill>
                  <a:srgbClr val="FF0000"/>
                </a:solidFill>
              </a:rPr>
              <a:t>&gt; Co tam vůbec patří?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09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318"/>
    </mc:Choice>
    <mc:Fallback xmlns="">
      <p:transition spd="slow" advTm="98318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784590-69A8-4550-A6DD-8D3D486D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o TBT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799D30-1ADB-470E-B29B-0A1183F85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Jedním z problémů (kromě rozdílných hodnot atd.) je obrovské množství existujících regulací a standardů</a:t>
            </a:r>
          </a:p>
        </p:txBody>
      </p:sp>
    </p:spTree>
    <p:extLst>
      <p:ext uri="{BB962C8B-B14F-4D97-AF65-F5344CB8AC3E}">
        <p14:creationId xmlns:p14="http://schemas.microsoft.com/office/powerpoint/2010/main" val="3499080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4CDC73-19E4-4F3A-9334-43F10F23E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o TBT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8F3EFF-9345-4425-8311-9B8FB3E36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Dohoda se zabývá:</a:t>
            </a:r>
          </a:p>
          <a:p>
            <a:r>
              <a:rPr lang="cs-CZ" b="1" dirty="0"/>
              <a:t>1) Právně závaznými technickými regulacemi</a:t>
            </a:r>
          </a:p>
          <a:p>
            <a:r>
              <a:rPr lang="cs-CZ" b="1" dirty="0"/>
              <a:t>2) Nezávaznými standardy</a:t>
            </a:r>
          </a:p>
          <a:p>
            <a:r>
              <a:rPr lang="cs-CZ" b="1" dirty="0"/>
              <a:t>3) Testováním, jestli produkt splňuje 1 a 2</a:t>
            </a:r>
          </a:p>
        </p:txBody>
      </p:sp>
    </p:spTree>
    <p:extLst>
      <p:ext uri="{BB962C8B-B14F-4D97-AF65-F5344CB8AC3E}">
        <p14:creationId xmlns:p14="http://schemas.microsoft.com/office/powerpoint/2010/main" val="163637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590"/>
    </mc:Choice>
    <mc:Fallback xmlns="">
      <p:transition spd="slow" advTm="8059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4CDC73-19E4-4F3A-9334-43F10F23E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o TBT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8F3EFF-9345-4425-8311-9B8FB3E36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Dohoda se zabývá:</a:t>
            </a:r>
          </a:p>
          <a:p>
            <a:r>
              <a:rPr lang="cs-CZ" b="1" dirty="0"/>
              <a:t>1) Právně závaznými technickými regulacemi</a:t>
            </a:r>
          </a:p>
          <a:p>
            <a:r>
              <a:rPr lang="cs-CZ" b="1" dirty="0"/>
              <a:t>&gt; </a:t>
            </a:r>
            <a:r>
              <a:rPr lang="cs-CZ" dirty="0"/>
              <a:t>Například nařízení EU, zákon, vyhláška</a:t>
            </a:r>
            <a:endParaRPr lang="cs-CZ" b="1" dirty="0"/>
          </a:p>
          <a:p>
            <a:r>
              <a:rPr lang="cs-CZ" b="1" dirty="0"/>
              <a:t>2) Nezávaznými standardy</a:t>
            </a:r>
          </a:p>
          <a:p>
            <a:r>
              <a:rPr lang="cs-CZ" b="1" dirty="0"/>
              <a:t>3) Testováním, jestli produkt splňuje 1 a 2</a:t>
            </a:r>
          </a:p>
        </p:txBody>
      </p:sp>
    </p:spTree>
    <p:extLst>
      <p:ext uri="{BB962C8B-B14F-4D97-AF65-F5344CB8AC3E}">
        <p14:creationId xmlns:p14="http://schemas.microsoft.com/office/powerpoint/2010/main" val="358332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590"/>
    </mc:Choice>
    <mc:Fallback xmlns="">
      <p:transition spd="slow" advTm="8059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0ABD85-C3C8-4B12-8AAA-6EE6FA18C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Nezávazné standardy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668D82-224E-420C-A2CB-DFE740250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Jsou vytvářené nestátními organizacemi </a:t>
            </a:r>
          </a:p>
          <a:p>
            <a:r>
              <a:rPr lang="cs-CZ" dirty="0"/>
              <a:t>– profesní asociace a komory</a:t>
            </a:r>
          </a:p>
          <a:p>
            <a:r>
              <a:rPr lang="cs-CZ" dirty="0"/>
              <a:t>Často </a:t>
            </a:r>
            <a:r>
              <a:rPr lang="cs-CZ" b="1" dirty="0"/>
              <a:t>fakticky nutné dodržovat</a:t>
            </a:r>
            <a:r>
              <a:rPr lang="cs-CZ" dirty="0"/>
              <a:t>, stát může vyžadovat při zakázkách</a:t>
            </a:r>
          </a:p>
        </p:txBody>
      </p:sp>
    </p:spTree>
    <p:extLst>
      <p:ext uri="{BB962C8B-B14F-4D97-AF65-F5344CB8AC3E}">
        <p14:creationId xmlns:p14="http://schemas.microsoft.com/office/powerpoint/2010/main" val="277032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221"/>
    </mc:Choice>
    <mc:Fallback xmlns="">
      <p:transition spd="slow" advTm="25722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389674-AB1E-4A02-917D-181465E78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Zástupný obsah 4" descr="Obsah obrázku text, snímek obrazovky, osoba&#10;&#10;Popis byl vytvořen automaticky">
            <a:extLst>
              <a:ext uri="{FF2B5EF4-FFF2-40B4-BE49-F238E27FC236}">
                <a16:creationId xmlns:a16="http://schemas.microsoft.com/office/drawing/2014/main" id="{619F616A-3799-4C25-9872-A9BE6ADA09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29614"/>
            <a:ext cx="10515600" cy="4143359"/>
          </a:xfrm>
        </p:spPr>
      </p:pic>
    </p:spTree>
    <p:extLst>
      <p:ext uri="{BB962C8B-B14F-4D97-AF65-F5344CB8AC3E}">
        <p14:creationId xmlns:p14="http://schemas.microsoft.com/office/powerpoint/2010/main" val="29781354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0ABD85-C3C8-4B12-8AAA-6EE6FA18C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Standardy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668D82-224E-420C-A2CB-DFE740250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Jsou vytvářené nestátními organizacemi </a:t>
            </a:r>
          </a:p>
          <a:p>
            <a:r>
              <a:rPr lang="cs-CZ" dirty="0"/>
              <a:t>– profesní asociace a komory</a:t>
            </a:r>
          </a:p>
          <a:p>
            <a:r>
              <a:rPr lang="cs-CZ" dirty="0"/>
              <a:t>Často fakticky nutné dodržovat, stát může vyžadovat při zakázkách</a:t>
            </a:r>
          </a:p>
          <a:p>
            <a:endParaRPr lang="cs-CZ" dirty="0"/>
          </a:p>
          <a:p>
            <a:r>
              <a:rPr lang="cs-CZ" b="1" dirty="0"/>
              <a:t>Česká agentura pro standardizaci </a:t>
            </a:r>
            <a:r>
              <a:rPr lang="cs-CZ" dirty="0"/>
              <a:t>- české technické normy – </a:t>
            </a:r>
            <a:r>
              <a:rPr lang="cs-CZ" b="1" dirty="0"/>
              <a:t>ČSN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153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221"/>
    </mc:Choice>
    <mc:Fallback xmlns="">
      <p:transition spd="slow" advTm="25722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599125-D804-4B5E-89E2-07BEA1A72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Nový protekcionismus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B86ABB-AE25-405C-BB86-CF470E382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Cla a kvantitativní restrikce jsou omezeny pravidly GATT/WTO – státy hledají jiné cesty k ochraně vlastního trhu:</a:t>
            </a:r>
          </a:p>
          <a:p>
            <a:endParaRPr lang="cs-CZ" b="1" dirty="0"/>
          </a:p>
          <a:p>
            <a:r>
              <a:rPr lang="cs-CZ" b="1" dirty="0"/>
              <a:t>1) Netarifní překážky: vnitrostátní standardy a regulace</a:t>
            </a:r>
          </a:p>
        </p:txBody>
      </p:sp>
    </p:spTree>
    <p:extLst>
      <p:ext uri="{BB962C8B-B14F-4D97-AF65-F5344CB8AC3E}">
        <p14:creationId xmlns:p14="http://schemas.microsoft.com/office/powerpoint/2010/main" val="287846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582"/>
    </mc:Choice>
    <mc:Fallback xmlns="">
      <p:transition spd="slow" advTm="54582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0ABD85-C3C8-4B12-8AAA-6EE6FA18C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Standardy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668D82-224E-420C-A2CB-DFE740250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Jsou vytvářené nestátními organizacemi </a:t>
            </a:r>
          </a:p>
          <a:p>
            <a:r>
              <a:rPr lang="cs-CZ" dirty="0"/>
              <a:t>– profesní asociace a komory</a:t>
            </a:r>
          </a:p>
          <a:p>
            <a:r>
              <a:rPr lang="cs-CZ" dirty="0"/>
              <a:t>Často fakticky nutné dodržovat, stát může vyžadovat při zakázkách</a:t>
            </a:r>
          </a:p>
          <a:p>
            <a:endParaRPr lang="cs-CZ" dirty="0"/>
          </a:p>
          <a:p>
            <a:r>
              <a:rPr lang="cs-CZ" b="1" dirty="0"/>
              <a:t>Česká agentura pro standardizaci </a:t>
            </a:r>
            <a:r>
              <a:rPr lang="cs-CZ" dirty="0"/>
              <a:t>- české technické normy – </a:t>
            </a:r>
            <a:r>
              <a:rPr lang="cs-CZ" b="1" dirty="0"/>
              <a:t>ČSN </a:t>
            </a:r>
          </a:p>
          <a:p>
            <a:r>
              <a:rPr lang="cs-CZ" dirty="0" err="1"/>
              <a:t>European</a:t>
            </a:r>
            <a:r>
              <a:rPr lang="cs-CZ" dirty="0"/>
              <a:t> </a:t>
            </a:r>
            <a:r>
              <a:rPr lang="cs-CZ" dirty="0" err="1"/>
              <a:t>Committee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Standardization</a:t>
            </a:r>
            <a:r>
              <a:rPr lang="cs-CZ" dirty="0"/>
              <a:t> - </a:t>
            </a:r>
            <a:r>
              <a:rPr lang="cs-CZ" b="1" dirty="0"/>
              <a:t>EN</a:t>
            </a:r>
          </a:p>
        </p:txBody>
      </p:sp>
    </p:spTree>
    <p:extLst>
      <p:ext uri="{BB962C8B-B14F-4D97-AF65-F5344CB8AC3E}">
        <p14:creationId xmlns:p14="http://schemas.microsoft.com/office/powerpoint/2010/main" val="382950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221"/>
    </mc:Choice>
    <mc:Fallback xmlns="">
      <p:transition spd="slow" advTm="25722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0ABD85-C3C8-4B12-8AAA-6EE6FA18C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Standardy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668D82-224E-420C-A2CB-DFE740250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Jsou vytvářené nestátními organizacemi </a:t>
            </a:r>
          </a:p>
          <a:p>
            <a:r>
              <a:rPr lang="cs-CZ" dirty="0"/>
              <a:t>– profesní asociace a komory</a:t>
            </a:r>
          </a:p>
          <a:p>
            <a:r>
              <a:rPr lang="cs-CZ" dirty="0"/>
              <a:t>Často fakticky nutné dodržovat, stát může vyžadovat při zakázkách</a:t>
            </a:r>
          </a:p>
          <a:p>
            <a:endParaRPr lang="cs-CZ" dirty="0"/>
          </a:p>
          <a:p>
            <a:r>
              <a:rPr lang="cs-CZ" b="1" dirty="0"/>
              <a:t>Česká agentura pro standardizaci </a:t>
            </a:r>
            <a:r>
              <a:rPr lang="cs-CZ" dirty="0"/>
              <a:t>- české technické normy – </a:t>
            </a:r>
            <a:r>
              <a:rPr lang="cs-CZ" b="1" dirty="0"/>
              <a:t>ČSN </a:t>
            </a:r>
          </a:p>
          <a:p>
            <a:r>
              <a:rPr lang="cs-CZ" dirty="0" err="1"/>
              <a:t>European</a:t>
            </a:r>
            <a:r>
              <a:rPr lang="cs-CZ" dirty="0"/>
              <a:t> </a:t>
            </a:r>
            <a:r>
              <a:rPr lang="cs-CZ" dirty="0" err="1"/>
              <a:t>Committee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Standardization</a:t>
            </a:r>
            <a:r>
              <a:rPr lang="cs-CZ" dirty="0"/>
              <a:t> - </a:t>
            </a:r>
            <a:r>
              <a:rPr lang="cs-CZ" b="1" dirty="0"/>
              <a:t>EN</a:t>
            </a:r>
          </a:p>
          <a:p>
            <a:r>
              <a:rPr lang="cs-CZ" b="1" dirty="0"/>
              <a:t>International </a:t>
            </a:r>
            <a:r>
              <a:rPr lang="cs-CZ" b="1" dirty="0" err="1"/>
              <a:t>Organization</a:t>
            </a:r>
            <a:r>
              <a:rPr lang="cs-CZ" b="1" dirty="0"/>
              <a:t> </a:t>
            </a:r>
            <a:r>
              <a:rPr lang="cs-CZ" b="1" dirty="0" err="1"/>
              <a:t>for</a:t>
            </a:r>
            <a:r>
              <a:rPr lang="cs-CZ" b="1" dirty="0"/>
              <a:t> </a:t>
            </a:r>
            <a:r>
              <a:rPr lang="cs-CZ" b="1" dirty="0" err="1"/>
              <a:t>Standardization</a:t>
            </a:r>
            <a:r>
              <a:rPr lang="cs-CZ" b="1" dirty="0"/>
              <a:t> - ISO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685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221"/>
    </mc:Choice>
    <mc:Fallback xmlns="">
      <p:transition spd="slow" advTm="257221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0ABD85-C3C8-4B12-8AAA-6EE6FA18C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Standardy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668D82-224E-420C-A2CB-DFE740250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Organizace tvořící standardy – složitá a tvrdá jednání mezi velkými firmami a jejich asociacemi</a:t>
            </a:r>
          </a:p>
          <a:p>
            <a:r>
              <a:rPr lang="cs-CZ" dirty="0"/>
              <a:t>&gt; prosadit svůj produkt jako standard je obrovský triumf</a:t>
            </a:r>
          </a:p>
        </p:txBody>
      </p:sp>
    </p:spTree>
    <p:extLst>
      <p:ext uri="{BB962C8B-B14F-4D97-AF65-F5344CB8AC3E}">
        <p14:creationId xmlns:p14="http://schemas.microsoft.com/office/powerpoint/2010/main" val="83069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221"/>
    </mc:Choice>
    <mc:Fallback xmlns="">
      <p:transition spd="slow" advTm="257221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42EBD5-A79A-497C-8C52-8738F6CC6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Standardy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5CA50B-8B09-4401-B309-4D1C93997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Oba systémy jsou provázané</a:t>
            </a:r>
          </a:p>
          <a:p>
            <a:r>
              <a:rPr lang="cs-CZ" dirty="0"/>
              <a:t>Stát často převezme něco, co vzniklo jako nezávazný standard, a prohlásí to za závaznou regulaci– například nařízení EU odkáže na seznam EN norem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99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269"/>
    </mc:Choice>
    <mc:Fallback xmlns="">
      <p:transition spd="slow" advTm="56269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398221-62C3-4FFF-B9E3-493B98297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Netarifní překážky a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8589E0-B36D-43F3-A094-7A4B76D2B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Ovšem obtížné téma </a:t>
            </a:r>
            <a:r>
              <a:rPr lang="cs-CZ" b="1" dirty="0"/>
              <a:t>– méně transparentní a kvantifikovatelné než cla</a:t>
            </a:r>
          </a:p>
          <a:p>
            <a:r>
              <a:rPr lang="cs-CZ" dirty="0">
                <a:solidFill>
                  <a:srgbClr val="FF0000"/>
                </a:solidFill>
              </a:rPr>
              <a:t>&gt; Co tam vůbec patří? </a:t>
            </a:r>
          </a:p>
          <a:p>
            <a:r>
              <a:rPr lang="cs-CZ" dirty="0">
                <a:solidFill>
                  <a:srgbClr val="FF0000"/>
                </a:solidFill>
              </a:rPr>
              <a:t>&gt; Jak stanovit reciproční výhody? </a:t>
            </a:r>
          </a:p>
        </p:txBody>
      </p:sp>
    </p:spTree>
    <p:extLst>
      <p:ext uri="{BB962C8B-B14F-4D97-AF65-F5344CB8AC3E}">
        <p14:creationId xmlns:p14="http://schemas.microsoft.com/office/powerpoint/2010/main" val="306566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17"/>
    </mc:Choice>
    <mc:Fallback xmlns="">
      <p:transition spd="slow" advTm="25217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398221-62C3-4FFF-B9E3-493B98297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Netarifní překážky a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8589E0-B36D-43F3-A094-7A4B76D2B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Ovšem obtížné téma </a:t>
            </a:r>
            <a:r>
              <a:rPr lang="cs-CZ" b="1" dirty="0"/>
              <a:t>– méně transparentní a kvantifikovatelné než cla</a:t>
            </a:r>
          </a:p>
          <a:p>
            <a:r>
              <a:rPr lang="cs-CZ" dirty="0">
                <a:solidFill>
                  <a:srgbClr val="FF0000"/>
                </a:solidFill>
              </a:rPr>
              <a:t>&gt; Co tam vůbec patří? </a:t>
            </a:r>
          </a:p>
          <a:p>
            <a:r>
              <a:rPr lang="cs-CZ" dirty="0">
                <a:solidFill>
                  <a:srgbClr val="FF0000"/>
                </a:solidFill>
              </a:rPr>
              <a:t>&gt; Jak stanovit reciproční výhody? </a:t>
            </a:r>
          </a:p>
          <a:p>
            <a:r>
              <a:rPr lang="cs-CZ" b="1" dirty="0"/>
              <a:t>Kontroverzní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5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17"/>
    </mc:Choice>
    <mc:Fallback xmlns="">
      <p:transition spd="slow" advTm="25217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398221-62C3-4FFF-B9E3-493B98297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Netarifní překážky a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8589E0-B36D-43F3-A094-7A4B76D2B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Ovšem obtížné téma </a:t>
            </a:r>
            <a:r>
              <a:rPr lang="cs-CZ" b="1" dirty="0"/>
              <a:t>– méně transparentní a kvantifikovatelné než cla</a:t>
            </a:r>
          </a:p>
          <a:p>
            <a:r>
              <a:rPr lang="cs-CZ" dirty="0"/>
              <a:t>&gt; Co tam vůbec patří? Jak stanovit reciproční výhody? </a:t>
            </a:r>
          </a:p>
          <a:p>
            <a:r>
              <a:rPr lang="cs-CZ" b="1" dirty="0"/>
              <a:t>Kontroverzní </a:t>
            </a:r>
          </a:p>
          <a:p>
            <a:r>
              <a:rPr lang="cs-CZ" dirty="0">
                <a:solidFill>
                  <a:srgbClr val="FF0000"/>
                </a:solidFill>
              </a:rPr>
              <a:t>&gt; Mají vyjednávači ve WTO právo zasahovat do ochrany zdraví nebo životního prostředí?</a:t>
            </a:r>
          </a:p>
          <a:p>
            <a:r>
              <a:rPr lang="cs-CZ" dirty="0">
                <a:solidFill>
                  <a:srgbClr val="FF0000"/>
                </a:solidFill>
              </a:rPr>
              <a:t>&gt; Není to snaha obejít a odstranit výsledky dlouhodobé snahy o ochranu důležitých hodnot?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78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573"/>
    </mc:Choice>
    <mc:Fallback xmlns="">
      <p:transition spd="slow" advTm="99573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D63F4D-8A06-4F5F-BCC1-D66F152CC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Netarifní překážky a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CA6CA6-5926-4CFE-B3B4-A68526883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Základní pravidla se nachází v </a:t>
            </a:r>
            <a:r>
              <a:rPr lang="cs-CZ" b="1" dirty="0"/>
              <a:t>GATT: </a:t>
            </a:r>
          </a:p>
          <a:p>
            <a:r>
              <a:rPr lang="cs-CZ" b="1" dirty="0"/>
              <a:t>1) </a:t>
            </a:r>
            <a:r>
              <a:rPr lang="cs-CZ" b="1" dirty="0">
                <a:solidFill>
                  <a:srgbClr val="FF0000"/>
                </a:solidFill>
              </a:rPr>
              <a:t>Národní zacházení</a:t>
            </a:r>
          </a:p>
        </p:txBody>
      </p:sp>
    </p:spTree>
    <p:extLst>
      <p:ext uri="{BB962C8B-B14F-4D97-AF65-F5344CB8AC3E}">
        <p14:creationId xmlns:p14="http://schemas.microsoft.com/office/powerpoint/2010/main" val="407411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590"/>
    </mc:Choice>
    <mc:Fallback xmlns="">
      <p:transition spd="slow" advTm="14859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D63F4D-8A06-4F5F-BCC1-D66F152CC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Netarifní překážky a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CA6CA6-5926-4CFE-B3B4-A68526883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Základní pravidla se nachází v </a:t>
            </a:r>
            <a:r>
              <a:rPr lang="cs-CZ" b="1" dirty="0"/>
              <a:t>GATT: </a:t>
            </a:r>
          </a:p>
          <a:p>
            <a:r>
              <a:rPr lang="cs-CZ" b="1" dirty="0"/>
              <a:t>1) </a:t>
            </a:r>
            <a:r>
              <a:rPr lang="cs-CZ" b="1" dirty="0">
                <a:solidFill>
                  <a:srgbClr val="FF0000"/>
                </a:solidFill>
              </a:rPr>
              <a:t>Národní zacházení</a:t>
            </a:r>
          </a:p>
          <a:p>
            <a:r>
              <a:rPr lang="cs-CZ" dirty="0"/>
              <a:t>-</a:t>
            </a:r>
            <a:r>
              <a:rPr lang="cs-CZ" b="1" dirty="0"/>
              <a:t> </a:t>
            </a:r>
            <a:r>
              <a:rPr lang="cs-CZ" dirty="0"/>
              <a:t>zajišťuje nediskriminaci na vnitřním trhu – se stejnými a podobnými produkty by mělo být zacházeno stejně</a:t>
            </a:r>
            <a:endParaRPr lang="cs-CZ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8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590"/>
    </mc:Choice>
    <mc:Fallback xmlns="">
      <p:transition spd="slow" advTm="14859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D63F4D-8A06-4F5F-BCC1-D66F152CC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Netarifní překážky a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CA6CA6-5926-4CFE-B3B4-A68526883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Základní pravidla se nachází v </a:t>
            </a:r>
            <a:r>
              <a:rPr lang="cs-CZ" b="1" dirty="0"/>
              <a:t>GATT: </a:t>
            </a:r>
          </a:p>
          <a:p>
            <a:r>
              <a:rPr lang="cs-CZ" b="1" dirty="0"/>
              <a:t>1) </a:t>
            </a:r>
            <a:r>
              <a:rPr lang="cs-CZ" b="1" dirty="0">
                <a:solidFill>
                  <a:srgbClr val="FF0000"/>
                </a:solidFill>
              </a:rPr>
              <a:t>Národní zacházení</a:t>
            </a:r>
          </a:p>
          <a:p>
            <a:r>
              <a:rPr lang="cs-CZ" dirty="0"/>
              <a:t>-</a:t>
            </a:r>
            <a:r>
              <a:rPr lang="cs-CZ" b="1" dirty="0"/>
              <a:t> </a:t>
            </a:r>
            <a:r>
              <a:rPr lang="cs-CZ" dirty="0"/>
              <a:t>zajišťuje nediskriminaci na vnitřním trhu – se stejnými a podobnými produkty by mělo být zacházeno stejně</a:t>
            </a:r>
          </a:p>
          <a:p>
            <a:r>
              <a:rPr lang="cs-CZ" b="1" dirty="0"/>
              <a:t>Test pro porušení </a:t>
            </a:r>
            <a:r>
              <a:rPr lang="cs-CZ" dirty="0"/>
              <a:t>– opatření </a:t>
            </a:r>
            <a:r>
              <a:rPr lang="cs-CZ" dirty="0">
                <a:solidFill>
                  <a:srgbClr val="FF0000"/>
                </a:solidFill>
              </a:rPr>
              <a:t>rozlišuje mezi obdobnými produkty </a:t>
            </a:r>
            <a:r>
              <a:rPr lang="cs-CZ" dirty="0"/>
              <a:t>a je </a:t>
            </a:r>
            <a:r>
              <a:rPr lang="cs-CZ" dirty="0">
                <a:solidFill>
                  <a:srgbClr val="FF0000"/>
                </a:solidFill>
              </a:rPr>
              <a:t>způsobilé poskytovat protekci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60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590"/>
    </mc:Choice>
    <mc:Fallback xmlns="">
      <p:transition spd="slow" advTm="14859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599125-D804-4B5E-89E2-07BEA1A72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Nový protekcionismus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B86ABB-AE25-405C-BB86-CF470E382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Cla a kvantitativní restrikce jsou omezeny pravidly GATT/WTO – státy hledají jiné cesty k ochraně vlastního trhu:</a:t>
            </a:r>
          </a:p>
          <a:p>
            <a:endParaRPr lang="cs-CZ" b="1" dirty="0"/>
          </a:p>
          <a:p>
            <a:r>
              <a:rPr lang="cs-CZ" b="1" dirty="0"/>
              <a:t>1) Netarifní překážky: vnitrostátní standardy a regulace </a:t>
            </a:r>
          </a:p>
          <a:p>
            <a:endParaRPr lang="cs-CZ" b="1" dirty="0"/>
          </a:p>
          <a:p>
            <a:r>
              <a:rPr lang="cs-CZ" b="1" dirty="0"/>
              <a:t>2) Výjimky z režimu GATT</a:t>
            </a:r>
            <a:r>
              <a:rPr lang="cs-CZ" dirty="0"/>
              <a:t>: antisubvenční, antidumpingová opatření, nouzová opatření (=</a:t>
            </a:r>
            <a:r>
              <a:rPr lang="cs-CZ" dirty="0" err="1"/>
              <a:t>safeguards</a:t>
            </a:r>
            <a:r>
              <a:rPr lang="cs-CZ" dirty="0"/>
              <a:t>), platební bilance, národní bezpečnost.... &gt; </a:t>
            </a:r>
            <a:r>
              <a:rPr lang="cs-CZ" b="1" dirty="0"/>
              <a:t>speciální cla a kvóty</a:t>
            </a:r>
          </a:p>
        </p:txBody>
      </p:sp>
    </p:spTree>
    <p:extLst>
      <p:ext uri="{BB962C8B-B14F-4D97-AF65-F5344CB8AC3E}">
        <p14:creationId xmlns:p14="http://schemas.microsoft.com/office/powerpoint/2010/main" val="375919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582"/>
    </mc:Choice>
    <mc:Fallback xmlns="">
      <p:transition spd="slow" advTm="54582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020ACC-5DE1-41DA-B728-A562141DF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– hřebíčkové cigarety v USA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685E8E-7D71-41F3-BB01-6060C14FB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USA – zákaz cigaret s jinou příchutí než tabák nebo mentol</a:t>
            </a:r>
          </a:p>
          <a:p>
            <a:r>
              <a:rPr lang="cs-CZ" dirty="0"/>
              <a:t>Indonésie vyvážela cigarety s příchutí hřebíčku</a:t>
            </a:r>
          </a:p>
          <a:p>
            <a:r>
              <a:rPr lang="cs-CZ" dirty="0"/>
              <a:t>„Proč je hřebíček zakázaný, když mentol povolujete?“</a:t>
            </a:r>
          </a:p>
          <a:p>
            <a:r>
              <a:rPr lang="cs-CZ" dirty="0"/>
              <a:t>&gt; Indonésie spor vyhrála</a:t>
            </a:r>
          </a:p>
          <a:p>
            <a:r>
              <a:rPr lang="cs-CZ" dirty="0"/>
              <a:t>Americká regulace byla orgánem pro řešení sporů označena za diskriminační – </a:t>
            </a:r>
            <a:r>
              <a:rPr lang="cs-CZ" b="1" dirty="0"/>
              <a:t>neodůvodněně rozlišuje podobné, konkurenční produkty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717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150"/>
    </mc:Choice>
    <mc:Fallback xmlns="">
      <p:transition spd="slow" advTm="13315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D63F4D-8A06-4F5F-BCC1-D66F152CC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Netarifní překážky a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CA6CA6-5926-4CFE-B3B4-A68526883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Základní pravidla se nachází v </a:t>
            </a:r>
            <a:r>
              <a:rPr lang="cs-CZ" b="1" dirty="0"/>
              <a:t>GATT: </a:t>
            </a:r>
          </a:p>
          <a:p>
            <a:r>
              <a:rPr lang="cs-CZ" b="1" dirty="0"/>
              <a:t>1) Národní zacházení</a:t>
            </a:r>
          </a:p>
          <a:p>
            <a:r>
              <a:rPr lang="cs-CZ" dirty="0"/>
              <a:t>-</a:t>
            </a:r>
            <a:r>
              <a:rPr lang="cs-CZ" b="1" dirty="0"/>
              <a:t> </a:t>
            </a:r>
            <a:r>
              <a:rPr lang="cs-CZ" dirty="0"/>
              <a:t>zajišťuje nediskriminaci na vnitřním trhu – se stejnými a podobnými produkty by mělo být zacházeno stejně</a:t>
            </a:r>
          </a:p>
          <a:p>
            <a:r>
              <a:rPr lang="cs-CZ" b="1" dirty="0"/>
              <a:t>Test pro porušení </a:t>
            </a:r>
            <a:r>
              <a:rPr lang="cs-CZ" dirty="0"/>
              <a:t>– opatření rozlišuje mezi obdobnými produkty a je způsobilé poskytovat protekci</a:t>
            </a:r>
          </a:p>
          <a:p>
            <a:r>
              <a:rPr lang="cs-CZ" dirty="0"/>
              <a:t>- </a:t>
            </a:r>
            <a:r>
              <a:rPr lang="cs-CZ" b="1" dirty="0"/>
              <a:t>ale neřeší rozdílnost standardů mezi státy!</a:t>
            </a:r>
          </a:p>
          <a:p>
            <a:endParaRPr lang="cs-CZ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59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590"/>
    </mc:Choice>
    <mc:Fallback xmlns="">
      <p:transition spd="slow" advTm="14859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D63F4D-8A06-4F5F-BCC1-D66F152CC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Netarifní překážky a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CA6CA6-5926-4CFE-B3B4-A68526883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2) Doložka nejvyšších výhod </a:t>
            </a:r>
            <a:r>
              <a:rPr lang="cs-CZ" dirty="0"/>
              <a:t>– není možná ani diskriminace mezi ostatními státy navzájem, tj, nelze požadovat po produktech z určité země, aby splňovaly vyšší standard</a:t>
            </a:r>
            <a:endParaRPr lang="cs-CZ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09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590"/>
    </mc:Choice>
    <mc:Fallback xmlns="">
      <p:transition spd="slow" advTm="14859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D63F4D-8A06-4F5F-BCC1-D66F152CC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Netarifní překážky a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CA6CA6-5926-4CFE-B3B4-A68526883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2) Doložka nejvyšších výhod </a:t>
            </a:r>
            <a:r>
              <a:rPr lang="cs-CZ" dirty="0"/>
              <a:t>– není možná ani diskriminace mezi ostatními státy navzájem, tj, nelze požadovat po produktech z určité země, aby splňovaly vyšší standard</a:t>
            </a:r>
            <a:endParaRPr lang="cs-CZ" b="1" dirty="0"/>
          </a:p>
          <a:p>
            <a:r>
              <a:rPr lang="cs-CZ" b="1" dirty="0"/>
              <a:t>3) Možnost omezit obchod pro ochranu zdraví a bezpečnosti</a:t>
            </a:r>
          </a:p>
          <a:p>
            <a:endParaRPr lang="cs-CZ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15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590"/>
    </mc:Choice>
    <mc:Fallback xmlns="">
      <p:transition spd="slow" advTm="14859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826718-F862-414A-870C-2AE2692D5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Netarifní překážky a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9E2446-74BB-4DD7-9029-1FCA5DE57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Ustanovení GATT jsou doplněna dvěma zvláštními smlouvami</a:t>
            </a:r>
          </a:p>
        </p:txBody>
      </p:sp>
    </p:spTree>
    <p:extLst>
      <p:ext uri="{BB962C8B-B14F-4D97-AF65-F5344CB8AC3E}">
        <p14:creationId xmlns:p14="http://schemas.microsoft.com/office/powerpoint/2010/main" val="91570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222"/>
    </mc:Choice>
    <mc:Fallback xmlns="">
      <p:transition spd="slow" advTm="86222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826718-F862-414A-870C-2AE2692D5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Netarifní překážky a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9E2446-74BB-4DD7-9029-1FCA5DE57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Ustanovení GATT jsou doplněna dvěma zvláštními smlouvami</a:t>
            </a:r>
          </a:p>
          <a:p>
            <a:endParaRPr lang="cs-CZ" dirty="0"/>
          </a:p>
          <a:p>
            <a:r>
              <a:rPr lang="cs-CZ" b="1" dirty="0"/>
              <a:t>&gt; Dohoda o technických překážkách obchodu (TBT)</a:t>
            </a:r>
          </a:p>
          <a:p>
            <a:r>
              <a:rPr lang="cs-CZ" dirty="0"/>
              <a:t>- věci, které </a:t>
            </a:r>
            <a:r>
              <a:rPr lang="cs-CZ" dirty="0">
                <a:solidFill>
                  <a:srgbClr val="FF0000"/>
                </a:solidFill>
              </a:rPr>
              <a:t>nejsou</a:t>
            </a:r>
            <a:r>
              <a:rPr lang="cs-CZ" dirty="0"/>
              <a:t> určeny ke konzumaci</a:t>
            </a:r>
          </a:p>
        </p:txBody>
      </p:sp>
    </p:spTree>
    <p:extLst>
      <p:ext uri="{BB962C8B-B14F-4D97-AF65-F5344CB8AC3E}">
        <p14:creationId xmlns:p14="http://schemas.microsoft.com/office/powerpoint/2010/main" val="324179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222"/>
    </mc:Choice>
    <mc:Fallback xmlns="">
      <p:transition spd="slow" advTm="86222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826718-F862-414A-870C-2AE2692D5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Netarifní překážky a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9E2446-74BB-4DD7-9029-1FCA5DE57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Ustanovení GATT jsou doplněna dvěma zvláštními smlouvami</a:t>
            </a:r>
          </a:p>
          <a:p>
            <a:endParaRPr lang="cs-CZ" dirty="0"/>
          </a:p>
          <a:p>
            <a:r>
              <a:rPr lang="cs-CZ" b="1" dirty="0"/>
              <a:t>&gt; Dohoda o technických překážkách obchodu (TBT)</a:t>
            </a:r>
          </a:p>
          <a:p>
            <a:r>
              <a:rPr lang="cs-CZ" dirty="0"/>
              <a:t>- věci, které </a:t>
            </a:r>
            <a:r>
              <a:rPr lang="cs-CZ" dirty="0">
                <a:solidFill>
                  <a:srgbClr val="FF0000"/>
                </a:solidFill>
              </a:rPr>
              <a:t>nejsou</a:t>
            </a:r>
            <a:r>
              <a:rPr lang="cs-CZ" dirty="0"/>
              <a:t> určeny ke konzumaci</a:t>
            </a:r>
          </a:p>
          <a:p>
            <a:endParaRPr lang="cs-CZ" dirty="0"/>
          </a:p>
          <a:p>
            <a:r>
              <a:rPr lang="cs-CZ" b="1" dirty="0"/>
              <a:t>&gt; Dohoda o sanitárních a fytosanitárních opatření (SPS)</a:t>
            </a:r>
          </a:p>
          <a:p>
            <a:r>
              <a:rPr lang="cs-CZ" dirty="0"/>
              <a:t>- </a:t>
            </a:r>
            <a:r>
              <a:rPr lang="cs-CZ" dirty="0">
                <a:solidFill>
                  <a:srgbClr val="FF0000"/>
                </a:solidFill>
              </a:rPr>
              <a:t>jídlo</a:t>
            </a:r>
            <a:r>
              <a:rPr lang="cs-CZ" dirty="0"/>
              <a:t> pro lidi a zvířata, hnojiva a pesticidy pro rostliny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91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222"/>
    </mc:Choice>
    <mc:Fallback xmlns="">
      <p:transition spd="slow" advTm="86222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E3BF55-C55A-4150-A2F5-51818DA25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– konzerva s tuňákem</a:t>
            </a:r>
            <a:endParaRPr lang="en-US" dirty="0"/>
          </a:p>
        </p:txBody>
      </p:sp>
      <p:pic>
        <p:nvPicPr>
          <p:cNvPr id="7" name="Zástupný obsah 6" descr="Obsah obrázku text, kompaktní disk, elektronika, konzerva&#10;&#10;Popis byl vytvořen automaticky">
            <a:extLst>
              <a:ext uri="{FF2B5EF4-FFF2-40B4-BE49-F238E27FC236}">
                <a16:creationId xmlns:a16="http://schemas.microsoft.com/office/drawing/2014/main" id="{C3955681-A959-4651-8B94-A7931A2C81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576" y="1690688"/>
            <a:ext cx="3948112" cy="3948112"/>
          </a:xfrm>
        </p:spPr>
      </p:pic>
    </p:spTree>
    <p:extLst>
      <p:ext uri="{BB962C8B-B14F-4D97-AF65-F5344CB8AC3E}">
        <p14:creationId xmlns:p14="http://schemas.microsoft.com/office/powerpoint/2010/main" val="417073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85"/>
    </mc:Choice>
    <mc:Fallback xmlns="">
      <p:transition spd="slow" advTm="5785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B2A11D-7314-475C-BA03-1328A1C79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– konzerva s tuňákem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F22569-70B4-4FCB-B4A4-C0D734A5F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SPS – vlastnosti masa, použité chemické látky &gt; není to nezdravé, například karcinogenní? </a:t>
            </a:r>
          </a:p>
          <a:p>
            <a:endParaRPr lang="cs-CZ" dirty="0"/>
          </a:p>
          <a:p>
            <a:r>
              <a:rPr lang="cs-CZ" dirty="0"/>
              <a:t>TBT – z čeho je vyrobené konzerva? Nemůže se spotřebitel při jejím otevírání pořezat? Je snadno skladovatelná?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20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242"/>
    </mc:Choice>
    <mc:Fallback xmlns="">
      <p:transition spd="slow" advTm="36242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C8EB82-C16C-497F-8416-0ACF45253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Netarifní překážky a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4AAA57-184E-45E3-9E83-C40100654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TBT a SPS - lex </a:t>
            </a:r>
            <a:r>
              <a:rPr lang="cs-CZ" dirty="0" err="1"/>
              <a:t>specialis</a:t>
            </a:r>
            <a:r>
              <a:rPr lang="cs-CZ" dirty="0"/>
              <a:t> vůči GATT </a:t>
            </a:r>
          </a:p>
          <a:p>
            <a:r>
              <a:rPr lang="cs-CZ" dirty="0"/>
              <a:t>= speciální ustanovení má přednost před obecným</a:t>
            </a:r>
          </a:p>
          <a:p>
            <a:r>
              <a:rPr lang="cs-CZ" dirty="0"/>
              <a:t>= Upravuje to zvláštní smlouva? Pokud ne, použiji obecné pravidlo</a:t>
            </a:r>
          </a:p>
          <a:p>
            <a:r>
              <a:rPr lang="cs-CZ" b="1" dirty="0"/>
              <a:t>SPS / TBT &gt; GATT 1994</a:t>
            </a:r>
          </a:p>
          <a:p>
            <a:endParaRPr lang="cs-CZ" b="1" dirty="0"/>
          </a:p>
          <a:p>
            <a:endParaRPr lang="cs-CZ" b="1" dirty="0"/>
          </a:p>
        </p:txBody>
      </p:sp>
      <p:pic>
        <p:nvPicPr>
          <p:cNvPr id="5" name="Obrázek 4" descr="Obsah obrázku místnost&#10;&#10;Popis byl vytvořen automaticky">
            <a:extLst>
              <a:ext uri="{FF2B5EF4-FFF2-40B4-BE49-F238E27FC236}">
                <a16:creationId xmlns:a16="http://schemas.microsoft.com/office/drawing/2014/main" id="{C124653F-F4AB-49BC-99AD-8EC0DF99FF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8" t="18611" r="21874" b="17361"/>
          <a:stretch/>
        </p:blipFill>
        <p:spPr>
          <a:xfrm>
            <a:off x="4540705" y="3705225"/>
            <a:ext cx="2805789" cy="278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94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332"/>
    </mc:Choice>
    <mc:Fallback xmlns="">
      <p:transition spd="slow" advTm="10333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599125-D804-4B5E-89E2-07BEA1A72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Nový protekcionismus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B86ABB-AE25-405C-BB86-CF470E382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Cla a kvantitativní restrikce jsou omezeny pravidly GATT/WTO – státy hledají jiné cesty k ochraně vlastního trhu:</a:t>
            </a:r>
          </a:p>
          <a:p>
            <a:endParaRPr lang="cs-CZ" b="1" dirty="0"/>
          </a:p>
          <a:p>
            <a:r>
              <a:rPr lang="cs-CZ" b="1" dirty="0"/>
              <a:t>1) Netarifní překážky: vnitrostátní standardy a regulace </a:t>
            </a:r>
          </a:p>
          <a:p>
            <a:r>
              <a:rPr lang="cs-CZ" dirty="0"/>
              <a:t>-</a:t>
            </a:r>
            <a:r>
              <a:rPr lang="cs-CZ" b="1" dirty="0"/>
              <a:t> </a:t>
            </a:r>
            <a:r>
              <a:rPr lang="cs-CZ" dirty="0">
                <a:solidFill>
                  <a:srgbClr val="FF0000"/>
                </a:solidFill>
              </a:rPr>
              <a:t>ne nutně úmyslná snaha o ochranu vlastního trhu</a:t>
            </a:r>
            <a:endParaRPr lang="cs-CZ" b="1" dirty="0"/>
          </a:p>
          <a:p>
            <a:r>
              <a:rPr lang="cs-CZ" b="1" dirty="0"/>
              <a:t>2) Výjimky z režimu GATT</a:t>
            </a:r>
            <a:r>
              <a:rPr lang="cs-CZ" dirty="0"/>
              <a:t>: antisubvenční, antidumpingová opatření, ochranná opatření (=</a:t>
            </a:r>
            <a:r>
              <a:rPr lang="cs-CZ" dirty="0" err="1"/>
              <a:t>safeguards</a:t>
            </a:r>
            <a:r>
              <a:rPr lang="cs-CZ" dirty="0"/>
              <a:t>), platební bilance, národní bezpečnost.... &gt; </a:t>
            </a:r>
            <a:r>
              <a:rPr lang="cs-CZ" b="1" dirty="0"/>
              <a:t>speciální cla a kvóty</a:t>
            </a:r>
          </a:p>
          <a:p>
            <a:r>
              <a:rPr lang="cs-CZ" dirty="0">
                <a:solidFill>
                  <a:srgbClr val="FF0000"/>
                </a:solidFill>
              </a:rPr>
              <a:t>- speciální případy, kdy je dovoleno zvýšit protekci</a:t>
            </a:r>
          </a:p>
        </p:txBody>
      </p:sp>
    </p:spTree>
    <p:extLst>
      <p:ext uri="{BB962C8B-B14F-4D97-AF65-F5344CB8AC3E}">
        <p14:creationId xmlns:p14="http://schemas.microsoft.com/office/powerpoint/2010/main" val="119708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41"/>
    </mc:Choice>
    <mc:Fallback xmlns="">
      <p:transition spd="slow" advTm="72141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2F6CA4-0D33-4CF3-AA91-5C4897FE3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o TBT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FC1B09-9F05-4E96-85FF-06C5E6E87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Rozšiřuje národní zacházení (a MFN) o otázku:</a:t>
            </a:r>
          </a:p>
          <a:p>
            <a:r>
              <a:rPr lang="cs-CZ" dirty="0"/>
              <a:t>„</a:t>
            </a:r>
            <a:r>
              <a:rPr lang="cs-CZ" b="1" dirty="0"/>
              <a:t>Neomezuje to obchod více, než je nutné?“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124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732"/>
    </mc:Choice>
    <mc:Fallback xmlns="">
      <p:transition spd="slow" advTm="106732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2F6CA4-0D33-4CF3-AA91-5C4897FE3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o TBT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FC1B09-9F05-4E96-85FF-06C5E6E87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Rozšiřuje národní zacházení (a MFN) o otázku:</a:t>
            </a:r>
          </a:p>
          <a:p>
            <a:r>
              <a:rPr lang="cs-CZ" dirty="0"/>
              <a:t>„</a:t>
            </a:r>
            <a:r>
              <a:rPr lang="cs-CZ" b="1" dirty="0"/>
              <a:t>Neomezuje to obchod více, než je nutné?“</a:t>
            </a:r>
          </a:p>
          <a:p>
            <a:r>
              <a:rPr lang="cs-CZ" b="1" dirty="0"/>
              <a:t>= zásada nutnosti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175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732"/>
    </mc:Choice>
    <mc:Fallback xmlns="">
      <p:transition spd="slow" advTm="106732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2F6CA4-0D33-4CF3-AA91-5C4897FE3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o TBT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FC1B09-9F05-4E96-85FF-06C5E6E87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Rozšiřuje národní zacházení (a MFN) o otázku:</a:t>
            </a:r>
          </a:p>
          <a:p>
            <a:r>
              <a:rPr lang="cs-CZ" dirty="0"/>
              <a:t>„</a:t>
            </a:r>
            <a:r>
              <a:rPr lang="cs-CZ" b="1" dirty="0"/>
              <a:t>Neomezuje to obchod více, než je nutné?“</a:t>
            </a:r>
          </a:p>
          <a:p>
            <a:r>
              <a:rPr lang="cs-CZ" b="1" dirty="0"/>
              <a:t>= zásada nutnosti</a:t>
            </a:r>
          </a:p>
          <a:p>
            <a:r>
              <a:rPr lang="cs-CZ" dirty="0"/>
              <a:t>- </a:t>
            </a:r>
            <a:r>
              <a:rPr lang="cs-CZ" dirty="0">
                <a:solidFill>
                  <a:srgbClr val="FF0000"/>
                </a:solidFill>
              </a:rPr>
              <a:t>dalo by se stejného výsledku dosáhnout opatřením, které by méně omezilo obchod?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601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732"/>
    </mc:Choice>
    <mc:Fallback xmlns="">
      <p:transition spd="slow" advTm="106732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F6B3A2-4702-4C93-BE89-100D8690B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o TBT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8C1E68-C40A-4213-B568-4BE5034CF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 – dosáhnout toho, </a:t>
            </a:r>
            <a:r>
              <a:rPr lang="cs-CZ" b="1" dirty="0"/>
              <a:t>aby rozdílné (i nediskriminační) regulace netvořily překážky obchodu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0357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F6B3A2-4702-4C93-BE89-100D8690B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o TBT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8C1E68-C40A-4213-B568-4BE5034CF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Ale státy mají suverénní právo vytyčit si jakékoliv cíle – ochrana životního prostředí, zdraví atd. jsou explicitně uznané </a:t>
            </a:r>
            <a:r>
              <a:rPr lang="cs-CZ" b="1" dirty="0"/>
              <a:t>legitimní cíle</a:t>
            </a:r>
          </a:p>
        </p:txBody>
      </p:sp>
    </p:spTree>
    <p:extLst>
      <p:ext uri="{BB962C8B-B14F-4D97-AF65-F5344CB8AC3E}">
        <p14:creationId xmlns:p14="http://schemas.microsoft.com/office/powerpoint/2010/main" val="40429207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872377-21FC-4C4B-86E6-3454A1226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o TBT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85F9C9-1B4D-4D34-9A5C-97B24A8B8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Existují dvě metody, jak na mezinárodní úrovni překonat netarifní překážky:</a:t>
            </a:r>
          </a:p>
        </p:txBody>
      </p:sp>
    </p:spTree>
    <p:extLst>
      <p:ext uri="{BB962C8B-B14F-4D97-AF65-F5344CB8AC3E}">
        <p14:creationId xmlns:p14="http://schemas.microsoft.com/office/powerpoint/2010/main" val="172203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331"/>
    </mc:Choice>
    <mc:Fallback xmlns="">
      <p:transition spd="slow" advTm="80331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872377-21FC-4C4B-86E6-3454A1226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o TBT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85F9C9-1B4D-4D34-9A5C-97B24A8B8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Existují dvě metody, jak na mezinárodní úrovni překonat netarifní překážky:</a:t>
            </a:r>
          </a:p>
          <a:p>
            <a:r>
              <a:rPr lang="cs-CZ" b="1" dirty="0"/>
              <a:t>1) Máme společné regulace (= harmonizace)</a:t>
            </a:r>
          </a:p>
          <a:p>
            <a:r>
              <a:rPr lang="cs-CZ" dirty="0"/>
              <a:t> - buď mezinárodně sjednané, nebo jeden stát převezme regulace jiného (Kanada americké, Švýcarsko evropské…)</a:t>
            </a:r>
          </a:p>
        </p:txBody>
      </p:sp>
    </p:spTree>
    <p:extLst>
      <p:ext uri="{BB962C8B-B14F-4D97-AF65-F5344CB8AC3E}">
        <p14:creationId xmlns:p14="http://schemas.microsoft.com/office/powerpoint/2010/main" val="416083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331"/>
    </mc:Choice>
    <mc:Fallback xmlns="">
      <p:transition spd="slow" advTm="80331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872377-21FC-4C4B-86E6-3454A1226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o TBT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85F9C9-1B4D-4D34-9A5C-97B24A8B8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Existují dvě metody, jak na mezinárodní úrovni překonat netarifní překážky:</a:t>
            </a:r>
          </a:p>
          <a:p>
            <a:r>
              <a:rPr lang="cs-CZ" b="1" dirty="0"/>
              <a:t>1) Máme společné regulace (= harmonizace)</a:t>
            </a:r>
          </a:p>
          <a:p>
            <a:r>
              <a:rPr lang="cs-CZ" dirty="0"/>
              <a:t> - buď mezinárodně sjednané, nebo jeden stát převezme regulace jiného (Kanada americké, Švýcarsko evropské…)</a:t>
            </a:r>
            <a:endParaRPr lang="cs-CZ" b="1" dirty="0"/>
          </a:p>
          <a:p>
            <a:r>
              <a:rPr lang="cs-CZ" b="1" dirty="0"/>
              <a:t>2) Máme sice jiné, ale vzájemně si je uznáváme</a:t>
            </a:r>
          </a:p>
        </p:txBody>
      </p:sp>
    </p:spTree>
    <p:extLst>
      <p:ext uri="{BB962C8B-B14F-4D97-AF65-F5344CB8AC3E}">
        <p14:creationId xmlns:p14="http://schemas.microsoft.com/office/powerpoint/2010/main" val="212969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331"/>
    </mc:Choice>
    <mc:Fallback xmlns="">
      <p:transition spd="slow" advTm="80331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872377-21FC-4C4B-86E6-3454A1226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o TBT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85F9C9-1B4D-4D34-9A5C-97B24A8B8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Existují dvě metody, jak na mezinárodní úrovni překonat netarifní překážky:</a:t>
            </a:r>
          </a:p>
          <a:p>
            <a:r>
              <a:rPr lang="cs-CZ" b="1" dirty="0"/>
              <a:t>1) Máme společné regulace (= harmonizace)</a:t>
            </a:r>
          </a:p>
          <a:p>
            <a:r>
              <a:rPr lang="cs-CZ" dirty="0"/>
              <a:t> - buď mezinárodně sjednané, nebo jeden stát převezme regulace jiného (Kanada americké, Švýcarsko evropské…)</a:t>
            </a:r>
            <a:endParaRPr lang="cs-CZ" b="1" dirty="0"/>
          </a:p>
          <a:p>
            <a:r>
              <a:rPr lang="cs-CZ" b="1" dirty="0"/>
              <a:t>2) Máme sice jiné, ale vzájemně si je uznáváme</a:t>
            </a:r>
          </a:p>
          <a:p>
            <a:endParaRPr lang="cs-CZ" dirty="0"/>
          </a:p>
          <a:p>
            <a:r>
              <a:rPr lang="cs-CZ" b="1" dirty="0"/>
              <a:t>Dohoda o TBT podporuje obě řešení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3011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331"/>
    </mc:Choice>
    <mc:Fallback xmlns="">
      <p:transition spd="slow" advTm="80331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872377-21FC-4C4B-86E6-3454A1226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o TBT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85F9C9-1B4D-4D34-9A5C-97B24A8B8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Existují dvě metody, jak na mezinárodní úrovni překonat netarifní překážky:</a:t>
            </a:r>
          </a:p>
          <a:p>
            <a:r>
              <a:rPr lang="cs-CZ" b="1" dirty="0"/>
              <a:t>1) Máme společné regulace (= harmonizace)</a:t>
            </a:r>
          </a:p>
          <a:p>
            <a:r>
              <a:rPr lang="cs-CZ" dirty="0"/>
              <a:t> - buď mezinárodně sjednané, nebo jeden stát převezme regulace jiného (Kanada americké, Švýcarsko evropské…)</a:t>
            </a:r>
            <a:endParaRPr lang="cs-CZ" b="1" dirty="0"/>
          </a:p>
          <a:p>
            <a:r>
              <a:rPr lang="cs-CZ" dirty="0">
                <a:solidFill>
                  <a:srgbClr val="FF0000"/>
                </a:solidFill>
              </a:rPr>
              <a:t>Pokud dohodneme společné standardy, důvěřujeme africkým státům, že je dokáží implementovat…?</a:t>
            </a:r>
          </a:p>
          <a:p>
            <a:r>
              <a:rPr lang="cs-CZ" b="1" dirty="0"/>
              <a:t>2) Máme sice jiné, ale vzájemně je uznáváme</a:t>
            </a:r>
          </a:p>
          <a:p>
            <a:r>
              <a:rPr lang="cs-CZ" dirty="0">
                <a:solidFill>
                  <a:srgbClr val="FF0000"/>
                </a:solidFill>
              </a:rPr>
              <a:t>Ale věříme například indickým standardům?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47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292"/>
    </mc:Choice>
    <mc:Fallback xmlns="">
      <p:transition spd="slow" advTm="10229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180CF4-0F99-4D21-B7E5-670738C90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Netarifní překážky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187D0B-9CA1-4938-8FAF-C547DA549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= non-</a:t>
            </a:r>
            <a:r>
              <a:rPr lang="cs-CZ" dirty="0" err="1"/>
              <a:t>tariff</a:t>
            </a:r>
            <a:r>
              <a:rPr lang="cs-CZ" dirty="0"/>
              <a:t> </a:t>
            </a:r>
            <a:r>
              <a:rPr lang="cs-CZ" dirty="0" err="1"/>
              <a:t>barriers</a:t>
            </a:r>
            <a:r>
              <a:rPr lang="cs-CZ" dirty="0"/>
              <a:t>, </a:t>
            </a:r>
            <a:r>
              <a:rPr lang="cs-CZ" dirty="0" err="1"/>
              <a:t>NTBs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36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380"/>
    </mc:Choice>
    <mc:Fallback xmlns="">
      <p:transition spd="slow" advTm="63380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784590-69A8-4550-A6DD-8D3D486D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o TBT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799D30-1ADB-470E-B29B-0A1183F85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globální úrovni (WTO) je extrémně těžké dosáhnout shody, problém s tím mají i bilaterální jednání mezi vyspělými státy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5891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784590-69A8-4550-A6DD-8D3D486D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o TBT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799D30-1ADB-470E-B29B-0A1183F85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globální úrovni (WTO) je extrémně těžké dosáhnout shody, problém s tím mají i bilaterální jednání mezi vyspělými státy</a:t>
            </a:r>
          </a:p>
          <a:p>
            <a:r>
              <a:rPr lang="cs-CZ" b="1" dirty="0"/>
              <a:t>Dohoda TBT není zdaleka finálním řešením!</a:t>
            </a:r>
          </a:p>
        </p:txBody>
      </p:sp>
    </p:spTree>
    <p:extLst>
      <p:ext uri="{BB962C8B-B14F-4D97-AF65-F5344CB8AC3E}">
        <p14:creationId xmlns:p14="http://schemas.microsoft.com/office/powerpoint/2010/main" val="24099202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784590-69A8-4550-A6DD-8D3D486D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o TBT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799D30-1ADB-470E-B29B-0A1183F85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globální úrovni (WTO) je extrémně těžké dosáhnout shody, problém s tím mají i bilaterální jednání mezi vyspělými státy</a:t>
            </a:r>
          </a:p>
          <a:p>
            <a:r>
              <a:rPr lang="cs-CZ" b="1" dirty="0"/>
              <a:t>Dohoda TBT není zdaleka finálním řešením!</a:t>
            </a:r>
          </a:p>
          <a:p>
            <a:r>
              <a:rPr lang="cs-CZ" dirty="0"/>
              <a:t>Kromě upřesnění požadavků na jednání států (pravidlo nutnosti) státy </a:t>
            </a:r>
            <a:r>
              <a:rPr lang="cs-CZ" b="1" dirty="0">
                <a:solidFill>
                  <a:srgbClr val="FF0000"/>
                </a:solidFill>
              </a:rPr>
              <a:t>vyzývá k budoucí spolupráci na vzájemném uznávání a harmonizaci</a:t>
            </a:r>
          </a:p>
        </p:txBody>
      </p:sp>
    </p:spTree>
    <p:extLst>
      <p:ext uri="{BB962C8B-B14F-4D97-AF65-F5344CB8AC3E}">
        <p14:creationId xmlns:p14="http://schemas.microsoft.com/office/powerpoint/2010/main" val="417947057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2F6CA4-0D33-4CF3-AA91-5C4897FE3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o TBT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FC1B09-9F05-4E96-85FF-06C5E6E87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WTO sama </a:t>
            </a:r>
            <a:r>
              <a:rPr lang="cs-CZ" b="1" dirty="0"/>
              <a:t>nepožaduje žádné technické standardy, ani žádné nevydává</a:t>
            </a:r>
          </a:p>
          <a:p>
            <a:endParaRPr lang="cs-CZ" b="1" dirty="0"/>
          </a:p>
          <a:p>
            <a:r>
              <a:rPr lang="cs-CZ" b="1" dirty="0"/>
              <a:t>Ukládá státům, aby regulace, standardy i testování </a:t>
            </a:r>
            <a:r>
              <a:rPr lang="cs-CZ" dirty="0"/>
              <a:t>vycházely z mezinárodních standardů </a:t>
            </a:r>
            <a:r>
              <a:rPr lang="cs-CZ" b="1" dirty="0"/>
              <a:t>(ISO) &gt; </a:t>
            </a:r>
            <a:r>
              <a:rPr lang="cs-CZ" b="1" dirty="0">
                <a:solidFill>
                  <a:srgbClr val="FF0000"/>
                </a:solidFill>
              </a:rPr>
              <a:t>harmonizace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717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61"/>
    </mc:Choice>
    <mc:Fallback xmlns="">
      <p:transition spd="slow" advTm="58461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2F6CA4-0D33-4CF3-AA91-5C4897FE3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o TBT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FC1B09-9F05-4E96-85FF-06C5E6E87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WTO sama </a:t>
            </a:r>
            <a:r>
              <a:rPr lang="cs-CZ" b="1" dirty="0"/>
              <a:t>nepožaduje žádné technické standardy, ani žádné nevydává</a:t>
            </a:r>
          </a:p>
          <a:p>
            <a:endParaRPr lang="cs-CZ" b="1" dirty="0"/>
          </a:p>
          <a:p>
            <a:r>
              <a:rPr lang="cs-CZ" b="1" dirty="0"/>
              <a:t>Ukládá státům, aby regulace, standardy i testování </a:t>
            </a:r>
            <a:r>
              <a:rPr lang="cs-CZ" dirty="0"/>
              <a:t>vycházely z mezinárodních standardů </a:t>
            </a:r>
            <a:r>
              <a:rPr lang="cs-CZ" b="1" dirty="0"/>
              <a:t>(ISO) &gt; </a:t>
            </a:r>
            <a:r>
              <a:rPr lang="cs-CZ" b="1" dirty="0">
                <a:solidFill>
                  <a:srgbClr val="FF0000"/>
                </a:solidFill>
              </a:rPr>
              <a:t>harmonizace</a:t>
            </a:r>
          </a:p>
          <a:p>
            <a:r>
              <a:rPr lang="cs-CZ" dirty="0"/>
              <a:t>Pokud má země přísnější pravidla, je potřeba to </a:t>
            </a:r>
            <a:r>
              <a:rPr lang="cs-CZ" b="1" dirty="0"/>
              <a:t>nahlásit a odůvodnit</a:t>
            </a:r>
            <a:endParaRPr lang="cs-CZ" b="1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959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61"/>
    </mc:Choice>
    <mc:Fallback xmlns="">
      <p:transition spd="slow" advTm="58461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5C502D-9650-4FE0-97FD-AF9F5B66C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o sanitárních a fytosanitárních opatřeních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CE05F7-3ABE-4010-B360-EE8E38D98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0676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76"/>
    </mc:Choice>
    <mc:Fallback xmlns="">
      <p:transition spd="slow" advTm="22176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5C502D-9650-4FE0-97FD-AF9F5B66C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o sanitárních a fytosanitárních opatřeních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CE05F7-3ABE-4010-B360-EE8E38D98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„Sanitární“ = zdraví lidí a zvířat</a:t>
            </a:r>
          </a:p>
          <a:p>
            <a:r>
              <a:rPr lang="cs-CZ" dirty="0"/>
              <a:t>„Fytosanitární“ = zdraví rostlin</a:t>
            </a:r>
          </a:p>
          <a:p>
            <a:endParaRPr lang="cs-CZ" dirty="0"/>
          </a:p>
          <a:p>
            <a:endParaRPr lang="cs-CZ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3656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76"/>
    </mc:Choice>
    <mc:Fallback xmlns="">
      <p:transition spd="slow" advTm="22176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5C502D-9650-4FE0-97FD-AF9F5B66C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o sanitárních a fytosanitárních opatřeních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CE05F7-3ABE-4010-B360-EE8E38D98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„Sanitární“ = zdraví lidí a zvířat</a:t>
            </a:r>
          </a:p>
          <a:p>
            <a:r>
              <a:rPr lang="cs-CZ" dirty="0"/>
              <a:t>„Fytosanitární“ = zdraví rostlin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Týká se </a:t>
            </a:r>
            <a:r>
              <a:rPr lang="cs-CZ" b="1" dirty="0"/>
              <a:t>zdravotních</a:t>
            </a:r>
            <a:r>
              <a:rPr lang="cs-CZ" dirty="0"/>
              <a:t> opatření</a:t>
            </a:r>
          </a:p>
          <a:p>
            <a:r>
              <a:rPr lang="cs-CZ" dirty="0"/>
              <a:t>Ta zajišťují </a:t>
            </a:r>
            <a:r>
              <a:rPr lang="cs-CZ" b="1" dirty="0"/>
              <a:t>nezávadnost potravin </a:t>
            </a:r>
            <a:r>
              <a:rPr lang="cs-CZ" dirty="0"/>
              <a:t>a </a:t>
            </a:r>
            <a:r>
              <a:rPr lang="cs-CZ" b="1" dirty="0"/>
              <a:t>zachování zdraví zvířat a rostlin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9063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76"/>
    </mc:Choice>
    <mc:Fallback xmlns="">
      <p:transition spd="slow" advTm="22176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5C502D-9650-4FE0-97FD-AF9F5B66C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o sanitárních a fytosanitárních opatřeních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CE05F7-3ABE-4010-B360-EE8E38D98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„Sanitární“ = zdraví lidí a zvířat</a:t>
            </a:r>
          </a:p>
          <a:p>
            <a:r>
              <a:rPr lang="cs-CZ" dirty="0"/>
              <a:t>„Fytosanitární“ = zdraví rostlin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Týká se </a:t>
            </a:r>
            <a:r>
              <a:rPr lang="cs-CZ" b="1" dirty="0"/>
              <a:t>zdravotních</a:t>
            </a:r>
            <a:r>
              <a:rPr lang="cs-CZ" dirty="0"/>
              <a:t> opatření</a:t>
            </a:r>
          </a:p>
          <a:p>
            <a:r>
              <a:rPr lang="cs-CZ" dirty="0"/>
              <a:t>Ta zajišťují </a:t>
            </a:r>
            <a:r>
              <a:rPr lang="cs-CZ" b="1" dirty="0"/>
              <a:t>nezávadnost potravin </a:t>
            </a:r>
            <a:r>
              <a:rPr lang="cs-CZ" dirty="0"/>
              <a:t>a </a:t>
            </a:r>
            <a:r>
              <a:rPr lang="cs-CZ" b="1" dirty="0"/>
              <a:t>zachování zdraví zvířat a rostlin</a:t>
            </a:r>
          </a:p>
          <a:p>
            <a:r>
              <a:rPr lang="cs-CZ" dirty="0"/>
              <a:t>- </a:t>
            </a:r>
            <a:r>
              <a:rPr lang="cs-CZ" b="1" dirty="0">
                <a:solidFill>
                  <a:srgbClr val="FF0000"/>
                </a:solidFill>
              </a:rPr>
              <a:t>nemoci</a:t>
            </a:r>
            <a:r>
              <a:rPr lang="cs-CZ" dirty="0"/>
              <a:t>, škůdci, nebezpečné pesticidy, </a:t>
            </a:r>
            <a:r>
              <a:rPr lang="cs-CZ" b="1" dirty="0">
                <a:solidFill>
                  <a:srgbClr val="FF0000"/>
                </a:solidFill>
              </a:rPr>
              <a:t>nezávadnost potravin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7429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76"/>
    </mc:Choice>
    <mc:Fallback xmlns="">
      <p:transition spd="slow" advTm="22176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6CCE87-53E3-4C49-95F1-558F07710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Zástupný obsah 7" descr="Obsah obrázku text, snímek obrazovky&#10;&#10;Popis byl vytvořen automaticky">
            <a:extLst>
              <a:ext uri="{FF2B5EF4-FFF2-40B4-BE49-F238E27FC236}">
                <a16:creationId xmlns:a16="http://schemas.microsoft.com/office/drawing/2014/main" id="{E9F50010-A938-45C5-B393-64B0F7E48C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976" y="445346"/>
            <a:ext cx="4781974" cy="5967308"/>
          </a:xfrm>
        </p:spPr>
      </p:pic>
    </p:spTree>
    <p:extLst>
      <p:ext uri="{BB962C8B-B14F-4D97-AF65-F5344CB8AC3E}">
        <p14:creationId xmlns:p14="http://schemas.microsoft.com/office/powerpoint/2010/main" val="298215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98"/>
    </mc:Choice>
    <mc:Fallback xmlns="">
      <p:transition spd="slow" advTm="1069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180CF4-0F99-4D21-B7E5-670738C90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Netarifní překážky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187D0B-9CA1-4938-8FAF-C547DA549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= non-</a:t>
            </a:r>
            <a:r>
              <a:rPr lang="cs-CZ" dirty="0" err="1"/>
              <a:t>tariff</a:t>
            </a:r>
            <a:r>
              <a:rPr lang="cs-CZ" dirty="0"/>
              <a:t> </a:t>
            </a:r>
            <a:r>
              <a:rPr lang="cs-CZ" dirty="0" err="1"/>
              <a:t>barriers</a:t>
            </a:r>
            <a:r>
              <a:rPr lang="cs-CZ" dirty="0"/>
              <a:t>, </a:t>
            </a:r>
            <a:r>
              <a:rPr lang="cs-CZ" dirty="0" err="1"/>
              <a:t>NTBs</a:t>
            </a:r>
            <a:endParaRPr lang="cs-CZ" dirty="0"/>
          </a:p>
          <a:p>
            <a:r>
              <a:rPr lang="cs-CZ" dirty="0"/>
              <a:t>= Jaké vlastnosti má produkt mít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22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380"/>
    </mc:Choice>
    <mc:Fallback xmlns="">
      <p:transition spd="slow" advTm="63380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5C502D-9650-4FE0-97FD-AF9F5B66C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o sanitárních a fytosanitárních opatřeních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CE05F7-3ABE-4010-B360-EE8E38D98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„Sanitární“ = zdraví lidí a zvířat</a:t>
            </a:r>
          </a:p>
          <a:p>
            <a:r>
              <a:rPr lang="cs-CZ" dirty="0"/>
              <a:t>„Fytosanitární“ = zdraví rostlin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Týká se zdravotních opatření</a:t>
            </a:r>
          </a:p>
          <a:p>
            <a:r>
              <a:rPr lang="cs-CZ" dirty="0"/>
              <a:t>Ta zajišťují nezávadnost potravin a zachování zdraví zvířat a rostlin</a:t>
            </a:r>
          </a:p>
          <a:p>
            <a:r>
              <a:rPr lang="cs-CZ" dirty="0"/>
              <a:t>- </a:t>
            </a:r>
            <a:r>
              <a:rPr lang="cs-CZ" dirty="0">
                <a:solidFill>
                  <a:srgbClr val="FF0000"/>
                </a:solidFill>
              </a:rPr>
              <a:t>nemoci</a:t>
            </a:r>
            <a:r>
              <a:rPr lang="cs-CZ" dirty="0"/>
              <a:t>, škůdci, nebezpečné pesticidy, </a:t>
            </a:r>
            <a:r>
              <a:rPr lang="cs-CZ" dirty="0">
                <a:solidFill>
                  <a:srgbClr val="FF0000"/>
                </a:solidFill>
              </a:rPr>
              <a:t>nezávadnost potravin</a:t>
            </a:r>
          </a:p>
          <a:p>
            <a:r>
              <a:rPr lang="cs-CZ" b="1" dirty="0"/>
              <a:t>Obdoba TBT pro tuto oblast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0172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76"/>
    </mc:Choice>
    <mc:Fallback xmlns="">
      <p:transition spd="slow" advTm="22176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702A65-7816-4258-8287-BCDB24150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o SPS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50A251-06F2-4712-B1E9-BBF99AAC4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Vyjednáno spolu s Dohodou o zemědělství, vyčleněno do zvláštní dohody</a:t>
            </a:r>
          </a:p>
        </p:txBody>
      </p:sp>
    </p:spTree>
    <p:extLst>
      <p:ext uri="{BB962C8B-B14F-4D97-AF65-F5344CB8AC3E}">
        <p14:creationId xmlns:p14="http://schemas.microsoft.com/office/powerpoint/2010/main" val="4998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634"/>
    </mc:Choice>
    <mc:Fallback xmlns="">
      <p:transition spd="slow" advTm="38634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702A65-7816-4258-8287-BCDB24150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o SPS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50A251-06F2-4712-B1E9-BBF99AAC4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Vyjednáno spolu s Dohodou o zemědělství, vyčleněno do zvláštní dohody</a:t>
            </a:r>
          </a:p>
          <a:p>
            <a:r>
              <a:rPr lang="cs-CZ" b="1" dirty="0"/>
              <a:t>Vlastnosti produktu, způsob produkce, testování a certifikace, karantény </a:t>
            </a:r>
            <a:r>
              <a:rPr lang="cs-CZ" dirty="0"/>
              <a:t>(podobně jako u TBT)</a:t>
            </a:r>
          </a:p>
        </p:txBody>
      </p:sp>
    </p:spTree>
    <p:extLst>
      <p:ext uri="{BB962C8B-B14F-4D97-AF65-F5344CB8AC3E}">
        <p14:creationId xmlns:p14="http://schemas.microsoft.com/office/powerpoint/2010/main" val="36319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634"/>
    </mc:Choice>
    <mc:Fallback xmlns="">
      <p:transition spd="slow" advTm="38634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702A65-7816-4258-8287-BCDB24150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o SPS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50A251-06F2-4712-B1E9-BBF99AAC4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Vyjednáno spolu s Dohodou o zemědělství, vyčleněno do zvláštní dohody</a:t>
            </a:r>
          </a:p>
          <a:p>
            <a:r>
              <a:rPr lang="cs-CZ" dirty="0"/>
              <a:t>Vlastnosti produktu, způsob produkce, testování a certifikace, karantény…</a:t>
            </a:r>
          </a:p>
          <a:p>
            <a:r>
              <a:rPr lang="cs-CZ" b="1" dirty="0"/>
              <a:t>Stejně jako u TBT – žádná povinnost ani zákaz regulace vytvářet</a:t>
            </a:r>
          </a:p>
        </p:txBody>
      </p:sp>
    </p:spTree>
    <p:extLst>
      <p:ext uri="{BB962C8B-B14F-4D97-AF65-F5344CB8AC3E}">
        <p14:creationId xmlns:p14="http://schemas.microsoft.com/office/powerpoint/2010/main" val="409289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634"/>
    </mc:Choice>
    <mc:Fallback xmlns="">
      <p:transition spd="slow" advTm="38634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702A65-7816-4258-8287-BCDB24150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o SPS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50A251-06F2-4712-B1E9-BBF99AAC4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Malá míra mezinárodní standardizace</a:t>
            </a:r>
          </a:p>
        </p:txBody>
      </p:sp>
    </p:spTree>
    <p:extLst>
      <p:ext uri="{BB962C8B-B14F-4D97-AF65-F5344CB8AC3E}">
        <p14:creationId xmlns:p14="http://schemas.microsoft.com/office/powerpoint/2010/main" val="410331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51"/>
    </mc:Choice>
    <mc:Fallback xmlns="">
      <p:transition spd="slow" advTm="7251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702A65-7816-4258-8287-BCDB24150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o SPS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50A251-06F2-4712-B1E9-BBF99AAC4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Malá míra mezinárodní standardizace</a:t>
            </a:r>
          </a:p>
          <a:p>
            <a:endParaRPr lang="cs-CZ" dirty="0"/>
          </a:p>
          <a:p>
            <a:r>
              <a:rPr lang="cs-CZ" b="1" dirty="0"/>
              <a:t>Více politicky citlivé než technické regulace - obava spotřebitelů o jejich zdraví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43012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51"/>
    </mc:Choice>
    <mc:Fallback xmlns="">
      <p:transition spd="slow" advTm="7251"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702A65-7816-4258-8287-BCDB24150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o SPS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50A251-06F2-4712-B1E9-BBF99AAC4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Malá míra mezinárodní standardizace</a:t>
            </a:r>
          </a:p>
          <a:p>
            <a:endParaRPr lang="cs-CZ" b="1" dirty="0"/>
          </a:p>
          <a:p>
            <a:r>
              <a:rPr lang="cs-CZ" b="1" dirty="0"/>
              <a:t>Více politicky citlivé než technické regulace - obava spotřebitelů o jejich zdraví</a:t>
            </a:r>
          </a:p>
          <a:p>
            <a:endParaRPr lang="cs-CZ" dirty="0"/>
          </a:p>
          <a:p>
            <a:r>
              <a:rPr lang="cs-CZ" dirty="0"/>
              <a:t>Vazba na zemědělství &gt; </a:t>
            </a:r>
            <a:r>
              <a:rPr lang="cs-CZ" b="1" dirty="0"/>
              <a:t>tendence k protekcionismu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26526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51"/>
    </mc:Choice>
    <mc:Fallback xmlns="">
      <p:transition spd="slow" advTm="7251"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D81631-204C-4334-B88D-4FECC33C6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o SPS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520325-F4FB-420E-96D1-21C6D7321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Opatření: </a:t>
            </a:r>
          </a:p>
          <a:p>
            <a:r>
              <a:rPr lang="cs-CZ" dirty="0"/>
              <a:t>1) Nesmí být diskriminační</a:t>
            </a:r>
          </a:p>
          <a:p>
            <a:r>
              <a:rPr lang="cs-CZ" dirty="0"/>
              <a:t>2) Nesmí omezovat obchod více, než je nutné pro dosažení cíle</a:t>
            </a:r>
          </a:p>
          <a:p>
            <a:endParaRPr lang="cs-CZ" dirty="0"/>
          </a:p>
          <a:p>
            <a:r>
              <a:rPr lang="cs-CZ" dirty="0"/>
              <a:t>Měla by být založená na mezinárodních standardech (harmonizace)</a:t>
            </a:r>
          </a:p>
          <a:p>
            <a:r>
              <a:rPr lang="cs-CZ" dirty="0"/>
              <a:t>Odlišná opatření je třeba ohlásit WTO</a:t>
            </a:r>
          </a:p>
          <a:p>
            <a:r>
              <a:rPr lang="cs-CZ" b="1" dirty="0"/>
              <a:t>= stejné jako u TBT </a:t>
            </a:r>
            <a:r>
              <a:rPr lang="cs-CZ" dirty="0">
                <a:sym typeface="Wingdings" panose="05000000000000000000" pitchFamily="2" charset="2"/>
              </a:rPr>
              <a:t> 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64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557"/>
    </mc:Choice>
    <mc:Fallback xmlns="">
      <p:transition spd="slow" advTm="73557"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19BB71-93E2-4D23-83D9-65F15FB8A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o SPS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1AF405-A1AA-48AC-918F-A0AB03A1D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Rozdíl </a:t>
            </a:r>
            <a:r>
              <a:rPr lang="cs-CZ" dirty="0"/>
              <a:t>– pokud chceme přísnější regulaci než je mezinárodní standard, </a:t>
            </a:r>
            <a:r>
              <a:rPr lang="cs-CZ" b="1" dirty="0"/>
              <a:t>je potřeba to vědecky zdůvodnit</a:t>
            </a:r>
          </a:p>
          <a:p>
            <a:r>
              <a:rPr lang="cs-CZ" b="1" dirty="0"/>
              <a:t>Preventivní zákaz jen v situaci, kdy vědecké důkazy neexistují </a:t>
            </a:r>
            <a:r>
              <a:rPr lang="cs-CZ" dirty="0"/>
              <a:t>-  v Evropě jsou ale preventivní zákazy běžné!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671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22"/>
    </mc:Choice>
    <mc:Fallback xmlns="">
      <p:transition spd="slow" advTm="63922"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19BB71-93E2-4D23-83D9-65F15FB8A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o SPS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1AF405-A1AA-48AC-918F-A0AB03A1D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Problém – </a:t>
            </a:r>
            <a:r>
              <a:rPr lang="cs-CZ" b="1" dirty="0"/>
              <a:t>Co když se veřejnost něčeho bojí, ale nelze vědecky prokázat, že je to škodlivé?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8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07"/>
    </mc:Choice>
    <mc:Fallback xmlns="">
      <p:transition spd="slow" advTm="1670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180CF4-0F99-4D21-B7E5-670738C90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Netarifní překážky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187D0B-9CA1-4938-8FAF-C547DA549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= non-</a:t>
            </a:r>
            <a:r>
              <a:rPr lang="cs-CZ" dirty="0" err="1"/>
              <a:t>tariff</a:t>
            </a:r>
            <a:r>
              <a:rPr lang="cs-CZ" dirty="0"/>
              <a:t> </a:t>
            </a:r>
            <a:r>
              <a:rPr lang="cs-CZ" dirty="0" err="1"/>
              <a:t>barriers</a:t>
            </a:r>
            <a:r>
              <a:rPr lang="cs-CZ" dirty="0"/>
              <a:t>, </a:t>
            </a:r>
            <a:r>
              <a:rPr lang="cs-CZ" dirty="0" err="1"/>
              <a:t>NTBs</a:t>
            </a:r>
            <a:endParaRPr lang="cs-CZ" dirty="0"/>
          </a:p>
          <a:p>
            <a:r>
              <a:rPr lang="cs-CZ" dirty="0"/>
              <a:t>= Jaké vlastnosti má produkt mít</a:t>
            </a:r>
          </a:p>
          <a:p>
            <a:r>
              <a:rPr lang="cs-CZ" b="1" dirty="0"/>
              <a:t>Vztahují se i na domácí produkty</a:t>
            </a:r>
            <a:r>
              <a:rPr lang="cs-CZ" dirty="0"/>
              <a:t>, </a:t>
            </a:r>
            <a:r>
              <a:rPr lang="cs-CZ" b="1" dirty="0"/>
              <a:t>nejsou spojeny s přechodem zboží přes hranice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90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380"/>
    </mc:Choice>
    <mc:Fallback xmlns="">
      <p:transition spd="slow" advTm="63380"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B55C17-8467-4327-BF45-2603D875F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 vs USA : </a:t>
            </a:r>
            <a:r>
              <a:rPr lang="cs-CZ" dirty="0" err="1"/>
              <a:t>GMOs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DC0A5F-8869-4453-AE58-5BD62F977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</a:t>
            </a:r>
            <a:r>
              <a:rPr lang="en-US" dirty="0"/>
              <a:t>69 percent of cotton, 68 percent of soybeans, and 26 percent of corn grown in the U.S. in </a:t>
            </a:r>
            <a:r>
              <a:rPr lang="en-US" b="1" dirty="0"/>
              <a:t>2001</a:t>
            </a:r>
            <a:r>
              <a:rPr lang="en-US" dirty="0"/>
              <a:t> was genetically engineered</a:t>
            </a:r>
            <a:r>
              <a:rPr lang="cs-CZ" dirty="0"/>
              <a:t>“</a:t>
            </a:r>
          </a:p>
          <a:p>
            <a:r>
              <a:rPr lang="cs-CZ" dirty="0"/>
              <a:t>„</a:t>
            </a:r>
            <a:r>
              <a:rPr lang="en-US" dirty="0"/>
              <a:t>Between 1996 and 2012 the global area planted with GM crops increased by </a:t>
            </a:r>
            <a:r>
              <a:rPr lang="en-US" b="1" dirty="0"/>
              <a:t>100 fold, </a:t>
            </a:r>
            <a:r>
              <a:rPr lang="en-US" dirty="0"/>
              <a:t>in 2012 covering some 170.3 million hectares</a:t>
            </a:r>
            <a:r>
              <a:rPr lang="cs-CZ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427686770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29D775-EFC2-467C-97DF-4D7750104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 vs USA : </a:t>
            </a:r>
            <a:r>
              <a:rPr lang="cs-CZ" dirty="0" err="1"/>
              <a:t>GMOs</a:t>
            </a:r>
            <a:endParaRPr lang="en-US" dirty="0"/>
          </a:p>
        </p:txBody>
      </p:sp>
      <p:pic>
        <p:nvPicPr>
          <p:cNvPr id="11" name="Zástupný obsah 10" descr="Obsah obrázku text, podepsat, transparent, osoba&#10;&#10;Popis byl vytvořen automaticky">
            <a:extLst>
              <a:ext uri="{FF2B5EF4-FFF2-40B4-BE49-F238E27FC236}">
                <a16:creationId xmlns:a16="http://schemas.microsoft.com/office/drawing/2014/main" id="{55557BED-7073-47B6-96B5-9A67DD03B2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089" y="1825625"/>
            <a:ext cx="6523821" cy="4351338"/>
          </a:xfrm>
        </p:spPr>
      </p:pic>
    </p:spTree>
    <p:extLst>
      <p:ext uri="{BB962C8B-B14F-4D97-AF65-F5344CB8AC3E}">
        <p14:creationId xmlns:p14="http://schemas.microsoft.com/office/powerpoint/2010/main" val="424308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74"/>
    </mc:Choice>
    <mc:Fallback xmlns="">
      <p:transition spd="slow" advTm="33274"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B3E01C-953E-4F67-A24D-601510C45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 vs USA : </a:t>
            </a:r>
            <a:r>
              <a:rPr lang="cs-CZ" dirty="0" err="1"/>
              <a:t>GMOs</a:t>
            </a:r>
            <a:endParaRPr lang="en-US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888FC14-782F-4C91-B42F-1B606DDE9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5899"/>
            <a:ext cx="10515600" cy="46910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Obrázek 7" descr="Obsah obrázku exteriér, budova, osoba, silnice&#10;&#10;Popis byl vytvořen automaticky">
            <a:extLst>
              <a:ext uri="{FF2B5EF4-FFF2-40B4-BE49-F238E27FC236}">
                <a16:creationId xmlns:a16="http://schemas.microsoft.com/office/drawing/2014/main" id="{CEEEFBEB-4518-4CB8-B697-C3B7F4C4D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50" y="2076449"/>
            <a:ext cx="6191251" cy="371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7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994"/>
    </mc:Choice>
    <mc:Fallback xmlns="">
      <p:transition spd="slow" advTm="25994"/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9AAC00-2DBA-49FC-9452-BB87ED20E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 vs USA : </a:t>
            </a:r>
            <a:r>
              <a:rPr lang="cs-CZ" dirty="0" err="1"/>
              <a:t>GMOs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B357DD-5DB8-45B7-8285-CF97C5DC2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EU – </a:t>
            </a:r>
            <a:r>
              <a:rPr lang="cs-CZ" b="1" dirty="0"/>
              <a:t>velmi striktní regulace</a:t>
            </a:r>
          </a:p>
          <a:p>
            <a:r>
              <a:rPr lang="cs-CZ" dirty="0"/>
              <a:t>2004 – USA, Kanada a Argentina žalují - EU na nátlak veřejnosti zastavila certifikaci nových </a:t>
            </a:r>
            <a:r>
              <a:rPr lang="cs-CZ" dirty="0" err="1"/>
              <a:t>GMOs</a:t>
            </a:r>
            <a:r>
              <a:rPr lang="cs-CZ" dirty="0"/>
              <a:t>, i když předtím vytvořila pravidla pro jejich schvalování</a:t>
            </a:r>
          </a:p>
        </p:txBody>
      </p:sp>
    </p:spTree>
    <p:extLst>
      <p:ext uri="{BB962C8B-B14F-4D97-AF65-F5344CB8AC3E}">
        <p14:creationId xmlns:p14="http://schemas.microsoft.com/office/powerpoint/2010/main" val="289675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376"/>
    </mc:Choice>
    <mc:Fallback xmlns="">
      <p:transition spd="slow" advTm="114376"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9AAC00-2DBA-49FC-9452-BB87ED20E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 vs USA : </a:t>
            </a:r>
            <a:r>
              <a:rPr lang="cs-CZ" dirty="0" err="1"/>
              <a:t>GMOs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B357DD-5DB8-45B7-8285-CF97C5DC2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EU – </a:t>
            </a:r>
            <a:r>
              <a:rPr lang="cs-CZ" b="1" dirty="0"/>
              <a:t>velmi striktní regulace</a:t>
            </a:r>
          </a:p>
          <a:p>
            <a:r>
              <a:rPr lang="cs-CZ" dirty="0"/>
              <a:t>2004 – USA, Kanada a Argentina žalují - EU na nátlak veřejnosti zastavila certifikaci nových </a:t>
            </a:r>
            <a:r>
              <a:rPr lang="cs-CZ" dirty="0" err="1"/>
              <a:t>GMOs</a:t>
            </a:r>
            <a:r>
              <a:rPr lang="cs-CZ" dirty="0"/>
              <a:t>, i když předtím vytvořila pravidla pro jejich schvalování</a:t>
            </a:r>
          </a:p>
          <a:p>
            <a:r>
              <a:rPr lang="cs-CZ" dirty="0"/>
              <a:t>Některé členské státy zakázaly i </a:t>
            </a:r>
            <a:r>
              <a:rPr lang="cs-CZ" dirty="0" err="1"/>
              <a:t>GMOs</a:t>
            </a:r>
            <a:r>
              <a:rPr lang="cs-CZ" dirty="0"/>
              <a:t>, které již byly na úrovni EU povoleny</a:t>
            </a:r>
          </a:p>
        </p:txBody>
      </p:sp>
    </p:spTree>
    <p:extLst>
      <p:ext uri="{BB962C8B-B14F-4D97-AF65-F5344CB8AC3E}">
        <p14:creationId xmlns:p14="http://schemas.microsoft.com/office/powerpoint/2010/main" val="117352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376"/>
    </mc:Choice>
    <mc:Fallback xmlns="">
      <p:transition spd="slow" advTm="114376"/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9AAC00-2DBA-49FC-9452-BB87ED20E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 vs USA : </a:t>
            </a:r>
            <a:r>
              <a:rPr lang="cs-CZ" dirty="0" err="1"/>
              <a:t>GMOs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B357DD-5DB8-45B7-8285-CF97C5DC2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EU – </a:t>
            </a:r>
            <a:r>
              <a:rPr lang="cs-CZ" b="1" dirty="0"/>
              <a:t>velmi striktní regulace</a:t>
            </a:r>
          </a:p>
          <a:p>
            <a:r>
              <a:rPr lang="cs-CZ" dirty="0"/>
              <a:t>2004 – USA, Kanada a Argentina žalují - EU na nátlak veřejnosti zastavila certifikaci nových </a:t>
            </a:r>
            <a:r>
              <a:rPr lang="cs-CZ" dirty="0" err="1"/>
              <a:t>GMOs</a:t>
            </a:r>
            <a:r>
              <a:rPr lang="cs-CZ" dirty="0"/>
              <a:t>, i když předtím vytvořila pravidla pro jejich schvalování</a:t>
            </a:r>
          </a:p>
          <a:p>
            <a:r>
              <a:rPr lang="cs-CZ" dirty="0"/>
              <a:t>Některé členské státy zakázaly i </a:t>
            </a:r>
            <a:r>
              <a:rPr lang="cs-CZ" dirty="0" err="1"/>
              <a:t>GMOs</a:t>
            </a:r>
            <a:r>
              <a:rPr lang="cs-CZ" dirty="0"/>
              <a:t>, které již byly na úrovni EU povoleny</a:t>
            </a:r>
          </a:p>
          <a:p>
            <a:endParaRPr lang="cs-CZ" dirty="0"/>
          </a:p>
          <a:p>
            <a:r>
              <a:rPr lang="cs-CZ" b="1" dirty="0"/>
              <a:t>Prohra EU před DSB, přesto silně restriktivní přístup přetrvává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1961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376"/>
    </mc:Choice>
    <mc:Fallback xmlns="">
      <p:transition spd="slow" advTm="114376"/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BB5C70-D250-4BE5-9E71-1BE143ED9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 vs USA : hormony v hovězím mase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B5D443-9939-44B7-98D2-50D6E874F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Spor už 1988! &gt; Jeden z důvodů pro vznik dohody o SPS</a:t>
            </a:r>
          </a:p>
          <a:p>
            <a:r>
              <a:rPr lang="cs-CZ" dirty="0"/>
              <a:t>1996 – žaloba USA a Kanady </a:t>
            </a:r>
          </a:p>
        </p:txBody>
      </p:sp>
    </p:spTree>
    <p:extLst>
      <p:ext uri="{BB962C8B-B14F-4D97-AF65-F5344CB8AC3E}">
        <p14:creationId xmlns:p14="http://schemas.microsoft.com/office/powerpoint/2010/main" val="105363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154"/>
    </mc:Choice>
    <mc:Fallback xmlns="">
      <p:transition spd="slow" advTm="142154"/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BB5C70-D250-4BE5-9E71-1BE143ED9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 vs USA : hormony v hovězím mase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B5D443-9939-44B7-98D2-50D6E874F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Spor už 1988! &gt; Jeden z důvodů pro vznik dohody o SPS</a:t>
            </a:r>
          </a:p>
          <a:p>
            <a:r>
              <a:rPr lang="cs-CZ" dirty="0"/>
              <a:t>1996 – žaloba USA a Kanady </a:t>
            </a:r>
          </a:p>
          <a:p>
            <a:r>
              <a:rPr lang="cs-CZ" dirty="0"/>
              <a:t>Obrácení důkazního břemeno (USA a Kanada musely prokázat absenci vědeckého odůvodnění), přesto EU prohrála, nepodřídila se &gt; odvetná cla USA</a:t>
            </a:r>
          </a:p>
        </p:txBody>
      </p:sp>
    </p:spTree>
    <p:extLst>
      <p:ext uri="{BB962C8B-B14F-4D97-AF65-F5344CB8AC3E}">
        <p14:creationId xmlns:p14="http://schemas.microsoft.com/office/powerpoint/2010/main" val="310575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154"/>
    </mc:Choice>
    <mc:Fallback xmlns="">
      <p:transition spd="slow" advTm="142154"/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BB5C70-D250-4BE5-9E71-1BE143ED9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 vs USA : hormony v hovězím mase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B5D443-9939-44B7-98D2-50D6E874F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Spor už 1988! &gt; Jeden z důvodů pro vznik dohody o SPS</a:t>
            </a:r>
          </a:p>
          <a:p>
            <a:r>
              <a:rPr lang="cs-CZ" dirty="0"/>
              <a:t>1996 – žaloba USA a Kanady </a:t>
            </a:r>
          </a:p>
          <a:p>
            <a:r>
              <a:rPr lang="cs-CZ" dirty="0"/>
              <a:t>Obrácení důkazního břemeno (USA a Kanada musely prokázat absenci vědeckého odůvodnění), přesto EU prohrála, nepodřídila se &gt; odvetná cla USA</a:t>
            </a:r>
          </a:p>
          <a:p>
            <a:r>
              <a:rPr lang="cs-CZ" dirty="0"/>
              <a:t>2003 - EU – „už máme vědecký důkaz, že je to škodlivé“ &gt; nový spor &gt; opět prohra EU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r>
              <a:rPr lang="cs-CZ" dirty="0"/>
              <a:t>, pokračování odvety</a:t>
            </a:r>
          </a:p>
          <a:p>
            <a:r>
              <a:rPr lang="cs-CZ" dirty="0"/>
              <a:t>2009 – </a:t>
            </a:r>
            <a:r>
              <a:rPr lang="cs-CZ" b="1" dirty="0"/>
              <a:t>kvóta pro bez-hormonální hovězí</a:t>
            </a:r>
            <a:r>
              <a:rPr lang="cs-CZ" dirty="0"/>
              <a:t>, prodlouženo 2018</a:t>
            </a:r>
          </a:p>
        </p:txBody>
      </p:sp>
    </p:spTree>
    <p:extLst>
      <p:ext uri="{BB962C8B-B14F-4D97-AF65-F5344CB8AC3E}">
        <p14:creationId xmlns:p14="http://schemas.microsoft.com/office/powerpoint/2010/main" val="193764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154"/>
    </mc:Choice>
    <mc:Fallback xmlns="">
      <p:transition spd="slow" advTm="142154"/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BB5C70-D250-4BE5-9E71-1BE143ED9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 vs USA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B5D443-9939-44B7-98D2-50D6E874F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Prohra ve WTO a americká odveta je pro EU politicky přijatelnější, než vlna odporu veřejnosti v případě povolení </a:t>
            </a:r>
            <a:r>
              <a:rPr lang="cs-CZ" b="1" dirty="0" err="1"/>
              <a:t>GMOs</a:t>
            </a:r>
            <a:r>
              <a:rPr lang="cs-CZ" b="1" dirty="0"/>
              <a:t>/hormonů v mase </a:t>
            </a:r>
          </a:p>
          <a:p>
            <a:endParaRPr lang="cs-CZ" dirty="0"/>
          </a:p>
          <a:p>
            <a:r>
              <a:rPr lang="cs-CZ" dirty="0"/>
              <a:t>&gt; z pohledu WTO je to zatím neřešitelný problém</a:t>
            </a:r>
          </a:p>
        </p:txBody>
      </p:sp>
    </p:spTree>
    <p:extLst>
      <p:ext uri="{BB962C8B-B14F-4D97-AF65-F5344CB8AC3E}">
        <p14:creationId xmlns:p14="http://schemas.microsoft.com/office/powerpoint/2010/main" val="147304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899"/>
    </mc:Choice>
    <mc:Fallback xmlns="">
      <p:transition spd="slow" advTm="6289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180CF4-0F99-4D21-B7E5-670738C90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Netarifní překážky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187D0B-9CA1-4938-8FAF-C547DA549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= non-</a:t>
            </a:r>
            <a:r>
              <a:rPr lang="cs-CZ" dirty="0" err="1"/>
              <a:t>tariff</a:t>
            </a:r>
            <a:r>
              <a:rPr lang="cs-CZ" dirty="0"/>
              <a:t> </a:t>
            </a:r>
            <a:r>
              <a:rPr lang="cs-CZ" dirty="0" err="1"/>
              <a:t>barriers</a:t>
            </a:r>
            <a:r>
              <a:rPr lang="cs-CZ" dirty="0"/>
              <a:t>, </a:t>
            </a:r>
            <a:r>
              <a:rPr lang="cs-CZ" dirty="0" err="1"/>
              <a:t>NTBs</a:t>
            </a:r>
            <a:endParaRPr lang="cs-CZ" dirty="0"/>
          </a:p>
          <a:p>
            <a:r>
              <a:rPr lang="cs-CZ" dirty="0"/>
              <a:t>= Jaké vlastnosti má produkt mít</a:t>
            </a:r>
          </a:p>
          <a:p>
            <a:r>
              <a:rPr lang="cs-CZ" b="1" dirty="0"/>
              <a:t>Vztahují se i na domácí produkty</a:t>
            </a:r>
            <a:r>
              <a:rPr lang="cs-CZ" dirty="0"/>
              <a:t>, </a:t>
            </a:r>
            <a:r>
              <a:rPr lang="cs-CZ" b="1" dirty="0"/>
              <a:t>nejsou spojeny s přechodem zboží přes hranice</a:t>
            </a:r>
          </a:p>
          <a:p>
            <a:r>
              <a:rPr lang="cs-CZ" dirty="0"/>
              <a:t>Chrání především bezpečnost, zdraví a životní prostředí</a:t>
            </a:r>
          </a:p>
        </p:txBody>
      </p:sp>
    </p:spTree>
    <p:extLst>
      <p:ext uri="{BB962C8B-B14F-4D97-AF65-F5344CB8AC3E}">
        <p14:creationId xmlns:p14="http://schemas.microsoft.com/office/powerpoint/2010/main" val="245313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380"/>
    </mc:Choice>
    <mc:Fallback xmlns="">
      <p:transition spd="slow" advTm="63380"/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250F07-928C-4E1C-A79E-1A6BB40CB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Bilaterální dohody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F421EC-7752-411F-906D-556582BF7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Těžiště jednání – ne WTO, ale </a:t>
            </a:r>
            <a:r>
              <a:rPr lang="cs-CZ" b="1" dirty="0"/>
              <a:t>EU a</a:t>
            </a:r>
            <a:r>
              <a:rPr lang="cs-CZ" dirty="0"/>
              <a:t> </a:t>
            </a:r>
            <a:r>
              <a:rPr lang="cs-CZ" b="1" dirty="0"/>
              <a:t>bilaterální dohody (CETA, TTIP)</a:t>
            </a:r>
          </a:p>
        </p:txBody>
      </p:sp>
    </p:spTree>
    <p:extLst>
      <p:ext uri="{BB962C8B-B14F-4D97-AF65-F5344CB8AC3E}">
        <p14:creationId xmlns:p14="http://schemas.microsoft.com/office/powerpoint/2010/main" val="100812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94"/>
    </mc:Choice>
    <mc:Fallback xmlns="">
      <p:transition spd="slow" advTm="18294"/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250F07-928C-4E1C-A79E-1A6BB40CB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Bilaterální dohody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F421EC-7752-411F-906D-556582BF7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Těžiště jednání – ne WTO, ale </a:t>
            </a:r>
            <a:r>
              <a:rPr lang="cs-CZ" b="1" dirty="0"/>
              <a:t>EU a</a:t>
            </a:r>
            <a:r>
              <a:rPr lang="cs-CZ" dirty="0"/>
              <a:t> </a:t>
            </a:r>
            <a:r>
              <a:rPr lang="cs-CZ" b="1" dirty="0"/>
              <a:t>bilaterální dohody (CETA, TTIP)</a:t>
            </a:r>
          </a:p>
          <a:p>
            <a:r>
              <a:rPr lang="cs-CZ" dirty="0"/>
              <a:t>&gt; TTIP měl vytvořit společné standardy, které by de facto měly globální význam, většina ostatních zemí by se jim musela přizpůsobit</a:t>
            </a:r>
          </a:p>
          <a:p>
            <a:r>
              <a:rPr lang="cs-CZ" dirty="0"/>
              <a:t>&gt; extrémně kontroverzní především v Evropě</a:t>
            </a:r>
          </a:p>
        </p:txBody>
      </p:sp>
    </p:spTree>
    <p:extLst>
      <p:ext uri="{BB962C8B-B14F-4D97-AF65-F5344CB8AC3E}">
        <p14:creationId xmlns:p14="http://schemas.microsoft.com/office/powerpoint/2010/main" val="348126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94"/>
    </mc:Choice>
    <mc:Fallback xmlns="">
      <p:transition spd="slow" advTm="18294"/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FB5ED6-14B6-4C38-BA5F-0D8764DD3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klipart&#10;&#10;Popis byl vytvořen automaticky">
            <a:extLst>
              <a:ext uri="{FF2B5EF4-FFF2-40B4-BE49-F238E27FC236}">
                <a16:creationId xmlns:a16="http://schemas.microsoft.com/office/drawing/2014/main" id="{F0AC699A-34D4-42B2-97CF-3B800B0B97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056" y="1825625"/>
            <a:ext cx="7733887" cy="4351338"/>
          </a:xfrm>
        </p:spPr>
      </p:pic>
    </p:spTree>
    <p:extLst>
      <p:ext uri="{BB962C8B-B14F-4D97-AF65-F5344CB8AC3E}">
        <p14:creationId xmlns:p14="http://schemas.microsoft.com/office/powerpoint/2010/main" val="413428665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59ED9C-86D0-4960-8E3B-7FB943E55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A6848BC9-AE8B-4414-84E4-0D9A2C3152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63646111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A43BCC-6989-42CA-BBAC-CE29BBD46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text, obloha, osoba&#10;&#10;Popis byl vytvořen automaticky">
            <a:extLst>
              <a:ext uri="{FF2B5EF4-FFF2-40B4-BE49-F238E27FC236}">
                <a16:creationId xmlns:a16="http://schemas.microsoft.com/office/drawing/2014/main" id="{B253F017-3207-410B-AF0D-27FB2501D2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00" y="1825625"/>
            <a:ext cx="6528600" cy="4351338"/>
          </a:xfrm>
        </p:spPr>
      </p:pic>
    </p:spTree>
    <p:extLst>
      <p:ext uri="{BB962C8B-B14F-4D97-AF65-F5344CB8AC3E}">
        <p14:creationId xmlns:p14="http://schemas.microsoft.com/office/powerpoint/2010/main" val="37767758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33BBA5-5432-46F1-AE52-BF69EA37A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text, budova, exteriér&#10;&#10;Popis byl vytvořen automaticky">
            <a:extLst>
              <a:ext uri="{FF2B5EF4-FFF2-40B4-BE49-F238E27FC236}">
                <a16:creationId xmlns:a16="http://schemas.microsoft.com/office/drawing/2014/main" id="{170ABA9A-626B-4F4D-A41A-3F31146FD4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691" y="2418159"/>
            <a:ext cx="5294809" cy="3258344"/>
          </a:xfrm>
        </p:spPr>
      </p:pic>
    </p:spTree>
    <p:extLst>
      <p:ext uri="{BB962C8B-B14F-4D97-AF65-F5344CB8AC3E}">
        <p14:creationId xmlns:p14="http://schemas.microsoft.com/office/powerpoint/2010/main" val="335707129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4579A1-FC02-4A3D-AC4E-7DDCF8B58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text, transparent, ulice, podepsat&#10;&#10;Popis byl vytvořen automaticky">
            <a:extLst>
              <a:ext uri="{FF2B5EF4-FFF2-40B4-BE49-F238E27FC236}">
                <a16:creationId xmlns:a16="http://schemas.microsoft.com/office/drawing/2014/main" id="{9185A157-D771-4792-A3BE-F8391DABCA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815" y="2324101"/>
            <a:ext cx="4874948" cy="3244056"/>
          </a:xfrm>
        </p:spPr>
      </p:pic>
    </p:spTree>
    <p:extLst>
      <p:ext uri="{BB962C8B-B14F-4D97-AF65-F5344CB8AC3E}">
        <p14:creationId xmlns:p14="http://schemas.microsoft.com/office/powerpoint/2010/main" val="202302276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250F07-928C-4E1C-A79E-1A6BB40CB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Bilaterální dohody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F421EC-7752-411F-906D-556582BF7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Těžiště regulace – EU, bilaterální dohody (CETA, TTIP)</a:t>
            </a:r>
          </a:p>
          <a:p>
            <a:r>
              <a:rPr lang="cs-CZ" dirty="0"/>
              <a:t>&gt; extrémně kontroverzní</a:t>
            </a:r>
          </a:p>
          <a:p>
            <a:r>
              <a:rPr lang="cs-CZ" dirty="0"/>
              <a:t>Diplomatická jednání jsou ze své podstaty</a:t>
            </a:r>
            <a:r>
              <a:rPr lang="cs-CZ" b="1" dirty="0"/>
              <a:t> netransparentní </a:t>
            </a:r>
            <a:r>
              <a:rPr lang="cs-CZ" dirty="0"/>
              <a:t>a nevzbuzují velkou důvěru veřejnosti</a:t>
            </a:r>
          </a:p>
          <a:p>
            <a:r>
              <a:rPr lang="cs-CZ" dirty="0"/>
              <a:t>&gt; ani když spolu jednají EU a Kanada</a:t>
            </a:r>
          </a:p>
        </p:txBody>
      </p:sp>
    </p:spTree>
    <p:extLst>
      <p:ext uri="{BB962C8B-B14F-4D97-AF65-F5344CB8AC3E}">
        <p14:creationId xmlns:p14="http://schemas.microsoft.com/office/powerpoint/2010/main" val="344594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94"/>
    </mc:Choice>
    <mc:Fallback xmlns="">
      <p:transition spd="slow" advTm="18294"/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250F07-928C-4E1C-A79E-1A6BB40CB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Bilaterální dohody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F421EC-7752-411F-906D-556582BF7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Těžiště regulace – EU, bilaterální dohody (CETA, TTIP)</a:t>
            </a:r>
          </a:p>
          <a:p>
            <a:r>
              <a:rPr lang="cs-CZ" dirty="0"/>
              <a:t>&gt; extrémně kontroverzní</a:t>
            </a:r>
          </a:p>
          <a:p>
            <a:r>
              <a:rPr lang="cs-CZ" dirty="0"/>
              <a:t>Diplomatická jednání jsou ze své podstaty</a:t>
            </a:r>
            <a:r>
              <a:rPr lang="cs-CZ" b="1" dirty="0"/>
              <a:t> netransparentní </a:t>
            </a:r>
            <a:r>
              <a:rPr lang="cs-CZ" dirty="0"/>
              <a:t>a nevzbuzují velkou důvěru veřejnosti</a:t>
            </a:r>
          </a:p>
          <a:p>
            <a:r>
              <a:rPr lang="cs-CZ" dirty="0"/>
              <a:t>&gt; ani když spolu jednají EU a Kanada</a:t>
            </a:r>
          </a:p>
          <a:p>
            <a:r>
              <a:rPr lang="cs-CZ" dirty="0"/>
              <a:t>&gt; těžko si potom představit jednání mezi EU a Čínou nebo Nigérií, natož pak multilaterální jednání ve WTO</a:t>
            </a:r>
          </a:p>
        </p:txBody>
      </p:sp>
    </p:spTree>
    <p:extLst>
      <p:ext uri="{BB962C8B-B14F-4D97-AF65-F5344CB8AC3E}">
        <p14:creationId xmlns:p14="http://schemas.microsoft.com/office/powerpoint/2010/main" val="288822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94"/>
    </mc:Choice>
    <mc:Fallback xmlns="">
      <p:transition spd="slow" advTm="18294"/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376712-96BC-4633-B964-A288E830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DFBDCF-4CB2-4634-ADCF-1FEB4AA74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Konec části o netarifních překážkách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84660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2238</TotalTime>
  <Words>5871</Words>
  <Application>Microsoft Office PowerPoint</Application>
  <PresentationFormat>Widescreen</PresentationFormat>
  <Paragraphs>743</Paragraphs>
  <Slides>171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171</vt:i4>
      </vt:variant>
    </vt:vector>
  </HeadingPairs>
  <TitlesOfParts>
    <vt:vector size="175" baseType="lpstr">
      <vt:lpstr>Arial</vt:lpstr>
      <vt:lpstr>Calibri</vt:lpstr>
      <vt:lpstr>Calibri Light</vt:lpstr>
      <vt:lpstr>Motiv Office</vt:lpstr>
      <vt:lpstr>Netarifní překážky a výjimky z režimu GATT</vt:lpstr>
      <vt:lpstr>Nový protekcionismus</vt:lpstr>
      <vt:lpstr>Nový protekcionismus</vt:lpstr>
      <vt:lpstr>Nový protekcionismus</vt:lpstr>
      <vt:lpstr>Nový protekcionismus</vt:lpstr>
      <vt:lpstr>Netarifní překážky</vt:lpstr>
      <vt:lpstr>Netarifní překážky</vt:lpstr>
      <vt:lpstr>Netarifní překážky</vt:lpstr>
      <vt:lpstr>Netarifní překážky</vt:lpstr>
      <vt:lpstr>Netarifní překážky</vt:lpstr>
      <vt:lpstr>Netarifní překážky</vt:lpstr>
      <vt:lpstr>Netarifní překážky</vt:lpstr>
      <vt:lpstr>Netarifní překážky</vt:lpstr>
      <vt:lpstr>Netarifní překážky</vt:lpstr>
      <vt:lpstr>Netarifní překážky</vt:lpstr>
      <vt:lpstr>Netarifní překážky</vt:lpstr>
      <vt:lpstr>Netarifní překážky</vt:lpstr>
      <vt:lpstr>Netarifní překážky</vt:lpstr>
      <vt:lpstr>Netarifní překážky</vt:lpstr>
      <vt:lpstr>Netarifní překážky a WTO</vt:lpstr>
      <vt:lpstr>Netarifní překážky a WTO</vt:lpstr>
      <vt:lpstr>Mnohostranné smlouvy - Příloha 1A </vt:lpstr>
      <vt:lpstr>Netarifní překážky a WTO</vt:lpstr>
      <vt:lpstr>Dohoda o TBT</vt:lpstr>
      <vt:lpstr>Dohoda o TBT</vt:lpstr>
      <vt:lpstr>Dohoda o TBT</vt:lpstr>
      <vt:lpstr>Nezávazné standardy</vt:lpstr>
      <vt:lpstr>PowerPoint Presentation</vt:lpstr>
      <vt:lpstr>Standardy</vt:lpstr>
      <vt:lpstr>Standardy</vt:lpstr>
      <vt:lpstr>Standardy</vt:lpstr>
      <vt:lpstr>Standardy</vt:lpstr>
      <vt:lpstr>Standardy</vt:lpstr>
      <vt:lpstr>Netarifní překážky a WTO</vt:lpstr>
      <vt:lpstr>Netarifní překážky a WTO</vt:lpstr>
      <vt:lpstr>Netarifní překážky a WTO</vt:lpstr>
      <vt:lpstr>Netarifní překážky a WTO</vt:lpstr>
      <vt:lpstr>Netarifní překážky a WTO</vt:lpstr>
      <vt:lpstr>Netarifní překážky a WTO</vt:lpstr>
      <vt:lpstr>Příklad – hřebíčkové cigarety v USA</vt:lpstr>
      <vt:lpstr>Netarifní překážky a WTO</vt:lpstr>
      <vt:lpstr>Netarifní překážky a WTO</vt:lpstr>
      <vt:lpstr>Netarifní překážky a WTO</vt:lpstr>
      <vt:lpstr>Netarifní překážky a WTO</vt:lpstr>
      <vt:lpstr>Netarifní překážky a WTO</vt:lpstr>
      <vt:lpstr>Netarifní překážky a WTO</vt:lpstr>
      <vt:lpstr>Příklad – konzerva s tuňákem</vt:lpstr>
      <vt:lpstr>Příklad – konzerva s tuňákem</vt:lpstr>
      <vt:lpstr>Netarifní překážky a WTO</vt:lpstr>
      <vt:lpstr>Dohoda o TBT</vt:lpstr>
      <vt:lpstr>Dohoda o TBT</vt:lpstr>
      <vt:lpstr>Dohoda o TBT</vt:lpstr>
      <vt:lpstr>Dohoda o TBT</vt:lpstr>
      <vt:lpstr>Dohoda o TBT</vt:lpstr>
      <vt:lpstr>Dohoda o TBT</vt:lpstr>
      <vt:lpstr>Dohoda o TBT</vt:lpstr>
      <vt:lpstr>Dohoda o TBT</vt:lpstr>
      <vt:lpstr>Dohoda o TBT</vt:lpstr>
      <vt:lpstr>Dohoda o TBT</vt:lpstr>
      <vt:lpstr>Dohoda o TBT</vt:lpstr>
      <vt:lpstr>Dohoda o TBT</vt:lpstr>
      <vt:lpstr>Dohoda o TBT</vt:lpstr>
      <vt:lpstr>Dohoda o TBT</vt:lpstr>
      <vt:lpstr>Dohoda o TBT</vt:lpstr>
      <vt:lpstr>Dohoda o sanitárních a fytosanitárních opatřeních</vt:lpstr>
      <vt:lpstr>Dohoda o sanitárních a fytosanitárních opatřeních</vt:lpstr>
      <vt:lpstr>Dohoda o sanitárních a fytosanitárních opatřeních</vt:lpstr>
      <vt:lpstr>Dohoda o sanitárních a fytosanitárních opatřeních</vt:lpstr>
      <vt:lpstr>PowerPoint Presentation</vt:lpstr>
      <vt:lpstr>Dohoda o sanitárních a fytosanitárních opatřeních</vt:lpstr>
      <vt:lpstr>Dohoda o SPS</vt:lpstr>
      <vt:lpstr>Dohoda o SPS</vt:lpstr>
      <vt:lpstr>Dohoda o SPS</vt:lpstr>
      <vt:lpstr>Dohoda o SPS</vt:lpstr>
      <vt:lpstr>Dohoda o SPS</vt:lpstr>
      <vt:lpstr>Dohoda o SPS</vt:lpstr>
      <vt:lpstr>Dohoda o SPS</vt:lpstr>
      <vt:lpstr>Dohoda o SPS</vt:lpstr>
      <vt:lpstr>Dohoda o SPS</vt:lpstr>
      <vt:lpstr>EU vs USA : GMOs</vt:lpstr>
      <vt:lpstr>EU vs USA : GMOs</vt:lpstr>
      <vt:lpstr>EU vs USA : GMOs</vt:lpstr>
      <vt:lpstr>EU vs USA : GMOs</vt:lpstr>
      <vt:lpstr>EU vs USA : GMOs</vt:lpstr>
      <vt:lpstr>EU vs USA : GMOs</vt:lpstr>
      <vt:lpstr>EU vs USA : hormony v hovězím mase</vt:lpstr>
      <vt:lpstr>EU vs USA : hormony v hovězím mase</vt:lpstr>
      <vt:lpstr>EU vs USA : hormony v hovězím mase</vt:lpstr>
      <vt:lpstr>EU vs USA</vt:lpstr>
      <vt:lpstr>Bilaterální dohody</vt:lpstr>
      <vt:lpstr>Bilaterální dohody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Bilaterální dohody</vt:lpstr>
      <vt:lpstr>Bilaterální dohody</vt:lpstr>
      <vt:lpstr>PowerPoint Presentation</vt:lpstr>
      <vt:lpstr>Výjimky z režimu GATT 1994</vt:lpstr>
      <vt:lpstr>Výjimky z režimu GATT 1994</vt:lpstr>
      <vt:lpstr>Výjimky z režimu GATT 1994</vt:lpstr>
      <vt:lpstr>Výjimky z režimu GATT 1994</vt:lpstr>
      <vt:lpstr>Výjimky z režimu GATT 1994</vt:lpstr>
      <vt:lpstr>Výjimky z režimu GATT 1994</vt:lpstr>
      <vt:lpstr>Výjimky z režimu GATT 1994</vt:lpstr>
      <vt:lpstr>Výjimky z režimu GATT 1994</vt:lpstr>
      <vt:lpstr>Výjimky z režimu GATT 1994</vt:lpstr>
      <vt:lpstr>Výjimky z režimu GATT 1994</vt:lpstr>
      <vt:lpstr>Výjimky z režimu GATT 1994</vt:lpstr>
      <vt:lpstr>Typy výjimek</vt:lpstr>
      <vt:lpstr>Dočasné výjimky</vt:lpstr>
      <vt:lpstr>Trvalé výjimky</vt:lpstr>
      <vt:lpstr>Univerzální výjimky</vt:lpstr>
      <vt:lpstr>PowerPoint Presentation</vt:lpstr>
      <vt:lpstr>PowerPoint Presentation</vt:lpstr>
      <vt:lpstr>PowerPoint Presentation</vt:lpstr>
      <vt:lpstr>Antidumping</vt:lpstr>
      <vt:lpstr>Antidumping</vt:lpstr>
      <vt:lpstr>Antidumping</vt:lpstr>
      <vt:lpstr>Antidumping</vt:lpstr>
      <vt:lpstr>Antidumping</vt:lpstr>
      <vt:lpstr>Antidumping</vt:lpstr>
      <vt:lpstr>Antidumping</vt:lpstr>
      <vt:lpstr>Antidumping</vt:lpstr>
      <vt:lpstr>Antidumping</vt:lpstr>
      <vt:lpstr>Antidumping</vt:lpstr>
      <vt:lpstr>Antidumping</vt:lpstr>
      <vt:lpstr>Dohoda o antidumpingu</vt:lpstr>
      <vt:lpstr>Dočasné výjimky</vt:lpstr>
      <vt:lpstr>Subvence a vyrovnávací opatření</vt:lpstr>
      <vt:lpstr>Subvence a vyrovnávací opatření</vt:lpstr>
      <vt:lpstr>Subvence a vyrovnávací opatření</vt:lpstr>
      <vt:lpstr>Subvence a vyrovnávací opatření</vt:lpstr>
      <vt:lpstr>Dohoda o subvencích a vyrovnávacích opatřeních</vt:lpstr>
      <vt:lpstr>Dohoda o subvencích a vyrovnávacích opatřeních</vt:lpstr>
      <vt:lpstr>Dohoda o subvencích a vyrovnávacích opatřeních</vt:lpstr>
      <vt:lpstr>Dohoda o subvencích a vyrovnávacích opatřeních</vt:lpstr>
      <vt:lpstr>Dohoda o subvencích a vyrovnávacích opatřeních</vt:lpstr>
      <vt:lpstr>Dohoda o subvencích a vyrovnávacích opatřeních</vt:lpstr>
      <vt:lpstr>Dočasné výjimky</vt:lpstr>
      <vt:lpstr>Platební bilance (BOP)</vt:lpstr>
      <vt:lpstr>Dočasné výjimky</vt:lpstr>
      <vt:lpstr>Nedospělá odvětví</vt:lpstr>
      <vt:lpstr>Dočasné výjimky</vt:lpstr>
      <vt:lpstr>Ochranná opatření (safeguards)</vt:lpstr>
      <vt:lpstr>Článek XIX. GATT</vt:lpstr>
      <vt:lpstr>Ochranná opatření (safeguards)</vt:lpstr>
      <vt:lpstr>Ochranná opatření (safeguards)</vt:lpstr>
      <vt:lpstr>Ochranná opatření (safeguards)</vt:lpstr>
      <vt:lpstr>Ochranná opatření (safeguards)</vt:lpstr>
      <vt:lpstr>Ochranná opatření (safeguards)</vt:lpstr>
      <vt:lpstr>Ochranná opatření (safeguards)</vt:lpstr>
      <vt:lpstr>Dočasné výjimky</vt:lpstr>
      <vt:lpstr>Zvláštní výjimky</vt:lpstr>
      <vt:lpstr>Dočasné výjimky</vt:lpstr>
      <vt:lpstr>Obecná vynětí</vt:lpstr>
      <vt:lpstr>Obecná vynětí</vt:lpstr>
      <vt:lpstr>Dočasné výjimky</vt:lpstr>
      <vt:lpstr>Trvalé výjimky</vt:lpstr>
      <vt:lpstr>Obecné výjimky</vt:lpstr>
      <vt:lpstr>Obecné výjimky</vt:lpstr>
      <vt:lpstr>Obecné výjimky</vt:lpstr>
      <vt:lpstr>Trvalé výjimky</vt:lpstr>
      <vt:lpstr>Národní bezpečnost</vt:lpstr>
      <vt:lpstr>Trvalé výjimky</vt:lpstr>
      <vt:lpstr>Opětovné sjednání</vt:lpstr>
      <vt:lpstr>Trvalé výjimky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Netarifní překážky a výjimky</dc:title>
  <dc:creator>Svatoň</dc:creator>
  <cp:lastModifiedBy>Petr Svatoň</cp:lastModifiedBy>
  <cp:revision>136</cp:revision>
  <dcterms:created xsi:type="dcterms:W3CDTF">2020-02-20T07:49:35Z</dcterms:created>
  <dcterms:modified xsi:type="dcterms:W3CDTF">2023-03-16T10:57:17Z</dcterms:modified>
</cp:coreProperties>
</file>