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381" r:id="rId9"/>
    <p:sldId id="390" r:id="rId10"/>
    <p:sldId id="393" r:id="rId11"/>
    <p:sldId id="395" r:id="rId12"/>
    <p:sldId id="262" r:id="rId13"/>
    <p:sldId id="305" r:id="rId14"/>
    <p:sldId id="306" r:id="rId15"/>
    <p:sldId id="307" r:id="rId16"/>
    <p:sldId id="258" r:id="rId17"/>
    <p:sldId id="296" r:id="rId18"/>
    <p:sldId id="297" r:id="rId19"/>
    <p:sldId id="298" r:id="rId20"/>
    <p:sldId id="383" r:id="rId21"/>
    <p:sldId id="396" r:id="rId22"/>
    <p:sldId id="259" r:id="rId23"/>
    <p:sldId id="299" r:id="rId24"/>
    <p:sldId id="300" r:id="rId25"/>
    <p:sldId id="301" r:id="rId26"/>
    <p:sldId id="384" r:id="rId27"/>
    <p:sldId id="265" r:id="rId28"/>
    <p:sldId id="323" r:id="rId29"/>
    <p:sldId id="377" r:id="rId30"/>
    <p:sldId id="267" r:id="rId31"/>
    <p:sldId id="324" r:id="rId32"/>
    <p:sldId id="325" r:id="rId33"/>
    <p:sldId id="397" r:id="rId34"/>
    <p:sldId id="398" r:id="rId35"/>
    <p:sldId id="411" r:id="rId36"/>
    <p:sldId id="412" r:id="rId37"/>
    <p:sldId id="400" r:id="rId38"/>
    <p:sldId id="399" r:id="rId39"/>
    <p:sldId id="268" r:id="rId40"/>
    <p:sldId id="326" r:id="rId41"/>
    <p:sldId id="327" r:id="rId42"/>
    <p:sldId id="328" r:id="rId43"/>
    <p:sldId id="329" r:id="rId44"/>
    <p:sldId id="330" r:id="rId45"/>
    <p:sldId id="401" r:id="rId46"/>
    <p:sldId id="271" r:id="rId47"/>
    <p:sldId id="332" r:id="rId48"/>
    <p:sldId id="333" r:id="rId49"/>
    <p:sldId id="334" r:id="rId50"/>
    <p:sldId id="274" r:id="rId51"/>
    <p:sldId id="402" r:id="rId52"/>
    <p:sldId id="403" r:id="rId53"/>
    <p:sldId id="335" r:id="rId54"/>
    <p:sldId id="336" r:id="rId55"/>
    <p:sldId id="337" r:id="rId56"/>
    <p:sldId id="338" r:id="rId57"/>
    <p:sldId id="275" r:id="rId58"/>
    <p:sldId id="413" r:id="rId59"/>
    <p:sldId id="339" r:id="rId60"/>
    <p:sldId id="340" r:id="rId61"/>
    <p:sldId id="276" r:id="rId62"/>
    <p:sldId id="341" r:id="rId63"/>
    <p:sldId id="342" r:id="rId64"/>
    <p:sldId id="343" r:id="rId65"/>
    <p:sldId id="404" r:id="rId66"/>
    <p:sldId id="407" r:id="rId67"/>
    <p:sldId id="405" r:id="rId68"/>
    <p:sldId id="406" r:id="rId69"/>
    <p:sldId id="416" r:id="rId70"/>
    <p:sldId id="415" r:id="rId71"/>
    <p:sldId id="414" r:id="rId72"/>
    <p:sldId id="277" r:id="rId73"/>
    <p:sldId id="278" r:id="rId74"/>
    <p:sldId id="344" r:id="rId75"/>
    <p:sldId id="345" r:id="rId76"/>
    <p:sldId id="279" r:id="rId77"/>
    <p:sldId id="346" r:id="rId78"/>
    <p:sldId id="347" r:id="rId79"/>
    <p:sldId id="348" r:id="rId80"/>
    <p:sldId id="408" r:id="rId81"/>
    <p:sldId id="349" r:id="rId82"/>
    <p:sldId id="409" r:id="rId83"/>
    <p:sldId id="280" r:id="rId84"/>
    <p:sldId id="283" r:id="rId85"/>
    <p:sldId id="410" r:id="rId86"/>
    <p:sldId id="281" r:id="rId87"/>
    <p:sldId id="350" r:id="rId88"/>
    <p:sldId id="282" r:id="rId89"/>
    <p:sldId id="351" r:id="rId90"/>
    <p:sldId id="352" r:id="rId91"/>
    <p:sldId id="353" r:id="rId92"/>
    <p:sldId id="354" r:id="rId93"/>
    <p:sldId id="284" r:id="rId94"/>
    <p:sldId id="355" r:id="rId95"/>
    <p:sldId id="386" r:id="rId96"/>
    <p:sldId id="380" r:id="rId9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D4A96-4642-43AD-9714-69B1AEA15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E42DCF-4D64-436A-B075-E4E529D37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82248B-496B-428D-8FC9-1C878870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4A647F-8514-45DF-A677-E2216232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2EE65-F1E5-48F2-A234-45C17377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3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93947-5D76-40AA-86BE-F5E35DEB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597200-BB2D-4152-B40C-87E76EB4B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0D95C-263B-4A51-803F-8DD3D69C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0E0DC6-E4CA-4254-B8FB-128605A17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18661-41F6-441C-9925-CF359AB4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4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84C9E8-2473-45DC-AEE1-BBAFB32C7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36C31E-DBB8-4672-AC35-DD94FACB7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CFC0C-B297-433B-8191-CA46EDDA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3D678F-A059-4823-9204-66F8B34D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EE8AE-ED3D-41AB-B04C-E5111BD1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7F436-B76C-4CA3-B6EF-64A0A10A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DE24A-F4F2-4DF8-91E3-EB7C9D0FC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B054A-E467-4C45-A2DB-3AEAA6DD9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B9263-53CB-493B-B498-699F88D5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7A861F-3290-4AB9-8196-431C9DEA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AB729-58F7-4B1C-BEB0-452C9B8F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183DA3-0D80-4D8C-A277-15F5D7A32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36AF32-9062-4C64-8E8A-87A67A7E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7FBEE3-CA2A-46ED-B803-7DBD56F3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6968A1-65FB-47AB-8405-8292316F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942AA-6943-43AF-A9A1-14FC62F1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74C8B-2D14-4FF4-A4AA-CBBCAC521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D219B1-2A3F-4E76-AC03-1E03A96CE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A986B9-C119-4BDD-B3AD-75D2ADD9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C08B4C-E0A5-4A4C-A9F2-A0038AE1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FA9DFA-E590-4E13-AD33-3228C413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0AA3B-7BC5-49CF-967E-C01EED3BA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C23B95-7CA6-4D0F-8C9F-DC5C7A3B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D024EE-2C0B-402D-8297-F930045CF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401823-BD17-4FA6-A57B-52C88C26F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47AE4D2-7BBD-4557-BF2F-A60EB9EC3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5A19D8-73B4-4F91-BE56-D2F777AF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BBDFAF-09EC-492D-AAD6-4C7D2DF6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45E491-E17C-4D4C-849E-9ECBB57F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E5FE7-3BA9-4093-A762-C625A163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39C1A6-5896-4D9B-8A8B-E7043BA6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00353B-8853-47FE-9815-200E6337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A45812-7D40-4986-9FB4-4B503F9A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E4C7AC-AA12-4C7A-A590-1D82E1FE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E70533-8D3E-49C9-A264-6A876060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E0199C-76EA-4B4F-9205-7D12AF4E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6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9F6D0-C192-40D5-8D40-8968F8624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3E60C-6208-480D-8ECD-3B7008C0B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D124D2-0071-4F4E-B5DA-CCB72B396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5131CA-9CD4-4F28-B6CF-8540B9E0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378899-4555-4BDD-A6F1-BAD789AE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175E69-2F6A-4A4F-9E91-AA308924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1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FBF3C-4828-4F57-8D50-D5E2913B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3E2CA8-8016-4F52-979F-E9CE742602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9ECB4B-1C62-471C-B4FD-F09F88040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47423-8A8A-4CC4-9FD1-CE85FD9A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46A0A7-7010-46B9-99AC-D90EDEE5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56D94E-5A67-4D4C-A3CE-2675CA5D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8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BCCD46-8346-4405-AEB7-D93ECF8F0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4C3100-D549-4661-8BB6-E1046C23F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5F89FB-A870-4A75-BFE1-8A3D221DA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19F7-5C85-4242-98B6-C4EB8AFF4C3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50E40D-23DF-4CCD-8980-70FD02484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E265CF-CF39-45CC-A8BF-2927F5999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907B8-7E43-42A9-883A-677CC341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0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FB2C5-273A-4538-8F59-C94F69750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Protekcionistické strategie rozvojových zemí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7FD599-0FD6-41A2-87CD-863CB42E7D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Mezinárodní obchodní režim, </a:t>
            </a:r>
            <a:r>
              <a:rPr lang="cs-CZ"/>
              <a:t>jaro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8364-5629-4371-85A1-322D7171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Rozvojový svět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EB86-05F1-40DC-A1F1-13540F896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Koloniální nadvláda, která často paradoxně </a:t>
            </a:r>
            <a:r>
              <a:rPr lang="cs-CZ" b="1" dirty="0"/>
              <a:t>zakonzervovala před-moderní elitu </a:t>
            </a:r>
            <a:r>
              <a:rPr lang="cs-CZ" dirty="0"/>
              <a:t>ochotnou kolaborovat s Evropany</a:t>
            </a:r>
          </a:p>
          <a:p>
            <a:r>
              <a:rPr lang="cs-CZ" dirty="0"/>
              <a:t>Asie - Indie, Vietnam, atd – formální zachování řady aspektů předchozích monarchií a půdu vlastnících elit, ty vykořisťují rolníky a pomáhají Evropanům vládnout</a:t>
            </a:r>
          </a:p>
          <a:p>
            <a:r>
              <a:rPr lang="cs-CZ" dirty="0"/>
              <a:t>Afrika – často zachování kmenových vůdců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2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8364-5629-4371-85A1-322D7171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Rozvojový svět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EB86-05F1-40DC-A1F1-13540F896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Koloniální nadvláda, která často paradoxně </a:t>
            </a:r>
            <a:r>
              <a:rPr lang="cs-CZ" b="1" dirty="0"/>
              <a:t>zakonzervovala před-moderní elitu </a:t>
            </a:r>
            <a:r>
              <a:rPr lang="cs-CZ" dirty="0"/>
              <a:t>ochotnou kolaborovat s Evropany</a:t>
            </a:r>
          </a:p>
          <a:p>
            <a:r>
              <a:rPr lang="cs-CZ" dirty="0"/>
              <a:t>Asie - Indie, Vietnam, atd – formální zachování řady aspektů předchozích monarchií a půdu vlastnících elit, ty vykořisťují rolníky a pomáhají Evropanům vládnout</a:t>
            </a:r>
          </a:p>
          <a:p>
            <a:r>
              <a:rPr lang="cs-CZ" dirty="0"/>
              <a:t>Afrika – často zachování kmenových vůdců atd.</a:t>
            </a:r>
          </a:p>
          <a:p>
            <a:r>
              <a:rPr lang="cs-CZ" dirty="0"/>
              <a:t>Latinská Amerika – politická nezávislost už cca 1820, ale pokračující vláda kasty pozemkových vlastníků</a:t>
            </a:r>
          </a:p>
        </p:txBody>
      </p:sp>
    </p:spTree>
    <p:extLst>
      <p:ext uri="{BB962C8B-B14F-4D97-AF65-F5344CB8AC3E}">
        <p14:creationId xmlns:p14="http://schemas.microsoft.com/office/powerpoint/2010/main" val="1302137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9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</p:txBody>
      </p:sp>
    </p:spTree>
    <p:extLst>
      <p:ext uri="{BB962C8B-B14F-4D97-AF65-F5344CB8AC3E}">
        <p14:creationId xmlns:p14="http://schemas.microsoft.com/office/powerpoint/2010/main" val="1129208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  <a:p>
            <a:r>
              <a:rPr lang="cs-CZ" dirty="0"/>
              <a:t>Přelámání tradičních společenských vazeb - šlechtic se stará o poddané &gt; </a:t>
            </a:r>
            <a:r>
              <a:rPr lang="cs-CZ" b="1" dirty="0"/>
              <a:t>neosobní byznys</a:t>
            </a:r>
          </a:p>
        </p:txBody>
      </p:sp>
    </p:spTree>
    <p:extLst>
      <p:ext uri="{BB962C8B-B14F-4D97-AF65-F5344CB8AC3E}">
        <p14:creationId xmlns:p14="http://schemas.microsoft.com/office/powerpoint/2010/main" val="98581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A930F-D61A-4F95-BAAF-F5C378DD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země v polovině 20. 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79B04-0BE1-40FB-BC39-9BFE44A4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Kolonialismus &gt; </a:t>
            </a:r>
            <a:r>
              <a:rPr lang="cs-CZ" b="1" dirty="0"/>
              <a:t>volný obchod s vyspělými státy </a:t>
            </a:r>
            <a:r>
              <a:rPr lang="cs-CZ" dirty="0"/>
              <a:t>&gt; </a:t>
            </a:r>
            <a:r>
              <a:rPr lang="cs-CZ" b="1" dirty="0"/>
              <a:t>šance pro latifundisty více zbohatnout</a:t>
            </a:r>
          </a:p>
          <a:p>
            <a:r>
              <a:rPr lang="cs-CZ" dirty="0"/>
              <a:t>&gt; přechod ze samozásobitelského zemědělství na exportní</a:t>
            </a:r>
          </a:p>
          <a:p>
            <a:r>
              <a:rPr lang="cs-CZ" dirty="0"/>
              <a:t>= </a:t>
            </a:r>
            <a:r>
              <a:rPr lang="cs-CZ" b="1" dirty="0"/>
              <a:t>„cash </a:t>
            </a:r>
            <a:r>
              <a:rPr lang="cs-CZ" b="1" dirty="0" err="1"/>
              <a:t>crops</a:t>
            </a:r>
            <a:r>
              <a:rPr lang="cs-CZ" b="1" dirty="0"/>
              <a:t>“ </a:t>
            </a:r>
            <a:r>
              <a:rPr lang="cs-CZ" dirty="0"/>
              <a:t>– káva, čaj, cukr, indigo</a:t>
            </a:r>
          </a:p>
          <a:p>
            <a:r>
              <a:rPr lang="cs-CZ" dirty="0"/>
              <a:t>Přelámání tradičních společenských vazeb - šlechtic se stará o poddané &gt; </a:t>
            </a:r>
            <a:r>
              <a:rPr lang="cs-CZ" b="1" dirty="0"/>
              <a:t>neosobní byznys</a:t>
            </a:r>
          </a:p>
          <a:p>
            <a:r>
              <a:rPr lang="cs-CZ" b="1" dirty="0"/>
              <a:t>Vysoké daně </a:t>
            </a:r>
            <a:r>
              <a:rPr lang="cs-CZ" dirty="0"/>
              <a:t>– Evropané daní místní elitu, ta sdírá z kůže rolníky</a:t>
            </a:r>
          </a:p>
          <a:p>
            <a:r>
              <a:rPr lang="cs-CZ" dirty="0"/>
              <a:t>&gt; </a:t>
            </a:r>
            <a:r>
              <a:rPr lang="cs-CZ" b="1" dirty="0"/>
              <a:t>větší chudoba a vykořisťování než v klasickém feudalismu </a:t>
            </a:r>
            <a:r>
              <a:rPr lang="cs-CZ" dirty="0"/>
              <a:t>&gt; například hladomory v Britské Indii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58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(výrobci textilu z vlny, pozemkoví vlastnící) než národním zájmem</a:t>
            </a:r>
          </a:p>
        </p:txBody>
      </p:sp>
    </p:spTree>
    <p:extLst>
      <p:ext uri="{BB962C8B-B14F-4D97-AF65-F5344CB8AC3E}">
        <p14:creationId xmlns:p14="http://schemas.microsoft.com/office/powerpoint/2010/main" val="258979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(výrobci textilu z vlny, pozemkoví vlastnící) než národním zájmem</a:t>
            </a:r>
          </a:p>
          <a:p>
            <a:r>
              <a:rPr lang="cs-CZ" dirty="0"/>
              <a:t>Přechod na volný obchod na vrcholu relativní vyspělosti</a:t>
            </a:r>
          </a:p>
        </p:txBody>
      </p:sp>
    </p:spTree>
    <p:extLst>
      <p:ext uri="{BB962C8B-B14F-4D97-AF65-F5344CB8AC3E}">
        <p14:creationId xmlns:p14="http://schemas.microsoft.com/office/powerpoint/2010/main" val="201310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(výrobci textilu z vlny, pozemkoví vlastnící)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b="1" dirty="0"/>
              <a:t>Všechny pozdější státy – snaha kompenzovat protekcionismem počáteční nevýhodu</a:t>
            </a:r>
          </a:p>
        </p:txBody>
      </p:sp>
    </p:spTree>
    <p:extLst>
      <p:ext uri="{BB962C8B-B14F-4D97-AF65-F5344CB8AC3E}">
        <p14:creationId xmlns:p14="http://schemas.microsoft.com/office/powerpoint/2010/main" val="3007724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b="1" dirty="0"/>
              <a:t>Všechny pozdější státy – snaha kompenzovat protekcionismem počáteční nevýhodu; </a:t>
            </a:r>
            <a:r>
              <a:rPr lang="cs-CZ" b="1" dirty="0">
                <a:solidFill>
                  <a:srgbClr val="FF0000"/>
                </a:solidFill>
              </a:rPr>
              <a:t>vědomá snaha o industrializaci</a:t>
            </a:r>
          </a:p>
        </p:txBody>
      </p:sp>
    </p:spTree>
    <p:extLst>
      <p:ext uri="{BB962C8B-B14F-4D97-AF65-F5344CB8AC3E}">
        <p14:creationId xmlns:p14="http://schemas.microsoft.com/office/powerpoint/2010/main" val="221028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108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b="1" dirty="0"/>
              <a:t>Všechny pozdější státy – snaha kompenzovat protekcionismem počáteční nevýhodu; </a:t>
            </a:r>
            <a:r>
              <a:rPr lang="cs-CZ" b="1" dirty="0">
                <a:solidFill>
                  <a:srgbClr val="FF0000"/>
                </a:solidFill>
              </a:rPr>
              <a:t>vědomá snaha o industrializaci</a:t>
            </a:r>
          </a:p>
          <a:p>
            <a:r>
              <a:rPr lang="cs-CZ" b="1" dirty="0"/>
              <a:t>Čím později se stát začal industrializovat, tím větší role státu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224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7A5EC-F581-4569-A07D-07A62B9C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9CAF3-44B5-43DE-BD8A-4771435D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</a:t>
            </a:r>
          </a:p>
          <a:p>
            <a:r>
              <a:rPr lang="cs-CZ" dirty="0"/>
              <a:t>Protekcionismus – motivovaný spíše zájmovými skupinami než národním zájmem</a:t>
            </a:r>
          </a:p>
          <a:p>
            <a:r>
              <a:rPr lang="cs-CZ" dirty="0"/>
              <a:t>Přechod na volný obchod na vrchol relativní vyspělosti</a:t>
            </a:r>
          </a:p>
          <a:p>
            <a:r>
              <a:rPr lang="cs-CZ" b="1" dirty="0"/>
              <a:t>Všechny pozdější státy – snaha kompenzovat protekcionismem počáteční nevýhodu; </a:t>
            </a:r>
            <a:r>
              <a:rPr lang="cs-CZ" b="1" dirty="0">
                <a:solidFill>
                  <a:srgbClr val="FF0000"/>
                </a:solidFill>
              </a:rPr>
              <a:t>vědomá snaha o industrializaci</a:t>
            </a:r>
          </a:p>
          <a:p>
            <a:r>
              <a:rPr lang="cs-CZ" b="1" dirty="0"/>
              <a:t>Čím později se stát začal industrializovat, tím větší role státu</a:t>
            </a:r>
          </a:p>
          <a:p>
            <a:r>
              <a:rPr lang="cs-CZ" dirty="0"/>
              <a:t>= protože je potřeba kompenzovat větší relativní zaostalost a větší zahraniční konkurenci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68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52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investice do infrastruktury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86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investice do infrastruktury</a:t>
            </a:r>
          </a:p>
          <a:p>
            <a:r>
              <a:rPr lang="cs-CZ" dirty="0"/>
              <a:t>Carské Rusko – stát vlastní banky a některé klíčové firmy (ocelárny, železniční doprava, doly)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02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infrastruktura</a:t>
            </a:r>
          </a:p>
          <a:p>
            <a:r>
              <a:rPr lang="cs-CZ" dirty="0"/>
              <a:t>Carské Rusko – stát vlastní banky a některé klíčové firmy (ocelárny, železniční doprava, doly) + zahraniční půjčky (z Francie)</a:t>
            </a:r>
          </a:p>
          <a:p>
            <a:r>
              <a:rPr lang="cs-CZ" b="1" dirty="0"/>
              <a:t>= pozdější industrializace &gt; větší role státu</a:t>
            </a:r>
          </a:p>
        </p:txBody>
      </p:sp>
    </p:spTree>
    <p:extLst>
      <p:ext uri="{BB962C8B-B14F-4D97-AF65-F5344CB8AC3E}">
        <p14:creationId xmlns:p14="http://schemas.microsoft.com/office/powerpoint/2010/main" val="1144818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E37D0-C172-4659-9902-6058D83C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99ED2-83C9-4F50-B29D-E65C86C8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– vysoká cla na hranicích, podpora budování infrastruktury, </a:t>
            </a:r>
            <a:r>
              <a:rPr lang="cs-CZ" b="1" dirty="0"/>
              <a:t>ale uvnitř země tržní kapitalismus</a:t>
            </a:r>
          </a:p>
          <a:p>
            <a:r>
              <a:rPr lang="cs-CZ" dirty="0"/>
              <a:t>Německo, Francie – cla, podpora technického vzdělávání, infrastruktura</a:t>
            </a:r>
          </a:p>
          <a:p>
            <a:r>
              <a:rPr lang="cs-CZ" dirty="0"/>
              <a:t>Carské Rusko – stát vlastní banky a některé klíčové firmy (ocelárny, železniční doprava, doly) + zahraniční půjčky (z Francie)</a:t>
            </a:r>
          </a:p>
          <a:p>
            <a:r>
              <a:rPr lang="cs-CZ" b="1" dirty="0"/>
              <a:t>= pozdější industrializace &gt; větší role státu</a:t>
            </a:r>
          </a:p>
          <a:p>
            <a:r>
              <a:rPr lang="cs-CZ" dirty="0"/>
              <a:t>Půjčky a investice ze zahraničí – </a:t>
            </a:r>
            <a:r>
              <a:rPr lang="cs-CZ" b="1" dirty="0"/>
              <a:t>čím relativně chudší země, tím větší prostor pro využití zahraničního kapitálu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69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1) Propast oproti vyspělým zemím mnohem větší než pro USA na začátku 19. století</a:t>
            </a:r>
          </a:p>
          <a:p>
            <a:r>
              <a:rPr lang="cs-CZ" b="1" dirty="0">
                <a:solidFill>
                  <a:srgbClr val="FF0000"/>
                </a:solidFill>
              </a:rPr>
              <a:t>&gt; potřeba většího protekcionismu</a:t>
            </a:r>
          </a:p>
        </p:txBody>
      </p:sp>
    </p:spTree>
    <p:extLst>
      <p:ext uri="{BB962C8B-B14F-4D97-AF65-F5344CB8AC3E}">
        <p14:creationId xmlns:p14="http://schemas.microsoft.com/office/powerpoint/2010/main" val="12193426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Propast oproti vyspělým zemím mnohem větší než pro USA na začátku 19. století</a:t>
            </a:r>
          </a:p>
          <a:p>
            <a:r>
              <a:rPr lang="cs-CZ" b="1" dirty="0"/>
              <a:t>&gt; potřeba většího protekcionismu</a:t>
            </a:r>
          </a:p>
          <a:p>
            <a:r>
              <a:rPr lang="cs-CZ" dirty="0"/>
              <a:t>2) Po krizi a WWII obecně </a:t>
            </a:r>
            <a:r>
              <a:rPr lang="cs-CZ" b="1" dirty="0"/>
              <a:t>malá víra ve volný trh</a:t>
            </a:r>
            <a:r>
              <a:rPr lang="cs-CZ" dirty="0"/>
              <a:t>, naopak válečná ekonomika USA i výkon SSSR vedou státy </a:t>
            </a:r>
            <a:r>
              <a:rPr lang="cs-CZ" b="1" dirty="0"/>
              <a:t>k příklonu k silné roli státu v ekonomice</a:t>
            </a:r>
          </a:p>
        </p:txBody>
      </p:sp>
    </p:spTree>
    <p:extLst>
      <p:ext uri="{BB962C8B-B14F-4D97-AF65-F5344CB8AC3E}">
        <p14:creationId xmlns:p14="http://schemas.microsoft.com/office/powerpoint/2010/main" val="3025131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47E00-2CD1-47AA-8B71-EBB4996D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rozvojových zemí pro protekcionismus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CAF56B-588B-43B8-A8EB-498970102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Propast oproti vyspělým zemím mnohem větší než pro USA na začátku 19. století</a:t>
            </a:r>
          </a:p>
          <a:p>
            <a:r>
              <a:rPr lang="cs-CZ" b="1" dirty="0"/>
              <a:t>&gt; potřeba většího protekcionismu</a:t>
            </a:r>
          </a:p>
          <a:p>
            <a:r>
              <a:rPr lang="cs-CZ" dirty="0"/>
              <a:t>2) Po krizi a WWII obecně </a:t>
            </a:r>
            <a:r>
              <a:rPr lang="cs-CZ" b="1" dirty="0"/>
              <a:t>malá víra ve volný trh</a:t>
            </a:r>
            <a:r>
              <a:rPr lang="cs-CZ" dirty="0"/>
              <a:t>, naopak válečná ekonomika USA i výkon SSSR vedou státy k příklonu k silné roli státu v ekonomice</a:t>
            </a:r>
          </a:p>
          <a:p>
            <a:r>
              <a:rPr lang="cs-CZ" dirty="0"/>
              <a:t>3) Politické motivy – soběstačnost; socialistické a nacionalistické myšlenky, sociální revoluce proti starým elitám a komunismus</a:t>
            </a:r>
          </a:p>
        </p:txBody>
      </p:sp>
    </p:spTree>
    <p:extLst>
      <p:ext uri="{BB962C8B-B14F-4D97-AF65-F5344CB8AC3E}">
        <p14:creationId xmlns:p14="http://schemas.microsoft.com/office/powerpoint/2010/main" val="266228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0078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576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endParaRPr lang="cs-CZ" dirty="0"/>
          </a:p>
          <a:p>
            <a:r>
              <a:rPr lang="cs-CZ" b="1" dirty="0"/>
              <a:t>Státem vlastněné banky </a:t>
            </a:r>
            <a:r>
              <a:rPr lang="cs-CZ" dirty="0"/>
              <a:t>poskytující zvýhodněné půjčky</a:t>
            </a:r>
          </a:p>
          <a:p>
            <a:r>
              <a:rPr lang="cs-CZ" b="1" dirty="0"/>
              <a:t>Státní vlastnictví a přímé dotování průmyslových podniků</a:t>
            </a:r>
          </a:p>
          <a:p>
            <a:r>
              <a:rPr lang="cs-CZ" b="1" dirty="0"/>
              <a:t>Granty, daňové úlevy</a:t>
            </a:r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26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endParaRPr lang="cs-CZ" dirty="0"/>
          </a:p>
          <a:p>
            <a:r>
              <a:rPr lang="cs-CZ" b="1" dirty="0"/>
              <a:t>Státem vlastněné banky </a:t>
            </a:r>
            <a:r>
              <a:rPr lang="cs-CZ" dirty="0"/>
              <a:t>poskytující zvýhodněné půjčky</a:t>
            </a:r>
          </a:p>
          <a:p>
            <a:r>
              <a:rPr lang="cs-CZ" b="1" dirty="0"/>
              <a:t>Státní vlastnictví a přímé dotování průmyslových podniků</a:t>
            </a:r>
          </a:p>
          <a:p>
            <a:r>
              <a:rPr lang="cs-CZ" b="1" dirty="0"/>
              <a:t>Granty, daňové úlevy</a:t>
            </a:r>
          </a:p>
          <a:p>
            <a:endParaRPr lang="cs-CZ" dirty="0"/>
          </a:p>
          <a:p>
            <a:r>
              <a:rPr lang="cs-CZ" dirty="0"/>
              <a:t>Podobné méně vyspělým evropských zemí na začátku 20. století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45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CF85D-D550-4F55-9799-2C0187204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2D10F-18B5-4192-A61C-BE344C3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– </a:t>
            </a:r>
            <a:r>
              <a:rPr lang="cs-CZ" b="1" dirty="0"/>
              <a:t>nejenom cla, ale i kroky uvnitř ekonomiky</a:t>
            </a:r>
          </a:p>
          <a:p>
            <a:endParaRPr lang="cs-CZ" b="1" dirty="0"/>
          </a:p>
          <a:p>
            <a:r>
              <a:rPr lang="cs-CZ" b="1" dirty="0"/>
              <a:t>Obchodní politiku </a:t>
            </a:r>
            <a:r>
              <a:rPr lang="cs-CZ" b="1" dirty="0">
                <a:solidFill>
                  <a:srgbClr val="FF0000"/>
                </a:solidFill>
              </a:rPr>
              <a:t>doplňuje průmyslová politika</a:t>
            </a:r>
          </a:p>
        </p:txBody>
      </p:sp>
    </p:spTree>
    <p:extLst>
      <p:ext uri="{BB962C8B-B14F-4D97-AF65-F5344CB8AC3E}">
        <p14:creationId xmlns:p14="http://schemas.microsoft.com/office/powerpoint/2010/main" val="812212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4D5D-6FDA-440D-BACA-CD21047E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300B-6FA5-4717-9BA9-EAF9E2937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Extrémní případ – </a:t>
            </a:r>
            <a:r>
              <a:rPr lang="cs-CZ" b="1" dirty="0"/>
              <a:t>komunismus</a:t>
            </a:r>
          </a:p>
        </p:txBody>
      </p:sp>
    </p:spTree>
    <p:extLst>
      <p:ext uri="{BB962C8B-B14F-4D97-AF65-F5344CB8AC3E}">
        <p14:creationId xmlns:p14="http://schemas.microsoft.com/office/powerpoint/2010/main" val="34372123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4D5D-6FDA-440D-BACA-CD21047E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300B-6FA5-4717-9BA9-EAF9E2937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Extrémní případ – </a:t>
            </a:r>
            <a:r>
              <a:rPr lang="cs-CZ" b="1" dirty="0"/>
              <a:t>komunismus</a:t>
            </a:r>
          </a:p>
          <a:p>
            <a:endParaRPr lang="cs-CZ" dirty="0"/>
          </a:p>
          <a:p>
            <a:r>
              <a:rPr lang="cs-CZ" dirty="0"/>
              <a:t>Znárodnění a byrokratická kontrola celé ekonomiky, stanovení umělých cen, pomocí kterých stát přerozděluje a dotuje</a:t>
            </a:r>
          </a:p>
          <a:p>
            <a:r>
              <a:rPr lang="cs-CZ" b="1" dirty="0"/>
              <a:t>Typicky snaha rozvíjet průmysl na úkor zemědělství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555172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839C-4743-400F-B120-86320B5D2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A5545-9D35-427C-853D-6869AB551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Indie – demokratický socialismus!</a:t>
            </a:r>
          </a:p>
        </p:txBody>
      </p:sp>
    </p:spTree>
    <p:extLst>
      <p:ext uri="{BB962C8B-B14F-4D97-AF65-F5344CB8AC3E}">
        <p14:creationId xmlns:p14="http://schemas.microsoft.com/office/powerpoint/2010/main" val="29915891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839C-4743-400F-B120-86320B5D2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A5545-9D35-427C-853D-6869AB551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Indie – demokratický socialismus</a:t>
            </a:r>
          </a:p>
          <a:p>
            <a:r>
              <a:rPr lang="cs-CZ" dirty="0"/>
              <a:t>Pětileté plány, znárodnění všeho většího průmyslu a služeb!</a:t>
            </a:r>
          </a:p>
          <a:p>
            <a:r>
              <a:rPr lang="cs-CZ" dirty="0"/>
              <a:t>Soukromé podnikání – jen drobné firmy a zemědělství!</a:t>
            </a:r>
          </a:p>
        </p:txBody>
      </p:sp>
    </p:spTree>
    <p:extLst>
      <p:ext uri="{BB962C8B-B14F-4D97-AF65-F5344CB8AC3E}">
        <p14:creationId xmlns:p14="http://schemas.microsoft.com/office/powerpoint/2010/main" val="136438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839C-4743-400F-B120-86320B5D2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protekcionismu 19.století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A5545-9D35-427C-853D-6869AB551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Indie – demokratický socialismus</a:t>
            </a:r>
          </a:p>
          <a:p>
            <a:r>
              <a:rPr lang="cs-CZ" dirty="0"/>
              <a:t>Pětileté plány, znárodnění všeho většího průmyslu a služeb!</a:t>
            </a:r>
          </a:p>
          <a:p>
            <a:r>
              <a:rPr lang="cs-CZ" dirty="0"/>
              <a:t>Soukromé podnikání – jen drobné firmy a zemědělství!</a:t>
            </a:r>
          </a:p>
          <a:p>
            <a:r>
              <a:rPr lang="cs-CZ" dirty="0"/>
              <a:t>„licence Raj“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978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</p:txBody>
      </p:sp>
    </p:spTree>
    <p:extLst>
      <p:ext uri="{BB962C8B-B14F-4D97-AF65-F5344CB8AC3E}">
        <p14:creationId xmlns:p14="http://schemas.microsoft.com/office/powerpoint/2010/main" val="13469357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</p:txBody>
      </p:sp>
    </p:spTree>
    <p:extLst>
      <p:ext uri="{BB962C8B-B14F-4D97-AF65-F5344CB8AC3E}">
        <p14:creationId xmlns:p14="http://schemas.microsoft.com/office/powerpoint/2010/main" val="27793106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</p:txBody>
      </p:sp>
    </p:spTree>
    <p:extLst>
      <p:ext uri="{BB962C8B-B14F-4D97-AF65-F5344CB8AC3E}">
        <p14:creationId xmlns:p14="http://schemas.microsoft.com/office/powerpoint/2010/main" val="8847107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259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r>
              <a:rPr lang="cs-CZ" dirty="0"/>
              <a:t>&gt; malá konkurence firem na chráněném domácím písečku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6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AFB29-8C7D-4AAA-933B-ED71C697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49282-D63C-4D48-B50D-C4BD9E13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Latinská Amerika, Afrika</a:t>
            </a:r>
          </a:p>
          <a:p>
            <a:r>
              <a:rPr lang="cs-CZ" b="1" dirty="0"/>
              <a:t>Dovnitř zaměřená </a:t>
            </a:r>
            <a:r>
              <a:rPr lang="cs-CZ" dirty="0"/>
              <a:t>– snaha o velké omezení obchodu, přesměrování ekonomické aktivity dovnitř</a:t>
            </a:r>
          </a:p>
          <a:p>
            <a:r>
              <a:rPr lang="cs-CZ" dirty="0"/>
              <a:t>Vysoká cla </a:t>
            </a:r>
            <a:r>
              <a:rPr lang="cs-CZ" b="1" dirty="0"/>
              <a:t>&gt; větší ceny na domácím než na světovém trhu </a:t>
            </a:r>
            <a:r>
              <a:rPr lang="cs-CZ" dirty="0"/>
              <a:t>&gt; malá motivace exportovat</a:t>
            </a:r>
          </a:p>
          <a:p>
            <a:r>
              <a:rPr lang="cs-CZ" dirty="0"/>
              <a:t>&gt; malá konkurence firem na chráněném domácím písečku</a:t>
            </a:r>
          </a:p>
          <a:p>
            <a:r>
              <a:rPr lang="cs-CZ" b="1" dirty="0"/>
              <a:t>Přehodnocené měny </a:t>
            </a:r>
            <a:r>
              <a:rPr lang="cs-CZ" dirty="0"/>
              <a:t>&gt; snadný import surovin a splácení dluhů &gt; </a:t>
            </a:r>
            <a:r>
              <a:rPr lang="cs-CZ" b="1" dirty="0"/>
              <a:t>velká ochota si půjčovat</a:t>
            </a:r>
          </a:p>
        </p:txBody>
      </p:sp>
    </p:spTree>
    <p:extLst>
      <p:ext uri="{BB962C8B-B14F-4D97-AF65-F5344CB8AC3E}">
        <p14:creationId xmlns:p14="http://schemas.microsoft.com/office/powerpoint/2010/main" val="9622812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B6ADA-D069-4804-9084-450B2FBB0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112B9-C93B-4377-9710-12909A42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To, že to bylo špatné pro export, nebylo vnímáno jako nutně negativní</a:t>
            </a:r>
          </a:p>
          <a:p>
            <a:r>
              <a:rPr lang="cs-CZ" b="1" dirty="0"/>
              <a:t>Export – ztotožňován s vývozem banánů a kávy</a:t>
            </a:r>
            <a:r>
              <a:rPr lang="cs-CZ" dirty="0"/>
              <a:t> = předchozí model spojený se závislostí a chudobou</a:t>
            </a:r>
          </a:p>
          <a:p>
            <a:endParaRPr lang="cs-CZ" dirty="0"/>
          </a:p>
          <a:p>
            <a:r>
              <a:rPr lang="cs-CZ" dirty="0"/>
              <a:t>Možnost exportovat průmyslové zboží – přinejlepším až další krok, průmysl začíná na domácím, uzavřeném trhu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693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</p:txBody>
      </p:sp>
    </p:spTree>
    <p:extLst>
      <p:ext uri="{BB962C8B-B14F-4D97-AF65-F5344CB8AC3E}">
        <p14:creationId xmlns:p14="http://schemas.microsoft.com/office/powerpoint/2010/main" val="1744822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</p:txBody>
      </p:sp>
    </p:spTree>
    <p:extLst>
      <p:ext uri="{BB962C8B-B14F-4D97-AF65-F5344CB8AC3E}">
        <p14:creationId xmlns:p14="http://schemas.microsoft.com/office/powerpoint/2010/main" val="22541266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  <a:p>
            <a:r>
              <a:rPr lang="cs-CZ" dirty="0"/>
              <a:t>&gt; velké sebevědomí a naděje do budoucna</a:t>
            </a:r>
          </a:p>
        </p:txBody>
      </p:sp>
    </p:spTree>
    <p:extLst>
      <p:ext uri="{BB962C8B-B14F-4D97-AF65-F5344CB8AC3E}">
        <p14:creationId xmlns:p14="http://schemas.microsoft.com/office/powerpoint/2010/main" val="2674352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6C72-09B8-45E7-BE17-6686CDE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AC1AA-A680-4D37-A50D-5BF9FA5E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ISI – </a:t>
            </a:r>
            <a:r>
              <a:rPr lang="cs-CZ" b="1" dirty="0"/>
              <a:t>zezačátku velmi rychlý růst</a:t>
            </a:r>
          </a:p>
          <a:p>
            <a:r>
              <a:rPr lang="cs-CZ" dirty="0"/>
              <a:t>60. a 70. léta – zlatá éra pro velkou část rozvojového světa</a:t>
            </a:r>
          </a:p>
          <a:p>
            <a:r>
              <a:rPr lang="cs-CZ" dirty="0"/>
              <a:t>Brazílie na začátku 70s – růst o 10 % ročně!</a:t>
            </a:r>
          </a:p>
          <a:p>
            <a:r>
              <a:rPr lang="cs-CZ" dirty="0"/>
              <a:t>&gt; </a:t>
            </a:r>
            <a:r>
              <a:rPr lang="cs-CZ" b="1" dirty="0"/>
              <a:t>velké sebevědomí a naděje do budoucna </a:t>
            </a:r>
            <a:r>
              <a:rPr lang="cs-CZ" dirty="0"/>
              <a:t>&gt; UNCTAD, Valné shromáždění OSN – požadavky Nového mezinárodního ekonomického řádu</a:t>
            </a:r>
          </a:p>
        </p:txBody>
      </p:sp>
    </p:spTree>
    <p:extLst>
      <p:ext uri="{BB962C8B-B14F-4D97-AF65-F5344CB8AC3E}">
        <p14:creationId xmlns:p14="http://schemas.microsoft.com/office/powerpoint/2010/main" val="113956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</p:txBody>
      </p:sp>
    </p:spTree>
    <p:extLst>
      <p:ext uri="{BB962C8B-B14F-4D97-AF65-F5344CB8AC3E}">
        <p14:creationId xmlns:p14="http://schemas.microsoft.com/office/powerpoint/2010/main" val="2324212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b="1" dirty="0"/>
              <a:t>Přetrvávající nerovnost (LATAM)</a:t>
            </a:r>
            <a:r>
              <a:rPr lang="cs-CZ" dirty="0"/>
              <a:t> = zůstává stará bohatá elita z předchozí éry</a:t>
            </a:r>
          </a:p>
        </p:txBody>
      </p:sp>
    </p:spTree>
    <p:extLst>
      <p:ext uri="{BB962C8B-B14F-4D97-AF65-F5344CB8AC3E}">
        <p14:creationId xmlns:p14="http://schemas.microsoft.com/office/powerpoint/2010/main" val="9620669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b="1" dirty="0"/>
              <a:t>Přetrvávající nerovnost (LATAM)</a:t>
            </a:r>
            <a:r>
              <a:rPr lang="cs-CZ" dirty="0"/>
              <a:t> = zůstává stará bohatá elita z předchozí éry</a:t>
            </a:r>
          </a:p>
          <a:p>
            <a:r>
              <a:rPr lang="cs-CZ" b="1" dirty="0"/>
              <a:t>Nikdy nedošlo k větší pozemkové reformě </a:t>
            </a:r>
            <a:r>
              <a:rPr lang="cs-CZ" dirty="0"/>
              <a:t>nebo sociální revoluci</a:t>
            </a:r>
          </a:p>
          <a:p>
            <a:r>
              <a:rPr lang="cs-CZ" dirty="0"/>
              <a:t>= do jisté míry konzervativní, strach z velké změny</a:t>
            </a:r>
          </a:p>
        </p:txBody>
      </p:sp>
    </p:spTree>
    <p:extLst>
      <p:ext uri="{BB962C8B-B14F-4D97-AF65-F5344CB8AC3E}">
        <p14:creationId xmlns:p14="http://schemas.microsoft.com/office/powerpoint/2010/main" val="24586049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b="1" dirty="0"/>
              <a:t>Přetrvávající nerovnost (LATAM)</a:t>
            </a:r>
            <a:r>
              <a:rPr lang="cs-CZ" dirty="0"/>
              <a:t> = zůstává stará bohatá elita z předchozí éry</a:t>
            </a:r>
          </a:p>
          <a:p>
            <a:r>
              <a:rPr lang="cs-CZ" b="1" dirty="0"/>
              <a:t>Nikdy nedošlo k větší pozemkové reformě </a:t>
            </a:r>
            <a:r>
              <a:rPr lang="cs-CZ" dirty="0"/>
              <a:t>nebo sociální revoluci</a:t>
            </a:r>
          </a:p>
          <a:p>
            <a:r>
              <a:rPr lang="cs-CZ" dirty="0"/>
              <a:t>= do jisté míry konzervativní, strach z velké změny</a:t>
            </a:r>
          </a:p>
          <a:p>
            <a:r>
              <a:rPr lang="cs-CZ" dirty="0"/>
              <a:t>Politická moc – často </a:t>
            </a:r>
            <a:r>
              <a:rPr lang="cs-CZ" b="1" dirty="0"/>
              <a:t>pravicové vojenské diktatury podporované USA </a:t>
            </a:r>
            <a:r>
              <a:rPr lang="cs-CZ" dirty="0"/>
              <a:t>(a domácí elitou!)</a:t>
            </a:r>
          </a:p>
        </p:txBody>
      </p:sp>
    </p:spTree>
    <p:extLst>
      <p:ext uri="{BB962C8B-B14F-4D97-AF65-F5344CB8AC3E}">
        <p14:creationId xmlns:p14="http://schemas.microsoft.com/office/powerpoint/2010/main" val="4004809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</p:txBody>
      </p:sp>
    </p:spTree>
    <p:extLst>
      <p:ext uri="{BB962C8B-B14F-4D97-AF65-F5344CB8AC3E}">
        <p14:creationId xmlns:p14="http://schemas.microsoft.com/office/powerpoint/2010/main" val="30903979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</p:txBody>
      </p:sp>
    </p:spTree>
    <p:extLst>
      <p:ext uri="{BB962C8B-B14F-4D97-AF65-F5344CB8AC3E}">
        <p14:creationId xmlns:p14="http://schemas.microsoft.com/office/powerpoint/2010/main" val="6311103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  <a:p>
            <a:r>
              <a:rPr lang="cs-CZ" dirty="0"/>
              <a:t>Nízký export a </a:t>
            </a:r>
            <a:r>
              <a:rPr lang="cs-CZ" b="1" dirty="0"/>
              <a:t>deficit na běžném účtu </a:t>
            </a:r>
            <a:r>
              <a:rPr lang="cs-CZ" dirty="0"/>
              <a:t>&gt; </a:t>
            </a:r>
            <a:r>
              <a:rPr lang="cs-CZ" b="1" dirty="0"/>
              <a:t>nedostatek cizích měn pro splácení dluhu</a:t>
            </a:r>
          </a:p>
        </p:txBody>
      </p:sp>
    </p:spTree>
    <p:extLst>
      <p:ext uri="{BB962C8B-B14F-4D97-AF65-F5344CB8AC3E}">
        <p14:creationId xmlns:p14="http://schemas.microsoft.com/office/powerpoint/2010/main" val="34246300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Problémy: </a:t>
            </a:r>
          </a:p>
          <a:p>
            <a:r>
              <a:rPr lang="cs-CZ" dirty="0"/>
              <a:t>Některé projekty </a:t>
            </a:r>
            <a:r>
              <a:rPr lang="cs-CZ" b="1" dirty="0"/>
              <a:t>neužitečné nebo komerčně neživotaschopné</a:t>
            </a:r>
          </a:p>
          <a:p>
            <a:r>
              <a:rPr lang="cs-CZ" dirty="0"/>
              <a:t>Narůstající </a:t>
            </a:r>
            <a:r>
              <a:rPr lang="cs-CZ" b="1" dirty="0"/>
              <a:t>zahraniční dluh</a:t>
            </a:r>
          </a:p>
          <a:p>
            <a:r>
              <a:rPr lang="cs-CZ" dirty="0"/>
              <a:t>Nízký export a </a:t>
            </a:r>
            <a:r>
              <a:rPr lang="cs-CZ" b="1" dirty="0"/>
              <a:t>deficit na běžném účtu </a:t>
            </a:r>
            <a:r>
              <a:rPr lang="cs-CZ" dirty="0"/>
              <a:t>&gt; </a:t>
            </a:r>
            <a:r>
              <a:rPr lang="cs-CZ" b="1" dirty="0"/>
              <a:t>nedostatek cizích měn pro splácení dluhu</a:t>
            </a:r>
          </a:p>
          <a:p>
            <a:r>
              <a:rPr lang="cs-CZ" dirty="0"/>
              <a:t>70s – ropný šok &gt; drahá ropa &gt; ještě větší obchodní deficit</a:t>
            </a:r>
          </a:p>
        </p:txBody>
      </p:sp>
    </p:spTree>
    <p:extLst>
      <p:ext uri="{BB962C8B-B14F-4D97-AF65-F5344CB8AC3E}">
        <p14:creationId xmlns:p14="http://schemas.microsoft.com/office/powerpoint/2010/main" val="39171931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963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endParaRPr lang="cs-CZ" dirty="0"/>
          </a:p>
          <a:p>
            <a:r>
              <a:rPr lang="cs-CZ" dirty="0"/>
              <a:t>Znechucená veřejnost + tlak IMF a WB </a:t>
            </a:r>
          </a:p>
          <a:p>
            <a:r>
              <a:rPr lang="cs-CZ" dirty="0"/>
              <a:t>&gt; přechod k volnému obchodu</a:t>
            </a:r>
          </a:p>
        </p:txBody>
      </p:sp>
    </p:spTree>
    <p:extLst>
      <p:ext uri="{BB962C8B-B14F-4D97-AF65-F5344CB8AC3E}">
        <p14:creationId xmlns:p14="http://schemas.microsoft.com/office/powerpoint/2010/main" val="25401466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endParaRPr lang="cs-CZ" dirty="0"/>
          </a:p>
          <a:p>
            <a:r>
              <a:rPr lang="cs-CZ" dirty="0"/>
              <a:t>Znechucená veřejnost + tlak IMF a WB </a:t>
            </a:r>
          </a:p>
          <a:p>
            <a:r>
              <a:rPr lang="cs-CZ" dirty="0"/>
              <a:t>&gt; přechod k volnému obchodu </a:t>
            </a:r>
          </a:p>
          <a:p>
            <a:r>
              <a:rPr lang="cs-CZ" b="1" dirty="0"/>
              <a:t>- interpretováno jako napodobování úspěšných vyspělých zemí a Asie!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0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  <a:p>
            <a:r>
              <a:rPr lang="cs-CZ" dirty="0"/>
              <a:t>Co je následkem čeho? </a:t>
            </a:r>
          </a:p>
        </p:txBody>
      </p:sp>
    </p:spTree>
    <p:extLst>
      <p:ext uri="{BB962C8B-B14F-4D97-AF65-F5344CB8AC3E}">
        <p14:creationId xmlns:p14="http://schemas.microsoft.com/office/powerpoint/2010/main" val="13182468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7119-0203-48E7-87F0-D8D63893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nahrazování importu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714F8-C327-4174-BDEB-7BA59C3A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Dluhová krize v 80. letech &gt; </a:t>
            </a:r>
            <a:r>
              <a:rPr lang="cs-CZ" b="1" dirty="0"/>
              <a:t>„ztracená dekáda“</a:t>
            </a:r>
          </a:p>
          <a:p>
            <a:endParaRPr lang="cs-CZ" dirty="0"/>
          </a:p>
          <a:p>
            <a:r>
              <a:rPr lang="cs-CZ" dirty="0"/>
              <a:t>Znechucená veřejnost + tlak IMF a WB </a:t>
            </a:r>
          </a:p>
          <a:p>
            <a:r>
              <a:rPr lang="cs-CZ" dirty="0"/>
              <a:t>&gt; přechod k volnému obchodu </a:t>
            </a:r>
          </a:p>
          <a:p>
            <a:r>
              <a:rPr lang="cs-CZ" b="1" dirty="0"/>
              <a:t>- interpretováno jako napodobování úspěšných vyspělých zemí a Asie</a:t>
            </a:r>
          </a:p>
          <a:p>
            <a:endParaRPr lang="cs-CZ" dirty="0"/>
          </a:p>
          <a:p>
            <a:r>
              <a:rPr lang="cs-CZ" dirty="0"/>
              <a:t>Od té doby pomalý růst, žádná konvergence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97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</p:txBody>
      </p:sp>
    </p:spTree>
    <p:extLst>
      <p:ext uri="{BB962C8B-B14F-4D97-AF65-F5344CB8AC3E}">
        <p14:creationId xmlns:p14="http://schemas.microsoft.com/office/powerpoint/2010/main" val="14641451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</a:t>
            </a:r>
          </a:p>
        </p:txBody>
      </p:sp>
    </p:spTree>
    <p:extLst>
      <p:ext uri="{BB962C8B-B14F-4D97-AF65-F5344CB8AC3E}">
        <p14:creationId xmlns:p14="http://schemas.microsoft.com/office/powerpoint/2010/main" val="37657420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 </a:t>
            </a:r>
          </a:p>
          <a:p>
            <a:r>
              <a:rPr lang="cs-CZ" dirty="0"/>
              <a:t>- Japonsko</a:t>
            </a:r>
          </a:p>
          <a:p>
            <a:r>
              <a:rPr lang="cs-CZ" dirty="0"/>
              <a:t>- Korea, Taiwan, Singapur, Hong Kong</a:t>
            </a:r>
          </a:p>
          <a:p>
            <a:r>
              <a:rPr lang="cs-CZ" dirty="0"/>
              <a:t>- Čína</a:t>
            </a:r>
          </a:p>
        </p:txBody>
      </p:sp>
    </p:spTree>
    <p:extLst>
      <p:ext uri="{BB962C8B-B14F-4D97-AF65-F5344CB8AC3E}">
        <p14:creationId xmlns:p14="http://schemas.microsoft.com/office/powerpoint/2010/main" val="8704546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en-US" dirty="0"/>
              <a:t>Export-oriented </a:t>
            </a:r>
            <a:r>
              <a:rPr lang="en-US" dirty="0" err="1"/>
              <a:t>industrialisation</a:t>
            </a:r>
            <a:r>
              <a:rPr lang="cs-CZ" dirty="0"/>
              <a:t>, EOI)</a:t>
            </a:r>
          </a:p>
          <a:p>
            <a:r>
              <a:rPr lang="cs-CZ" dirty="0"/>
              <a:t>Asie </a:t>
            </a:r>
          </a:p>
          <a:p>
            <a:r>
              <a:rPr lang="cs-CZ" dirty="0"/>
              <a:t>- Japonsko</a:t>
            </a:r>
          </a:p>
          <a:p>
            <a:r>
              <a:rPr lang="cs-CZ" dirty="0"/>
              <a:t>- Korea, Taiwan, Singapur, Hong Kong</a:t>
            </a:r>
          </a:p>
          <a:p>
            <a:r>
              <a:rPr lang="cs-CZ" dirty="0"/>
              <a:t>- Čína</a:t>
            </a:r>
          </a:p>
          <a:p>
            <a:endParaRPr lang="cs-CZ" dirty="0"/>
          </a:p>
          <a:p>
            <a:r>
              <a:rPr lang="cs-CZ" dirty="0"/>
              <a:t>? - Vietnam, Malajsie, Laos, Bangladéš…?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494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FDC-A719-4517-817E-4FCF93D8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D609-E835-4CD8-B793-1F82454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Prakticky všechny státy </a:t>
            </a:r>
            <a:r>
              <a:rPr lang="cs-CZ" b="1" dirty="0"/>
              <a:t>prošly drastickou pozemkovou reformou, nebo vyloženě komunistickou revolucí!</a:t>
            </a:r>
          </a:p>
          <a:p>
            <a:r>
              <a:rPr lang="cs-CZ" dirty="0"/>
              <a:t>Zlomení moci staré elity, prostor pro vznik nového hospodářského systému „na zelené louce“</a:t>
            </a:r>
          </a:p>
          <a:p>
            <a:r>
              <a:rPr lang="cs-CZ" dirty="0"/>
              <a:t>= osvobození rolníků, kteří se mohou stěhovat do měst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6558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FDC-A719-4517-817E-4FCF93D8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D609-E835-4CD8-B793-1F82454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Čína – první krok komunistů v roce 1949 – masakr </a:t>
            </a:r>
            <a:r>
              <a:rPr lang="cs-CZ" dirty="0" err="1"/>
              <a:t>landlordů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760991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FDC-A719-4517-817E-4FCF93D8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D609-E835-4CD8-B793-1F82454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Čína – první krok komunistů v roce 1949 – masakr </a:t>
            </a:r>
            <a:r>
              <a:rPr lang="cs-CZ" dirty="0" err="1"/>
              <a:t>landlordů</a:t>
            </a:r>
            <a:r>
              <a:rPr lang="cs-CZ" dirty="0"/>
              <a:t>!</a:t>
            </a:r>
          </a:p>
          <a:p>
            <a:r>
              <a:rPr lang="cs-CZ" dirty="0"/>
              <a:t>Vietnam – podobné v menším</a:t>
            </a:r>
          </a:p>
          <a:p>
            <a:r>
              <a:rPr lang="cs-CZ" dirty="0"/>
              <a:t>Kambodža - 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00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FDC-A719-4517-817E-4FCF93D8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D609-E835-4CD8-B793-1F82454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Čína – první krok komunistů v roce 1949 – masakr </a:t>
            </a:r>
            <a:r>
              <a:rPr lang="cs-CZ" dirty="0" err="1"/>
              <a:t>landlordů</a:t>
            </a:r>
            <a:r>
              <a:rPr lang="cs-CZ" dirty="0"/>
              <a:t>!</a:t>
            </a:r>
          </a:p>
          <a:p>
            <a:r>
              <a:rPr lang="cs-CZ" dirty="0"/>
              <a:t>Vietnam – podobné v menším</a:t>
            </a:r>
          </a:p>
          <a:p>
            <a:r>
              <a:rPr lang="cs-CZ" dirty="0"/>
              <a:t>Kambodža - …..</a:t>
            </a:r>
          </a:p>
          <a:p>
            <a:r>
              <a:rPr lang="cs-CZ" dirty="0"/>
              <a:t>Japonsko, Korea, Taiwan – pozemkovou reformu si vynutily USA</a:t>
            </a:r>
          </a:p>
          <a:p>
            <a:r>
              <a:rPr lang="cs-CZ" dirty="0"/>
              <a:t>= částečně jako ochrana před komunismem, částečně jako potrestání japonské imperiální elity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2062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DB59-5997-4210-920B-571AD4C4A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DEA09E-FC14-45BF-A070-7C20AA9E5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116" y="1825625"/>
            <a:ext cx="7683767" cy="4351338"/>
          </a:xfrm>
        </p:spPr>
      </p:pic>
    </p:spTree>
    <p:extLst>
      <p:ext uri="{BB962C8B-B14F-4D97-AF65-F5344CB8AC3E}">
        <p14:creationId xmlns:p14="http://schemas.microsoft.com/office/powerpoint/2010/main" val="51315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FC618-4F2F-499F-ACBC-39692E31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ze začátku kurzu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A3371-95E7-4468-B665-F3B461E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Vyspělý svět</a:t>
            </a:r>
          </a:p>
          <a:p>
            <a:r>
              <a:rPr lang="cs-CZ" dirty="0"/>
              <a:t>- postupný přechod od feudalismu k tržnímu hospodářství</a:t>
            </a:r>
          </a:p>
          <a:p>
            <a:r>
              <a:rPr lang="cs-CZ" dirty="0"/>
              <a:t>= oslabování pozice vlastníků půdy, větší svoboda pro rolníky, rušení monopolních cechů ve městech</a:t>
            </a:r>
          </a:p>
          <a:p>
            <a:r>
              <a:rPr lang="cs-CZ" dirty="0"/>
              <a:t>Politické revoluce – konstituční vláda a osobní svoboda (VFR, 1848)</a:t>
            </a:r>
          </a:p>
          <a:p>
            <a:r>
              <a:rPr lang="cs-CZ" dirty="0"/>
              <a:t>Co je následkem čeho? </a:t>
            </a:r>
          </a:p>
          <a:p>
            <a:r>
              <a:rPr lang="cs-CZ" b="1" dirty="0"/>
              <a:t>Marx</a:t>
            </a:r>
            <a:r>
              <a:rPr lang="cs-CZ" dirty="0"/>
              <a:t> – ekonomika je základna</a:t>
            </a:r>
          </a:p>
          <a:p>
            <a:r>
              <a:rPr lang="cs-CZ" b="1" dirty="0"/>
              <a:t>Historický institucionalismus </a:t>
            </a:r>
            <a:r>
              <a:rPr lang="cs-CZ" dirty="0"/>
              <a:t>– změny v nastavení politického a právního systému vedou k rozvoji ekonomiky</a:t>
            </a:r>
          </a:p>
        </p:txBody>
      </p:sp>
    </p:spTree>
    <p:extLst>
      <p:ext uri="{BB962C8B-B14F-4D97-AF65-F5344CB8AC3E}">
        <p14:creationId xmlns:p14="http://schemas.microsoft.com/office/powerpoint/2010/main" val="13267534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9457-819D-4C29-8DDD-D8A6793E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B57F62-E67F-46CA-9C98-3A843675D4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362" y="2072481"/>
            <a:ext cx="8677275" cy="3857625"/>
          </a:xfrm>
        </p:spPr>
      </p:pic>
    </p:spTree>
    <p:extLst>
      <p:ext uri="{BB962C8B-B14F-4D97-AF65-F5344CB8AC3E}">
        <p14:creationId xmlns:p14="http://schemas.microsoft.com/office/powerpoint/2010/main" val="5090055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EFDC-A719-4517-817E-4FCF93D8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D609-E835-4CD8-B793-1F82454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Jižní Vietnam – neúspěšná snaha USA donutit post-koloniální elitu k pozemkové reformě &gt; vítězství komunistů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937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Také státem vedené!</a:t>
            </a:r>
          </a:p>
          <a:p>
            <a:r>
              <a:rPr lang="cs-CZ" b="1" dirty="0"/>
              <a:t>ALE usilující o zapojení se do mezinárodní obchodu</a:t>
            </a:r>
          </a:p>
        </p:txBody>
      </p:sp>
    </p:spTree>
    <p:extLst>
      <p:ext uri="{BB962C8B-B14F-4D97-AF65-F5344CB8AC3E}">
        <p14:creationId xmlns:p14="http://schemas.microsoft.com/office/powerpoint/2010/main" val="17553602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66855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  <a:p>
            <a:r>
              <a:rPr lang="cs-CZ" dirty="0"/>
              <a:t>Státní </a:t>
            </a:r>
            <a:r>
              <a:rPr lang="cs-CZ" b="1" dirty="0"/>
              <a:t>podpora vázaná na schopnost vyvážet </a:t>
            </a:r>
            <a:r>
              <a:rPr lang="cs-CZ" dirty="0"/>
              <a:t>– protože úspěch na domácím chráněném trhu nic neznamená</a:t>
            </a:r>
          </a:p>
          <a:p>
            <a:r>
              <a:rPr lang="cs-CZ" dirty="0"/>
              <a:t>= </a:t>
            </a:r>
            <a:r>
              <a:rPr lang="cs-CZ" b="1" dirty="0"/>
              <a:t>objektivní test</a:t>
            </a:r>
            <a:r>
              <a:rPr lang="cs-CZ" dirty="0"/>
              <a:t>, jestli státní podpora vede ke zvýšené efektivitě</a:t>
            </a:r>
          </a:p>
        </p:txBody>
      </p:sp>
    </p:spTree>
    <p:extLst>
      <p:ext uri="{BB962C8B-B14F-4D97-AF65-F5344CB8AC3E}">
        <p14:creationId xmlns:p14="http://schemas.microsoft.com/office/powerpoint/2010/main" val="245654347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EB1D-D901-4F87-8A76-FF56B8F5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26923-22D6-43FB-835F-F2948BE3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rozdíl – </a:t>
            </a:r>
            <a:r>
              <a:rPr lang="cs-CZ" b="1" dirty="0"/>
              <a:t>podhodnocená měna – podporuje export</a:t>
            </a:r>
          </a:p>
          <a:p>
            <a:r>
              <a:rPr lang="cs-CZ" dirty="0"/>
              <a:t>&gt; </a:t>
            </a:r>
            <a:r>
              <a:rPr lang="cs-CZ" b="1" dirty="0"/>
              <a:t>aktivní obchodní bilance &gt; devizové rezervy</a:t>
            </a:r>
            <a:r>
              <a:rPr lang="cs-CZ" dirty="0"/>
              <a:t>, ne dluh</a:t>
            </a:r>
          </a:p>
          <a:p>
            <a:endParaRPr lang="cs-CZ" dirty="0"/>
          </a:p>
          <a:p>
            <a:r>
              <a:rPr lang="cs-CZ" dirty="0"/>
              <a:t>Státní </a:t>
            </a:r>
            <a:r>
              <a:rPr lang="cs-CZ" b="1" dirty="0"/>
              <a:t>podpora vázaná na schopnost vyvážet </a:t>
            </a:r>
            <a:r>
              <a:rPr lang="cs-CZ" dirty="0"/>
              <a:t>– protože úspěch na domácím chráněném trhu nic neznamená</a:t>
            </a:r>
          </a:p>
          <a:p>
            <a:r>
              <a:rPr lang="cs-CZ" dirty="0"/>
              <a:t>= </a:t>
            </a:r>
            <a:r>
              <a:rPr lang="cs-CZ" b="1" dirty="0"/>
              <a:t>objektivní test</a:t>
            </a:r>
            <a:r>
              <a:rPr lang="cs-CZ" dirty="0"/>
              <a:t>, jestli státní podpora vede ke zvýšené efektivitě</a:t>
            </a:r>
          </a:p>
          <a:p>
            <a:endParaRPr lang="cs-CZ" dirty="0"/>
          </a:p>
          <a:p>
            <a:r>
              <a:rPr lang="cs-CZ" dirty="0"/>
              <a:t>Podpora – typicky formou půjček od znárodněných bank – tento aspekt dost možná silnější než v LATAM!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719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Regulace zahraničních investic – </a:t>
            </a:r>
            <a:r>
              <a:rPr lang="cs-CZ" b="1" dirty="0"/>
              <a:t>překážky pro koupi firem zahraničním kapitálem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26941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Zóny pro zpracování exportu</a:t>
            </a:r>
          </a:p>
          <a:p>
            <a:r>
              <a:rPr lang="cs-CZ" dirty="0"/>
              <a:t>- </a:t>
            </a:r>
            <a:r>
              <a:rPr lang="cs-CZ" b="1" dirty="0"/>
              <a:t>pobídky</a:t>
            </a:r>
            <a:r>
              <a:rPr lang="cs-CZ" dirty="0"/>
              <a:t> pro zahraniční investory (daňové prázdniny, zadarmo pozemek atd.)</a:t>
            </a:r>
          </a:p>
        </p:txBody>
      </p:sp>
    </p:spTree>
    <p:extLst>
      <p:ext uri="{BB962C8B-B14F-4D97-AF65-F5344CB8AC3E}">
        <p14:creationId xmlns:p14="http://schemas.microsoft.com/office/powerpoint/2010/main" val="2966688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2C40B-DEB3-4D6D-B993-A9D8257A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FEC15-F4A6-44EF-BCFF-0EF06323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Zóny pro zpracování exportu</a:t>
            </a:r>
          </a:p>
          <a:p>
            <a:r>
              <a:rPr lang="cs-CZ" dirty="0"/>
              <a:t>- </a:t>
            </a:r>
            <a:r>
              <a:rPr lang="cs-CZ" b="1" dirty="0"/>
              <a:t>pobídky</a:t>
            </a:r>
            <a:r>
              <a:rPr lang="cs-CZ" dirty="0"/>
              <a:t> pro zahraniční investory (daňové prázdniny, zadarmo pozemek atd.)</a:t>
            </a:r>
          </a:p>
          <a:p>
            <a:r>
              <a:rPr lang="cs-CZ" dirty="0"/>
              <a:t>- </a:t>
            </a:r>
            <a:r>
              <a:rPr lang="cs-CZ" dirty="0" err="1"/>
              <a:t>TRIMs</a:t>
            </a:r>
            <a:r>
              <a:rPr lang="cs-CZ" dirty="0"/>
              <a:t> – potřeba používat </a:t>
            </a:r>
            <a:r>
              <a:rPr lang="cs-CZ" b="1" dirty="0"/>
              <a:t>lokálně vyráběné suroviny a součástky</a:t>
            </a:r>
            <a:r>
              <a:rPr lang="cs-CZ" dirty="0"/>
              <a:t>, sdílet duševní vlastnictví &gt; </a:t>
            </a:r>
            <a:r>
              <a:rPr lang="cs-CZ" b="1" dirty="0"/>
              <a:t>přenos know-how</a:t>
            </a:r>
          </a:p>
        </p:txBody>
      </p:sp>
    </p:spTree>
    <p:extLst>
      <p:ext uri="{BB962C8B-B14F-4D97-AF65-F5344CB8AC3E}">
        <p14:creationId xmlns:p14="http://schemas.microsoft.com/office/powerpoint/2010/main" val="40234001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61B2-C343-4250-8CDF-041908C6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E304-73D1-41DE-8306-8C561215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 k investicím byl pragmatický – </a:t>
            </a:r>
            <a:r>
              <a:rPr lang="cs-CZ" b="1" dirty="0"/>
              <a:t>přilákat cizí kapitál, ale využít jej pro své účely, naučit se cizí technologie</a:t>
            </a:r>
          </a:p>
        </p:txBody>
      </p:sp>
    </p:spTree>
    <p:extLst>
      <p:ext uri="{BB962C8B-B14F-4D97-AF65-F5344CB8AC3E}">
        <p14:creationId xmlns:p14="http://schemas.microsoft.com/office/powerpoint/2010/main" val="190479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8364-5629-4371-85A1-322D7171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Rozvojový svět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EB86-05F1-40DC-A1F1-13540F896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Koloniální nadvláda, která často paradoxně </a:t>
            </a:r>
            <a:r>
              <a:rPr lang="cs-CZ" b="1" dirty="0"/>
              <a:t>zakonzervovala před-moderní elitu </a:t>
            </a:r>
            <a:r>
              <a:rPr lang="cs-CZ" dirty="0"/>
              <a:t>ochotnou kolaborovat s Evropany</a:t>
            </a:r>
          </a:p>
        </p:txBody>
      </p:sp>
    </p:spTree>
    <p:extLst>
      <p:ext uri="{BB962C8B-B14F-4D97-AF65-F5344CB8AC3E}">
        <p14:creationId xmlns:p14="http://schemas.microsoft.com/office/powerpoint/2010/main" val="26074771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4171-3470-477A-B70F-F7397E50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57AA3-A639-46AA-9269-A9A3240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Výsledky:</a:t>
            </a:r>
          </a:p>
          <a:p>
            <a:r>
              <a:rPr lang="cs-CZ" dirty="0"/>
              <a:t>Korea a Taiwan – jediné rozvojové země, které dohnaly od WWII vyspělý svět</a:t>
            </a:r>
          </a:p>
        </p:txBody>
      </p:sp>
    </p:spTree>
    <p:extLst>
      <p:ext uri="{BB962C8B-B14F-4D97-AF65-F5344CB8AC3E}">
        <p14:creationId xmlns:p14="http://schemas.microsoft.com/office/powerpoint/2010/main" val="5939970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4171-3470-477A-B70F-F7397E50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57AA3-A639-46AA-9269-A9A3240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Výsledky:</a:t>
            </a:r>
          </a:p>
          <a:p>
            <a:r>
              <a:rPr lang="cs-CZ" dirty="0"/>
              <a:t>Korea a Taiwan – jediné rozvojové země, které dohnaly od WWII vyspělý svět</a:t>
            </a:r>
          </a:p>
          <a:p>
            <a:r>
              <a:rPr lang="cs-CZ" dirty="0"/>
              <a:t>Čína – 30 let růst 10 % ročně, konkurenceschopnost v pokročilých technologických odvětvích v situaci, kdy mají HDP na osobu na úrovni Mexika</a:t>
            </a:r>
          </a:p>
        </p:txBody>
      </p:sp>
    </p:spTree>
    <p:extLst>
      <p:ext uri="{BB962C8B-B14F-4D97-AF65-F5344CB8AC3E}">
        <p14:creationId xmlns:p14="http://schemas.microsoft.com/office/powerpoint/2010/main" val="37229425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4171-3470-477A-B70F-F7397E50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57AA3-A639-46AA-9269-A9A3240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Výsledky:</a:t>
            </a:r>
          </a:p>
          <a:p>
            <a:r>
              <a:rPr lang="cs-CZ" dirty="0"/>
              <a:t>Korea a Taiwan – jediné rozvojové země, které dohnaly od WWII vyspělý svět</a:t>
            </a:r>
          </a:p>
          <a:p>
            <a:r>
              <a:rPr lang="cs-CZ" dirty="0"/>
              <a:t>Čína – 30 let růst 10 % ročně, konkurenceschopnost v pokročilých technologických odvětvích v situaci, kdy mají HDP na osobu na úrovni Mexika</a:t>
            </a:r>
          </a:p>
          <a:p>
            <a:endParaRPr lang="cs-CZ" dirty="0"/>
          </a:p>
          <a:p>
            <a:r>
              <a:rPr lang="cs-CZ" dirty="0"/>
              <a:t>&gt; Další generace úspěšných států v Jihovýchodní Asii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5182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61B2-C343-4250-8CDF-041908C6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export zaměřená industrializace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E304-73D1-41DE-8306-8C561215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Nebyl to volný trh!</a:t>
            </a:r>
          </a:p>
          <a:p>
            <a:r>
              <a:rPr lang="cs-CZ" dirty="0"/>
              <a:t>= politiky doporučovaná LATAM vlastně Asii vůbec nekopírovaly!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610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64577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vs průmyslová politika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Úspěch dnes přináší </a:t>
            </a:r>
            <a:r>
              <a:rPr lang="cs-CZ" b="1" dirty="0"/>
              <a:t>ne tolik klasický protekcionismus (cla), ale spíše průmyslová politika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3747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vs průmyslová politika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Úspěch dnes přináší </a:t>
            </a:r>
            <a:r>
              <a:rPr lang="cs-CZ" b="1" dirty="0"/>
              <a:t>ne tolik klasický protekcionismus (cla), ale spíše průmyslová politika</a:t>
            </a:r>
          </a:p>
          <a:p>
            <a:r>
              <a:rPr lang="cs-CZ" dirty="0"/>
              <a:t>= subvence a </a:t>
            </a:r>
            <a:r>
              <a:rPr lang="cs-CZ" b="1" dirty="0"/>
              <a:t>další kroky odehrávající se uvnitř země, ne přímé omezování dovozu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64803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55F6-4FAB-4E58-B014-E63EA8A1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vs průmyslová politika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561A-555F-475E-A831-7E749F822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Úspěch dnes přináší </a:t>
            </a:r>
            <a:r>
              <a:rPr lang="cs-CZ" b="1" dirty="0"/>
              <a:t>ne tolik klasický protekcionismus (cla), ale spíše průmyslová politika</a:t>
            </a:r>
          </a:p>
          <a:p>
            <a:r>
              <a:rPr lang="cs-CZ" dirty="0"/>
              <a:t>= subvence a </a:t>
            </a:r>
            <a:r>
              <a:rPr lang="cs-CZ" b="1" dirty="0"/>
              <a:t>další kroky odehrávající se uvnitř země, ne přímé omezování dovozu</a:t>
            </a:r>
          </a:p>
          <a:p>
            <a:endParaRPr lang="cs-CZ" dirty="0"/>
          </a:p>
          <a:p>
            <a:r>
              <a:rPr lang="cs-CZ" dirty="0"/>
              <a:t>Co zůstává nezměněné – </a:t>
            </a:r>
            <a:r>
              <a:rPr lang="cs-CZ" b="1" dirty="0"/>
              <a:t>že cesta k úspěchu vede přes industrializaci, která začíná typicky textilem</a:t>
            </a:r>
            <a:r>
              <a:rPr lang="cs-CZ" dirty="0"/>
              <a:t>, dnes se dále přesunuje typicky k elektronice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64118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</p:txBody>
      </p:sp>
    </p:spTree>
    <p:extLst>
      <p:ext uri="{BB962C8B-B14F-4D97-AF65-F5344CB8AC3E}">
        <p14:creationId xmlns:p14="http://schemas.microsoft.com/office/powerpoint/2010/main" val="171076743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</p:txBody>
      </p:sp>
    </p:spTree>
    <p:extLst>
      <p:ext uri="{BB962C8B-B14F-4D97-AF65-F5344CB8AC3E}">
        <p14:creationId xmlns:p14="http://schemas.microsoft.com/office/powerpoint/2010/main" val="230636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8364-5629-4371-85A1-322D7171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Rozvojový svět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EB86-05F1-40DC-A1F1-13540F896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Koloniální nadvláda, která často paradoxně </a:t>
            </a:r>
            <a:r>
              <a:rPr lang="cs-CZ" b="1" dirty="0"/>
              <a:t>zakonzervovala před-moderní elitu </a:t>
            </a:r>
            <a:r>
              <a:rPr lang="cs-CZ" dirty="0"/>
              <a:t>ochotnou kolaborovat s Evropany</a:t>
            </a:r>
          </a:p>
          <a:p>
            <a:r>
              <a:rPr lang="cs-CZ" dirty="0"/>
              <a:t>Asie - Indie, Vietnam, atd – formální zachování řady aspektů předchozích monarchií a půdu vlastnících elit, ty vykořisťují rolníky a pomáhají Evropanům vládnout</a:t>
            </a:r>
          </a:p>
        </p:txBody>
      </p:sp>
    </p:spTree>
    <p:extLst>
      <p:ext uri="{BB962C8B-B14F-4D97-AF65-F5344CB8AC3E}">
        <p14:creationId xmlns:p14="http://schemas.microsoft.com/office/powerpoint/2010/main" val="386085225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324895198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 </a:t>
            </a:r>
          </a:p>
          <a:p>
            <a:r>
              <a:rPr lang="cs-CZ" b="1" dirty="0"/>
              <a:t>– technologicky a organizačně zvládnutelné, státní investice to umožní udělat rychle</a:t>
            </a:r>
          </a:p>
        </p:txBody>
      </p:sp>
    </p:spTree>
    <p:extLst>
      <p:ext uri="{BB962C8B-B14F-4D97-AF65-F5344CB8AC3E}">
        <p14:creationId xmlns:p14="http://schemas.microsoft.com/office/powerpoint/2010/main" val="374079040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3F4F8-1E68-4738-A799-119A8F0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5164A-4DF9-4482-ABDD-E515C177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Největší úspěchy </a:t>
            </a:r>
            <a:r>
              <a:rPr lang="cs-CZ" dirty="0"/>
              <a:t>státem vedeného rozvoje (včetně různých forem socialismu) - </a:t>
            </a:r>
            <a:r>
              <a:rPr lang="cs-CZ" b="1" dirty="0"/>
              <a:t>většinou v prvních letech a desetiletích</a:t>
            </a:r>
          </a:p>
          <a:p>
            <a:r>
              <a:rPr lang="cs-CZ" b="1" dirty="0"/>
              <a:t>„</a:t>
            </a:r>
            <a:r>
              <a:rPr lang="cs-CZ" b="1" dirty="0" err="1"/>
              <a:t>low-hanging</a:t>
            </a:r>
            <a:r>
              <a:rPr lang="cs-CZ" b="1" dirty="0"/>
              <a:t> </a:t>
            </a:r>
            <a:r>
              <a:rPr lang="cs-CZ" b="1" dirty="0" err="1"/>
              <a:t>fruit</a:t>
            </a:r>
            <a:r>
              <a:rPr lang="cs-CZ" b="1" dirty="0"/>
              <a:t>“ </a:t>
            </a:r>
            <a:r>
              <a:rPr lang="cs-CZ" dirty="0"/>
              <a:t>– nejvíce očividně potřebné změny</a:t>
            </a:r>
          </a:p>
          <a:p>
            <a:r>
              <a:rPr lang="cs-CZ" dirty="0"/>
              <a:t>Základní industrializace (textilní průmysl atd.), výstavba základní infrastruktury </a:t>
            </a:r>
          </a:p>
          <a:p>
            <a:r>
              <a:rPr lang="cs-CZ" b="1" dirty="0"/>
              <a:t>– technologicky a organizačně zvládnutelné, státní investice to umožní udělat rychle</a:t>
            </a:r>
          </a:p>
          <a:p>
            <a:r>
              <a:rPr lang="cs-CZ" dirty="0"/>
              <a:t>= rychlý růst LATAM v 60. a 70. letech, boom v SSSR do 60. let</a:t>
            </a:r>
          </a:p>
        </p:txBody>
      </p:sp>
    </p:spTree>
    <p:extLst>
      <p:ext uri="{BB962C8B-B14F-4D97-AF65-F5344CB8AC3E}">
        <p14:creationId xmlns:p14="http://schemas.microsoft.com/office/powerpoint/2010/main" val="22477146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</p:txBody>
      </p:sp>
    </p:spTree>
    <p:extLst>
      <p:ext uri="{BB962C8B-B14F-4D97-AF65-F5344CB8AC3E}">
        <p14:creationId xmlns:p14="http://schemas.microsoft.com/office/powerpoint/2010/main" val="283888495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  <a:p>
            <a:r>
              <a:rPr lang="cs-CZ" dirty="0"/>
              <a:t>Trh má možnost postupovat metodou pokusu a omylu, pro stát je toto těžší a může to vést ke katastrofickým neúspěchům</a:t>
            </a:r>
          </a:p>
        </p:txBody>
      </p:sp>
    </p:spTree>
    <p:extLst>
      <p:ext uri="{BB962C8B-B14F-4D97-AF65-F5344CB8AC3E}">
        <p14:creationId xmlns:p14="http://schemas.microsoft.com/office/powerpoint/2010/main" val="49690353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D0B9-692D-4378-BE74-D7A18D08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Klesající výhody protekcionismu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00D1D-BE28-4B74-B2BD-D9B8E84BD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– </a:t>
            </a:r>
            <a:r>
              <a:rPr lang="cs-CZ" b="1" dirty="0"/>
              <a:t>čím více se stát blíží technologické špičce, tím méně je jasné a vyzkoušené, jak pokračovat dále</a:t>
            </a:r>
          </a:p>
          <a:p>
            <a:r>
              <a:rPr lang="cs-CZ" dirty="0"/>
              <a:t>Trh má možnost postupovat metodou pokusu a omylu, pro stát je toto těžší a může to vést ke katastrofickým neúspěchům</a:t>
            </a:r>
          </a:p>
          <a:p>
            <a:endParaRPr lang="cs-CZ" dirty="0"/>
          </a:p>
          <a:p>
            <a:r>
              <a:rPr lang="cs-CZ" dirty="0"/>
              <a:t>Japonsko, Korea, Taiwan – postupný přechod na volný obchod</a:t>
            </a:r>
          </a:p>
          <a:p>
            <a:r>
              <a:rPr lang="cs-CZ" dirty="0"/>
              <a:t>Čína po roce 2010 – </a:t>
            </a:r>
            <a:r>
              <a:rPr lang="cs-CZ" b="1" dirty="0"/>
              <a:t>návrat k více státem vedenému modelu </a:t>
            </a:r>
            <a:r>
              <a:rPr lang="cs-CZ" dirty="0"/>
              <a:t>– úspěch nebo neúspěch bude mít obrovské implikace pro 21. století…</a:t>
            </a:r>
          </a:p>
        </p:txBody>
      </p:sp>
    </p:spTree>
    <p:extLst>
      <p:ext uri="{BB962C8B-B14F-4D97-AF65-F5344CB8AC3E}">
        <p14:creationId xmlns:p14="http://schemas.microsoft.com/office/powerpoint/2010/main" val="358131835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E1095-13A2-43B5-ADA6-B769BFDD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3E9CA-2961-45BC-9382-0B8E7DC56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51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3210</Words>
  <Application>Microsoft Office PowerPoint</Application>
  <PresentationFormat>Widescreen</PresentationFormat>
  <Paragraphs>385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0" baseType="lpstr">
      <vt:lpstr>Arial</vt:lpstr>
      <vt:lpstr>Calibri</vt:lpstr>
      <vt:lpstr>Calibri Light</vt:lpstr>
      <vt:lpstr>Motiv Office</vt:lpstr>
      <vt:lpstr>Protekcionistické strategie rozvojových zemí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Rozvojový svět</vt:lpstr>
      <vt:lpstr>Rozvojový svět</vt:lpstr>
      <vt:lpstr>Rozvojový svět</vt:lpstr>
      <vt:lpstr>Rozvojový svět</vt:lpstr>
      <vt:lpstr>Rozvojové země v polovině 20. století</vt:lpstr>
      <vt:lpstr>Rozvojové země v polovině 20. století</vt:lpstr>
      <vt:lpstr>Rozvojové země v polovině 20. století</vt:lpstr>
      <vt:lpstr>Rozvojové země v polovině 20. století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Opakování ze začátku kurzu</vt:lpstr>
      <vt:lpstr>Motivace rozvojových zemí pro protekcionismus</vt:lpstr>
      <vt:lpstr>Motivace rozvojových zemí pro protekcionismus</vt:lpstr>
      <vt:lpstr>Motivace rozvojových zemí pro protekcionismus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Rozdíly oproti protekcionismu 19.století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Strategie nahrazování importu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PowerPoint Presentation</vt:lpstr>
      <vt:lpstr>PowerPoint Presentation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Na export zaměřená industrializace</vt:lpstr>
      <vt:lpstr>Co z toho plyne</vt:lpstr>
      <vt:lpstr>Obchodní vs průmyslová politika</vt:lpstr>
      <vt:lpstr>Obchodní vs průmyslová politika</vt:lpstr>
      <vt:lpstr>Obchodní vs průmyslová politika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Klesající výhody protekcionismu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Protekcionistické strategie rozvojových zemí</dc:title>
  <dc:creator>Petr Svatoň</dc:creator>
  <cp:lastModifiedBy>Petr Svatoň</cp:lastModifiedBy>
  <cp:revision>48</cp:revision>
  <dcterms:created xsi:type="dcterms:W3CDTF">2022-02-08T10:19:25Z</dcterms:created>
  <dcterms:modified xsi:type="dcterms:W3CDTF">2023-04-28T06:16:51Z</dcterms:modified>
</cp:coreProperties>
</file>