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6" r:id="rId2"/>
    <p:sldId id="391" r:id="rId3"/>
    <p:sldId id="332" r:id="rId4"/>
    <p:sldId id="333" r:id="rId5"/>
    <p:sldId id="392" r:id="rId6"/>
    <p:sldId id="393" r:id="rId7"/>
    <p:sldId id="296" r:id="rId8"/>
    <p:sldId id="336" r:id="rId9"/>
    <p:sldId id="394" r:id="rId10"/>
    <p:sldId id="395" r:id="rId11"/>
    <p:sldId id="396" r:id="rId12"/>
    <p:sldId id="397" r:id="rId13"/>
    <p:sldId id="406" r:id="rId14"/>
    <p:sldId id="297" r:id="rId15"/>
    <p:sldId id="380" r:id="rId16"/>
    <p:sldId id="381" r:id="rId17"/>
    <p:sldId id="303" r:id="rId18"/>
    <p:sldId id="304" r:id="rId19"/>
    <p:sldId id="398" r:id="rId20"/>
    <p:sldId id="298" r:id="rId21"/>
    <p:sldId id="405" r:id="rId22"/>
    <p:sldId id="399" r:id="rId23"/>
    <p:sldId id="306" r:id="rId24"/>
    <p:sldId id="276" r:id="rId25"/>
    <p:sldId id="286" r:id="rId26"/>
    <p:sldId id="289" r:id="rId27"/>
    <p:sldId id="384" r:id="rId28"/>
    <p:sldId id="284" r:id="rId29"/>
    <p:sldId id="287" r:id="rId30"/>
    <p:sldId id="290" r:id="rId31"/>
    <p:sldId id="385" r:id="rId32"/>
    <p:sldId id="326" r:id="rId33"/>
    <p:sldId id="288" r:id="rId34"/>
    <p:sldId id="294" r:id="rId35"/>
    <p:sldId id="299" r:id="rId36"/>
    <p:sldId id="407" r:id="rId37"/>
    <p:sldId id="309" r:id="rId38"/>
    <p:sldId id="408" r:id="rId39"/>
    <p:sldId id="409" r:id="rId40"/>
    <p:sldId id="427" r:id="rId41"/>
    <p:sldId id="410" r:id="rId42"/>
    <p:sldId id="411" r:id="rId43"/>
    <p:sldId id="412" r:id="rId44"/>
    <p:sldId id="413" r:id="rId45"/>
    <p:sldId id="414" r:id="rId46"/>
    <p:sldId id="415" r:id="rId47"/>
    <p:sldId id="416" r:id="rId48"/>
    <p:sldId id="417" r:id="rId49"/>
    <p:sldId id="418" r:id="rId50"/>
    <p:sldId id="419" r:id="rId51"/>
    <p:sldId id="420" r:id="rId52"/>
    <p:sldId id="421" r:id="rId53"/>
    <p:sldId id="422" r:id="rId54"/>
    <p:sldId id="423" r:id="rId55"/>
    <p:sldId id="424" r:id="rId56"/>
    <p:sldId id="428" r:id="rId57"/>
    <p:sldId id="425" r:id="rId58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1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2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2A6E18-66DE-4CEB-B7B2-B7745547F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C69998-1125-44DC-BA87-40A909D9F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65F764-6D12-4980-ADC9-CF3958D2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A9577F-E4EE-4C09-95E4-BE517C0C4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71E1B8-393A-4B89-8486-33BC7BA1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60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3EAD1-5349-46D2-8B50-7AF60887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79E289-A883-4758-AF07-87673F8AA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7295F5-CBC8-436F-8835-CF88CB39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F616CD-5878-410B-8D8E-23AA9108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2018F0-E8C8-4423-B2D6-B3CAB2C3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37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4FE423-74F4-4277-AB2B-BED38088A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9751B84-5708-4862-88A7-0A7DC81E5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65EA7F-6EFB-4BDB-B03D-07E95D4BA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3C7CD8-3C7E-4B48-9F6F-FBF7957E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73A461-A0B0-40DC-8145-80A99D61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7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4A97A6-F4ED-4AD1-9F79-10ED36D2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1BB052-49EC-41B0-9012-4041F4B68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990FC5-EF16-4041-9EAD-CB3C630E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FB6CB5-0065-458F-8AAB-CB5058C2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1739D5-3964-492D-B98E-3B85EBA8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01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07C09A-75D9-4E34-94F9-25CFF81F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9CB5984-095C-48F8-B526-7F77B110A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47AA24-B91B-412D-9327-D9A82A0F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58F604-8D34-4CB5-A9FE-28EFDC208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9988C9-5559-424F-A7B8-25838734E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748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984DC-D897-4383-B4A8-48590C139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D76564-2649-45D2-B996-4155733F5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837421C-BEBE-4339-AF2B-C082A0149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912F3B-0752-4281-A178-1D84187A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05E62A-DBA8-48A1-9118-122FEE86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E5B41E-2BDD-4F3F-B89F-2F8C8251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88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93195-ED69-4695-BD32-6D7D64787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B3A033B-5843-44C3-8A1E-E7A18D741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A83BBC9-0E02-4283-B59F-288624701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4988EF4-DE4B-4FCE-AD19-054C00E95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9FCD49E-E791-42D6-A497-3093EE752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D52F0D-5564-43B5-9E5A-075070C8B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F58ABB-22DC-4528-BA41-A16E0D0F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DD45FED-013C-4DFF-8B10-C0D4B661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80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7FAC6-85CC-4B2D-91AE-C1ECEC90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A79EB-119D-49F2-806C-A6BE8AD38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085441-A04E-4E03-A2D6-834295FD8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0507C0E-6AE8-44F3-869B-FF8F3211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948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E46369E-D10F-4B52-BB8F-19FAF72DF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B5902D5-2186-4BA3-8907-41312907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2B511C-FA7A-438F-B019-BEA82C35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72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29CC5E-3EE7-40B4-B961-037BFF782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694575-E862-4F7F-ABE5-31249A837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F1DEA81-CAF1-44EF-817A-3910C8875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968057E-6A8F-4D9C-84BD-66007C53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10ADAA-47DE-4C1F-BBF5-FE25EF167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082E36-4C51-446E-92FE-6952DC66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97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074BC-F13D-4A1B-BA74-0846CEFE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48090B-5730-4040-A91C-BD27FBC25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8CE5E5-2822-4BED-BBB5-A2F7D1448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01F576-D21D-4325-8B87-F708CFAD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A8D26ED-55B9-41EA-B75A-E914E3FA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4D8658-911A-4E86-A58D-D4FF20003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37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E072E5F-3A7D-4F91-A50C-C218C5E8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ADA370B-64C0-4B4B-A2AE-4CDA5147F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BB8E8C-6A48-4245-B679-10242234D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777B6-3D14-4C2B-B7C3-7004D0EE93E9}" type="datetimeFigureOut">
              <a:rPr lang="cs-CZ" smtClean="0"/>
              <a:t>21.03.2022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C034CC-CEE3-4C3F-AD91-16A7288D0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7A4CDE-E8D5-4098-BB78-CB699B11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46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chalklands.wordpress.com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16101" y="194455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+mn-lt"/>
              </a:rPr>
              <a:t>Merkantilizmus – </a:t>
            </a:r>
            <a:r>
              <a:rPr lang="cs-CZ" dirty="0" smtClean="0">
                <a:solidFill>
                  <a:srgbClr val="EB7115"/>
                </a:solidFill>
                <a:latin typeface="+mn-lt"/>
              </a:rPr>
              <a:t>Nizozemské</a:t>
            </a:r>
            <a:r>
              <a:rPr lang="cs-CZ" dirty="0" smtClean="0">
                <a:latin typeface="+mn-lt"/>
              </a:rPr>
              <a:t> impérium, </a:t>
            </a:r>
            <a:r>
              <a:rPr lang="cs-CZ" dirty="0" smtClean="0">
                <a:solidFill>
                  <a:srgbClr val="0070C0"/>
                </a:solidFill>
                <a:latin typeface="+mn-lt"/>
              </a:rPr>
              <a:t>Anglické</a:t>
            </a:r>
            <a:r>
              <a:rPr lang="cs-CZ" dirty="0" smtClean="0">
                <a:latin typeface="+mn-lt"/>
              </a:rPr>
              <a:t> války s Nizozemím a </a:t>
            </a:r>
            <a:r>
              <a:rPr lang="cs-CZ" dirty="0" smtClean="0">
                <a:solidFill>
                  <a:srgbClr val="FF0000"/>
                </a:solidFill>
                <a:latin typeface="+mn-lt"/>
              </a:rPr>
              <a:t>Francií</a:t>
            </a:r>
            <a:endParaRPr lang="cs-CZ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08525" y="5108108"/>
            <a:ext cx="9144000" cy="1655762"/>
          </a:xfrm>
        </p:spPr>
        <p:txBody>
          <a:bodyPr/>
          <a:lstStyle/>
          <a:p>
            <a:r>
              <a:rPr lang="cs-CZ" dirty="0" smtClean="0"/>
              <a:t>Evropa ve světové ekonomice 2022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7821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reddeeradvocate.com/wp-content/uploads/2019/09/18511839_web1_amsterdam-4045137_960_720.jpg">
            <a:extLst>
              <a:ext uri="{FF2B5EF4-FFF2-40B4-BE49-F238E27FC236}">
                <a16:creationId xmlns:a16="http://schemas.microsoft.com/office/drawing/2014/main" id="{BB24453E-E81B-4721-A8C4-8AFE302A7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0"/>
            <a:ext cx="10248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398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f/f6/KinderdijkWindmills.jpg">
            <a:extLst>
              <a:ext uri="{FF2B5EF4-FFF2-40B4-BE49-F238E27FC236}">
                <a16:creationId xmlns:a16="http://schemas.microsoft.com/office/drawing/2014/main" id="{DDD48574-6CAA-4445-B22A-EEBD3A98E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0"/>
            <a:ext cx="6877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319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www.nationalgallery.org.uk/media/33043/n-0979-00-000019-hd.jpg?mode=max&amp;width=1920&amp;height=1080&amp;rnd=132385452924170000">
            <a:extLst>
              <a:ext uri="{FF2B5EF4-FFF2-40B4-BE49-F238E27FC236}">
                <a16:creationId xmlns:a16="http://schemas.microsoft.com/office/drawing/2014/main" id="{474AAC1A-6AAC-4D79-B5F1-FD613DB03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850" y="0"/>
            <a:ext cx="7480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428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Ã½sledek obrÃ¡zku pro A Dutch Man-of-War and Various Vess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383" y="70983"/>
            <a:ext cx="8709052" cy="65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EB51925-5C7C-4A9E-9F83-0563593A874D}"/>
              </a:ext>
            </a:extLst>
          </p:cNvPr>
          <p:cNvSpPr/>
          <p:nvPr/>
        </p:nvSpPr>
        <p:spPr>
          <a:xfrm>
            <a:off x="7136090" y="6581001"/>
            <a:ext cx="77297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Simon de </a:t>
            </a:r>
            <a:r>
              <a:rPr lang="cs-CZ" sz="1200" dirty="0" err="1"/>
              <a:t>Vlieger</a:t>
            </a:r>
            <a:r>
              <a:rPr lang="cs-CZ" sz="1200" dirty="0"/>
              <a:t> - </a:t>
            </a:r>
            <a:r>
              <a:rPr lang="en-US" sz="1200" dirty="0">
                <a:solidFill>
                  <a:srgbClr val="000000"/>
                </a:solidFill>
              </a:rPr>
              <a:t>A Dutch Man-of-War and Various Vessels in a Breeze</a:t>
            </a:r>
            <a:r>
              <a:rPr lang="cs-CZ" sz="1200" dirty="0">
                <a:solidFill>
                  <a:srgbClr val="000000"/>
                </a:solidFill>
              </a:rPr>
              <a:t> (1642)</a:t>
            </a:r>
            <a:endParaRPr lang="en-US" sz="120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481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34505" y="690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EB7115"/>
                </a:solidFill>
                <a:latin typeface="+mn-lt"/>
              </a:rPr>
              <a:t>Nizozemí</a:t>
            </a:r>
            <a:r>
              <a:rPr lang="cs-CZ" sz="3200" b="1" dirty="0">
                <a:latin typeface="+mn-lt"/>
              </a:rPr>
              <a:t> – obchod a průmysl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41896" y="1394617"/>
            <a:ext cx="10515600" cy="4785395"/>
          </a:xfrm>
        </p:spPr>
        <p:txBody>
          <a:bodyPr>
            <a:normAutofit lnSpcReduction="10000"/>
          </a:bodyPr>
          <a:lstStyle/>
          <a:p>
            <a:r>
              <a:rPr lang="cs-CZ" sz="2200" dirty="0"/>
              <a:t>Rozvoj </a:t>
            </a:r>
            <a:r>
              <a:rPr lang="cs-CZ" sz="2200" b="1" dirty="0"/>
              <a:t>loďařství</a:t>
            </a:r>
            <a:r>
              <a:rPr lang="cs-CZ" sz="2200" dirty="0"/>
              <a:t> a lodní dopravy;</a:t>
            </a:r>
          </a:p>
          <a:p>
            <a:r>
              <a:rPr lang="cs-CZ" sz="2200" dirty="0"/>
              <a:t>Obilí z Baltu (Gdaňsk) – „</a:t>
            </a:r>
            <a:r>
              <a:rPr lang="cs-CZ" sz="2200" b="1" dirty="0" err="1"/>
              <a:t>Mother</a:t>
            </a:r>
            <a:r>
              <a:rPr lang="cs-CZ" sz="2200" b="1" dirty="0"/>
              <a:t> </a:t>
            </a:r>
            <a:r>
              <a:rPr lang="cs-CZ" sz="2200" b="1" dirty="0" err="1"/>
              <a:t>Trade</a:t>
            </a:r>
            <a:r>
              <a:rPr lang="cs-CZ" sz="2200" dirty="0"/>
              <a:t>“, reexport do ENG a FRA;</a:t>
            </a:r>
          </a:p>
          <a:p>
            <a:r>
              <a:rPr lang="cs-CZ" sz="2200" b="1" dirty="0"/>
              <a:t>Lov sleďů </a:t>
            </a:r>
            <a:r>
              <a:rPr lang="cs-CZ" sz="2200" dirty="0"/>
              <a:t>v Severním moři, </a:t>
            </a:r>
            <a:r>
              <a:rPr lang="cs-CZ" sz="2200" dirty="0" smtClean="0"/>
              <a:t>„</a:t>
            </a:r>
            <a:r>
              <a:rPr lang="cs-CZ" sz="2200" dirty="0" err="1"/>
              <a:t>H</a:t>
            </a:r>
            <a:r>
              <a:rPr lang="cs-CZ" sz="2200" dirty="0" err="1" smtClean="0"/>
              <a:t>erring</a:t>
            </a:r>
            <a:r>
              <a:rPr lang="cs-CZ" sz="2200" dirty="0" smtClean="0"/>
              <a:t> </a:t>
            </a:r>
            <a:r>
              <a:rPr lang="cs-CZ" sz="2200" dirty="0" err="1"/>
              <a:t>buis</a:t>
            </a:r>
            <a:r>
              <a:rPr lang="cs-CZ" sz="2200" dirty="0"/>
              <a:t>“ – průmysl, inovace, specializace – </a:t>
            </a:r>
            <a:r>
              <a:rPr lang="cs-CZ" sz="2200" dirty="0" err="1"/>
              <a:t>Fluit</a:t>
            </a:r>
            <a:r>
              <a:rPr lang="cs-CZ" sz="2200" dirty="0"/>
              <a:t>; </a:t>
            </a:r>
            <a:r>
              <a:rPr lang="cs-CZ" sz="2200" dirty="0" err="1"/>
              <a:t>Indienman</a:t>
            </a:r>
            <a:r>
              <a:rPr lang="cs-CZ" sz="2200" dirty="0"/>
              <a:t>…</a:t>
            </a:r>
          </a:p>
          <a:p>
            <a:endParaRPr lang="cs-CZ" sz="600" dirty="0"/>
          </a:p>
          <a:p>
            <a:r>
              <a:rPr lang="cs-CZ" sz="2200" b="1" dirty="0"/>
              <a:t>Textilní průmysl: </a:t>
            </a:r>
          </a:p>
          <a:p>
            <a:pPr lvl="1"/>
            <a:r>
              <a:rPr lang="cs-CZ" sz="1900" dirty="0"/>
              <a:t>roste na úkor Flander – dodávky vlny místo SPA z ENG; </a:t>
            </a:r>
          </a:p>
          <a:p>
            <a:pPr lvl="1"/>
            <a:r>
              <a:rPr lang="cs-CZ" sz="1900" dirty="0"/>
              <a:t>vývoz látek na Balt (za obilí) a SZM; </a:t>
            </a:r>
          </a:p>
          <a:p>
            <a:pPr lvl="1"/>
            <a:r>
              <a:rPr lang="cs-CZ" sz="1900" dirty="0"/>
              <a:t>do NED luxus z východu a reexport do ENG, FRA a Baltu;</a:t>
            </a:r>
          </a:p>
          <a:p>
            <a:pPr lvl="1"/>
            <a:r>
              <a:rPr lang="cs-CZ" sz="1900" dirty="0"/>
              <a:t>výhody NED: levnější </a:t>
            </a:r>
            <a:r>
              <a:rPr lang="cs-CZ" sz="1900" b="1" dirty="0"/>
              <a:t>doprava</a:t>
            </a:r>
            <a:r>
              <a:rPr lang="cs-CZ" sz="1900" dirty="0"/>
              <a:t>, </a:t>
            </a:r>
            <a:r>
              <a:rPr lang="cs-CZ" sz="1900" b="1" dirty="0"/>
              <a:t>kapitál</a:t>
            </a:r>
            <a:r>
              <a:rPr lang="cs-CZ" sz="1900" dirty="0"/>
              <a:t>, </a:t>
            </a:r>
            <a:r>
              <a:rPr lang="cs-CZ" sz="1900" b="1" dirty="0"/>
              <a:t>konexe</a:t>
            </a:r>
            <a:r>
              <a:rPr lang="cs-CZ" sz="1900" dirty="0"/>
              <a:t>, přístup k lisabonskému trhu s kořením;</a:t>
            </a:r>
          </a:p>
          <a:p>
            <a:r>
              <a:rPr lang="cs-CZ" sz="2200" dirty="0"/>
              <a:t>Novinkou </a:t>
            </a:r>
            <a:r>
              <a:rPr lang="cs-CZ" sz="2200" b="1" dirty="0"/>
              <a:t>severní obchod </a:t>
            </a:r>
            <a:r>
              <a:rPr lang="cs-CZ" sz="2200" dirty="0"/>
              <a:t>s RUS – vytlačení ENG z cesty přes </a:t>
            </a:r>
            <a:r>
              <a:rPr lang="cs-CZ" sz="2200" b="1" dirty="0"/>
              <a:t>Archangelsk</a:t>
            </a:r>
            <a:r>
              <a:rPr lang="cs-CZ" sz="2200" dirty="0"/>
              <a:t>  (kožešiny a kaviár); pod NED tlakem </a:t>
            </a:r>
            <a:r>
              <a:rPr lang="cs-CZ" sz="2200" b="1" dirty="0"/>
              <a:t>úpadek Hanzy </a:t>
            </a:r>
            <a:r>
              <a:rPr lang="cs-CZ" sz="2200" dirty="0"/>
              <a:t>(dominantní od 1282 – monopol na Baltu); životně důležité dovozy z </a:t>
            </a:r>
            <a:r>
              <a:rPr lang="cs-CZ" sz="2200" b="1" dirty="0"/>
              <a:t>Baltu</a:t>
            </a:r>
            <a:r>
              <a:rPr lang="cs-CZ" sz="2200" dirty="0"/>
              <a:t> – </a:t>
            </a:r>
            <a:r>
              <a:rPr lang="cs-CZ" sz="2200" b="1" dirty="0"/>
              <a:t>obilí</a:t>
            </a:r>
            <a:r>
              <a:rPr lang="cs-CZ" sz="2200" dirty="0"/>
              <a:t> a </a:t>
            </a:r>
            <a:r>
              <a:rPr lang="cs-CZ" sz="2200" b="1" dirty="0"/>
              <a:t>materiál</a:t>
            </a:r>
            <a:r>
              <a:rPr lang="cs-CZ" sz="2200" dirty="0"/>
              <a:t> na stavbu lodí (dřevo, smola, koudel, lana);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2991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DFC19AB-BF63-4F20-AA9D-3C7650312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116284" y="-376306"/>
            <a:ext cx="3924855" cy="682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6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601825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02B545C-1835-4CD0-8D50-AFDA1B9D7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336434" y="283912"/>
            <a:ext cx="5447127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81453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rateshold.buccaneersoft.com/images/ships/dutch_flu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620688"/>
            <a:ext cx="60960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117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3120\Desktop\EEveGE2012\Obrázky\Konvoi_Haringvlo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43" y="270361"/>
            <a:ext cx="8834354" cy="630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738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ttp://upload.wikimedia.org/wikipedia/commons/d/d0/A_Castro,_Lorenzo_-_A_Dutch_East-Indiaman_off_Hoorn_-_Google_Art_Project.jpg">
            <a:extLst>
              <a:ext uri="{FF2B5EF4-FFF2-40B4-BE49-F238E27FC236}">
                <a16:creationId xmlns:a16="http://schemas.microsoft.com/office/drawing/2014/main" id="{877BE486-EEB9-4E0E-A496-D9F208553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1"/>
            <a:ext cx="7983538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9939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FFC000"/>
                </a:solidFill>
                <a:latin typeface="+mn-lt"/>
              </a:rPr>
              <a:t>Ming Čína </a:t>
            </a:r>
            <a:r>
              <a:rPr lang="cs-CZ" sz="2800" dirty="0"/>
              <a:t>(1368-1644)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7051" y="802411"/>
            <a:ext cx="11217897" cy="5904656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Vůdce </a:t>
            </a:r>
            <a:r>
              <a:rPr lang="cs-CZ" b="1" dirty="0"/>
              <a:t>rebelie</a:t>
            </a:r>
            <a:r>
              <a:rPr lang="cs-CZ" dirty="0"/>
              <a:t> </a:t>
            </a:r>
            <a:r>
              <a:rPr lang="cs-CZ" dirty="0" err="1"/>
              <a:t>Jüan-čang</a:t>
            </a:r>
            <a:r>
              <a:rPr lang="cs-CZ" dirty="0"/>
              <a:t> (dobyl </a:t>
            </a:r>
            <a:r>
              <a:rPr lang="cs-CZ" dirty="0" err="1"/>
              <a:t>Nanking</a:t>
            </a:r>
            <a:r>
              <a:rPr lang="cs-CZ" dirty="0"/>
              <a:t>, 1363 bitva na jezeru </a:t>
            </a:r>
            <a:r>
              <a:rPr lang="cs-CZ" dirty="0" err="1"/>
              <a:t>Pcho</a:t>
            </a:r>
            <a:r>
              <a:rPr lang="cs-CZ" dirty="0"/>
              <a:t>-jang-</a:t>
            </a:r>
            <a:r>
              <a:rPr lang="cs-CZ" dirty="0" err="1"/>
              <a:t>chu</a:t>
            </a:r>
            <a:r>
              <a:rPr lang="cs-CZ" dirty="0"/>
              <a:t>), zničil sídlo </a:t>
            </a:r>
            <a:r>
              <a:rPr lang="cs-CZ" dirty="0" err="1"/>
              <a:t>Jüan</a:t>
            </a:r>
            <a:r>
              <a:rPr lang="cs-CZ" dirty="0"/>
              <a:t> v </a:t>
            </a:r>
            <a:r>
              <a:rPr lang="cs-CZ" dirty="0" err="1"/>
              <a:t>Dadu</a:t>
            </a:r>
            <a:r>
              <a:rPr lang="cs-CZ" dirty="0"/>
              <a:t> (Peking); jako císař </a:t>
            </a:r>
            <a:r>
              <a:rPr lang="cs-CZ" b="1" dirty="0" err="1"/>
              <a:t>Chung-wu</a:t>
            </a:r>
            <a:r>
              <a:rPr lang="cs-CZ" dirty="0"/>
              <a:t> (1368-1398) obnovil infrastrukturu, závlahy, kanál, Zeď; sestavil nový konfuciánský kodex;</a:t>
            </a:r>
          </a:p>
          <a:p>
            <a:r>
              <a:rPr lang="cs-CZ" dirty="0"/>
              <a:t>1380 popravil kancléře a </a:t>
            </a:r>
            <a:r>
              <a:rPr lang="cs-CZ" b="1" dirty="0"/>
              <a:t>koncentroval moc</a:t>
            </a:r>
            <a:r>
              <a:rPr lang="cs-CZ" dirty="0"/>
              <a:t>; kontrola zemědělství (soběstačné komuny a omezení pohybu) a hospodářství (omezení obchodu);</a:t>
            </a:r>
          </a:p>
          <a:p>
            <a:endParaRPr lang="cs-CZ" sz="1700" dirty="0"/>
          </a:p>
          <a:p>
            <a:r>
              <a:rPr lang="cs-CZ" dirty="0"/>
              <a:t>Syn vládl jako </a:t>
            </a:r>
            <a:r>
              <a:rPr lang="cs-CZ" b="1" dirty="0"/>
              <a:t>Jung-</a:t>
            </a:r>
            <a:r>
              <a:rPr lang="cs-CZ" b="1" dirty="0" err="1"/>
              <a:t>le</a:t>
            </a:r>
            <a:r>
              <a:rPr lang="cs-CZ" dirty="0"/>
              <a:t> (1402-1424), hl</a:t>
            </a:r>
            <a:r>
              <a:rPr lang="cs-CZ" dirty="0" smtClean="0"/>
              <a:t>. město </a:t>
            </a:r>
            <a:r>
              <a:rPr lang="cs-CZ" b="1" dirty="0"/>
              <a:t>Peking</a:t>
            </a:r>
            <a:r>
              <a:rPr lang="cs-CZ" dirty="0"/>
              <a:t> (1403); obrovské tributární </a:t>
            </a:r>
            <a:r>
              <a:rPr lang="cs-CZ" b="1" dirty="0"/>
              <a:t>námořní výpravy </a:t>
            </a:r>
            <a:r>
              <a:rPr lang="cs-CZ" dirty="0"/>
              <a:t>(</a:t>
            </a:r>
            <a:r>
              <a:rPr lang="cs-CZ" b="1" dirty="0"/>
              <a:t>Zheng-He</a:t>
            </a:r>
            <a:r>
              <a:rPr lang="cs-CZ" dirty="0"/>
              <a:t>,1405-1433, 317 lodí); </a:t>
            </a:r>
            <a:r>
              <a:rPr lang="cs-CZ" b="1" dirty="0">
                <a:solidFill>
                  <a:srgbClr val="0070C0"/>
                </a:solidFill>
              </a:rPr>
              <a:t>konfuciánský svět </a:t>
            </a:r>
            <a:r>
              <a:rPr lang="cs-CZ" dirty="0"/>
              <a:t>(podřízené státy platí tribut výměnou za uznání svrchovanosti a ochranu);</a:t>
            </a:r>
          </a:p>
          <a:p>
            <a:r>
              <a:rPr lang="cs-CZ" dirty="0"/>
              <a:t>Změna politiky – </a:t>
            </a:r>
            <a:r>
              <a:rPr lang="cs-CZ" b="1" dirty="0"/>
              <a:t>omezení obchodu</a:t>
            </a:r>
            <a:r>
              <a:rPr lang="cs-CZ" dirty="0"/>
              <a:t>, </a:t>
            </a:r>
            <a:r>
              <a:rPr lang="cs-CZ" b="1" dirty="0"/>
              <a:t>1500</a:t>
            </a:r>
            <a:r>
              <a:rPr lang="cs-CZ" dirty="0"/>
              <a:t> a 1525 likvidace obchodní flotily (2tis. lodí) (</a:t>
            </a:r>
            <a:r>
              <a:rPr lang="cs-CZ" i="1" dirty="0"/>
              <a:t>1851)</a:t>
            </a:r>
            <a:r>
              <a:rPr lang="cs-CZ" dirty="0"/>
              <a:t>;</a:t>
            </a:r>
          </a:p>
          <a:p>
            <a:r>
              <a:rPr lang="cs-CZ" b="1" dirty="0">
                <a:solidFill>
                  <a:srgbClr val="0070C0"/>
                </a:solidFill>
              </a:rPr>
              <a:t>Cizinci</a:t>
            </a:r>
            <a:r>
              <a:rPr lang="cs-CZ" dirty="0"/>
              <a:t>: obchodníci jen výjimečně – tolerance POR v Kantonu (</a:t>
            </a:r>
            <a:r>
              <a:rPr lang="cs-CZ" b="1" dirty="0"/>
              <a:t>Makao</a:t>
            </a:r>
            <a:r>
              <a:rPr lang="cs-CZ" dirty="0"/>
              <a:t>: regulace- potraviny, zákaz vpuštění cizinců); zprostředkování </a:t>
            </a:r>
            <a:r>
              <a:rPr lang="cs-CZ" b="1" dirty="0" err="1"/>
              <a:t>Čínsko</a:t>
            </a:r>
            <a:r>
              <a:rPr lang="cs-CZ" b="1" dirty="0"/>
              <a:t> - Japonského</a:t>
            </a:r>
            <a:r>
              <a:rPr lang="cs-CZ" dirty="0"/>
              <a:t> obchodu (kvalitní hedvábí za stříbro);</a:t>
            </a:r>
          </a:p>
          <a:p>
            <a:endParaRPr lang="cs-CZ" sz="1700" dirty="0"/>
          </a:p>
          <a:p>
            <a:r>
              <a:rPr lang="cs-CZ" dirty="0"/>
              <a:t>Technologicky </a:t>
            </a:r>
            <a:r>
              <a:rPr lang="cs-CZ" b="1" dirty="0"/>
              <a:t>vyspělá země</a:t>
            </a:r>
            <a:r>
              <a:rPr lang="cs-CZ" dirty="0"/>
              <a:t>: mechanizovaná textilní produkce (voda), produkce železa i koks – </a:t>
            </a:r>
            <a:r>
              <a:rPr lang="cs-CZ" b="1" dirty="0"/>
              <a:t>regresy</a:t>
            </a:r>
            <a:r>
              <a:rPr lang="cs-CZ" dirty="0"/>
              <a:t>;</a:t>
            </a:r>
          </a:p>
          <a:p>
            <a:r>
              <a:rPr lang="cs-CZ" dirty="0"/>
              <a:t>Odpor proti integraci trhů, problematická majetková práva, </a:t>
            </a:r>
            <a:r>
              <a:rPr lang="cs-CZ" b="1" dirty="0">
                <a:solidFill>
                  <a:srgbClr val="0070C0"/>
                </a:solidFill>
              </a:rPr>
              <a:t>intervence státu </a:t>
            </a:r>
            <a:r>
              <a:rPr lang="cs-CZ" i="1" dirty="0"/>
              <a:t>(</a:t>
            </a:r>
            <a:r>
              <a:rPr lang="cs-CZ" i="1" dirty="0" err="1"/>
              <a:t>Landes</a:t>
            </a:r>
            <a:r>
              <a:rPr lang="cs-CZ" i="1" dirty="0"/>
              <a:t>) </a:t>
            </a:r>
            <a:r>
              <a:rPr lang="cs-CZ" dirty="0"/>
              <a:t>– malá motivace k investicím a inovacím; monopoly (sůl, železo, čaj, IT); ženy mimo ekonomiku;</a:t>
            </a:r>
          </a:p>
          <a:p>
            <a:r>
              <a:rPr lang="cs-CZ" dirty="0"/>
              <a:t>Správa (</a:t>
            </a:r>
            <a:r>
              <a:rPr lang="cs-CZ" b="1" dirty="0"/>
              <a:t>konfuciánská</a:t>
            </a:r>
            <a:r>
              <a:rPr lang="cs-CZ" dirty="0"/>
              <a:t>)– kompletní </a:t>
            </a:r>
            <a:r>
              <a:rPr lang="cs-CZ" b="1" dirty="0"/>
              <a:t>kontrola státu </a:t>
            </a:r>
            <a:r>
              <a:rPr lang="cs-CZ" dirty="0"/>
              <a:t>(vzdělání-testy, písmo, bydlení, barvy, oblékání) – </a:t>
            </a:r>
            <a:r>
              <a:rPr lang="cs-CZ" i="1" dirty="0"/>
              <a:t>sluhové oči a uši</a:t>
            </a:r>
            <a:r>
              <a:rPr lang="cs-CZ" dirty="0"/>
              <a:t>; </a:t>
            </a:r>
            <a:r>
              <a:rPr lang="cs-CZ" b="1" dirty="0"/>
              <a:t>neměnnost</a:t>
            </a:r>
            <a:r>
              <a:rPr lang="cs-CZ" dirty="0"/>
              <a:t> a </a:t>
            </a:r>
            <a:r>
              <a:rPr lang="cs-CZ" b="1" dirty="0"/>
              <a:t>tradice</a:t>
            </a:r>
            <a:r>
              <a:rPr lang="cs-CZ" dirty="0"/>
              <a:t>, horlivost úředníků;</a:t>
            </a:r>
          </a:p>
          <a:p>
            <a:endParaRPr lang="cs-CZ" sz="1700" dirty="0"/>
          </a:p>
          <a:p>
            <a:r>
              <a:rPr lang="cs-CZ" b="1" dirty="0"/>
              <a:t>Konec Ming </a:t>
            </a:r>
            <a:r>
              <a:rPr lang="cs-CZ" dirty="0"/>
              <a:t>– ztráta Pekingu 1644 (rebelie) – oslabená říše dobyta </a:t>
            </a:r>
            <a:r>
              <a:rPr lang="cs-CZ" dirty="0" err="1" smtClean="0"/>
              <a:t>Džürčeny</a:t>
            </a:r>
            <a:r>
              <a:rPr lang="cs-CZ" dirty="0" smtClean="0"/>
              <a:t> - </a:t>
            </a:r>
            <a:r>
              <a:rPr lang="cs-CZ" b="1" dirty="0" smtClean="0"/>
              <a:t>Mandžui</a:t>
            </a:r>
            <a:r>
              <a:rPr lang="cs-CZ" dirty="0" smtClean="0"/>
              <a:t> </a:t>
            </a:r>
            <a:r>
              <a:rPr lang="cs-CZ" dirty="0"/>
              <a:t>(1662 jih) až do 1913; </a:t>
            </a:r>
          </a:p>
        </p:txBody>
      </p:sp>
    </p:spTree>
    <p:extLst>
      <p:ext uri="{BB962C8B-B14F-4D97-AF65-F5344CB8AC3E}">
        <p14:creationId xmlns:p14="http://schemas.microsoft.com/office/powerpoint/2010/main" val="1574251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0"/>
            <a:ext cx="8229600" cy="778098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latin typeface="+mn-lt"/>
              </a:rPr>
              <a:t>Budování </a:t>
            </a:r>
            <a:r>
              <a:rPr lang="cs-CZ" sz="2800" b="1" dirty="0">
                <a:solidFill>
                  <a:srgbClr val="F67A48"/>
                </a:solidFill>
                <a:latin typeface="+mn-lt"/>
              </a:rPr>
              <a:t>impéria v Asii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1305" y="675600"/>
            <a:ext cx="11209319" cy="626469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Embarga a </a:t>
            </a:r>
            <a:r>
              <a:rPr lang="cs-CZ" sz="1800" b="1" dirty="0"/>
              <a:t>blokády</a:t>
            </a:r>
            <a:r>
              <a:rPr lang="cs-CZ" sz="1800" dirty="0"/>
              <a:t> (1585 a 1598) – k získání luxusního zboží východu (pro ENG, FRA, RUS) </a:t>
            </a:r>
            <a:r>
              <a:rPr lang="cs-CZ" sz="1800" b="1" dirty="0"/>
              <a:t>kontrola </a:t>
            </a:r>
            <a:r>
              <a:rPr lang="cs-CZ" sz="1800" dirty="0" smtClean="0"/>
              <a:t>jeho</a:t>
            </a:r>
            <a:r>
              <a:rPr lang="cs-CZ" sz="1800" b="1" dirty="0" smtClean="0"/>
              <a:t> zdroje</a:t>
            </a:r>
            <a:r>
              <a:rPr lang="cs-CZ" sz="1800" dirty="0"/>
              <a:t>; výpravy 1594, 1597, 1601 (65 lodí), snížily cenu pepře v Evropě</a:t>
            </a:r>
            <a:r>
              <a:rPr lang="cs-CZ" sz="1800" dirty="0" smtClean="0"/>
              <a:t>… </a:t>
            </a:r>
            <a:r>
              <a:rPr lang="cs-CZ" sz="1800" dirty="0"/>
              <a:t>rozhodnutí </a:t>
            </a:r>
            <a:r>
              <a:rPr lang="cs-CZ" sz="1800" b="1" dirty="0"/>
              <a:t>získat monopol</a:t>
            </a:r>
            <a:r>
              <a:rPr lang="cs-CZ" sz="1800" dirty="0"/>
              <a:t>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1602 </a:t>
            </a:r>
            <a:r>
              <a:rPr lang="cs-CZ" sz="1800" b="1" dirty="0"/>
              <a:t>Východoindická společnost </a:t>
            </a:r>
            <a:r>
              <a:rPr lang="cs-CZ" sz="1800" dirty="0"/>
              <a:t>(VOC a.s.):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21 let </a:t>
            </a:r>
            <a:r>
              <a:rPr lang="cs-CZ" sz="1600" dirty="0"/>
              <a:t>monopol; právo zakládat pevnosti, vést obranou válku a uzavírat smlouvy (Jan </a:t>
            </a:r>
            <a:r>
              <a:rPr lang="cs-CZ" sz="1600" dirty="0" err="1"/>
              <a:t>Pieterszoon</a:t>
            </a:r>
            <a:r>
              <a:rPr lang="cs-CZ" sz="1600" dirty="0"/>
              <a:t> </a:t>
            </a:r>
            <a:r>
              <a:rPr lang="cs-CZ" sz="1600" dirty="0" err="1"/>
              <a:t>Coen</a:t>
            </a:r>
            <a:r>
              <a:rPr lang="cs-CZ" sz="1600" dirty="0"/>
              <a:t>);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plán</a:t>
            </a:r>
            <a:r>
              <a:rPr lang="cs-CZ" sz="1600" dirty="0"/>
              <a:t>: obsadit </a:t>
            </a:r>
            <a:r>
              <a:rPr lang="cs-CZ" sz="1600" b="1" dirty="0"/>
              <a:t>strategické</a:t>
            </a:r>
            <a:r>
              <a:rPr lang="cs-CZ" sz="1600" dirty="0"/>
              <a:t> </a:t>
            </a:r>
            <a:r>
              <a:rPr lang="cs-CZ" sz="1600" b="1" dirty="0"/>
              <a:t>pozice</a:t>
            </a:r>
            <a:r>
              <a:rPr lang="cs-CZ" sz="1600" dirty="0"/>
              <a:t> rivalů, participovat na místním obchodě a odsát zisky;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cílem </a:t>
            </a:r>
            <a:r>
              <a:rPr lang="cs-CZ" sz="1600" b="1" dirty="0"/>
              <a:t>pepř</a:t>
            </a:r>
            <a:r>
              <a:rPr lang="cs-CZ" sz="1600" dirty="0"/>
              <a:t> (kultivace na velkém prostoru), </a:t>
            </a:r>
            <a:r>
              <a:rPr lang="cs-CZ" sz="1600" b="1" dirty="0"/>
              <a:t>molucké koření </a:t>
            </a:r>
            <a:r>
              <a:rPr lang="cs-CZ" sz="1600" dirty="0"/>
              <a:t>jen Ambon a </a:t>
            </a:r>
            <a:r>
              <a:rPr lang="cs-CZ" sz="1600" dirty="0" err="1"/>
              <a:t>Bandas</a:t>
            </a:r>
            <a:r>
              <a:rPr lang="cs-CZ" sz="1600" dirty="0"/>
              <a:t> (cenové rozdíly 1:30:100:240);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Navázání kontaktů s místními vládci a uzavření </a:t>
            </a:r>
            <a:r>
              <a:rPr lang="cs-CZ" sz="1800" b="1" dirty="0"/>
              <a:t>exkluzivních smluv</a:t>
            </a:r>
            <a:r>
              <a:rPr lang="cs-CZ" sz="1800" dirty="0"/>
              <a:t>; (vyloučení ENG); 1616 okupace </a:t>
            </a:r>
            <a:r>
              <a:rPr lang="cs-CZ" sz="1800" b="1" dirty="0"/>
              <a:t>Moluk</a:t>
            </a:r>
            <a:r>
              <a:rPr lang="cs-CZ" sz="18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Ambon</a:t>
            </a:r>
            <a:r>
              <a:rPr lang="cs-CZ" sz="1600" dirty="0"/>
              <a:t>: převzetí nucené práce, </a:t>
            </a:r>
            <a:r>
              <a:rPr lang="cs-CZ" sz="1600" dirty="0" err="1"/>
              <a:t>exkluz</a:t>
            </a:r>
            <a:r>
              <a:rPr lang="cs-CZ" sz="1600" dirty="0"/>
              <a:t>. hřebíček, kvóta pro rodiny;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 err="1"/>
              <a:t>Bandas</a:t>
            </a:r>
            <a:r>
              <a:rPr lang="cs-CZ" sz="1600" dirty="0"/>
              <a:t> – autonomní městské státy, 1621 zmasakrováni místního obyvatelstva;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Plantážní systém</a:t>
            </a:r>
            <a:r>
              <a:rPr lang="cs-CZ" sz="1600" dirty="0"/>
              <a:t>: rozdělení na oblasti – pracovník VOC nakoupil otroky a produkoval koření, prodával VOC za regulovanou cenu (-&gt; kultivační systém v </a:t>
            </a:r>
            <a:r>
              <a:rPr lang="cs-CZ" sz="1600" dirty="0" smtClean="0"/>
              <a:t>hol. Indonésie </a:t>
            </a:r>
            <a:r>
              <a:rPr lang="cs-CZ" sz="1600" dirty="0"/>
              <a:t>19st.);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Důležité momenty kampaně</a:t>
            </a:r>
            <a:r>
              <a:rPr lang="cs-CZ" sz="14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 err="1"/>
              <a:t>sult</a:t>
            </a:r>
            <a:r>
              <a:rPr lang="cs-CZ" sz="1600" dirty="0"/>
              <a:t>.</a:t>
            </a:r>
            <a:r>
              <a:rPr lang="cs-CZ" sz="1600" b="1" dirty="0"/>
              <a:t> </a:t>
            </a:r>
            <a:r>
              <a:rPr lang="cs-CZ" sz="1600" b="1" dirty="0" err="1"/>
              <a:t>Banten</a:t>
            </a:r>
            <a:r>
              <a:rPr lang="cs-CZ" sz="1600" dirty="0"/>
              <a:t> – využívá střetu VOC s ENG, obsazuje stanici VOC v Jakartě, JP </a:t>
            </a:r>
            <a:r>
              <a:rPr lang="cs-CZ" sz="1600" dirty="0" err="1"/>
              <a:t>Coen</a:t>
            </a:r>
            <a:r>
              <a:rPr lang="cs-CZ" sz="1600" dirty="0"/>
              <a:t> vypaluje Jakartu a zakládá </a:t>
            </a:r>
            <a:r>
              <a:rPr lang="cs-CZ" sz="1600" b="1" dirty="0" err="1"/>
              <a:t>Batavii</a:t>
            </a:r>
            <a:r>
              <a:rPr lang="cs-CZ" sz="1600" dirty="0"/>
              <a:t> 1619;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 err="1"/>
              <a:t>Malaka</a:t>
            </a:r>
            <a:r>
              <a:rPr lang="cs-CZ" sz="1600" dirty="0"/>
              <a:t> dobyta 1641;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Dobytí </a:t>
            </a:r>
            <a:r>
              <a:rPr lang="cs-CZ" sz="1600" b="1" dirty="0"/>
              <a:t>Ceylonu</a:t>
            </a:r>
            <a:r>
              <a:rPr lang="cs-CZ" sz="1600" dirty="0"/>
              <a:t> dokončeno 1656;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7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b="1" dirty="0"/>
              <a:t>Vítězství</a:t>
            </a:r>
            <a:r>
              <a:rPr lang="cs-CZ" sz="1800" dirty="0"/>
              <a:t> ve válce se SPA (def.1648) – uvolnění rukou – dobytí POR pevností na </a:t>
            </a:r>
            <a:r>
              <a:rPr lang="cs-CZ" sz="1800" dirty="0" err="1"/>
              <a:t>Malabaru</a:t>
            </a:r>
            <a:r>
              <a:rPr lang="cs-CZ" sz="1800" dirty="0"/>
              <a:t> (kromě </a:t>
            </a:r>
            <a:r>
              <a:rPr lang="cs-CZ" sz="1800" dirty="0" err="1"/>
              <a:t>Goa</a:t>
            </a:r>
            <a:r>
              <a:rPr lang="cs-CZ" sz="1800" dirty="0"/>
              <a:t>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POR</a:t>
            </a:r>
            <a:r>
              <a:rPr lang="cs-CZ" sz="1600" dirty="0"/>
              <a:t> se přesunují do </a:t>
            </a:r>
            <a:r>
              <a:rPr lang="cs-CZ" sz="1600" b="1" dirty="0" err="1"/>
              <a:t>Makassaru</a:t>
            </a:r>
            <a:r>
              <a:rPr lang="cs-CZ" sz="1600" dirty="0"/>
              <a:t>; NED požadavek na ukončení obchodu s Molukami -&gt; kampaně 1667 a 1669;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b="1" dirty="0"/>
              <a:t>Kontrola produkce </a:t>
            </a:r>
            <a:r>
              <a:rPr lang="cs-CZ" sz="1600" dirty="0"/>
              <a:t>a obchodu s kořením </a:t>
            </a:r>
            <a:r>
              <a:rPr lang="cs-CZ" sz="1600" b="1" dirty="0"/>
              <a:t>dokončena</a:t>
            </a:r>
            <a:r>
              <a:rPr lang="cs-CZ" sz="1600" dirty="0"/>
              <a:t> (zvláštní charakter);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900" b="1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b="1" dirty="0"/>
              <a:t>Bavlněné látky </a:t>
            </a:r>
            <a:r>
              <a:rPr lang="cs-CZ" sz="1800" dirty="0"/>
              <a:t>z </a:t>
            </a:r>
            <a:r>
              <a:rPr lang="cs-CZ" sz="1800" dirty="0" err="1"/>
              <a:t>Koromadnelu</a:t>
            </a:r>
            <a:r>
              <a:rPr lang="cs-CZ" sz="1800" dirty="0"/>
              <a:t> z počátku jen na směnu za koření Moluk; později žádaná komodita v JAP, Persii i Evropě;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1600" dirty="0"/>
              <a:t>podíl bavlněných oděvů v prodejích VOC roste z 17% (1650) na </a:t>
            </a:r>
            <a:r>
              <a:rPr lang="cs-CZ" sz="1600" b="1" dirty="0"/>
              <a:t>43%</a:t>
            </a:r>
            <a:r>
              <a:rPr lang="cs-CZ" sz="1600" dirty="0"/>
              <a:t> (1700), koření klesá z 58% na 37%;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9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1800" dirty="0"/>
              <a:t>Odolali: Ming Čína, </a:t>
            </a:r>
            <a:r>
              <a:rPr lang="cs-CZ" sz="1800" dirty="0" err="1"/>
              <a:t>Tokugawovo</a:t>
            </a:r>
            <a:r>
              <a:rPr lang="cs-CZ" sz="1800" dirty="0"/>
              <a:t> Japonsko (1603-1867, </a:t>
            </a:r>
            <a:r>
              <a:rPr lang="cs-CZ" sz="1800" dirty="0" err="1"/>
              <a:t>Sakoku</a:t>
            </a:r>
            <a:r>
              <a:rPr lang="cs-CZ" sz="1800" dirty="0"/>
              <a:t> 1641) a vnitrozemská Indie; </a:t>
            </a:r>
          </a:p>
        </p:txBody>
      </p:sp>
    </p:spTree>
    <p:extLst>
      <p:ext uri="{BB962C8B-B14F-4D97-AF65-F5344CB8AC3E}">
        <p14:creationId xmlns:p14="http://schemas.microsoft.com/office/powerpoint/2010/main" val="10624589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ww.worldhistory.org/uploads/images/14799.jpg?v=16361056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44" y="767810"/>
            <a:ext cx="6857263" cy="517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834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3/3b/Musca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285750"/>
            <a:ext cx="24098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https://upload.wikimedia.org/wikipedia/commons/thumb/6/63/Nutmeg_fruit_seed_and_aril.jpg/1920px-Nutmeg_fruit_seed_and_ar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269876"/>
            <a:ext cx="26543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https://upload.wikimedia.org/wikipedia/commons/thumb/3/35/The_flowers_of_clove_tree_in_Pemba_island.JPG/1280px-The_flowers_of_clove_tree_in_Pemba_isla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1" y="4446589"/>
            <a:ext cx="2803525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https://upload.wikimedia.org/wikipedia/commons/4/4b/ClovesDri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4632325"/>
            <a:ext cx="2878138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2" descr="https://upload.wikimedia.org/wikipedia/commons/thumb/f/f1/Baton_de_cannelle.jpg/1280px-Baton_de_cannell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9" y="2332038"/>
            <a:ext cx="2382837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4" descr="https://upload.wikimedia.org/wikipedia/commons/thumb/f/f6/4_color_mix_of_peppercorns.jpg/1280px-4_color_mix_of_peppercorn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2549526"/>
            <a:ext cx="2843212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6" descr="https://upload.wikimedia.org/wikipedia/commons/thumb/3/31/Black_Pepper_%28Piper_nigrum%29_fruits.jpg/800px-Black_Pepper_%28Piper_nigrum%29_fruit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554289"/>
            <a:ext cx="2357438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8" descr="https://upload.wikimedia.org/wikipedia/commons/thumb/a/a3/Nutmeg_on_Tree.jpg/1280px-Nutmeg_on_Tre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4" y="269876"/>
            <a:ext cx="30956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435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60648"/>
            <a:ext cx="7056784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3501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DE5DF10-786F-449E-BB82-A16914D96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263"/>
            <a:ext cx="12192000" cy="51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36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2C3CB5-F9A9-407D-8B86-998A18459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dirty="0" err="1">
                <a:latin typeface="+mn-lt"/>
              </a:rPr>
              <a:t>Sultanate</a:t>
            </a:r>
            <a:r>
              <a:rPr lang="cs-CZ" sz="3600" dirty="0">
                <a:latin typeface="+mn-lt"/>
              </a:rPr>
              <a:t> </a:t>
            </a:r>
            <a:r>
              <a:rPr lang="cs-CZ" sz="3600" dirty="0" err="1">
                <a:latin typeface="+mn-lt"/>
              </a:rPr>
              <a:t>Malacca</a:t>
            </a:r>
            <a:endParaRPr lang="cs-CZ" sz="3600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DBCA80F-A99C-410C-88BB-7F0C75DB3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35" y="1023066"/>
            <a:ext cx="8684936" cy="566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922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1E216A-0EBD-4C07-86DD-2117F9C17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39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err="1">
                <a:latin typeface="+mn-lt"/>
              </a:rPr>
              <a:t>Zheng</a:t>
            </a:r>
            <a:r>
              <a:rPr lang="cs-CZ" sz="3200" b="1" dirty="0">
                <a:latin typeface="+mn-lt"/>
              </a:rPr>
              <a:t> he (</a:t>
            </a:r>
            <a:r>
              <a:rPr lang="cs-CZ" sz="3200" b="1" dirty="0" err="1">
                <a:latin typeface="+mn-lt"/>
              </a:rPr>
              <a:t>Čeng</a:t>
            </a:r>
            <a:r>
              <a:rPr lang="cs-CZ" sz="3200" b="1" dirty="0">
                <a:latin typeface="+mn-lt"/>
              </a:rPr>
              <a:t> Che) – 1405 in </a:t>
            </a:r>
            <a:r>
              <a:rPr lang="cs-CZ" sz="3200" b="1" dirty="0" err="1">
                <a:latin typeface="+mn-lt"/>
              </a:rPr>
              <a:t>Malacca</a:t>
            </a:r>
            <a:r>
              <a:rPr lang="cs-CZ" sz="3200" b="1" dirty="0">
                <a:latin typeface="+mn-lt"/>
              </a:rPr>
              <a:t>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1EF1082-D66F-499B-AB53-9EC4D469F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924" y="2686640"/>
            <a:ext cx="5720076" cy="4171360"/>
          </a:xfrm>
          <a:prstGeom prst="rect">
            <a:avLst/>
          </a:prstGeom>
        </p:spPr>
      </p:pic>
      <p:pic>
        <p:nvPicPr>
          <p:cNvPr id="1044" name="Picture 20" descr="The imagined appearance of the Zheng He Treasure Fleet. Source: Lin... |  Download Scientific Diagram">
            <a:extLst>
              <a:ext uri="{FF2B5EF4-FFF2-40B4-BE49-F238E27FC236}">
                <a16:creationId xmlns:a16="http://schemas.microsoft.com/office/drawing/2014/main" id="{975A5976-95A5-4FA6-A51A-71739332D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1" y="680031"/>
            <a:ext cx="6522436" cy="401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3626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8F1A1-5A25-4E9E-90C2-D3D55908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0739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err="1">
                <a:latin typeface="+mn-lt"/>
              </a:rPr>
              <a:t>Portuguese</a:t>
            </a:r>
            <a:r>
              <a:rPr lang="cs-CZ" sz="3200" b="1" dirty="0">
                <a:latin typeface="+mn-lt"/>
              </a:rPr>
              <a:t> </a:t>
            </a:r>
            <a:r>
              <a:rPr lang="cs-CZ" sz="3200" b="1" dirty="0" err="1">
                <a:latin typeface="+mn-lt"/>
              </a:rPr>
              <a:t>Mallaca</a:t>
            </a:r>
            <a:r>
              <a:rPr lang="cs-CZ" sz="3200" b="1" dirty="0">
                <a:latin typeface="+mn-lt"/>
              </a:rPr>
              <a:t> 1511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4DF931-9EC2-4531-A3E3-7313AAC96B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15" y="737593"/>
            <a:ext cx="8870623" cy="61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42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DDF484-BBC2-44EB-BFD7-3A93C911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652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latin typeface="+mn-lt"/>
              </a:rPr>
              <a:t>Dutch </a:t>
            </a:r>
            <a:r>
              <a:rPr lang="cs-CZ" sz="2800" b="1" dirty="0" err="1">
                <a:latin typeface="+mn-lt"/>
              </a:rPr>
              <a:t>Malacca</a:t>
            </a:r>
            <a:r>
              <a:rPr lang="cs-CZ" sz="2800" b="1" dirty="0">
                <a:latin typeface="+mn-lt"/>
              </a:rPr>
              <a:t> 1641</a:t>
            </a:r>
          </a:p>
        </p:txBody>
      </p:sp>
      <p:pic>
        <p:nvPicPr>
          <p:cNvPr id="16386" name="Picture 2" descr="https://upload.wikimedia.org/wikipedia/commons/thumb/a/a7/AMH-6156-NA_Map_of_the_city_of_Malakka.jpg/1280px-AMH-6156-NA_Map_of_the_city_of_Malakka.jpg?1609589647922">
            <a:extLst>
              <a:ext uri="{FF2B5EF4-FFF2-40B4-BE49-F238E27FC236}">
                <a16:creationId xmlns:a16="http://schemas.microsoft.com/office/drawing/2014/main" id="{A2BD5F1E-3A55-4032-A494-1343477D9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0"/>
            <a:ext cx="12192000" cy="565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587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B28BE-2995-42F4-8F28-2EA6B5BD2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2005" y="723343"/>
            <a:ext cx="2366913" cy="1325563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+mn-lt"/>
              </a:rPr>
              <a:t>Dutch Batavia </a:t>
            </a:r>
            <a:r>
              <a:rPr lang="cs-CZ" sz="3600" dirty="0">
                <a:latin typeface="+mn-lt"/>
              </a:rPr>
              <a:t>1681 (1619)</a:t>
            </a:r>
            <a:endParaRPr lang="cs-CZ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D4333E-C938-4748-BC02-3600A15D6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0" y="0"/>
            <a:ext cx="8483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06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3503712" y="1196752"/>
          <a:ext cx="5184576" cy="4225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475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Dynastie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Období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Čchin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221-206 BC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Chan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206 BC – 220</a:t>
                      </a:r>
                      <a:r>
                        <a:rPr lang="cs-CZ" sz="20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AD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Wej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Toba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386–534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Suej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581–618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Tchang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618–907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 err="1">
                          <a:solidFill>
                            <a:schemeClr val="tx1"/>
                          </a:solidFill>
                          <a:effectLst/>
                        </a:rPr>
                        <a:t>Sung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960–1279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 err="1">
                          <a:solidFill>
                            <a:schemeClr val="tx1"/>
                          </a:solidFill>
                          <a:effectLst/>
                        </a:rPr>
                        <a:t>Jüan</a:t>
                      </a: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monglolská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1271–1368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Ming 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1368–1644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 err="1">
                          <a:solidFill>
                            <a:schemeClr val="tx1"/>
                          </a:solidFill>
                          <a:effectLst/>
                        </a:rPr>
                        <a:t>Čching</a:t>
                      </a: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(mandžuská)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1644–1911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4797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B1777-F9DF-4FCD-A33A-E0395D177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>
                <a:latin typeface="+mn-lt"/>
              </a:rPr>
              <a:t>Singapore – </a:t>
            </a:r>
            <a:r>
              <a:rPr lang="cs-CZ" sz="3600" b="1" dirty="0" err="1">
                <a:latin typeface="+mn-lt"/>
              </a:rPr>
              <a:t>Straits</a:t>
            </a:r>
            <a:r>
              <a:rPr lang="cs-CZ" sz="3600" b="1" dirty="0">
                <a:latin typeface="+mn-lt"/>
              </a:rPr>
              <a:t> </a:t>
            </a:r>
            <a:r>
              <a:rPr lang="cs-CZ" sz="3600" b="1" dirty="0" err="1">
                <a:latin typeface="+mn-lt"/>
              </a:rPr>
              <a:t>Settleent</a:t>
            </a:r>
            <a:r>
              <a:rPr lang="cs-CZ" sz="3600" b="1" dirty="0">
                <a:latin typeface="+mn-lt"/>
              </a:rPr>
              <a:t> </a:t>
            </a:r>
            <a:r>
              <a:rPr lang="cs-CZ" sz="3200" dirty="0">
                <a:latin typeface="+mn-lt"/>
              </a:rPr>
              <a:t>(1819)</a:t>
            </a:r>
            <a:endParaRPr lang="cs-CZ" sz="3600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3F5D737-B73F-4FAB-96D3-16806E455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246"/>
            <a:ext cx="12113410" cy="389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12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B57444-DE07-4D6E-AAF9-70F7E05FB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750" y="148309"/>
            <a:ext cx="2234938" cy="1325563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+mn-lt"/>
              </a:rPr>
              <a:t>Singapore </a:t>
            </a:r>
            <a:r>
              <a:rPr lang="cs-CZ" sz="3200" dirty="0">
                <a:latin typeface="+mn-lt"/>
              </a:rPr>
              <a:t>1840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824D63F-4AA2-4D8F-8776-050242C35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010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www.nationsonline.org/maps/Southeast-Asia-Map.jpg">
            <a:extLst>
              <a:ext uri="{FF2B5EF4-FFF2-40B4-BE49-F238E27FC236}">
                <a16:creationId xmlns:a16="http://schemas.microsoft.com/office/drawing/2014/main" id="{4B8A6B82-5568-4BD6-9F50-AB5E3C47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81" y="0"/>
            <a:ext cx="6548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685FB34B-1EEA-4379-B7EA-2D3BDFC4915E}"/>
              </a:ext>
            </a:extLst>
          </p:cNvPr>
          <p:cNvSpPr/>
          <p:nvPr/>
        </p:nvSpPr>
        <p:spPr>
          <a:xfrm>
            <a:off x="4185501" y="4044099"/>
            <a:ext cx="141402" cy="10369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4EC9449D-078D-4DD1-B4D8-A2D5B4036EC0}"/>
              </a:ext>
            </a:extLst>
          </p:cNvPr>
          <p:cNvSpPr/>
          <p:nvPr/>
        </p:nvSpPr>
        <p:spPr>
          <a:xfrm>
            <a:off x="4798243" y="5090474"/>
            <a:ext cx="131976" cy="942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D54DB277-4E2E-444E-A517-49F7E3FEB466}"/>
              </a:ext>
            </a:extLst>
          </p:cNvPr>
          <p:cNvSpPr/>
          <p:nvPr/>
        </p:nvSpPr>
        <p:spPr>
          <a:xfrm>
            <a:off x="4449452" y="4223208"/>
            <a:ext cx="141402" cy="942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57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E961D2-0AE8-4DB1-ACBB-F6ABC2461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https://intlreg.org/wp-content/uploads/2019/12/1faf9a30-9ed7-11e9-b996-c1c3d0e2ecdb.jpg">
            <a:extLst>
              <a:ext uri="{FF2B5EF4-FFF2-40B4-BE49-F238E27FC236}">
                <a16:creationId xmlns:a16="http://schemas.microsoft.com/office/drawing/2014/main" id="{4AEF3C87-DFA3-4387-85C1-D5C0E9705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0"/>
            <a:ext cx="11260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668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23856A-DD22-4519-8CA7-D39C45AA3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Malacca Gateway Project </a:t>
            </a:r>
            <a:r>
              <a:rPr lang="en-US" sz="2800" dirty="0">
                <a:latin typeface="+mn-lt"/>
              </a:rPr>
              <a:t>(14 billion USD)</a:t>
            </a:r>
            <a:endParaRPr lang="en-US" sz="3600" dirty="0">
              <a:latin typeface="+mn-lt"/>
            </a:endParaRPr>
          </a:p>
        </p:txBody>
      </p:sp>
      <p:pic>
        <p:nvPicPr>
          <p:cNvPr id="20482" name="Picture 2" descr="https://s3media.freemalaysiatoday.com/wp-content/uploads/2020/11/Melaka-Gateway-bernama1.jpg">
            <a:extLst>
              <a:ext uri="{FF2B5EF4-FFF2-40B4-BE49-F238E27FC236}">
                <a16:creationId xmlns:a16="http://schemas.microsoft.com/office/drawing/2014/main" id="{A7ABB3F7-00AA-4478-9910-F19FF0F9A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82" y="1404594"/>
            <a:ext cx="8572422" cy="535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3507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44624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>
                <a:latin typeface="+mn-lt"/>
              </a:rPr>
              <a:t>Atlantický, baltský a středomořský </a:t>
            </a:r>
            <a:r>
              <a:rPr lang="cs-CZ" sz="3200" b="1" dirty="0">
                <a:solidFill>
                  <a:srgbClr val="F67A48"/>
                </a:solidFill>
                <a:latin typeface="+mn-lt"/>
              </a:rPr>
              <a:t>obchod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4144" y="980728"/>
            <a:ext cx="10284644" cy="5688632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Atlantik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jen dílčí úspěchy; dobyli pevnost </a:t>
            </a:r>
            <a:r>
              <a:rPr lang="cs-CZ" dirty="0" err="1"/>
              <a:t>Bahia</a:t>
            </a:r>
            <a:r>
              <a:rPr lang="cs-CZ" dirty="0"/>
              <a:t> (</a:t>
            </a:r>
            <a:r>
              <a:rPr lang="cs-CZ" dirty="0" err="1"/>
              <a:t>Braz</a:t>
            </a:r>
            <a:r>
              <a:rPr lang="cs-CZ" dirty="0"/>
              <a:t>.), </a:t>
            </a:r>
            <a:r>
              <a:rPr lang="cs-CZ" dirty="0" err="1"/>
              <a:t>Recif</a:t>
            </a:r>
            <a:r>
              <a:rPr lang="cs-CZ" dirty="0"/>
              <a:t> a </a:t>
            </a:r>
            <a:r>
              <a:rPr lang="cs-CZ" dirty="0" err="1"/>
              <a:t>Pernambuco</a:t>
            </a:r>
            <a:r>
              <a:rPr lang="cs-CZ" dirty="0"/>
              <a:t> – třtinové plantáže (1630); </a:t>
            </a:r>
          </a:p>
          <a:p>
            <a:pPr lvl="1"/>
            <a:r>
              <a:rPr lang="cs-CZ" b="1" dirty="0"/>
              <a:t>1654 ztratili Brazílii</a:t>
            </a:r>
            <a:r>
              <a:rPr lang="cs-CZ" dirty="0"/>
              <a:t> v důsledku povstání; WIC ztrátová, reorientace na obchod s otroky;</a:t>
            </a:r>
          </a:p>
          <a:p>
            <a:endParaRPr lang="cs-CZ" sz="1500" dirty="0"/>
          </a:p>
          <a:p>
            <a:r>
              <a:rPr lang="cs-CZ" dirty="0"/>
              <a:t>V </a:t>
            </a:r>
            <a:r>
              <a:rPr lang="cs-CZ" b="1" dirty="0"/>
              <a:t>SZM</a:t>
            </a:r>
            <a:r>
              <a:rPr lang="cs-CZ" dirty="0"/>
              <a:t> ukončili</a:t>
            </a:r>
            <a:r>
              <a:rPr lang="cs-CZ" b="1" dirty="0"/>
              <a:t> benátskou dominanci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po dobití </a:t>
            </a:r>
            <a:r>
              <a:rPr lang="cs-CZ" b="1" dirty="0"/>
              <a:t>Egypta Otomany 1517</a:t>
            </a:r>
            <a:r>
              <a:rPr lang="cs-CZ" dirty="0"/>
              <a:t> - snaha nových vládců zajistit příjem z rent z koření (obrana Adenu); kompromis s POR; s udržením Otomanů se udržely Benátky;</a:t>
            </a:r>
          </a:p>
          <a:p>
            <a:pPr lvl="1"/>
            <a:r>
              <a:rPr lang="cs-CZ" dirty="0"/>
              <a:t>to se změnilo s </a:t>
            </a:r>
            <a:r>
              <a:rPr lang="cs-CZ" b="1" dirty="0"/>
              <a:t>NED monopolem </a:t>
            </a:r>
            <a:r>
              <a:rPr lang="cs-CZ" dirty="0"/>
              <a:t>– dodávky o 30-40% levnější než POR; stačilo na </a:t>
            </a:r>
            <a:r>
              <a:rPr lang="cs-CZ" b="1" dirty="0"/>
              <a:t>vytlačení</a:t>
            </a:r>
            <a:r>
              <a:rPr lang="cs-CZ" dirty="0"/>
              <a:t> </a:t>
            </a:r>
            <a:r>
              <a:rPr lang="cs-CZ" b="1" dirty="0"/>
              <a:t>BEN</a:t>
            </a:r>
            <a:r>
              <a:rPr lang="cs-CZ" dirty="0"/>
              <a:t> a </a:t>
            </a:r>
            <a:r>
              <a:rPr lang="cs-CZ" b="1" dirty="0"/>
              <a:t>Levantského obchodu</a:t>
            </a:r>
            <a:r>
              <a:rPr lang="cs-CZ" dirty="0"/>
              <a:t>; VOC se primárně nesnažila maximalizovat zisk, ale udržet pozici primárního dodavatele;</a:t>
            </a:r>
          </a:p>
          <a:p>
            <a:pPr lvl="1"/>
            <a:r>
              <a:rPr lang="cs-CZ" dirty="0"/>
              <a:t>další rána pro Benátky je </a:t>
            </a:r>
            <a:r>
              <a:rPr lang="cs-CZ" b="1" dirty="0"/>
              <a:t>konkurence</a:t>
            </a:r>
            <a:r>
              <a:rPr lang="cs-CZ" dirty="0"/>
              <a:t> jejich </a:t>
            </a:r>
            <a:r>
              <a:rPr lang="cs-CZ" b="1" dirty="0"/>
              <a:t>exportu vlněných látek </a:t>
            </a:r>
            <a:r>
              <a:rPr lang="cs-CZ" dirty="0"/>
              <a:t>do Egypta a Levanty; italské gildy trvají na exportu drahých těžkých látek, západ (NED a ENG) dodávají levnější a lehčí zboží (masová poptávka); padělání značek a nižší dopravní náklady;</a:t>
            </a:r>
          </a:p>
          <a:p>
            <a:pPr lvl="1"/>
            <a:r>
              <a:rPr lang="cs-CZ" dirty="0"/>
              <a:t>po porážce u </a:t>
            </a:r>
            <a:r>
              <a:rPr lang="cs-CZ" b="1" dirty="0" err="1"/>
              <a:t>Lepanta</a:t>
            </a:r>
            <a:r>
              <a:rPr lang="cs-CZ" dirty="0"/>
              <a:t> </a:t>
            </a:r>
            <a:r>
              <a:rPr lang="cs-CZ" b="1" dirty="0"/>
              <a:t>1571</a:t>
            </a:r>
            <a:r>
              <a:rPr lang="cs-CZ" dirty="0"/>
              <a:t> byli </a:t>
            </a:r>
            <a:r>
              <a:rPr lang="cs-CZ" dirty="0" err="1"/>
              <a:t>Otomani</a:t>
            </a:r>
            <a:r>
              <a:rPr lang="cs-CZ" dirty="0"/>
              <a:t> ochotni spojit se s </a:t>
            </a:r>
            <a:r>
              <a:rPr lang="cs-CZ" b="1" dirty="0"/>
              <a:t>protestanty</a:t>
            </a:r>
            <a:r>
              <a:rPr lang="cs-CZ" dirty="0"/>
              <a:t> proti společnému nepříteli – katolickým Habsburkům; obchodní koncese na úkor Benátek;</a:t>
            </a:r>
          </a:p>
          <a:p>
            <a:pPr lvl="1"/>
            <a:endParaRPr lang="cs-CZ" sz="1500" dirty="0"/>
          </a:p>
          <a:p>
            <a:r>
              <a:rPr lang="cs-CZ" dirty="0"/>
              <a:t>Drastické </a:t>
            </a:r>
            <a:r>
              <a:rPr lang="cs-CZ" b="1" dirty="0"/>
              <a:t>důsledky válek </a:t>
            </a:r>
            <a:r>
              <a:rPr lang="cs-CZ" dirty="0"/>
              <a:t>mezi NED a Habsburky: </a:t>
            </a:r>
          </a:p>
          <a:p>
            <a:pPr lvl="1"/>
            <a:r>
              <a:rPr lang="cs-CZ" b="1" dirty="0"/>
              <a:t>SPA</a:t>
            </a:r>
            <a:r>
              <a:rPr lang="cs-CZ" dirty="0"/>
              <a:t> utratilo mnohem víc než získalo z Nového světa (tvrdé zdanění zemědělství a </a:t>
            </a:r>
            <a:r>
              <a:rPr lang="cs-CZ" b="1" dirty="0"/>
              <a:t>půjčky</a:t>
            </a:r>
            <a:r>
              <a:rPr lang="cs-CZ" dirty="0"/>
              <a:t> z Itálie); </a:t>
            </a:r>
          </a:p>
          <a:p>
            <a:pPr lvl="1"/>
            <a:r>
              <a:rPr lang="cs-CZ" dirty="0"/>
              <a:t>také </a:t>
            </a:r>
            <a:r>
              <a:rPr lang="cs-CZ" b="1" dirty="0"/>
              <a:t>NED</a:t>
            </a:r>
            <a:r>
              <a:rPr lang="cs-CZ" dirty="0"/>
              <a:t> růst státního </a:t>
            </a:r>
            <a:r>
              <a:rPr lang="cs-CZ" b="1" dirty="0"/>
              <a:t>dluhu a daní</a:t>
            </a:r>
            <a:r>
              <a:rPr lang="cs-CZ" dirty="0"/>
              <a:t>, ale půjčují si v Amsterodamu a úroky (s blížícím se vítězstvím) klesají;</a:t>
            </a:r>
          </a:p>
          <a:p>
            <a:r>
              <a:rPr lang="cs-CZ" dirty="0"/>
              <a:t>I přes prestiž </a:t>
            </a:r>
            <a:r>
              <a:rPr lang="cs-CZ" b="1" dirty="0"/>
              <a:t>obchodu s Asií </a:t>
            </a:r>
            <a:r>
              <a:rPr lang="cs-CZ" dirty="0"/>
              <a:t>zřejmě nikdy nebyl tak důležitý jako </a:t>
            </a:r>
            <a:r>
              <a:rPr lang="cs-CZ" b="1" dirty="0"/>
              <a:t>obchod s Baltem</a:t>
            </a:r>
            <a:r>
              <a:rPr lang="cs-CZ" dirty="0"/>
              <a:t>, lov sleďů ani obchod ve </a:t>
            </a:r>
            <a:r>
              <a:rPr lang="cs-CZ" b="1" dirty="0"/>
              <a:t>SZM</a:t>
            </a:r>
            <a:r>
              <a:rPr lang="cs-CZ" dirty="0"/>
              <a:t>;  </a:t>
            </a:r>
          </a:p>
        </p:txBody>
      </p:sp>
    </p:spTree>
    <p:extLst>
      <p:ext uri="{BB962C8B-B14F-4D97-AF65-F5344CB8AC3E}">
        <p14:creationId xmlns:p14="http://schemas.microsoft.com/office/powerpoint/2010/main" val="3127909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c/c4/%27The_Battle_of_Lepanto%27%2C_painting_by_Andries_van_Eertvelt.jpg">
            <a:extLst>
              <a:ext uri="{FF2B5EF4-FFF2-40B4-BE49-F238E27FC236}">
                <a16:creationId xmlns:a16="http://schemas.microsoft.com/office/drawing/2014/main" id="{9AE22E8B-D7DC-4992-8710-FA4E9D185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15" y="108227"/>
            <a:ext cx="12192000" cy="62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175824E-C010-49BB-9DD6-1BC5ECEC66AB}"/>
              </a:ext>
            </a:extLst>
          </p:cNvPr>
          <p:cNvSpPr/>
          <p:nvPr/>
        </p:nvSpPr>
        <p:spPr>
          <a:xfrm>
            <a:off x="6571413" y="6410234"/>
            <a:ext cx="51075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02122"/>
                </a:solidFill>
              </a:rPr>
              <a:t>The Battle of Lepanto </a:t>
            </a:r>
            <a:r>
              <a:rPr lang="cs-CZ" sz="1600" dirty="0">
                <a:solidFill>
                  <a:srgbClr val="202122"/>
                </a:solidFill>
              </a:rPr>
              <a:t>1571 (</a:t>
            </a:r>
            <a:r>
              <a:rPr lang="en-US" sz="1600" dirty="0">
                <a:solidFill>
                  <a:srgbClr val="202122"/>
                </a:solidFill>
              </a:rPr>
              <a:t>by </a:t>
            </a:r>
            <a:r>
              <a:rPr lang="en-US" sz="1600" dirty="0" err="1">
                <a:solidFill>
                  <a:srgbClr val="202122"/>
                </a:solidFill>
              </a:rPr>
              <a:t>Andries</a:t>
            </a:r>
            <a:r>
              <a:rPr lang="en-US" sz="1600" dirty="0">
                <a:solidFill>
                  <a:srgbClr val="202122"/>
                </a:solidFill>
              </a:rPr>
              <a:t> van </a:t>
            </a:r>
            <a:r>
              <a:rPr lang="en-US" sz="1600" dirty="0" err="1">
                <a:solidFill>
                  <a:srgbClr val="202122"/>
                </a:solidFill>
              </a:rPr>
              <a:t>Eertvelt</a:t>
            </a:r>
            <a:r>
              <a:rPr lang="cs-CZ" sz="1600" dirty="0">
                <a:solidFill>
                  <a:srgbClr val="202122"/>
                </a:solidFill>
              </a:rPr>
              <a:t>, </a:t>
            </a:r>
            <a:r>
              <a:rPr lang="en-US" sz="1600" dirty="0">
                <a:solidFill>
                  <a:srgbClr val="202122"/>
                </a:solidFill>
              </a:rPr>
              <a:t>1640)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428091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2927649" y="980728"/>
          <a:ext cx="4987005" cy="490728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6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04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Počet lodí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Průměrná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kapacita lodi 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(tuny)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Norsko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Archangelsk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25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360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Grónsko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150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267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Středomoří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200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360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Baltský obchod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735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282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Lov sleďů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r>
                        <a:rPr lang="cs-CZ" sz="2000" b="1" dirty="0">
                          <a:effectLst/>
                        </a:rPr>
                        <a:t>000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60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Pobřežní obchod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</a:t>
                      </a:r>
                      <a:r>
                        <a:rPr lang="cs-CZ" sz="2000" dirty="0">
                          <a:effectLst/>
                        </a:rPr>
                        <a:t> </a:t>
                      </a:r>
                      <a:r>
                        <a:rPr lang="cs-CZ" sz="2000" b="1" dirty="0">
                          <a:effectLst/>
                        </a:rPr>
                        <a:t>000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40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Západní Afrika a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Západní Indie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Asie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100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600</a:t>
                      </a:r>
                      <a:endParaRPr lang="cs-CZ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dirty="0">
                          <a:effectLst/>
                        </a:rPr>
                        <a:t>Celkem</a:t>
                      </a:r>
                      <a:endParaRPr lang="cs-CZ" sz="2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3 510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162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680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2434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rgbClr val="0070C0"/>
                </a:solidFill>
                <a:latin typeface="+mn-lt"/>
              </a:rPr>
              <a:t>Anglie</a:t>
            </a:r>
            <a:r>
              <a:rPr lang="cs-CZ" sz="3200" b="1" dirty="0">
                <a:latin typeface="+mn-lt"/>
              </a:rPr>
              <a:t> </a:t>
            </a:r>
            <a:r>
              <a:rPr lang="cs-CZ" sz="2800" b="1" dirty="0">
                <a:latin typeface="+mn-lt"/>
              </a:rPr>
              <a:t>– politický vývoj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2998" y="614668"/>
            <a:ext cx="10803117" cy="583264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1800" dirty="0"/>
              <a:t>1215 </a:t>
            </a:r>
            <a:r>
              <a:rPr lang="cs-CZ" sz="1800" b="1" dirty="0"/>
              <a:t>Magna charta</a:t>
            </a:r>
            <a:r>
              <a:rPr lang="cs-CZ" sz="1800" dirty="0"/>
              <a:t>, neúspěch Jana Bezzemka – nutnost </a:t>
            </a:r>
            <a:r>
              <a:rPr lang="cs-CZ" sz="1800" b="1" dirty="0"/>
              <a:t>konzultovat daně</a:t>
            </a:r>
            <a:r>
              <a:rPr lang="cs-CZ" sz="1800" dirty="0"/>
              <a:t>; od 1265 šlechtou volený </a:t>
            </a:r>
            <a:r>
              <a:rPr lang="cs-CZ" sz="1800" b="1" dirty="0"/>
              <a:t>parlament</a:t>
            </a:r>
            <a:r>
              <a:rPr lang="cs-CZ" sz="1800" dirty="0"/>
              <a:t>; </a:t>
            </a:r>
            <a:r>
              <a:rPr lang="cs-CZ" sz="1800" b="1" dirty="0" err="1"/>
              <a:t>gentry</a:t>
            </a:r>
            <a:r>
              <a:rPr lang="cs-CZ" sz="1800" dirty="0"/>
              <a:t> a </a:t>
            </a:r>
            <a:r>
              <a:rPr lang="cs-CZ" sz="1800" b="1" dirty="0"/>
              <a:t>obchodníci</a:t>
            </a:r>
            <a:r>
              <a:rPr lang="cs-CZ" sz="1800" dirty="0"/>
              <a:t>;</a:t>
            </a:r>
          </a:p>
          <a:p>
            <a:pPr>
              <a:spcBef>
                <a:spcPts val="0"/>
              </a:spcBef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Tudorovci</a:t>
            </a:r>
            <a:r>
              <a:rPr lang="cs-CZ" sz="1800" dirty="0"/>
              <a:t>: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Jindřich VII. </a:t>
            </a:r>
            <a:r>
              <a:rPr lang="cs-CZ" sz="1600" dirty="0"/>
              <a:t>Tudor (1485-1509) – centralizace, </a:t>
            </a:r>
            <a:r>
              <a:rPr lang="cs-CZ" sz="1600" b="1" dirty="0"/>
              <a:t>odzbrojení šlechty</a:t>
            </a:r>
            <a:r>
              <a:rPr lang="cs-CZ" sz="1600" dirty="0"/>
              <a:t>; </a:t>
            </a:r>
          </a:p>
          <a:p>
            <a:pPr lvl="1">
              <a:spcBef>
                <a:spcPts val="0"/>
              </a:spcBef>
            </a:pPr>
            <a:r>
              <a:rPr lang="cs-CZ" sz="1600" b="1" dirty="0" err="1"/>
              <a:t>Jidřich</a:t>
            </a:r>
            <a:r>
              <a:rPr lang="cs-CZ" sz="1600" b="1" dirty="0"/>
              <a:t> VIII</a:t>
            </a:r>
            <a:r>
              <a:rPr lang="cs-CZ" sz="1600" dirty="0"/>
              <a:t>.(1509-1547) budování byrokratické správy a </a:t>
            </a:r>
            <a:r>
              <a:rPr lang="cs-CZ" sz="1600" b="1" dirty="0"/>
              <a:t>odluka církve </a:t>
            </a:r>
            <a:r>
              <a:rPr lang="cs-CZ" sz="1600" dirty="0"/>
              <a:t>(zrušení klášterů); možnost absolutismu – soupeření o kontrolu nových mocenských nástrojů, </a:t>
            </a:r>
            <a:r>
              <a:rPr lang="cs-CZ" sz="1600" b="1" dirty="0"/>
              <a:t>silný třetí stav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Marie I.</a:t>
            </a:r>
            <a:r>
              <a:rPr lang="cs-CZ" sz="1600" dirty="0"/>
              <a:t> </a:t>
            </a:r>
            <a:r>
              <a:rPr lang="cs-CZ" sz="1600" dirty="0" err="1"/>
              <a:t>Tudorovna</a:t>
            </a:r>
            <a:r>
              <a:rPr lang="cs-CZ" sz="1600" dirty="0"/>
              <a:t> (1553-1558), katolička, manžel </a:t>
            </a:r>
            <a:r>
              <a:rPr lang="cs-CZ" sz="1600" b="1" dirty="0"/>
              <a:t>Filip II. </a:t>
            </a:r>
            <a:r>
              <a:rPr lang="cs-CZ" sz="1600" dirty="0"/>
              <a:t>španělský – krvavé potlačení povstání;</a:t>
            </a:r>
          </a:p>
          <a:p>
            <a:pPr lvl="1">
              <a:spcBef>
                <a:spcPts val="0"/>
              </a:spcBef>
            </a:pPr>
            <a:r>
              <a:rPr lang="cs-CZ" sz="1600" b="1" dirty="0">
                <a:solidFill>
                  <a:srgbClr val="0070C0"/>
                </a:solidFill>
              </a:rPr>
              <a:t>Alžběta</a:t>
            </a:r>
            <a:r>
              <a:rPr lang="cs-CZ" sz="1600" b="1" dirty="0"/>
              <a:t> </a:t>
            </a:r>
            <a:r>
              <a:rPr lang="cs-CZ" sz="1600" b="1" dirty="0">
                <a:solidFill>
                  <a:srgbClr val="0070C0"/>
                </a:solidFill>
              </a:rPr>
              <a:t>I.</a:t>
            </a:r>
            <a:r>
              <a:rPr lang="cs-CZ" sz="1600" b="1" dirty="0"/>
              <a:t> </a:t>
            </a:r>
            <a:r>
              <a:rPr lang="cs-CZ" sz="1600" dirty="0"/>
              <a:t>(1558-1603) – urovnala rozpory, omezila moc šlechty a posílila kabinet; </a:t>
            </a:r>
            <a:r>
              <a:rPr lang="cs-CZ" sz="1600" b="1" dirty="0"/>
              <a:t>válka se SPA </a:t>
            </a:r>
            <a:r>
              <a:rPr lang="cs-CZ" sz="1600" dirty="0"/>
              <a:t>(</a:t>
            </a:r>
            <a:r>
              <a:rPr lang="cs-CZ" sz="1600" b="1" dirty="0"/>
              <a:t>1588</a:t>
            </a:r>
            <a:r>
              <a:rPr lang="cs-CZ" sz="1600" dirty="0"/>
              <a:t> Neporazitelná </a:t>
            </a:r>
            <a:r>
              <a:rPr lang="cs-CZ" sz="1600" dirty="0" err="1"/>
              <a:t>Armada</a:t>
            </a:r>
            <a:r>
              <a:rPr lang="cs-CZ" sz="1600" dirty="0"/>
              <a:t>);</a:t>
            </a:r>
          </a:p>
          <a:p>
            <a:pPr lvl="1">
              <a:spcBef>
                <a:spcPts val="0"/>
              </a:spcBef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sz="1800" dirty="0"/>
              <a:t>ENG nová </a:t>
            </a:r>
            <a:r>
              <a:rPr lang="cs-CZ" sz="1800" b="1" dirty="0"/>
              <a:t>námořní velmoc </a:t>
            </a:r>
            <a:r>
              <a:rPr lang="cs-CZ" sz="1800" dirty="0"/>
              <a:t>– bohatnou </a:t>
            </a:r>
            <a:r>
              <a:rPr lang="cs-CZ" sz="1800" b="1" dirty="0"/>
              <a:t>obchodníci</a:t>
            </a:r>
            <a:r>
              <a:rPr lang="cs-CZ" sz="1800" dirty="0"/>
              <a:t> a </a:t>
            </a:r>
            <a:r>
              <a:rPr lang="cs-CZ" sz="1800" b="1" dirty="0"/>
              <a:t>města</a:t>
            </a:r>
            <a:r>
              <a:rPr lang="cs-CZ" sz="1800" dirty="0"/>
              <a:t>;</a:t>
            </a:r>
          </a:p>
          <a:p>
            <a:pPr>
              <a:spcBef>
                <a:spcPts val="0"/>
              </a:spcBef>
            </a:pPr>
            <a:endParaRPr lang="cs-CZ" sz="900" b="1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r>
              <a:rPr lang="cs-CZ" sz="1800" b="1" dirty="0">
                <a:solidFill>
                  <a:srgbClr val="0070C0"/>
                </a:solidFill>
              </a:rPr>
              <a:t>Stuartovci</a:t>
            </a:r>
            <a:r>
              <a:rPr lang="cs-CZ" sz="1800" dirty="0"/>
              <a:t>:</a:t>
            </a:r>
            <a:endParaRPr lang="cs-CZ" sz="1800" b="1" dirty="0"/>
          </a:p>
          <a:p>
            <a:pPr lvl="1">
              <a:spcBef>
                <a:spcPts val="0"/>
              </a:spcBef>
            </a:pPr>
            <a:r>
              <a:rPr lang="cs-CZ" sz="1600" b="1" dirty="0"/>
              <a:t>Jakub I.</a:t>
            </a:r>
            <a:r>
              <a:rPr lang="cs-CZ" sz="1600" dirty="0"/>
              <a:t> </a:t>
            </a:r>
            <a:r>
              <a:rPr lang="cs-CZ" sz="1600" dirty="0" err="1"/>
              <a:t>Stuart</a:t>
            </a:r>
            <a:r>
              <a:rPr lang="cs-CZ" sz="1600" dirty="0"/>
              <a:t> (1603-1625) – snaha o oslabení parlamentu, spor o </a:t>
            </a:r>
            <a:r>
              <a:rPr lang="cs-CZ" sz="1600" b="1" dirty="0"/>
              <a:t>monopoly</a:t>
            </a:r>
            <a:r>
              <a:rPr lang="cs-CZ" sz="1600" dirty="0"/>
              <a:t> (700 položek 1621); 1623 parlament upírá koruně monopoly v domácím obchodě;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Karel I.</a:t>
            </a:r>
            <a:r>
              <a:rPr lang="cs-CZ" sz="1600" dirty="0"/>
              <a:t> (1625-1649) – nesvolává</a:t>
            </a:r>
            <a:r>
              <a:rPr lang="cs-CZ" sz="1600" b="1" dirty="0"/>
              <a:t> parlament</a:t>
            </a:r>
            <a:r>
              <a:rPr lang="cs-CZ" sz="1600" dirty="0"/>
              <a:t>, financuje vynucenými půjčkami a monopoly na IT; válka se Skotskem – nucen svolat Parlament, ten odmítá spolupráci; znovu svolán kvůli neúspěchu ve válce (Skot.) 1642, odmítá se rozpustit a po </a:t>
            </a:r>
            <a:r>
              <a:rPr lang="cs-CZ" sz="1600" dirty="0" err="1"/>
              <a:t>Naseby</a:t>
            </a:r>
            <a:r>
              <a:rPr lang="cs-CZ" sz="1600" dirty="0"/>
              <a:t> (1645) král zajat a </a:t>
            </a:r>
            <a:r>
              <a:rPr lang="cs-CZ" sz="1600" b="1" dirty="0"/>
              <a:t>1649 popraven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Republika</a:t>
            </a:r>
            <a:r>
              <a:rPr lang="cs-CZ" sz="1600" dirty="0"/>
              <a:t> pod protektorem Cromwellem (od 1653), </a:t>
            </a:r>
            <a:r>
              <a:rPr lang="cs-CZ" sz="1600" b="1" dirty="0"/>
              <a:t>1660</a:t>
            </a:r>
            <a:r>
              <a:rPr lang="cs-CZ" sz="1600" dirty="0"/>
              <a:t> obnovena </a:t>
            </a:r>
            <a:r>
              <a:rPr lang="cs-CZ" sz="1600" b="1" dirty="0"/>
              <a:t>monarchie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Karel II. a </a:t>
            </a:r>
            <a:r>
              <a:rPr lang="cs-CZ" sz="1600" b="1" dirty="0"/>
              <a:t>Jakub II. </a:t>
            </a:r>
            <a:r>
              <a:rPr lang="cs-CZ" sz="1600" dirty="0"/>
              <a:t>(1685-1688), snaha o </a:t>
            </a:r>
            <a:r>
              <a:rPr lang="cs-CZ" sz="1600" b="1" dirty="0"/>
              <a:t>absolutismus</a:t>
            </a:r>
            <a:r>
              <a:rPr lang="cs-CZ" sz="1600" dirty="0"/>
              <a:t> – další válka a </a:t>
            </a:r>
            <a:r>
              <a:rPr lang="cs-CZ" sz="1600" b="1" dirty="0">
                <a:solidFill>
                  <a:srgbClr val="0070C0"/>
                </a:solidFill>
              </a:rPr>
              <a:t>Slavná revoluce 1688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sz="1800" dirty="0"/>
              <a:t>Parlament zve NED </a:t>
            </a:r>
            <a:r>
              <a:rPr lang="cs-CZ" sz="1800" dirty="0" err="1"/>
              <a:t>stadholdera</a:t>
            </a:r>
            <a:r>
              <a:rPr lang="cs-CZ" sz="1800" dirty="0"/>
              <a:t> </a:t>
            </a:r>
            <a:r>
              <a:rPr lang="cs-CZ" sz="1800" b="1" dirty="0"/>
              <a:t>Viléma Oranžského</a:t>
            </a:r>
            <a:r>
              <a:rPr lang="cs-CZ" sz="1800" dirty="0"/>
              <a:t>, ten spolu s Marií II. vládne (1689-1702); 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Listina svobod </a:t>
            </a:r>
            <a:r>
              <a:rPr lang="cs-CZ" sz="1600" dirty="0"/>
              <a:t>podřizuje královskou moc zákonu, </a:t>
            </a:r>
            <a:r>
              <a:rPr lang="cs-CZ" sz="1600" b="1" dirty="0">
                <a:solidFill>
                  <a:srgbClr val="0070C0"/>
                </a:solidFill>
              </a:rPr>
              <a:t>Parlament</a:t>
            </a:r>
            <a:r>
              <a:rPr lang="cs-CZ" sz="1600" dirty="0"/>
              <a:t> rozhoduje v oblasti </a:t>
            </a:r>
            <a:r>
              <a:rPr lang="cs-CZ" sz="1600" b="1" dirty="0"/>
              <a:t>hospodářské politiky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Změna </a:t>
            </a:r>
            <a:r>
              <a:rPr lang="cs-CZ" sz="1600" b="1" dirty="0"/>
              <a:t>daňové politiky </a:t>
            </a:r>
            <a:r>
              <a:rPr lang="cs-CZ" sz="1600" dirty="0"/>
              <a:t>(místo odporu -&gt; </a:t>
            </a:r>
            <a:r>
              <a:rPr lang="cs-CZ" sz="1600" b="1" dirty="0"/>
              <a:t>podpora</a:t>
            </a:r>
            <a:r>
              <a:rPr lang="cs-CZ" sz="1600" dirty="0"/>
              <a:t> zdanění a výdajů- flotila); změna systému výhodného pro pozemkové vlastníky, zrušeny královské </a:t>
            </a:r>
            <a:r>
              <a:rPr lang="cs-CZ" sz="1600" b="1" dirty="0"/>
              <a:t>monopoly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sz="1800" dirty="0"/>
              <a:t>Místo </a:t>
            </a:r>
            <a:r>
              <a:rPr lang="cs-CZ" sz="1800" b="1" dirty="0"/>
              <a:t>obchodních privilegií </a:t>
            </a:r>
            <a:r>
              <a:rPr lang="cs-CZ" sz="1800" dirty="0"/>
              <a:t>pro </a:t>
            </a:r>
            <a:r>
              <a:rPr lang="cs-CZ" sz="1800" b="1" dirty="0"/>
              <a:t>klienty</a:t>
            </a:r>
            <a:r>
              <a:rPr lang="cs-CZ" sz="1800" dirty="0"/>
              <a:t> změna na agresivní </a:t>
            </a:r>
            <a:r>
              <a:rPr lang="cs-CZ" sz="1800" b="1" dirty="0"/>
              <a:t>podporu</a:t>
            </a:r>
            <a:r>
              <a:rPr lang="cs-CZ" sz="1800" dirty="0"/>
              <a:t> </a:t>
            </a:r>
            <a:r>
              <a:rPr lang="cs-CZ" sz="1800" b="1" dirty="0"/>
              <a:t>anglických</a:t>
            </a:r>
            <a:r>
              <a:rPr lang="cs-CZ" sz="1800" dirty="0"/>
              <a:t> obchodníků a </a:t>
            </a:r>
            <a:r>
              <a:rPr lang="cs-CZ" sz="1800" b="1" dirty="0"/>
              <a:t>podnikatelů</a:t>
            </a:r>
            <a:r>
              <a:rPr lang="cs-CZ" sz="1800" dirty="0"/>
              <a:t> – </a:t>
            </a:r>
            <a:r>
              <a:rPr lang="cs-CZ" sz="1800" b="1" dirty="0">
                <a:solidFill>
                  <a:srgbClr val="0070C0"/>
                </a:solidFill>
              </a:rPr>
              <a:t>národní zájmy</a:t>
            </a:r>
            <a:r>
              <a:rPr lang="cs-CZ" sz="1800" dirty="0"/>
              <a:t>;  </a:t>
            </a:r>
          </a:p>
        </p:txBody>
      </p:sp>
    </p:spTree>
    <p:extLst>
      <p:ext uri="{BB962C8B-B14F-4D97-AF65-F5344CB8AC3E}">
        <p14:creationId xmlns:p14="http://schemas.microsoft.com/office/powerpoint/2010/main" val="2418823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tatic.wikia.nocookie.net/shipsandthings/images/c/c8/Racing-ship.jpg/revision/latest/scale-to-width-down/600?cb=20111110150210">
            <a:extLst>
              <a:ext uri="{FF2B5EF4-FFF2-40B4-BE49-F238E27FC236}">
                <a16:creationId xmlns:a16="http://schemas.microsoft.com/office/drawing/2014/main" id="{2B33C38F-65BD-44FD-9D2F-4837A5AEB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01" y="407500"/>
            <a:ext cx="7399592" cy="60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C7DED30-608A-42B1-B7E8-2336F8E35B7A}"/>
              </a:ext>
            </a:extLst>
          </p:cNvPr>
          <p:cNvSpPr txBox="1"/>
          <p:nvPr/>
        </p:nvSpPr>
        <p:spPr>
          <a:xfrm>
            <a:off x="8719793" y="603315"/>
            <a:ext cx="2944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Ark </a:t>
            </a:r>
            <a:r>
              <a:rPr lang="cs-CZ" dirty="0" err="1"/>
              <a:t>Roayal</a:t>
            </a:r>
            <a:r>
              <a:rPr lang="cs-CZ" dirty="0"/>
              <a:t> (1587)</a:t>
            </a:r>
          </a:p>
          <a:p>
            <a:r>
              <a:rPr lang="cs-CZ" b="1" dirty="0"/>
              <a:t>Anglická galeona 2/2 16st</a:t>
            </a:r>
            <a:r>
              <a:rPr lang="cs-CZ" dirty="0"/>
              <a:t>.</a:t>
            </a:r>
          </a:p>
        </p:txBody>
      </p:sp>
      <p:pic>
        <p:nvPicPr>
          <p:cNvPr id="3076" name="Picture 4" descr="https://i.pinimg.com/originals/74/12/0e/74120edfb887ebb4841e286dec178f4f.jpg">
            <a:extLst>
              <a:ext uri="{FF2B5EF4-FFF2-40B4-BE49-F238E27FC236}">
                <a16:creationId xmlns:a16="http://schemas.microsoft.com/office/drawing/2014/main" id="{209549B8-51E0-4377-9938-24A407BEA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934" y="4496021"/>
            <a:ext cx="3207698" cy="195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d/df/HMS_Ark_Royal_h85716.jpg">
            <a:extLst>
              <a:ext uri="{FF2B5EF4-FFF2-40B4-BE49-F238E27FC236}">
                <a16:creationId xmlns:a16="http://schemas.microsoft.com/office/drawing/2014/main" id="{69F5A3FF-09E1-4BF1-AEF6-8D5FCF77B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934" y="1666748"/>
            <a:ext cx="3207699" cy="213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288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Battle of Lake Poy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1196753"/>
            <a:ext cx="5771264" cy="419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876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tate.org.uk/art/images/work/N/N00/N00369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45" y="0"/>
            <a:ext cx="8686802" cy="654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92100" y="6550223"/>
            <a:ext cx="117719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313131"/>
                </a:solidFill>
                <a:latin typeface="Tate regular"/>
              </a:rPr>
              <a:t>The Prince of Orange, William III, Embarked from Holland, and Landed at </a:t>
            </a:r>
            <a:r>
              <a:rPr lang="en-US" sz="1400" dirty="0" err="1">
                <a:solidFill>
                  <a:srgbClr val="313131"/>
                </a:solidFill>
                <a:latin typeface="Tate regular"/>
              </a:rPr>
              <a:t>Torbay</a:t>
            </a:r>
            <a:r>
              <a:rPr lang="en-US" sz="1400" dirty="0">
                <a:solidFill>
                  <a:srgbClr val="313131"/>
                </a:solidFill>
                <a:latin typeface="Tate regular"/>
              </a:rPr>
              <a:t>, November 4th, 1688, after a Stormy </a:t>
            </a:r>
            <a:r>
              <a:rPr lang="en-US" sz="1400" dirty="0" smtClean="0">
                <a:solidFill>
                  <a:srgbClr val="313131"/>
                </a:solidFill>
                <a:latin typeface="Tate regular"/>
              </a:rPr>
              <a:t>Passage</a:t>
            </a:r>
            <a:r>
              <a:rPr lang="cs-CZ" sz="1400" dirty="0" smtClean="0">
                <a:solidFill>
                  <a:srgbClr val="313131"/>
                </a:solidFill>
                <a:latin typeface="Tate regular"/>
              </a:rPr>
              <a:t> (W. Turner)</a:t>
            </a:r>
            <a:endParaRPr lang="en-US" sz="1400" b="0" i="0" dirty="0">
              <a:solidFill>
                <a:srgbClr val="313131"/>
              </a:solidFill>
              <a:effectLst/>
              <a:latin typeface="Tat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95081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err="1">
                <a:solidFill>
                  <a:srgbClr val="0070C0"/>
                </a:solidFill>
                <a:latin typeface="+mn-lt"/>
              </a:rPr>
              <a:t>Anglo</a:t>
            </a:r>
            <a:r>
              <a:rPr lang="cs-CZ" sz="28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sz="2800" b="1" dirty="0">
                <a:latin typeface="+mn-lt"/>
              </a:rPr>
              <a:t>- </a:t>
            </a:r>
            <a:r>
              <a:rPr lang="cs-CZ" sz="2800" b="1" dirty="0">
                <a:solidFill>
                  <a:srgbClr val="F56E49"/>
                </a:solidFill>
                <a:latin typeface="+mn-lt"/>
              </a:rPr>
              <a:t>nizozemské </a:t>
            </a:r>
            <a:r>
              <a:rPr lang="cs-CZ" sz="2800" b="1" dirty="0">
                <a:latin typeface="+mn-lt"/>
              </a:rPr>
              <a:t>války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985" y="692696"/>
            <a:ext cx="10774837" cy="6048672"/>
          </a:xfrm>
        </p:spPr>
        <p:txBody>
          <a:bodyPr>
            <a:normAutofit fontScale="92500" lnSpcReduction="20000"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dirty="0"/>
              <a:t>Po vítězství ve válce o nezávislost - na </a:t>
            </a:r>
            <a:r>
              <a:rPr lang="cs-CZ" sz="1900" b="1" dirty="0"/>
              <a:t>zenitu</a:t>
            </a:r>
            <a:r>
              <a:rPr lang="cs-CZ" sz="1900" dirty="0"/>
              <a:t> moci; NED pro Cromwella jediný </a:t>
            </a:r>
            <a:r>
              <a:rPr lang="cs-CZ" sz="1900" b="1" dirty="0"/>
              <a:t>protestantský spojenec</a:t>
            </a:r>
            <a:r>
              <a:rPr lang="cs-CZ" sz="1900" dirty="0"/>
              <a:t>; kombinace obdivu a závisti;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cs-CZ" sz="1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b="1" dirty="0"/>
              <a:t>Anglická </a:t>
            </a:r>
            <a:r>
              <a:rPr lang="cs-CZ" sz="1900" dirty="0"/>
              <a:t>výchozí</a:t>
            </a:r>
            <a:r>
              <a:rPr lang="cs-CZ" sz="1900" b="1" dirty="0"/>
              <a:t> pozice</a:t>
            </a:r>
            <a:r>
              <a:rPr lang="cs-CZ" sz="1900" dirty="0"/>
              <a:t>:</a:t>
            </a:r>
            <a:r>
              <a:rPr lang="cs-CZ" sz="1900" b="1" dirty="0"/>
              <a:t>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500" dirty="0"/>
              <a:t>populace, </a:t>
            </a:r>
            <a:r>
              <a:rPr lang="cs-CZ" sz="1500" b="1" dirty="0"/>
              <a:t>zdroje</a:t>
            </a:r>
            <a:r>
              <a:rPr lang="cs-CZ" sz="1500" dirty="0"/>
              <a:t>, soběstačnost v potravinách;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500" dirty="0"/>
              <a:t>produkuje ale jen </a:t>
            </a:r>
            <a:r>
              <a:rPr lang="cs-CZ" sz="1500" b="1" dirty="0">
                <a:solidFill>
                  <a:srgbClr val="0070C0"/>
                </a:solidFill>
              </a:rPr>
              <a:t>nezpracované vlněné látky</a:t>
            </a:r>
            <a:r>
              <a:rPr lang="cs-CZ" sz="1500" dirty="0">
                <a:solidFill>
                  <a:srgbClr val="0070C0"/>
                </a:solidFill>
              </a:rPr>
              <a:t> </a:t>
            </a:r>
            <a:r>
              <a:rPr lang="cs-CZ" sz="1500" dirty="0"/>
              <a:t>+ NED loví </a:t>
            </a:r>
            <a:r>
              <a:rPr lang="cs-CZ" sz="1500" b="1" dirty="0"/>
              <a:t>sledě</a:t>
            </a:r>
            <a:r>
              <a:rPr lang="cs-CZ" sz="1500" dirty="0"/>
              <a:t> v severním moři;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500" dirty="0"/>
              <a:t>ENG producenti </a:t>
            </a:r>
            <a:r>
              <a:rPr lang="cs-CZ" sz="1500" b="1" dirty="0"/>
              <a:t>nedokáží NED nahradit </a:t>
            </a:r>
            <a:r>
              <a:rPr lang="cs-CZ" sz="1500" dirty="0"/>
              <a:t>(zkušenosti, služby, konexe, kapitál);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500" dirty="0"/>
              <a:t>silná sebevědomá </a:t>
            </a:r>
            <a:r>
              <a:rPr lang="cs-CZ" sz="1500" b="1" dirty="0"/>
              <a:t>střední třída</a:t>
            </a:r>
            <a:r>
              <a:rPr lang="cs-CZ" sz="1500" dirty="0"/>
              <a:t>;</a:t>
            </a: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endParaRPr lang="cs-CZ" sz="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b="1" dirty="0">
                <a:solidFill>
                  <a:srgbClr val="0070C0"/>
                </a:solidFill>
              </a:rPr>
              <a:t>Zákony o plavbě </a:t>
            </a:r>
            <a:r>
              <a:rPr lang="cs-CZ" sz="1900" dirty="0"/>
              <a:t>(1651) – přepadání NED lodí; </a:t>
            </a:r>
            <a:r>
              <a:rPr lang="cs-CZ" sz="1900" b="1" dirty="0"/>
              <a:t>první válka </a:t>
            </a:r>
            <a:r>
              <a:rPr lang="cs-CZ" sz="1900" dirty="0"/>
              <a:t>(1652-1654) – nerozhodné střety (řadová taktika); vyčerpání (</a:t>
            </a:r>
            <a:r>
              <a:rPr lang="cs-CZ" sz="1900" i="1" dirty="0"/>
              <a:t>dohoda o Vilémovi</a:t>
            </a:r>
            <a:r>
              <a:rPr lang="cs-CZ" sz="1900" dirty="0"/>
              <a:t>);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cs-CZ" sz="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dirty="0"/>
              <a:t>Karel II. – pokus o dosazení synovce na </a:t>
            </a:r>
            <a:r>
              <a:rPr lang="cs-CZ" sz="1900" dirty="0" err="1"/>
              <a:t>Stadtholdera</a:t>
            </a:r>
            <a:r>
              <a:rPr lang="cs-CZ" sz="1900" dirty="0"/>
              <a:t> – </a:t>
            </a:r>
            <a:r>
              <a:rPr lang="cs-CZ" sz="1900" b="1" dirty="0"/>
              <a:t>druhá válka </a:t>
            </a:r>
            <a:r>
              <a:rPr lang="cs-CZ" sz="1900" dirty="0"/>
              <a:t>(1665-1667) (Čtyřdenní bitva a </a:t>
            </a:r>
            <a:r>
              <a:rPr lang="cs-CZ" sz="1900" dirty="0" err="1"/>
              <a:t>Medway</a:t>
            </a:r>
            <a:r>
              <a:rPr lang="cs-CZ" sz="1900" dirty="0"/>
              <a:t>, </a:t>
            </a:r>
            <a:r>
              <a:rPr lang="cs-CZ" sz="1900" i="1" dirty="0"/>
              <a:t>de </a:t>
            </a:r>
            <a:r>
              <a:rPr lang="cs-CZ" sz="1900" i="1" dirty="0" err="1"/>
              <a:t>Ruyter</a:t>
            </a:r>
            <a:r>
              <a:rPr lang="cs-CZ" sz="1900" dirty="0"/>
              <a:t>); otřesené sebevědomí;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cs-CZ" sz="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dirty="0"/>
              <a:t>Karel II. vázán </a:t>
            </a:r>
            <a:r>
              <a:rPr lang="cs-CZ" sz="1900" b="1" dirty="0"/>
              <a:t>dohodou</a:t>
            </a:r>
            <a:r>
              <a:rPr lang="cs-CZ" sz="1900" dirty="0"/>
              <a:t> s </a:t>
            </a:r>
            <a:r>
              <a:rPr lang="cs-CZ" sz="1900" b="1" dirty="0">
                <a:solidFill>
                  <a:srgbClr val="0070C0"/>
                </a:solidFill>
              </a:rPr>
              <a:t>Ludvíkem XIV. </a:t>
            </a:r>
            <a:r>
              <a:rPr lang="cs-CZ" sz="1900" dirty="0"/>
              <a:t>(FRA) – </a:t>
            </a:r>
            <a:r>
              <a:rPr lang="cs-CZ" sz="1900" b="1" dirty="0"/>
              <a:t>společný útok </a:t>
            </a:r>
            <a:r>
              <a:rPr lang="cs-CZ" sz="1900" dirty="0"/>
              <a:t>na </a:t>
            </a:r>
            <a:r>
              <a:rPr lang="cs-CZ" sz="1900" b="1" dirty="0"/>
              <a:t>NED</a:t>
            </a:r>
            <a:r>
              <a:rPr lang="cs-CZ" sz="1900" dirty="0"/>
              <a:t> (1672 hrozivá situace – ale strategické vítězství, zapojení SPA a RAK – </a:t>
            </a:r>
            <a:r>
              <a:rPr lang="cs-CZ" sz="1900" b="1" dirty="0"/>
              <a:t>separátní mír </a:t>
            </a:r>
            <a:r>
              <a:rPr lang="cs-CZ" sz="1900" dirty="0"/>
              <a:t>pro ENG 1674);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cs-CZ" sz="1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dirty="0"/>
              <a:t>Pro </a:t>
            </a:r>
            <a:r>
              <a:rPr lang="cs-CZ" sz="1900" b="1" dirty="0"/>
              <a:t>NED</a:t>
            </a:r>
            <a:r>
              <a:rPr lang="cs-CZ" sz="1900" dirty="0"/>
              <a:t> </a:t>
            </a:r>
            <a:r>
              <a:rPr lang="cs-CZ" sz="1900" b="1" dirty="0"/>
              <a:t>uspokojivé výsledky </a:t>
            </a:r>
            <a:r>
              <a:rPr lang="cs-CZ" sz="1900" dirty="0"/>
              <a:t>vojensky, ale blokády </a:t>
            </a:r>
            <a:r>
              <a:rPr lang="cs-CZ" sz="1900" b="1" dirty="0">
                <a:solidFill>
                  <a:srgbClr val="0070C0"/>
                </a:solidFill>
              </a:rPr>
              <a:t>narušily ochod </a:t>
            </a:r>
            <a:r>
              <a:rPr lang="cs-CZ" sz="1900" dirty="0"/>
              <a:t>(roste cena sleďů a obilí), riziko – vyčerpávající </a:t>
            </a:r>
            <a:r>
              <a:rPr lang="cs-CZ" sz="1900" b="1" dirty="0"/>
              <a:t>ochrana flotil</a:t>
            </a:r>
            <a:r>
              <a:rPr lang="cs-CZ" sz="1900" dirty="0"/>
              <a:t>;</a:t>
            </a:r>
          </a:p>
          <a:p>
            <a:pPr marL="0">
              <a:lnSpc>
                <a:spcPct val="110000"/>
              </a:lnSpc>
              <a:spcBef>
                <a:spcPts val="0"/>
              </a:spcBef>
            </a:pPr>
            <a:endParaRPr lang="cs-CZ" sz="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2100" b="1" dirty="0"/>
              <a:t>Vstup</a:t>
            </a:r>
            <a:r>
              <a:rPr lang="cs-CZ" sz="2100" dirty="0"/>
              <a:t> ambiciózní </a:t>
            </a:r>
            <a:r>
              <a:rPr lang="cs-CZ" sz="2100" b="1" u="sng" dirty="0">
                <a:solidFill>
                  <a:srgbClr val="0070C0"/>
                </a:solidFill>
              </a:rPr>
              <a:t>Francie</a:t>
            </a:r>
            <a:r>
              <a:rPr lang="cs-CZ" sz="2100" dirty="0"/>
              <a:t>: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500" b="1" dirty="0" err="1">
                <a:solidFill>
                  <a:srgbClr val="0070C0"/>
                </a:solidFill>
              </a:rPr>
              <a:t>Colbert</a:t>
            </a:r>
            <a:r>
              <a:rPr lang="cs-CZ" sz="1500" dirty="0">
                <a:solidFill>
                  <a:srgbClr val="0070C0"/>
                </a:solidFill>
              </a:rPr>
              <a:t> </a:t>
            </a:r>
            <a:r>
              <a:rPr lang="cs-CZ" sz="1500" dirty="0"/>
              <a:t>(1661-1683) se snaží vymanit z </a:t>
            </a:r>
            <a:r>
              <a:rPr lang="cs-CZ" sz="1500" b="1" dirty="0"/>
              <a:t>dovozů</a:t>
            </a:r>
            <a:r>
              <a:rPr lang="cs-CZ" sz="1500" dirty="0"/>
              <a:t> oděvů, sýrů, ryb, oleje a cukru – budování </a:t>
            </a:r>
            <a:r>
              <a:rPr lang="cs-CZ" sz="1500" b="1" dirty="0"/>
              <a:t>moderních sektorů</a:t>
            </a:r>
            <a:r>
              <a:rPr lang="cs-CZ" sz="1500" dirty="0"/>
              <a:t>;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500" dirty="0"/>
              <a:t>FRA 1664, 1667 </a:t>
            </a:r>
            <a:r>
              <a:rPr lang="cs-CZ" sz="1500" b="1" dirty="0"/>
              <a:t>zvýšení cel </a:t>
            </a:r>
            <a:r>
              <a:rPr lang="cs-CZ" sz="1500" dirty="0"/>
              <a:t>na klíčové </a:t>
            </a:r>
            <a:r>
              <a:rPr lang="cs-CZ" sz="1500" b="1" dirty="0"/>
              <a:t>NED exporty </a:t>
            </a:r>
            <a:r>
              <a:rPr lang="cs-CZ" sz="1500" dirty="0"/>
              <a:t>– </a:t>
            </a:r>
            <a:r>
              <a:rPr lang="cs-CZ" sz="1500" b="1" dirty="0"/>
              <a:t>válka 1672-1678</a:t>
            </a:r>
            <a:r>
              <a:rPr lang="cs-CZ" sz="1500" dirty="0"/>
              <a:t>; </a:t>
            </a:r>
          </a:p>
          <a:p>
            <a:pPr marL="457200" lvl="2">
              <a:lnSpc>
                <a:spcPct val="110000"/>
              </a:lnSpc>
              <a:spcBef>
                <a:spcPts val="0"/>
              </a:spcBef>
            </a:pPr>
            <a:r>
              <a:rPr lang="cs-CZ" sz="1500" dirty="0"/>
              <a:t>po válce dokonce </a:t>
            </a:r>
            <a:r>
              <a:rPr lang="cs-CZ" sz="1500" b="1" dirty="0"/>
              <a:t>odvolaní FRA cel</a:t>
            </a:r>
            <a:r>
              <a:rPr lang="cs-CZ" sz="1500" dirty="0"/>
              <a:t>, ale hospodářský </a:t>
            </a:r>
            <a:r>
              <a:rPr lang="cs-CZ" sz="1500" b="1" dirty="0"/>
              <a:t>systém</a:t>
            </a:r>
            <a:r>
              <a:rPr lang="cs-CZ" sz="1500" dirty="0"/>
              <a:t> </a:t>
            </a:r>
            <a:r>
              <a:rPr lang="cs-CZ" sz="1500" b="1" dirty="0"/>
              <a:t>NED</a:t>
            </a:r>
            <a:r>
              <a:rPr lang="cs-CZ" sz="1500" dirty="0"/>
              <a:t> trvalý tlak </a:t>
            </a:r>
            <a:r>
              <a:rPr lang="cs-CZ" sz="1500" b="1" dirty="0"/>
              <a:t>nevydržel</a:t>
            </a:r>
            <a:r>
              <a:rPr lang="cs-CZ" sz="1500" dirty="0"/>
              <a:t>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cs-CZ" sz="9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cs-CZ" sz="1900" dirty="0"/>
              <a:t>Část obchodní elity se přesunuje do Londýna, </a:t>
            </a:r>
            <a:r>
              <a:rPr lang="cs-CZ" sz="1900" b="1" dirty="0"/>
              <a:t>růst </a:t>
            </a:r>
            <a:r>
              <a:rPr lang="cs-CZ" sz="1900" b="1" dirty="0">
                <a:solidFill>
                  <a:srgbClr val="0070C0"/>
                </a:solidFill>
              </a:rPr>
              <a:t>NED zpomaluje</a:t>
            </a:r>
            <a:r>
              <a:rPr lang="cs-CZ" sz="1900" dirty="0"/>
              <a:t>; </a:t>
            </a:r>
            <a:r>
              <a:rPr lang="cs-CZ" sz="1900" b="1" dirty="0"/>
              <a:t>1780 GB </a:t>
            </a:r>
            <a:r>
              <a:rPr lang="cs-CZ" sz="1900" dirty="0"/>
              <a:t>definitivně </a:t>
            </a:r>
            <a:r>
              <a:rPr lang="cs-CZ" sz="1900" b="1" dirty="0"/>
              <a:t>předstihuje</a:t>
            </a:r>
            <a:r>
              <a:rPr lang="cs-CZ" sz="1900" dirty="0"/>
              <a:t> NED v příjmu na obyvatele, válečná flotila NED se v 18st. stává zanedbatelnou silou;</a:t>
            </a:r>
          </a:p>
        </p:txBody>
      </p:sp>
    </p:spTree>
    <p:extLst>
      <p:ext uri="{BB962C8B-B14F-4D97-AF65-F5344CB8AC3E}">
        <p14:creationId xmlns:p14="http://schemas.microsoft.com/office/powerpoint/2010/main" val="15943335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-media-cache-ak0.pinimg.com/originals/39/e5/90/39e5907f6b84e5a543d251e71fc8dc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61" y="112228"/>
            <a:ext cx="10898062" cy="626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B299CBB6-4FA6-4D19-BAE8-10ED76CE08AB}"/>
              </a:ext>
            </a:extLst>
          </p:cNvPr>
          <p:cNvSpPr/>
          <p:nvPr/>
        </p:nvSpPr>
        <p:spPr>
          <a:xfrm>
            <a:off x="7460535" y="6378613"/>
            <a:ext cx="4567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"Burning English ships" by Jan van Leyden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76762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eronymus van Diest (II) - Het opbrengen van het Engelse admiraalschip de 'Royal Charles'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9" y="107363"/>
            <a:ext cx="8712968" cy="572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9342F821-987D-4AF7-8CF5-BA1225CD9F65}"/>
              </a:ext>
            </a:extLst>
          </p:cNvPr>
          <p:cNvSpPr/>
          <p:nvPr/>
        </p:nvSpPr>
        <p:spPr>
          <a:xfrm>
            <a:off x="240872" y="5934670"/>
            <a:ext cx="80002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Royal Charles</a:t>
            </a:r>
            <a:r>
              <a:rPr lang="en-US" dirty="0"/>
              <a:t> </a:t>
            </a:r>
            <a:r>
              <a:rPr lang="cs-CZ" dirty="0" smtClean="0"/>
              <a:t>(</a:t>
            </a:r>
            <a:r>
              <a:rPr lang="cs-CZ" dirty="0" err="1" smtClean="0"/>
              <a:t>Medway</a:t>
            </a:r>
            <a:r>
              <a:rPr lang="cs-CZ" dirty="0" smtClean="0"/>
              <a:t>)</a:t>
            </a:r>
            <a:r>
              <a:rPr lang="en-US" dirty="0" smtClean="0"/>
              <a:t>, </a:t>
            </a:r>
            <a:r>
              <a:rPr lang="en-US" dirty="0"/>
              <a:t>captured by the Dutch after the Raid on the Medway, June 1667</a:t>
            </a:r>
            <a:r>
              <a:rPr lang="cs-CZ" dirty="0"/>
              <a:t> - </a:t>
            </a:r>
            <a:r>
              <a:rPr lang="cs-CZ" dirty="0" err="1"/>
              <a:t>Jeronymus</a:t>
            </a:r>
            <a:r>
              <a:rPr lang="cs-CZ" dirty="0"/>
              <a:t> van </a:t>
            </a:r>
            <a:r>
              <a:rPr lang="cs-CZ" dirty="0" err="1"/>
              <a:t>Diest</a:t>
            </a:r>
            <a:endParaRPr lang="cs-CZ" dirty="0"/>
          </a:p>
          <a:p>
            <a:endParaRPr lang="cs-CZ" dirty="0"/>
          </a:p>
        </p:txBody>
      </p:sp>
      <p:pic>
        <p:nvPicPr>
          <p:cNvPr id="3076" name="Picture 4" descr="https://www.codart.nl/wp-content/uploads/2016/11/1480463191741915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006" y="1890272"/>
            <a:ext cx="2969943" cy="243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9566622" y="4533580"/>
            <a:ext cx="2043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Mirror</a:t>
            </a:r>
            <a:r>
              <a:rPr lang="cs-CZ" dirty="0" smtClean="0"/>
              <a:t> </a:t>
            </a:r>
            <a:r>
              <a:rPr lang="cs-CZ" dirty="0" err="1" smtClean="0"/>
              <a:t>returned</a:t>
            </a:r>
            <a:r>
              <a:rPr lang="cs-CZ" dirty="0" smtClean="0"/>
              <a:t> 2012 to Greenwich </a:t>
            </a:r>
            <a:r>
              <a:rPr lang="cs-CZ" dirty="0" err="1" smtClean="0"/>
              <a:t>maritime</a:t>
            </a:r>
            <a:r>
              <a:rPr lang="cs-CZ" dirty="0" smtClean="0"/>
              <a:t> museum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2268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BD5B84A-4B78-4676-836F-19C4440C8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2" y="32842"/>
            <a:ext cx="10185969" cy="682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109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2135560" y="1916831"/>
          <a:ext cx="7632848" cy="351780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48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2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62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Války za nezávislost se Španělskem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Obchodní války s Anglií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Evropské války – rovnováha moci, území a náboženství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1560–1609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1652–1654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1618–1648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(třicetiletá)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1621–1648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1665–1667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1688–1697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(Augšpurská liga)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1672–1674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1701–1713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(Španělské dědictví)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>
                          <a:solidFill>
                            <a:schemeClr val="tx1"/>
                          </a:solidFill>
                          <a:effectLst/>
                        </a:rPr>
                        <a:t>1780–1783</a:t>
                      </a:r>
                      <a:endParaRPr lang="cs-CZ" sz="1800" b="1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1756–1763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(sedmiletá)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8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1795–1815 </a:t>
                      </a:r>
                      <a:r>
                        <a:rPr lang="cs-CZ" sz="1800" b="0" dirty="0">
                          <a:solidFill>
                            <a:schemeClr val="tx1"/>
                          </a:solidFill>
                          <a:effectLst/>
                        </a:rPr>
                        <a:t>(Revoluční a napoleonské)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98720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2207568" y="1844824"/>
          <a:ext cx="7416418" cy="2804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67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2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87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 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1470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1570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1670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1780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Nizozemí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232 000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568 000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FF0000"/>
                          </a:solidFill>
                          <a:effectLst/>
                        </a:rPr>
                        <a:t>450 000</a:t>
                      </a:r>
                      <a:endParaRPr lang="cs-CZ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Německo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110 000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FF0000"/>
                          </a:solidFill>
                          <a:effectLst/>
                        </a:rPr>
                        <a:t>104 000</a:t>
                      </a:r>
                      <a:endParaRPr lang="cs-CZ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155 000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Británie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51 000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rgbClr val="0070C0"/>
                          </a:solidFill>
                          <a:effectLst/>
                        </a:rPr>
                        <a:t>260 000</a:t>
                      </a:r>
                      <a:endParaRPr lang="cs-CZ" sz="20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1 000 000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Francie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rgbClr val="0070C0"/>
                          </a:solidFill>
                          <a:effectLst/>
                        </a:rPr>
                        <a:t>700 000</a:t>
                      </a:r>
                      <a:endParaRPr lang="cs-CZ" sz="2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Itálie, Portugalsko, Španělsko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250 000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546 000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Dánsko, Norsko, Švédsko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546 000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Severní Amerika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-</a:t>
                      </a:r>
                      <a:endParaRPr lang="cs-CZ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450 000</a:t>
                      </a:r>
                      <a:endParaRPr lang="cs-CZ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2207568" y="1360736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Přepravní kapacita evropských obchodních flotil </a:t>
            </a:r>
            <a:r>
              <a:rPr lang="cs-CZ" dirty="0"/>
              <a:t>(tuny)</a:t>
            </a:r>
          </a:p>
        </p:txBody>
      </p:sp>
    </p:spTree>
    <p:extLst>
      <p:ext uri="{BB962C8B-B14F-4D97-AF65-F5344CB8AC3E}">
        <p14:creationId xmlns:p14="http://schemas.microsoft.com/office/powerpoint/2010/main" val="15457520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1714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  <a:latin typeface="+mn-lt"/>
              </a:rPr>
              <a:t>Anglická </a:t>
            </a:r>
            <a:r>
              <a:rPr lang="cs-CZ" sz="2800" b="1" dirty="0">
                <a:latin typeface="+mn-lt"/>
              </a:rPr>
              <a:t>expanze - Amerika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7584" y="764704"/>
            <a:ext cx="10576874" cy="597666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Zámořská expanze začala </a:t>
            </a:r>
            <a:r>
              <a:rPr lang="cs-CZ" b="1" dirty="0"/>
              <a:t>korzárskými útoky </a:t>
            </a:r>
            <a:r>
              <a:rPr lang="cs-CZ" dirty="0"/>
              <a:t>na španělský obchod a budováním obchodního a válečného loďstva;</a:t>
            </a:r>
          </a:p>
          <a:p>
            <a:r>
              <a:rPr lang="cs-CZ" dirty="0"/>
              <a:t>Následně zakládání prvních osad: příklad </a:t>
            </a:r>
            <a:r>
              <a:rPr lang="cs-CZ" b="1" dirty="0" err="1">
                <a:solidFill>
                  <a:srgbClr val="0070C0"/>
                </a:solidFill>
              </a:rPr>
              <a:t>Jamestown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1607;</a:t>
            </a:r>
          </a:p>
          <a:p>
            <a:pPr lvl="1"/>
            <a:r>
              <a:rPr lang="cs-CZ" dirty="0"/>
              <a:t>Severní Amerika </a:t>
            </a:r>
            <a:r>
              <a:rPr lang="cs-CZ" b="1" dirty="0"/>
              <a:t>zbyla</a:t>
            </a:r>
            <a:r>
              <a:rPr lang="cs-CZ" dirty="0"/>
              <a:t> (není nucená práce); Virginská společnost, kmenový spolek </a:t>
            </a:r>
            <a:r>
              <a:rPr lang="cs-CZ" dirty="0" err="1"/>
              <a:t>Powhatan</a:t>
            </a:r>
            <a:r>
              <a:rPr lang="cs-CZ" dirty="0"/>
              <a:t> (60 z 500 na jaře 1610); pracovní režim, rezignace 1618; od 1619 </a:t>
            </a:r>
            <a:r>
              <a:rPr lang="cs-CZ" b="1" dirty="0"/>
              <a:t>Shromáždění</a:t>
            </a:r>
            <a:r>
              <a:rPr lang="cs-CZ" dirty="0"/>
              <a:t> s volebním právem majetných mužů;</a:t>
            </a:r>
          </a:p>
          <a:p>
            <a:pPr lvl="1"/>
            <a:r>
              <a:rPr lang="cs-CZ" dirty="0"/>
              <a:t>1632 </a:t>
            </a:r>
            <a:r>
              <a:rPr lang="cs-CZ" b="1" dirty="0"/>
              <a:t>Baltimore</a:t>
            </a:r>
            <a:r>
              <a:rPr lang="cs-CZ" dirty="0"/>
              <a:t> (Maryland), pokus o hierarchickou kolonii; stejně neúspěšná Karolína 1663;</a:t>
            </a:r>
          </a:p>
          <a:p>
            <a:pPr lvl="1"/>
            <a:r>
              <a:rPr lang="cs-CZ" dirty="0"/>
              <a:t>20.léta 18st. všech 13 kolonií má systém s Guvernérem a Shromážděním;</a:t>
            </a:r>
          </a:p>
          <a:p>
            <a:pPr lvl="1"/>
            <a:endParaRPr lang="cs-CZ" sz="1100" dirty="0"/>
          </a:p>
          <a:p>
            <a:r>
              <a:rPr lang="cs-CZ" dirty="0"/>
              <a:t>Dvě geografické oblasti </a:t>
            </a:r>
            <a:r>
              <a:rPr lang="cs-CZ" b="1" dirty="0">
                <a:solidFill>
                  <a:srgbClr val="0070C0"/>
                </a:solidFill>
              </a:rPr>
              <a:t>ostrovy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(plantážová, otrokářská ekonomika) a </a:t>
            </a:r>
            <a:r>
              <a:rPr lang="cs-CZ" b="1" dirty="0">
                <a:solidFill>
                  <a:srgbClr val="0070C0"/>
                </a:solidFill>
              </a:rPr>
              <a:t>pevnina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(Cromwell: NE a </a:t>
            </a:r>
            <a:r>
              <a:rPr lang="cs-CZ" dirty="0" err="1"/>
              <a:t>poor</a:t>
            </a:r>
            <a:r>
              <a:rPr lang="cs-CZ" dirty="0"/>
              <a:t>, </a:t>
            </a:r>
            <a:r>
              <a:rPr lang="cs-CZ" dirty="0" err="1"/>
              <a:t>cold</a:t>
            </a:r>
            <a:r>
              <a:rPr lang="cs-CZ" dirty="0"/>
              <a:t> and </a:t>
            </a:r>
            <a:r>
              <a:rPr lang="cs-CZ" dirty="0" err="1"/>
              <a:t>useless</a:t>
            </a:r>
            <a:r>
              <a:rPr lang="cs-CZ" dirty="0"/>
              <a:t> </a:t>
            </a:r>
            <a:r>
              <a:rPr lang="cs-CZ" dirty="0" smtClean="0"/>
              <a:t>place…):</a:t>
            </a:r>
            <a:endParaRPr lang="cs-CZ" dirty="0"/>
          </a:p>
          <a:p>
            <a:pPr lvl="1"/>
            <a:r>
              <a:rPr lang="cs-CZ" dirty="0"/>
              <a:t>Příklad </a:t>
            </a:r>
            <a:r>
              <a:rPr lang="cs-CZ" b="1" dirty="0"/>
              <a:t>Jamajka</a:t>
            </a:r>
            <a:r>
              <a:rPr lang="cs-CZ" dirty="0"/>
              <a:t> 1655: plundrování, nájezd na </a:t>
            </a:r>
            <a:r>
              <a:rPr lang="cs-CZ" b="1" dirty="0" err="1"/>
              <a:t>Portobello</a:t>
            </a:r>
            <a:r>
              <a:rPr lang="cs-CZ" dirty="0"/>
              <a:t> 1668, reinvestice zisku do plantáží – export zboží na ENG lodích, odsávání zisků SPA, trh pro průmysl a prodej SPA koloniím;</a:t>
            </a:r>
          </a:p>
          <a:p>
            <a:pPr lvl="1"/>
            <a:r>
              <a:rPr lang="cs-CZ" dirty="0"/>
              <a:t>1770 již 4x více lidí na </a:t>
            </a:r>
            <a:r>
              <a:rPr lang="cs-CZ" b="1" dirty="0"/>
              <a:t>pevnině</a:t>
            </a:r>
            <a:r>
              <a:rPr lang="cs-CZ" dirty="0"/>
              <a:t> – od 1620 vzniká </a:t>
            </a:r>
            <a:r>
              <a:rPr lang="cs-CZ" b="1" dirty="0"/>
              <a:t>diverzifikovaná ekonomika</a:t>
            </a:r>
            <a:r>
              <a:rPr lang="cs-CZ" dirty="0"/>
              <a:t>; kukuřice, kožešiny, dobytek, ryby, lodě, rejdařství; </a:t>
            </a:r>
            <a:r>
              <a:rPr lang="cs-CZ" b="1" dirty="0"/>
              <a:t>Boston</a:t>
            </a:r>
            <a:r>
              <a:rPr lang="cs-CZ" dirty="0"/>
              <a:t>: brzy finanční elita a bankovní služby; ekonomika komplementární s Karibikem; vyvážené demografické složení, replikace sociálních institucí;</a:t>
            </a:r>
          </a:p>
          <a:p>
            <a:r>
              <a:rPr lang="cs-CZ" dirty="0"/>
              <a:t>V </a:t>
            </a:r>
            <a:r>
              <a:rPr lang="cs-CZ" b="1" dirty="0"/>
              <a:t>severní Americe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dostupná</a:t>
            </a:r>
            <a:r>
              <a:rPr lang="cs-CZ" dirty="0"/>
              <a:t> </a:t>
            </a:r>
            <a:r>
              <a:rPr lang="cs-CZ" b="1" dirty="0"/>
              <a:t>půda</a:t>
            </a:r>
            <a:r>
              <a:rPr lang="cs-CZ" dirty="0"/>
              <a:t>, nízké renty, </a:t>
            </a:r>
            <a:r>
              <a:rPr lang="cs-CZ" b="1" dirty="0"/>
              <a:t>nákladná</a:t>
            </a:r>
            <a:r>
              <a:rPr lang="cs-CZ" dirty="0"/>
              <a:t> </a:t>
            </a:r>
            <a:r>
              <a:rPr lang="cs-CZ" b="1" dirty="0"/>
              <a:t>práce</a:t>
            </a:r>
            <a:r>
              <a:rPr lang="cs-CZ" dirty="0"/>
              <a:t>; vzdělání a výcvik – při neuspokojivých podmínkách odchod; rychlý růst populace;</a:t>
            </a:r>
          </a:p>
          <a:p>
            <a:pPr lvl="1"/>
            <a:r>
              <a:rPr lang="cs-CZ" dirty="0"/>
              <a:t>Severní kolonie (</a:t>
            </a:r>
            <a:r>
              <a:rPr lang="cs-CZ" b="1" dirty="0">
                <a:solidFill>
                  <a:srgbClr val="0070C0"/>
                </a:solidFill>
              </a:rPr>
              <a:t>NE</a:t>
            </a:r>
            <a:r>
              <a:rPr lang="cs-CZ" dirty="0"/>
              <a:t>) se </a:t>
            </a:r>
            <a:r>
              <a:rPr lang="cs-CZ" b="1" dirty="0"/>
              <a:t>industrializují</a:t>
            </a:r>
            <a:r>
              <a:rPr lang="cs-CZ" dirty="0"/>
              <a:t>; Maryland a Virginie monokulturní ekonomika (tabák); Carolina a Georgie osídleny imigranty z Karibiku – kopie (rýže a indigo, pak bavlna); nedostatek pracovní síly řešen otroky;</a:t>
            </a:r>
          </a:p>
          <a:p>
            <a:r>
              <a:rPr lang="cs-CZ" dirty="0"/>
              <a:t>Regulace </a:t>
            </a:r>
            <a:r>
              <a:rPr lang="cs-CZ" b="1" dirty="0">
                <a:solidFill>
                  <a:srgbClr val="0070C0"/>
                </a:solidFill>
              </a:rPr>
              <a:t>zákony o plavbě </a:t>
            </a:r>
            <a:r>
              <a:rPr lang="cs-CZ" dirty="0"/>
              <a:t>(1651,1660,1663) – proti zprostředkování obchodu + některé komodity pouze do ENG a případně reexport (tabák, bavlna, indigo); zákaz </a:t>
            </a:r>
            <a:r>
              <a:rPr lang="cs-CZ" dirty="0" smtClean="0"/>
              <a:t>průmyslu -&gt; </a:t>
            </a:r>
            <a:r>
              <a:rPr lang="cs-CZ" dirty="0" err="1"/>
              <a:t>protianglické</a:t>
            </a:r>
            <a:r>
              <a:rPr lang="cs-CZ" dirty="0"/>
              <a:t> nálady…;</a:t>
            </a:r>
          </a:p>
        </p:txBody>
      </p:sp>
    </p:spTree>
    <p:extLst>
      <p:ext uri="{BB962C8B-B14F-4D97-AF65-F5344CB8AC3E}">
        <p14:creationId xmlns:p14="http://schemas.microsoft.com/office/powerpoint/2010/main" val="2020554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.whenintime.com/tli/blaureano/an_overview_of_american_history/71a5c55e-62cb-4cbe-b1fb-c7dd9985cd4a/JS%2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548681"/>
            <a:ext cx="8721447" cy="594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5029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9536" y="-243408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b="1" dirty="0">
                <a:latin typeface="+mn-lt"/>
              </a:rPr>
              <a:t>Soupeření </a:t>
            </a:r>
            <a:r>
              <a:rPr lang="cs-CZ" sz="2800" b="1" dirty="0">
                <a:solidFill>
                  <a:srgbClr val="0070C0"/>
                </a:solidFill>
                <a:latin typeface="+mn-lt"/>
              </a:rPr>
              <a:t>Británie</a:t>
            </a:r>
            <a:r>
              <a:rPr lang="cs-CZ" sz="2800" b="1" dirty="0">
                <a:latin typeface="+mn-lt"/>
              </a:rPr>
              <a:t> a </a:t>
            </a:r>
            <a:r>
              <a:rPr lang="cs-CZ" sz="2800" b="1" dirty="0">
                <a:solidFill>
                  <a:srgbClr val="FF0000"/>
                </a:solidFill>
                <a:latin typeface="+mn-lt"/>
              </a:rPr>
              <a:t>Francie</a:t>
            </a:r>
            <a:r>
              <a:rPr lang="cs-CZ" sz="2800" b="1" dirty="0">
                <a:latin typeface="+mn-lt"/>
              </a:rPr>
              <a:t> o zámořské impérium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7072" y="620688"/>
            <a:ext cx="11604395" cy="6048672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4900" dirty="0"/>
              <a:t>1689-1815: </a:t>
            </a:r>
            <a:r>
              <a:rPr lang="cs-CZ" sz="4900" b="1" dirty="0"/>
              <a:t>64 let válčení</a:t>
            </a:r>
            <a:r>
              <a:rPr lang="cs-CZ" sz="4900" dirty="0"/>
              <a:t>; střet </a:t>
            </a:r>
            <a:r>
              <a:rPr lang="cs-CZ" sz="4900" b="1" dirty="0"/>
              <a:t>námořní</a:t>
            </a:r>
            <a:r>
              <a:rPr lang="cs-CZ" sz="4900" dirty="0"/>
              <a:t> a </a:t>
            </a:r>
            <a:r>
              <a:rPr lang="cs-CZ" sz="4900" b="1" dirty="0"/>
              <a:t>pozemní</a:t>
            </a:r>
            <a:r>
              <a:rPr lang="cs-CZ" sz="4900" dirty="0"/>
              <a:t> velmoci;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cs-CZ" sz="25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4900" b="1" dirty="0"/>
              <a:t>Francie</a:t>
            </a:r>
            <a:r>
              <a:rPr lang="cs-CZ" sz="4900" dirty="0"/>
              <a:t> v </a:t>
            </a:r>
            <a:r>
              <a:rPr lang="cs-CZ" sz="4900" b="1" dirty="0"/>
              <a:t>Novém světě </a:t>
            </a:r>
            <a:r>
              <a:rPr lang="cs-CZ" sz="4900" dirty="0"/>
              <a:t>(NW):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dirty="0"/>
              <a:t>poslední</a:t>
            </a:r>
            <a:r>
              <a:rPr lang="cs-CZ" sz="4900" dirty="0"/>
              <a:t>, severní cesta; tresky a kožešiny, obchodní stanice a kontakty s indiány;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u="sng" dirty="0"/>
              <a:t>Nová Francie</a:t>
            </a:r>
            <a:r>
              <a:rPr lang="cs-CZ" sz="4900" b="1" dirty="0"/>
              <a:t> </a:t>
            </a:r>
            <a:r>
              <a:rPr lang="cs-CZ" sz="4900" dirty="0"/>
              <a:t>(NF): 1608 </a:t>
            </a:r>
            <a:r>
              <a:rPr lang="cs-CZ" sz="4900" b="1" dirty="0" err="1"/>
              <a:t>Quebeck</a:t>
            </a:r>
            <a:r>
              <a:rPr lang="cs-CZ" sz="4900" dirty="0"/>
              <a:t>, </a:t>
            </a:r>
            <a:r>
              <a:rPr lang="cs-CZ" sz="4900" b="1" dirty="0"/>
              <a:t>Montreal</a:t>
            </a:r>
            <a:r>
              <a:rPr lang="cs-CZ" sz="4900" dirty="0"/>
              <a:t>; řetěz opevněných osad, Mississippi a 1718 </a:t>
            </a:r>
            <a:r>
              <a:rPr lang="cs-CZ" sz="4900" b="1" dirty="0"/>
              <a:t>New</a:t>
            </a:r>
            <a:r>
              <a:rPr lang="cs-CZ" sz="4900" dirty="0"/>
              <a:t> </a:t>
            </a:r>
            <a:r>
              <a:rPr lang="cs-CZ" sz="4900" b="1" dirty="0"/>
              <a:t>Orleans</a:t>
            </a:r>
            <a:r>
              <a:rPr lang="cs-CZ" sz="4900" dirty="0"/>
              <a:t>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dirty="0"/>
              <a:t>Nedovolili Hugenotům emigraci, nezájem na masové </a:t>
            </a:r>
            <a:r>
              <a:rPr lang="cs-CZ" sz="4900" b="1" dirty="0"/>
              <a:t>migraci</a:t>
            </a:r>
            <a:r>
              <a:rPr lang="cs-CZ" sz="4900" dirty="0"/>
              <a:t> (zisky a mzdy), vysoké </a:t>
            </a:r>
            <a:r>
              <a:rPr lang="cs-CZ" sz="4900" b="1" dirty="0"/>
              <a:t>náklady</a:t>
            </a:r>
            <a:r>
              <a:rPr lang="cs-CZ" sz="4900" dirty="0"/>
              <a:t> na obranu;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u="sng" dirty="0"/>
              <a:t>Karibik</a:t>
            </a:r>
            <a:r>
              <a:rPr lang="cs-CZ" sz="4900" dirty="0"/>
              <a:t>: </a:t>
            </a:r>
            <a:r>
              <a:rPr lang="cs-CZ" sz="4900" dirty="0" err="1"/>
              <a:t>Martinique</a:t>
            </a:r>
            <a:r>
              <a:rPr lang="cs-CZ" sz="4900" dirty="0"/>
              <a:t>, Guadeloupe, </a:t>
            </a:r>
            <a:r>
              <a:rPr lang="cs-CZ" sz="4900" b="1" dirty="0"/>
              <a:t>Saint-</a:t>
            </a:r>
            <a:r>
              <a:rPr lang="cs-CZ" sz="4900" b="1" dirty="0" err="1"/>
              <a:t>Domingue</a:t>
            </a:r>
            <a:r>
              <a:rPr lang="cs-CZ" sz="4900" dirty="0"/>
              <a:t> – třtina (otroci); 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cs-CZ" sz="2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4900" dirty="0"/>
              <a:t>Mocenské soupeření v koloniích odrazem </a:t>
            </a:r>
            <a:r>
              <a:rPr lang="cs-CZ" sz="4900" b="1" dirty="0"/>
              <a:t>válek</a:t>
            </a:r>
            <a:r>
              <a:rPr lang="cs-CZ" sz="4900" dirty="0"/>
              <a:t> na kontinentu: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dirty="0"/>
              <a:t>Augšpurské ligy</a:t>
            </a:r>
            <a:r>
              <a:rPr lang="cs-CZ" sz="4900" dirty="0"/>
              <a:t> (1688-1697) (FRA L.XIV) – válka krále Viléma (</a:t>
            </a:r>
            <a:r>
              <a:rPr lang="cs-CZ" sz="4900" dirty="0" err="1"/>
              <a:t>Iroquéská</a:t>
            </a:r>
            <a:r>
              <a:rPr lang="cs-CZ" sz="4900" dirty="0"/>
              <a:t> konfederace);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dirty="0"/>
              <a:t>Španělské dědictví </a:t>
            </a:r>
            <a:r>
              <a:rPr lang="cs-CZ" sz="4900" dirty="0"/>
              <a:t>(1701-1714) (L.XIV a Filip z Anjou - SPA), v NW znesnadnění merkantilistických restrikcí, 1703 CA;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dirty="0" err="1"/>
              <a:t>Jenkinsovo</a:t>
            </a:r>
            <a:r>
              <a:rPr lang="cs-CZ" sz="4900" dirty="0"/>
              <a:t> ucho (1739-1748) – </a:t>
            </a:r>
            <a:r>
              <a:rPr lang="cs-CZ" sz="4900" dirty="0" err="1"/>
              <a:t>asiento</a:t>
            </a:r>
            <a:r>
              <a:rPr lang="cs-CZ" sz="4900" dirty="0"/>
              <a:t> (dovoz do SPA kolonií), nájezd na </a:t>
            </a:r>
            <a:r>
              <a:rPr lang="cs-CZ" sz="4900" dirty="0" err="1"/>
              <a:t>Portobello</a:t>
            </a:r>
            <a:r>
              <a:rPr lang="cs-CZ" sz="4900" dirty="0"/>
              <a:t> (PAN);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dirty="0"/>
              <a:t>(Rakouské dědictví 1740-1768);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cs-CZ" sz="4900" b="1" dirty="0">
                <a:solidFill>
                  <a:srgbClr val="0070C0"/>
                </a:solidFill>
              </a:rPr>
              <a:t>Sedmiletá válka </a:t>
            </a:r>
            <a:r>
              <a:rPr lang="cs-CZ" sz="4900" dirty="0"/>
              <a:t>(1756-1763):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GB vs. FRA v Atlantiku + RAK vs. PRU (Kladsko a Slezsko);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v NS od 1753 – tlak na </a:t>
            </a:r>
            <a:r>
              <a:rPr lang="cs-CZ" sz="4300" dirty="0" smtClean="0"/>
              <a:t>Mississippi </a:t>
            </a:r>
            <a:r>
              <a:rPr lang="cs-CZ" sz="4300" dirty="0"/>
              <a:t>+ New Orleans;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v Evropě s </a:t>
            </a:r>
            <a:r>
              <a:rPr lang="cs-CZ" sz="4300" b="1" dirty="0" smtClean="0"/>
              <a:t>UK</a:t>
            </a:r>
            <a:r>
              <a:rPr lang="cs-CZ" sz="4300" dirty="0" smtClean="0"/>
              <a:t> </a:t>
            </a:r>
            <a:r>
              <a:rPr lang="cs-CZ" sz="4300" dirty="0"/>
              <a:t>jen </a:t>
            </a:r>
            <a:r>
              <a:rPr lang="cs-CZ" sz="4300" b="1" dirty="0"/>
              <a:t>HAN</a:t>
            </a:r>
            <a:r>
              <a:rPr lang="cs-CZ" sz="4300" dirty="0"/>
              <a:t> a </a:t>
            </a:r>
            <a:r>
              <a:rPr lang="cs-CZ" sz="4300" b="1" dirty="0"/>
              <a:t>PRU</a:t>
            </a:r>
            <a:r>
              <a:rPr lang="cs-CZ" sz="4300" dirty="0"/>
              <a:t> (Friedrich II. – úspěchy);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FRA</a:t>
            </a:r>
            <a:r>
              <a:rPr lang="cs-CZ" sz="4300" dirty="0"/>
              <a:t> – </a:t>
            </a:r>
            <a:r>
              <a:rPr lang="cs-CZ" sz="4300" b="1" dirty="0"/>
              <a:t>fiasko</a:t>
            </a:r>
            <a:r>
              <a:rPr lang="cs-CZ" sz="4300" dirty="0"/>
              <a:t>, místo invaze UK prohry </a:t>
            </a:r>
            <a:r>
              <a:rPr lang="cs-CZ" sz="4300" b="1" dirty="0"/>
              <a:t>Lagos</a:t>
            </a:r>
            <a:r>
              <a:rPr lang="cs-CZ" sz="4300" dirty="0"/>
              <a:t> a </a:t>
            </a:r>
            <a:r>
              <a:rPr lang="cs-CZ" sz="4300" b="1" dirty="0" err="1"/>
              <a:t>Quiberon</a:t>
            </a:r>
            <a:r>
              <a:rPr lang="cs-CZ" sz="4300" dirty="0"/>
              <a:t> – fatální pro kolonie;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b="1" dirty="0"/>
              <a:t>1759</a:t>
            </a:r>
            <a:r>
              <a:rPr lang="cs-CZ" sz="4300" dirty="0"/>
              <a:t> rok zázraků: dobyli </a:t>
            </a:r>
            <a:r>
              <a:rPr lang="cs-CZ" sz="4300" b="1" dirty="0" err="1"/>
              <a:t>Quebeck</a:t>
            </a:r>
            <a:r>
              <a:rPr lang="cs-CZ" sz="4300" dirty="0"/>
              <a:t> a Montreal, </a:t>
            </a:r>
            <a:r>
              <a:rPr lang="cs-CZ" sz="4300" dirty="0" err="1"/>
              <a:t>Gua+Mar</a:t>
            </a:r>
            <a:r>
              <a:rPr lang="cs-CZ" sz="4300" dirty="0"/>
              <a:t>, </a:t>
            </a:r>
            <a:r>
              <a:rPr lang="cs-CZ" sz="4300" b="1" dirty="0" err="1"/>
              <a:t>Pondichery</a:t>
            </a:r>
            <a:r>
              <a:rPr lang="cs-CZ" sz="4300" dirty="0"/>
              <a:t> 1761, pevnosti v SEN a GAM; vstup </a:t>
            </a:r>
            <a:r>
              <a:rPr lang="cs-CZ" sz="4300" b="1" dirty="0"/>
              <a:t>SPA</a:t>
            </a:r>
            <a:r>
              <a:rPr lang="cs-CZ" sz="4300" dirty="0"/>
              <a:t> 1762 – UK obsazuje Kubu a Filipíny; 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cs-CZ" sz="4300" dirty="0"/>
              <a:t>mír: </a:t>
            </a:r>
            <a:r>
              <a:rPr lang="cs-CZ" sz="4300" b="1" dirty="0"/>
              <a:t>NF pod GB </a:t>
            </a:r>
            <a:r>
              <a:rPr lang="cs-CZ" sz="4300" dirty="0"/>
              <a:t>+ karibské ostrovy a Florida, FRA vráceny cukrové ostrovy a SPA Manila a Havana;</a:t>
            </a:r>
          </a:p>
          <a:p>
            <a:pPr marL="914400" lvl="2" indent="0">
              <a:lnSpc>
                <a:spcPct val="120000"/>
              </a:lnSpc>
              <a:spcBef>
                <a:spcPts val="0"/>
              </a:spcBef>
              <a:buNone/>
            </a:pPr>
            <a:endParaRPr lang="cs-CZ" sz="16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4900" b="1" dirty="0"/>
              <a:t>Námořní dominance</a:t>
            </a:r>
            <a:r>
              <a:rPr lang="cs-CZ" sz="4900" dirty="0"/>
              <a:t>: západní </a:t>
            </a:r>
            <a:r>
              <a:rPr lang="cs-CZ" sz="4900" dirty="0" err="1"/>
              <a:t>squadrona</a:t>
            </a:r>
            <a:r>
              <a:rPr lang="cs-CZ" sz="4900" dirty="0"/>
              <a:t>, řadové lodě, obrovské náklady;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cs-CZ" sz="4900" dirty="0"/>
              <a:t>Poválečná </a:t>
            </a:r>
            <a:r>
              <a:rPr lang="cs-CZ" sz="4900" b="1" dirty="0"/>
              <a:t>recese</a:t>
            </a:r>
            <a:r>
              <a:rPr lang="cs-CZ" sz="4900" dirty="0"/>
              <a:t> – GB Parlament odmítá daně i default, přesun </a:t>
            </a:r>
            <a:r>
              <a:rPr lang="cs-CZ" sz="4900" b="1" dirty="0"/>
              <a:t>nákladů na kolonie </a:t>
            </a:r>
            <a:r>
              <a:rPr lang="cs-CZ" sz="4900" dirty="0"/>
              <a:t>(podmínka zastoupení); </a:t>
            </a:r>
            <a:r>
              <a:rPr lang="cs-CZ" sz="4900" b="1" dirty="0"/>
              <a:t>zákaz expanze </a:t>
            </a:r>
            <a:r>
              <a:rPr lang="cs-CZ" sz="4900" dirty="0"/>
              <a:t>na západ; požadavek </a:t>
            </a:r>
            <a:r>
              <a:rPr lang="cs-CZ" sz="4900" b="1" dirty="0"/>
              <a:t>nezávislosti</a:t>
            </a:r>
            <a:r>
              <a:rPr lang="cs-CZ" sz="4900" dirty="0"/>
              <a:t> </a:t>
            </a:r>
            <a:r>
              <a:rPr lang="cs-CZ" sz="4900" dirty="0" err="1"/>
              <a:t>Sev.Am</a:t>
            </a:r>
            <a:r>
              <a:rPr lang="cs-CZ" sz="4900" dirty="0"/>
              <a:t>. kolonií </a:t>
            </a:r>
            <a:r>
              <a:rPr lang="cs-CZ" sz="4900" b="1" dirty="0"/>
              <a:t>1776</a:t>
            </a:r>
            <a:r>
              <a:rPr lang="cs-CZ" sz="4900" dirty="0"/>
              <a:t> (1778 FRA, NIZ, SPA); GB v izolaci; </a:t>
            </a:r>
            <a:r>
              <a:rPr lang="cs-CZ" sz="4900" b="1" dirty="0"/>
              <a:t>1783</a:t>
            </a:r>
            <a:r>
              <a:rPr lang="cs-CZ" sz="4900" dirty="0"/>
              <a:t> nezávislost </a:t>
            </a:r>
            <a:r>
              <a:rPr lang="cs-CZ" sz="4900" b="1" dirty="0"/>
              <a:t>USA</a:t>
            </a:r>
            <a:r>
              <a:rPr lang="cs-CZ" sz="4900" dirty="0"/>
              <a:t>. 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954123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d/d1/%E6%98%8E%E5%A4%AA%E7%A5%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82" y="554259"/>
            <a:ext cx="39243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0/03/Qing-Nurhac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190" y="554259"/>
            <a:ext cx="3425824" cy="517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141473" y="5800196"/>
            <a:ext cx="5647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Nurhači</a:t>
            </a:r>
            <a:r>
              <a:rPr lang="cs-CZ" dirty="0">
                <a:solidFill>
                  <a:srgbClr val="202122"/>
                </a:solidFill>
                <a:latin typeface="Arial" panose="020B0604020202020204" pitchFamily="34" charset="0"/>
              </a:rPr>
              <a:t>, zakladatel státu </a:t>
            </a:r>
            <a:r>
              <a:rPr lang="cs-CZ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Džürčenů</a:t>
            </a:r>
            <a:r>
              <a:rPr lang="cs-CZ" dirty="0" smtClean="0">
                <a:solidFill>
                  <a:srgbClr val="202122"/>
                </a:solidFill>
                <a:latin typeface="Arial" panose="020B0604020202020204" pitchFamily="34" charset="0"/>
              </a:rPr>
              <a:t> (1606-1626), otec</a:t>
            </a:r>
          </a:p>
          <a:p>
            <a:r>
              <a:rPr lang="cs-CZ" dirty="0"/>
              <a:t> </a:t>
            </a:r>
            <a:r>
              <a:rPr lang="cs-CZ" dirty="0" err="1"/>
              <a:t>Chung</a:t>
            </a:r>
            <a:r>
              <a:rPr lang="cs-CZ" dirty="0"/>
              <a:t> </a:t>
            </a:r>
            <a:r>
              <a:rPr lang="cs-CZ" dirty="0" smtClean="0"/>
              <a:t>Tchaj-ťiho, zakladatele Mandžuské dynastie </a:t>
            </a:r>
            <a:r>
              <a:rPr lang="cs-CZ" dirty="0" err="1" smtClean="0"/>
              <a:t>Čching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88769" y="5738724"/>
            <a:ext cx="44721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err="1">
                <a:solidFill>
                  <a:srgbClr val="202122"/>
                </a:solidFill>
              </a:rPr>
              <a:t>Ču</a:t>
            </a:r>
            <a:r>
              <a:rPr lang="cs-CZ" dirty="0">
                <a:solidFill>
                  <a:srgbClr val="202122"/>
                </a:solidFill>
              </a:rPr>
              <a:t> </a:t>
            </a:r>
            <a:r>
              <a:rPr lang="cs-CZ" dirty="0" err="1" smtClean="0">
                <a:solidFill>
                  <a:srgbClr val="202122"/>
                </a:solidFill>
              </a:rPr>
              <a:t>Jüan-čang</a:t>
            </a:r>
            <a:r>
              <a:rPr lang="cs-CZ" dirty="0" smtClean="0">
                <a:solidFill>
                  <a:srgbClr val="202122"/>
                </a:solidFill>
              </a:rPr>
              <a:t>, jako </a:t>
            </a:r>
            <a:r>
              <a:rPr lang="cs-CZ" dirty="0" err="1" smtClean="0"/>
              <a:t>Chung-wu</a:t>
            </a:r>
            <a:r>
              <a:rPr lang="cs-CZ" dirty="0"/>
              <a:t> </a:t>
            </a:r>
            <a:r>
              <a:rPr lang="cs-CZ" dirty="0" smtClean="0">
                <a:solidFill>
                  <a:srgbClr val="202122"/>
                </a:solidFill>
              </a:rPr>
              <a:t>první císař Ming (1368-1398)</a:t>
            </a:r>
            <a:endParaRPr lang="cs-CZ" dirty="0"/>
          </a:p>
          <a:p>
            <a:r>
              <a:rPr lang="cs-CZ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8117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23120\Desktop\the-battle-of-quiberon-bay-12-november-1759-the-day-after-1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870" y="0"/>
            <a:ext cx="7760260" cy="649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C645A06-16F2-4342-BBBE-1E8B31BD34B2}"/>
              </a:ext>
            </a:extLst>
          </p:cNvPr>
          <p:cNvSpPr/>
          <p:nvPr/>
        </p:nvSpPr>
        <p:spPr>
          <a:xfrm>
            <a:off x="7036109" y="6496448"/>
            <a:ext cx="50302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/>
              <a:t>Battle of Quiberon Bay: the Day After</a:t>
            </a:r>
            <a:r>
              <a:rPr lang="en-US" sz="1600" dirty="0"/>
              <a:t> Richard Wright 1760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4259600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Nová složka\Mapy OK\Střední Amerika-ořez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332656"/>
            <a:ext cx="8280919" cy="6264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4484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35560" y="0"/>
            <a:ext cx="7283152" cy="652934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>
                <a:solidFill>
                  <a:srgbClr val="0070C0"/>
                </a:solidFill>
                <a:latin typeface="+mn-lt"/>
              </a:rPr>
              <a:t>Britské impérium </a:t>
            </a:r>
            <a:r>
              <a:rPr lang="cs-CZ" sz="2800" b="1" dirty="0">
                <a:latin typeface="+mn-lt"/>
              </a:rPr>
              <a:t>v Asii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7901" y="548681"/>
            <a:ext cx="11095348" cy="615377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cs-CZ" sz="2000" b="1" dirty="0" err="1">
                <a:solidFill>
                  <a:srgbClr val="0070C0"/>
                </a:solidFill>
              </a:rPr>
              <a:t>Vých.ind</a:t>
            </a:r>
            <a:r>
              <a:rPr lang="cs-CZ" sz="2000" b="1" dirty="0">
                <a:solidFill>
                  <a:srgbClr val="0070C0"/>
                </a:solidFill>
              </a:rPr>
              <a:t>. spol. </a:t>
            </a:r>
            <a:r>
              <a:rPr lang="cs-CZ" sz="2000" dirty="0"/>
              <a:t>(EIC 1600); cíl </a:t>
            </a:r>
            <a:r>
              <a:rPr lang="cs-CZ" sz="2000" b="1" dirty="0"/>
              <a:t>koření</a:t>
            </a:r>
            <a:r>
              <a:rPr lang="cs-CZ" sz="2000" dirty="0"/>
              <a:t> na Molukách (neúspěch NED); </a:t>
            </a:r>
            <a:r>
              <a:rPr lang="cs-CZ" sz="2000" b="1" dirty="0"/>
              <a:t>pobřeží Indie</a:t>
            </a:r>
            <a:r>
              <a:rPr lang="cs-CZ" sz="2000" dirty="0"/>
              <a:t>: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1607 </a:t>
            </a:r>
            <a:r>
              <a:rPr lang="cs-CZ" sz="1600" b="1" dirty="0" err="1"/>
              <a:t>Surat</a:t>
            </a:r>
            <a:r>
              <a:rPr lang="cs-CZ" sz="1600" dirty="0"/>
              <a:t> (dostupnost zboží a blízkost </a:t>
            </a:r>
            <a:r>
              <a:rPr lang="cs-CZ" sz="1600" dirty="0" err="1"/>
              <a:t>Mugh.říše</a:t>
            </a:r>
            <a:r>
              <a:rPr lang="cs-CZ" sz="1600" dirty="0"/>
              <a:t>);</a:t>
            </a:r>
          </a:p>
          <a:p>
            <a:pPr lvl="1">
              <a:spcBef>
                <a:spcPts val="0"/>
              </a:spcBef>
            </a:pPr>
            <a:r>
              <a:rPr lang="cs-CZ" sz="1600" dirty="0">
                <a:solidFill>
                  <a:srgbClr val="0070C0"/>
                </a:solidFill>
              </a:rPr>
              <a:t>budování pozice </a:t>
            </a:r>
            <a:r>
              <a:rPr lang="cs-CZ" sz="1600" dirty="0"/>
              <a:t>– eskorty obchodníků a poutníků – obchodní </a:t>
            </a:r>
            <a:r>
              <a:rPr lang="cs-CZ" sz="1600" b="1" dirty="0"/>
              <a:t>privilegia</a:t>
            </a:r>
            <a:r>
              <a:rPr lang="cs-CZ" sz="1600" dirty="0"/>
              <a:t>: </a:t>
            </a:r>
            <a:r>
              <a:rPr lang="cs-CZ" sz="1600" b="1" dirty="0"/>
              <a:t>Madras</a:t>
            </a:r>
            <a:r>
              <a:rPr lang="cs-CZ" sz="1600" dirty="0"/>
              <a:t> 1639, </a:t>
            </a:r>
            <a:r>
              <a:rPr lang="cs-CZ" sz="1600" b="1" dirty="0"/>
              <a:t>Bombaj</a:t>
            </a:r>
            <a:r>
              <a:rPr lang="cs-CZ" sz="1600" dirty="0"/>
              <a:t> 1661 a </a:t>
            </a:r>
            <a:r>
              <a:rPr lang="cs-CZ" sz="1600" b="1" dirty="0"/>
              <a:t>Kalkata</a:t>
            </a:r>
            <a:r>
              <a:rPr lang="cs-CZ" sz="1600" dirty="0"/>
              <a:t> 1690; zakoupení „feudálních práv“ v </a:t>
            </a:r>
            <a:r>
              <a:rPr lang="cs-CZ" sz="1600" b="1" dirty="0">
                <a:solidFill>
                  <a:srgbClr val="0070C0"/>
                </a:solidFill>
              </a:rPr>
              <a:t>Bengálsku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(1698);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roztržka s říší 1688 </a:t>
            </a:r>
            <a:r>
              <a:rPr lang="cs-CZ" sz="1600" dirty="0"/>
              <a:t>– obsazení skladišť v </a:t>
            </a:r>
            <a:r>
              <a:rPr lang="cs-CZ" sz="1600" dirty="0" err="1"/>
              <a:t>Suratu</a:t>
            </a:r>
            <a:r>
              <a:rPr lang="cs-CZ" sz="1600" dirty="0"/>
              <a:t>, obnovení privilegií; </a:t>
            </a:r>
          </a:p>
          <a:p>
            <a:pPr lvl="1">
              <a:spcBef>
                <a:spcPts val="0"/>
              </a:spcBef>
            </a:pPr>
            <a:endParaRPr lang="cs-CZ" sz="700" dirty="0"/>
          </a:p>
          <a:p>
            <a:pPr>
              <a:spcBef>
                <a:spcPts val="0"/>
              </a:spcBef>
            </a:pPr>
            <a:r>
              <a:rPr lang="cs-CZ" sz="2000" b="1" dirty="0" err="1">
                <a:solidFill>
                  <a:srgbClr val="0070C0"/>
                </a:solidFill>
              </a:rPr>
              <a:t>Mughálská</a:t>
            </a:r>
            <a:r>
              <a:rPr lang="cs-CZ" sz="2000" b="1" dirty="0">
                <a:solidFill>
                  <a:srgbClr val="0070C0"/>
                </a:solidFill>
              </a:rPr>
              <a:t> říše </a:t>
            </a:r>
            <a:r>
              <a:rPr lang="cs-CZ" sz="2000" dirty="0"/>
              <a:t>(1526-1858) nejvýznamnější v Indii:</a:t>
            </a:r>
          </a:p>
          <a:p>
            <a:pPr lvl="1">
              <a:spcBef>
                <a:spcPts val="0"/>
              </a:spcBef>
            </a:pPr>
            <a:r>
              <a:rPr lang="cs-CZ" sz="1600" dirty="0" err="1"/>
              <a:t>Bábur</a:t>
            </a:r>
            <a:r>
              <a:rPr lang="cs-CZ" sz="1600" dirty="0"/>
              <a:t> z Kábulu (turkický kmen), </a:t>
            </a:r>
            <a:r>
              <a:rPr lang="cs-CZ" sz="1600" b="1" dirty="0" err="1"/>
              <a:t>Pánípat</a:t>
            </a:r>
            <a:r>
              <a:rPr lang="cs-CZ" sz="1600" dirty="0"/>
              <a:t> </a:t>
            </a:r>
            <a:r>
              <a:rPr lang="cs-CZ" sz="1600" b="1" dirty="0"/>
              <a:t>1526</a:t>
            </a:r>
            <a:r>
              <a:rPr lang="cs-CZ" sz="1600" dirty="0"/>
              <a:t> vítězí nad </a:t>
            </a:r>
            <a:r>
              <a:rPr lang="cs-CZ" sz="1600" dirty="0" err="1"/>
              <a:t>Dillím</a:t>
            </a:r>
            <a:r>
              <a:rPr lang="cs-CZ" sz="1600" dirty="0"/>
              <a:t> – obsazení Dillí a Agry (centra);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Expanze za Kabara a </a:t>
            </a:r>
            <a:r>
              <a:rPr lang="cs-CZ" sz="1600" b="1" dirty="0" err="1"/>
              <a:t>Aurangzéba</a:t>
            </a:r>
            <a:r>
              <a:rPr lang="cs-CZ" sz="1600" dirty="0"/>
              <a:t> (1658-1701) (výnosy 10x L.XIV), 150mil obyv., překročení </a:t>
            </a:r>
            <a:r>
              <a:rPr lang="cs-CZ" sz="1600" b="1" dirty="0"/>
              <a:t>optimálního bodu</a:t>
            </a:r>
            <a:r>
              <a:rPr lang="cs-CZ" sz="1600" dirty="0"/>
              <a:t>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Agresivní </a:t>
            </a:r>
            <a:r>
              <a:rPr lang="cs-CZ" sz="1600" b="1" dirty="0"/>
              <a:t>konfederace </a:t>
            </a:r>
            <a:r>
              <a:rPr lang="cs-CZ" sz="1600" b="1" dirty="0" err="1"/>
              <a:t>Maratha</a:t>
            </a:r>
            <a:r>
              <a:rPr lang="cs-CZ" sz="1600" b="1" dirty="0"/>
              <a:t> </a:t>
            </a:r>
            <a:r>
              <a:rPr lang="cs-CZ" sz="1600" dirty="0"/>
              <a:t>(</a:t>
            </a:r>
            <a:r>
              <a:rPr lang="cs-CZ" sz="1600" dirty="0" err="1"/>
              <a:t>šiíté</a:t>
            </a:r>
            <a:r>
              <a:rPr lang="cs-CZ" sz="1600" dirty="0"/>
              <a:t>) – konec </a:t>
            </a:r>
            <a:r>
              <a:rPr lang="cs-CZ" sz="1600" b="1" dirty="0" err="1"/>
              <a:t>náb.tolerance</a:t>
            </a:r>
            <a:r>
              <a:rPr lang="cs-CZ" sz="1600" dirty="0"/>
              <a:t> v </a:t>
            </a:r>
            <a:r>
              <a:rPr lang="cs-CZ" sz="1600" dirty="0" err="1"/>
              <a:t>Mugh.říši</a:t>
            </a:r>
            <a:r>
              <a:rPr lang="cs-CZ" sz="1600" dirty="0"/>
              <a:t> – finanční </a:t>
            </a:r>
            <a:r>
              <a:rPr lang="cs-CZ" sz="1600" b="1" dirty="0"/>
              <a:t>přetížení</a:t>
            </a:r>
            <a:r>
              <a:rPr lang="cs-CZ" sz="1600" dirty="0"/>
              <a:t> a úpadek;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1803</a:t>
            </a:r>
            <a:r>
              <a:rPr lang="cs-CZ" sz="1600" dirty="0"/>
              <a:t> císař Šáh </a:t>
            </a:r>
            <a:r>
              <a:rPr lang="cs-CZ" sz="1600" dirty="0" err="1"/>
              <a:t>Alem</a:t>
            </a:r>
            <a:r>
              <a:rPr lang="cs-CZ" sz="1600" dirty="0"/>
              <a:t> pod </a:t>
            </a:r>
            <a:r>
              <a:rPr lang="cs-CZ" sz="1600" b="1" dirty="0"/>
              <a:t>GB ochranu</a:t>
            </a:r>
            <a:r>
              <a:rPr lang="cs-CZ" sz="1600" dirty="0"/>
              <a:t>, </a:t>
            </a:r>
            <a:r>
              <a:rPr lang="cs-CZ" sz="1600" b="1" dirty="0"/>
              <a:t>1858</a:t>
            </a:r>
            <a:r>
              <a:rPr lang="cs-CZ" sz="1600" dirty="0"/>
              <a:t> </a:t>
            </a:r>
            <a:r>
              <a:rPr lang="cs-CZ" sz="1600" b="1" dirty="0"/>
              <a:t>Viktorie</a:t>
            </a:r>
            <a:r>
              <a:rPr lang="cs-CZ" sz="1600" dirty="0"/>
              <a:t> císařovna Indická;</a:t>
            </a:r>
          </a:p>
          <a:p>
            <a:pPr lvl="1">
              <a:spcBef>
                <a:spcPts val="0"/>
              </a:spcBef>
            </a:pPr>
            <a:r>
              <a:rPr lang="cs-CZ" sz="1600" b="1" dirty="0" err="1"/>
              <a:t>Ek.systém</a:t>
            </a:r>
            <a:r>
              <a:rPr lang="cs-CZ" sz="1600" dirty="0"/>
              <a:t>: </a:t>
            </a:r>
            <a:r>
              <a:rPr lang="cs-CZ" sz="1600" b="1" dirty="0" err="1"/>
              <a:t>džagír</a:t>
            </a:r>
            <a:r>
              <a:rPr lang="cs-CZ" sz="1600" dirty="0"/>
              <a:t> (nedědičně propůjčená půda), </a:t>
            </a:r>
            <a:r>
              <a:rPr lang="cs-CZ" sz="1600" dirty="0" err="1"/>
              <a:t>mansab</a:t>
            </a:r>
            <a:r>
              <a:rPr lang="cs-CZ" sz="1600" dirty="0"/>
              <a:t> (+voj. povinnost); polygamní dvory, </a:t>
            </a:r>
            <a:r>
              <a:rPr lang="cs-CZ" sz="1600" b="1" dirty="0"/>
              <a:t>kasty</a:t>
            </a:r>
            <a:r>
              <a:rPr lang="cs-CZ" sz="1600" dirty="0"/>
              <a:t>; postupně </a:t>
            </a:r>
            <a:r>
              <a:rPr lang="cs-CZ" sz="1600" dirty="0" smtClean="0"/>
              <a:t>monetizace-daně; </a:t>
            </a:r>
            <a:r>
              <a:rPr lang="cs-CZ" sz="1600" dirty="0"/>
              <a:t>doplněk: obchodní příjmy; špičkový </a:t>
            </a:r>
            <a:r>
              <a:rPr lang="cs-CZ" sz="1600" b="1" dirty="0">
                <a:solidFill>
                  <a:srgbClr val="0070C0"/>
                </a:solidFill>
              </a:rPr>
              <a:t>exportér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b="1" dirty="0" err="1">
                <a:solidFill>
                  <a:srgbClr val="0070C0"/>
                </a:solidFill>
              </a:rPr>
              <a:t>manuf</a:t>
            </a:r>
            <a:r>
              <a:rPr lang="cs-CZ" sz="1600" b="1" dirty="0" smtClean="0">
                <a:solidFill>
                  <a:srgbClr val="0070C0"/>
                </a:solidFill>
              </a:rPr>
              <a:t>. textilní</a:t>
            </a:r>
            <a:r>
              <a:rPr lang="cs-CZ" sz="1600" dirty="0" smtClean="0">
                <a:solidFill>
                  <a:srgbClr val="0070C0"/>
                </a:solidFill>
              </a:rPr>
              <a:t> </a:t>
            </a:r>
            <a:r>
              <a:rPr lang="cs-CZ" sz="1600" dirty="0"/>
              <a:t>produkce (celosvětová poptávka – od mušelín po </a:t>
            </a:r>
            <a:r>
              <a:rPr lang="cs-CZ" sz="1600" dirty="0" err="1"/>
              <a:t>koromandel</a:t>
            </a:r>
            <a:r>
              <a:rPr lang="cs-CZ" sz="1600" dirty="0"/>
              <a:t>);</a:t>
            </a:r>
          </a:p>
          <a:p>
            <a:pPr lvl="1">
              <a:spcBef>
                <a:spcPts val="0"/>
              </a:spcBef>
            </a:pPr>
            <a:r>
              <a:rPr lang="cs-CZ" sz="1600" b="1" dirty="0"/>
              <a:t>zaostávání</a:t>
            </a:r>
            <a:r>
              <a:rPr lang="cs-CZ" sz="1600" dirty="0"/>
              <a:t> v inovacích (železo, ocelové zbraně), dostupnost </a:t>
            </a:r>
            <a:r>
              <a:rPr lang="cs-CZ" sz="1600" b="1" dirty="0"/>
              <a:t>pracovní</a:t>
            </a:r>
            <a:r>
              <a:rPr lang="cs-CZ" sz="1600" dirty="0"/>
              <a:t> </a:t>
            </a:r>
            <a:r>
              <a:rPr lang="cs-CZ" sz="1600" b="1" dirty="0"/>
              <a:t>síly</a:t>
            </a:r>
            <a:r>
              <a:rPr lang="cs-CZ" sz="1600" dirty="0"/>
              <a:t>, </a:t>
            </a:r>
            <a:r>
              <a:rPr lang="cs-CZ" sz="1600" b="1" dirty="0"/>
              <a:t>nízké</a:t>
            </a:r>
            <a:r>
              <a:rPr lang="cs-CZ" sz="1600" dirty="0"/>
              <a:t> mzdové </a:t>
            </a:r>
            <a:r>
              <a:rPr lang="cs-CZ" sz="1600" b="1" dirty="0"/>
              <a:t>náklady</a:t>
            </a:r>
            <a:r>
              <a:rPr lang="cs-CZ" sz="1600" dirty="0"/>
              <a:t>; pak </a:t>
            </a:r>
            <a:r>
              <a:rPr lang="cs-CZ" sz="1600" b="1" dirty="0"/>
              <a:t>politiky</a:t>
            </a:r>
            <a:r>
              <a:rPr lang="cs-CZ" sz="1600" dirty="0"/>
              <a:t> </a:t>
            </a:r>
            <a:r>
              <a:rPr lang="cs-CZ" sz="1600" b="1" dirty="0"/>
              <a:t>GB</a:t>
            </a:r>
            <a:r>
              <a:rPr lang="cs-CZ" sz="1600" dirty="0"/>
              <a:t> (dovoz surovin, likvidace </a:t>
            </a:r>
            <a:r>
              <a:rPr lang="cs-CZ" sz="1600" dirty="0" err="1"/>
              <a:t>prům</a:t>
            </a:r>
            <a:r>
              <a:rPr lang="cs-CZ" sz="1600" dirty="0"/>
              <a:t>.);</a:t>
            </a:r>
          </a:p>
          <a:p>
            <a:pPr lvl="1">
              <a:spcBef>
                <a:spcPts val="0"/>
              </a:spcBef>
            </a:pPr>
            <a:endParaRPr lang="cs-CZ" sz="700" dirty="0"/>
          </a:p>
          <a:p>
            <a:pPr>
              <a:spcBef>
                <a:spcPts val="0"/>
              </a:spcBef>
            </a:pPr>
            <a:r>
              <a:rPr lang="cs-CZ" sz="2000" b="1" dirty="0"/>
              <a:t>Britská </a:t>
            </a:r>
            <a:r>
              <a:rPr lang="cs-CZ" sz="2000" b="1" dirty="0">
                <a:solidFill>
                  <a:srgbClr val="0070C0"/>
                </a:solidFill>
              </a:rPr>
              <a:t>expanze</a:t>
            </a:r>
            <a:r>
              <a:rPr lang="cs-CZ" sz="2000" dirty="0"/>
              <a:t>: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malá armáda místních + </a:t>
            </a:r>
            <a:r>
              <a:rPr lang="cs-CZ" sz="1600" b="1" dirty="0"/>
              <a:t>E. důstojníci </a:t>
            </a:r>
            <a:r>
              <a:rPr lang="cs-CZ" sz="1600" dirty="0"/>
              <a:t>a </a:t>
            </a:r>
            <a:r>
              <a:rPr lang="cs-CZ" sz="1600" b="1" dirty="0"/>
              <a:t>dělostřelectvo</a:t>
            </a:r>
            <a:r>
              <a:rPr lang="cs-CZ" sz="1600" dirty="0"/>
              <a:t> + </a:t>
            </a:r>
            <a:r>
              <a:rPr lang="cs-CZ" sz="1600" b="1" dirty="0"/>
              <a:t>diplomacie</a:t>
            </a:r>
            <a:r>
              <a:rPr lang="cs-CZ" sz="1600" dirty="0"/>
              <a:t> využívající místní konflikty -&gt; možnost ovládnutí lokálních států a provincií jako loutek (</a:t>
            </a:r>
            <a:r>
              <a:rPr lang="cs-CZ" sz="1600" dirty="0" err="1"/>
              <a:t>Dupleix</a:t>
            </a:r>
            <a:r>
              <a:rPr lang="cs-CZ" sz="1600" dirty="0"/>
              <a:t>);</a:t>
            </a:r>
          </a:p>
          <a:p>
            <a:pPr lvl="1">
              <a:spcBef>
                <a:spcPts val="0"/>
              </a:spcBef>
            </a:pPr>
            <a:r>
              <a:rPr lang="cs-CZ" sz="1600" b="1" u="sng" dirty="0">
                <a:solidFill>
                  <a:srgbClr val="0070C0"/>
                </a:solidFill>
              </a:rPr>
              <a:t>Bengálsko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– autonomní vláda, </a:t>
            </a:r>
            <a:r>
              <a:rPr lang="cs-CZ" sz="1600" b="1" dirty="0"/>
              <a:t>bavlněný</a:t>
            </a:r>
            <a:r>
              <a:rPr lang="cs-CZ" sz="1600" dirty="0"/>
              <a:t> </a:t>
            </a:r>
            <a:r>
              <a:rPr lang="cs-CZ" sz="1600" b="1" dirty="0"/>
              <a:t>textil</a:t>
            </a:r>
            <a:r>
              <a:rPr lang="cs-CZ" sz="1600" dirty="0"/>
              <a:t>; </a:t>
            </a:r>
            <a:r>
              <a:rPr lang="cs-CZ" sz="1600" b="1" dirty="0"/>
              <a:t>1756</a:t>
            </a:r>
            <a:r>
              <a:rPr lang="cs-CZ" sz="1600" dirty="0"/>
              <a:t> přepad </a:t>
            </a:r>
            <a:r>
              <a:rPr lang="cs-CZ" sz="1600" b="1" dirty="0"/>
              <a:t>Kalkaty</a:t>
            </a:r>
            <a:r>
              <a:rPr lang="cs-CZ" sz="1600" dirty="0"/>
              <a:t> (podpora FRA), expedice Roberta </a:t>
            </a:r>
            <a:r>
              <a:rPr lang="cs-CZ" sz="1600" b="1" dirty="0" err="1"/>
              <a:t>Clivea</a:t>
            </a:r>
            <a:r>
              <a:rPr lang="cs-CZ" sz="1600" dirty="0"/>
              <a:t>: obsazení Kalkaty a bitva u </a:t>
            </a:r>
            <a:r>
              <a:rPr lang="cs-CZ" sz="1600" b="1" dirty="0" err="1">
                <a:solidFill>
                  <a:srgbClr val="0070C0"/>
                </a:solidFill>
              </a:rPr>
              <a:t>Palásí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b="1" dirty="0">
                <a:solidFill>
                  <a:srgbClr val="0070C0"/>
                </a:solidFill>
              </a:rPr>
              <a:t>1757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(3050 vs. 62k) -&gt; </a:t>
            </a:r>
            <a:r>
              <a:rPr lang="cs-CZ" sz="1600" b="1" dirty="0"/>
              <a:t>smlouva</a:t>
            </a:r>
            <a:r>
              <a:rPr lang="cs-CZ" sz="1600" dirty="0"/>
              <a:t> 1756 na právo </a:t>
            </a:r>
            <a:r>
              <a:rPr lang="cs-CZ" sz="1600" b="1" dirty="0"/>
              <a:t>výběru výnosů </a:t>
            </a:r>
            <a:r>
              <a:rPr lang="cs-CZ" sz="1600" dirty="0"/>
              <a:t>z bavlny a hedvábí; </a:t>
            </a:r>
            <a:r>
              <a:rPr lang="cs-CZ" sz="1600" b="1" dirty="0"/>
              <a:t>GB protektorát </a:t>
            </a:r>
            <a:r>
              <a:rPr lang="cs-CZ" sz="1600" dirty="0"/>
              <a:t>– skandály a reforma;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Obchod s </a:t>
            </a:r>
            <a:r>
              <a:rPr lang="cs-CZ" sz="1600" b="1" dirty="0"/>
              <a:t>bavlněnými látkami </a:t>
            </a:r>
            <a:r>
              <a:rPr lang="cs-CZ" sz="1600" dirty="0"/>
              <a:t>a </a:t>
            </a:r>
            <a:r>
              <a:rPr lang="cs-CZ" sz="1600" b="1" dirty="0">
                <a:solidFill>
                  <a:srgbClr val="0070C0"/>
                </a:solidFill>
              </a:rPr>
              <a:t>oděvy</a:t>
            </a:r>
            <a:r>
              <a:rPr lang="cs-CZ" sz="1600" dirty="0">
                <a:solidFill>
                  <a:srgbClr val="0070C0"/>
                </a:solidFill>
              </a:rPr>
              <a:t> </a:t>
            </a:r>
            <a:r>
              <a:rPr lang="cs-CZ" sz="1600" dirty="0"/>
              <a:t>– </a:t>
            </a:r>
            <a:r>
              <a:rPr lang="cs-CZ" sz="1600" b="1" dirty="0"/>
              <a:t>Indie</a:t>
            </a:r>
            <a:r>
              <a:rPr lang="cs-CZ" sz="1600" dirty="0"/>
              <a:t> největší producent, </a:t>
            </a:r>
            <a:r>
              <a:rPr lang="cs-CZ" sz="1600" b="1" dirty="0"/>
              <a:t>60-80% obchodu EIC </a:t>
            </a:r>
            <a:r>
              <a:rPr lang="cs-CZ" sz="1600" dirty="0"/>
              <a:t>v </a:t>
            </a:r>
            <a:r>
              <a:rPr lang="cs-CZ" sz="1600" b="1" dirty="0"/>
              <a:t>1750</a:t>
            </a:r>
            <a:r>
              <a:rPr lang="cs-CZ" sz="1600" dirty="0"/>
              <a:t>; objednávky z GB, kontrakt s místními obchodníky, zpracování v manufakturách ve vnitrozemí, dodání do přístavů a do GB;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Obchod s </a:t>
            </a:r>
            <a:r>
              <a:rPr lang="cs-CZ" sz="1600" b="1" dirty="0"/>
              <a:t>čajem</a:t>
            </a:r>
            <a:r>
              <a:rPr lang="cs-CZ" sz="1600" dirty="0"/>
              <a:t> (1/3 obchodu) a </a:t>
            </a:r>
            <a:r>
              <a:rPr lang="cs-CZ" sz="1600" b="1" dirty="0">
                <a:solidFill>
                  <a:srgbClr val="0070C0"/>
                </a:solidFill>
              </a:rPr>
              <a:t>opiem</a:t>
            </a:r>
            <a:r>
              <a:rPr lang="cs-CZ" sz="1600" dirty="0"/>
              <a:t>: postupný </a:t>
            </a:r>
            <a:r>
              <a:rPr lang="cs-CZ" sz="1600" b="1" dirty="0"/>
              <a:t>pokles potřeby stříbra </a:t>
            </a:r>
            <a:r>
              <a:rPr lang="cs-CZ" sz="1600" dirty="0"/>
              <a:t>(z 75% exp.GB na 30%); </a:t>
            </a:r>
            <a:r>
              <a:rPr lang="cs-CZ" sz="1600" b="1" dirty="0"/>
              <a:t>opium</a:t>
            </a:r>
            <a:r>
              <a:rPr lang="cs-CZ" sz="1600" dirty="0"/>
              <a:t> za </a:t>
            </a:r>
            <a:r>
              <a:rPr lang="cs-CZ" sz="1600" b="1" dirty="0"/>
              <a:t>čaj</a:t>
            </a:r>
            <a:r>
              <a:rPr lang="cs-CZ" sz="1600" dirty="0"/>
              <a:t> (Kalkata - Kanton)</a:t>
            </a:r>
          </a:p>
          <a:p>
            <a:pPr lvl="1">
              <a:spcBef>
                <a:spcPts val="0"/>
              </a:spcBef>
            </a:pPr>
            <a:r>
              <a:rPr lang="cs-CZ" sz="1600" dirty="0"/>
              <a:t>dříve </a:t>
            </a:r>
            <a:r>
              <a:rPr lang="cs-CZ" sz="1600" b="1" dirty="0"/>
              <a:t>E poptávka zlepšovala</a:t>
            </a:r>
            <a:r>
              <a:rPr lang="cs-CZ" sz="1600" dirty="0"/>
              <a:t> </a:t>
            </a:r>
            <a:r>
              <a:rPr lang="cs-CZ" sz="1600" b="1" dirty="0" err="1"/>
              <a:t>ToT</a:t>
            </a:r>
            <a:r>
              <a:rPr lang="cs-CZ" sz="1600" b="1" dirty="0"/>
              <a:t> Asie</a:t>
            </a:r>
            <a:r>
              <a:rPr lang="cs-CZ" sz="1600" dirty="0"/>
              <a:t>, daně z </a:t>
            </a:r>
            <a:r>
              <a:rPr lang="cs-CZ" sz="1600" b="1" dirty="0"/>
              <a:t>BENG</a:t>
            </a:r>
            <a:r>
              <a:rPr lang="cs-CZ" sz="1600" dirty="0"/>
              <a:t> a </a:t>
            </a:r>
            <a:r>
              <a:rPr lang="cs-CZ" sz="1600" b="1" dirty="0"/>
              <a:t>opium</a:t>
            </a:r>
            <a:r>
              <a:rPr lang="cs-CZ" sz="1600" dirty="0"/>
              <a:t>:</a:t>
            </a:r>
            <a:r>
              <a:rPr lang="cs-CZ" sz="1600" b="1" dirty="0"/>
              <a:t> obrat</a:t>
            </a:r>
            <a:r>
              <a:rPr lang="cs-CZ" sz="1600" dirty="0"/>
              <a:t> v toku </a:t>
            </a:r>
            <a:r>
              <a:rPr lang="cs-CZ" sz="1600" b="1" dirty="0"/>
              <a:t>stříbra</a:t>
            </a:r>
            <a:r>
              <a:rPr lang="cs-CZ" sz="1600" dirty="0"/>
              <a:t> a </a:t>
            </a:r>
            <a:r>
              <a:rPr lang="cs-CZ" sz="1600" b="1" dirty="0" err="1">
                <a:solidFill>
                  <a:srgbClr val="0070C0"/>
                </a:solidFill>
              </a:rPr>
              <a:t>dezindustrializace</a:t>
            </a:r>
            <a:r>
              <a:rPr lang="cs-CZ" sz="1600" dirty="0"/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10713727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Nová složka\Mapy OK\Indie-ořez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188641"/>
            <a:ext cx="5832648" cy="6624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17197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707.photobucket.com/albums/ww71/chalklands/scan00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160" y="52420"/>
            <a:ext cx="5273121" cy="668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5408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810" y="1200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2200" b="1" dirty="0"/>
              <a:t>Komoditní složení evropských exportů z Asie do Evropy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3287688" y="908711"/>
          <a:ext cx="5006268" cy="5258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80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7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rgbClr val="00B050"/>
                          </a:solidFill>
                          <a:effectLst/>
                        </a:rPr>
                        <a:t>Portugalsko </a:t>
                      </a:r>
                      <a:r>
                        <a:rPr lang="cs-CZ" sz="1400" baseline="0" dirty="0">
                          <a:solidFill>
                            <a:srgbClr val="00B050"/>
                          </a:solidFill>
                          <a:effectLst/>
                        </a:rPr>
                        <a:t>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(%,</a:t>
                      </a:r>
                      <a:r>
                        <a:rPr lang="cs-CZ" sz="1400" b="0" baseline="0" dirty="0">
                          <a:solidFill>
                            <a:schemeClr val="tx1"/>
                          </a:solidFill>
                          <a:effectLst/>
                        </a:rPr>
                        <a:t> hodnota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1513–1519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1608–1610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Pepř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80,0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69,0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Molucké koření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9,0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0,03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Jiné koření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9,4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10,9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Textil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0,2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7,8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Indigo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7,7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jiné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1,4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4,6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3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VOC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1400" dirty="0">
                          <a:solidFill>
                            <a:srgbClr val="FF0000"/>
                          </a:solidFill>
                          <a:effectLst/>
                        </a:rPr>
                        <a:t>Nizozemí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cs-CZ" sz="1400" b="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(%,</a:t>
                      </a:r>
                      <a:r>
                        <a:rPr lang="cs-CZ" sz="1400" b="0" baseline="0" dirty="0">
                          <a:solidFill>
                            <a:schemeClr val="tx1"/>
                          </a:solidFill>
                          <a:effectLst/>
                        </a:rPr>
                        <a:t> hodnota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1619–1621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1778–1780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Pepř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56,4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</a:rPr>
                        <a:t>11,0</a:t>
                      </a:r>
                      <a:endParaRPr lang="cs-CZ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Jiné koření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17,6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24,4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Textil a surové hedvábí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16,1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32,7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Čaj a káva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0,0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22,9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jiné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9,9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9,0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79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EIC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1400" dirty="0">
                          <a:solidFill>
                            <a:srgbClr val="0070C0"/>
                          </a:solidFill>
                          <a:effectLst/>
                        </a:rPr>
                        <a:t>Británie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cs-CZ" sz="1400" b="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(%,</a:t>
                      </a:r>
                      <a:r>
                        <a:rPr lang="cs-CZ" sz="1400" b="0" baseline="0" dirty="0">
                          <a:solidFill>
                            <a:schemeClr val="tx1"/>
                          </a:solidFill>
                          <a:effectLst/>
                        </a:rPr>
                        <a:t> hodnota</a:t>
                      </a:r>
                      <a:r>
                        <a:rPr lang="cs-CZ" sz="14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14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1668–1670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chemeClr val="tx1"/>
                          </a:solidFill>
                          <a:effectLst/>
                        </a:rPr>
                        <a:t>1758–1760</a:t>
                      </a:r>
                      <a:endParaRPr lang="cs-CZ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Pepř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25,3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effectLst/>
                        </a:rPr>
                        <a:t>4,4</a:t>
                      </a:r>
                      <a:endParaRPr lang="cs-CZ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Textil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56,6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53,5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Surové hedvábí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0,6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12,3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Čaj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0,03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0070C0"/>
                          </a:solidFill>
                          <a:effectLst/>
                        </a:rPr>
                        <a:t>25,3</a:t>
                      </a:r>
                      <a:endParaRPr lang="cs-CZ" sz="14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9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jiné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/>
                          </a:solidFill>
                          <a:effectLst/>
                        </a:rPr>
                        <a:t>17,5</a:t>
                      </a:r>
                      <a:endParaRPr lang="cs-CZ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/>
                          </a:solidFill>
                          <a:effectLst/>
                        </a:rPr>
                        <a:t>4,5</a:t>
                      </a:r>
                      <a:endParaRPr lang="cs-CZ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0395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ndian print day d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519193"/>
            <a:ext cx="4070887" cy="407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123627" y="4886831"/>
            <a:ext cx="2069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878787"/>
                </a:solidFill>
              </a:rPr>
              <a:t>c.1740-1760</a:t>
            </a:r>
            <a:endParaRPr lang="en-US" sz="1200" dirty="0">
              <a:solidFill>
                <a:srgbClr val="1D1D1B"/>
              </a:solidFill>
            </a:endParaRPr>
          </a:p>
          <a:p>
            <a:pPr algn="ctr"/>
            <a:r>
              <a:rPr lang="en-US" sz="1200" dirty="0">
                <a:solidFill>
                  <a:srgbClr val="1D1D1B"/>
                </a:solidFill>
              </a:rPr>
              <a:t>Day dress</a:t>
            </a:r>
          </a:p>
          <a:p>
            <a:pPr algn="ctr"/>
            <a:r>
              <a:rPr lang="en-US" sz="1200" dirty="0">
                <a:solidFill>
                  <a:srgbClr val="1D1D1B"/>
                </a:solidFill>
              </a:rPr>
              <a:t>Wood-block printed cotton</a:t>
            </a:r>
          </a:p>
          <a:p>
            <a:pPr algn="ctr"/>
            <a:r>
              <a:rPr lang="en-US" sz="1200" dirty="0">
                <a:solidFill>
                  <a:srgbClr val="1D1D1B"/>
                </a:solidFill>
              </a:rPr>
              <a:t>British, textile Indian</a:t>
            </a:r>
            <a:endParaRPr lang="en-US" sz="1200" b="0" i="0" dirty="0">
              <a:solidFill>
                <a:srgbClr val="1D1D1B"/>
              </a:solidFill>
              <a:effectLst/>
            </a:endParaRPr>
          </a:p>
        </p:txBody>
      </p:sp>
      <p:pic>
        <p:nvPicPr>
          <p:cNvPr id="1030" name="Picture 6" descr="https://i0.wp.com/blog.americanduchess.com/wp-content/uploads/2021/05/met-caraco2-C.I.38.5.1.jpg?resize=691%2C1024&amp;ssl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45" y="519193"/>
            <a:ext cx="3095664" cy="458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0.wp.com/blog.americanduchess.com/wp-content/uploads/2021/05/1795-dress-LACMA-M.57.24.jpg?resize=893%2C1024&amp;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646" y="493518"/>
            <a:ext cx="4030791" cy="462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9174996" y="5106689"/>
            <a:ext cx="2425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 very fine muslin that’s been embroidered in gold. Dress, 1795</a:t>
            </a:r>
            <a:endParaRPr lang="cs-CZ" sz="1200" dirty="0"/>
          </a:p>
        </p:txBody>
      </p:sp>
      <p:sp>
        <p:nvSpPr>
          <p:cNvPr id="7" name="Obdélník 6"/>
          <p:cNvSpPr/>
          <p:nvPr/>
        </p:nvSpPr>
        <p:spPr>
          <a:xfrm>
            <a:off x="4528883" y="5216209"/>
            <a:ext cx="30376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 fairly simple and inexpensive printed cotton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4387174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-2434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000" b="1" dirty="0">
                <a:latin typeface="+mn-lt"/>
              </a:rPr>
              <a:t>Politický vývoj ve </a:t>
            </a:r>
            <a:r>
              <a:rPr lang="cs-CZ" sz="3000" b="1" dirty="0">
                <a:solidFill>
                  <a:srgbClr val="FF0000"/>
                </a:solidFill>
                <a:latin typeface="+mn-lt"/>
              </a:rPr>
              <a:t>Francii</a:t>
            </a:r>
            <a:r>
              <a:rPr lang="cs-CZ" sz="3000" dirty="0">
                <a:latin typeface="+mn-lt"/>
              </a:rPr>
              <a:t>,</a:t>
            </a:r>
            <a:r>
              <a:rPr lang="cs-CZ" sz="3000" b="1" dirty="0">
                <a:latin typeface="+mn-lt"/>
              </a:rPr>
              <a:t> </a:t>
            </a:r>
            <a:r>
              <a:rPr lang="cs-CZ" sz="3000" b="1" dirty="0">
                <a:solidFill>
                  <a:srgbClr val="0070C0"/>
                </a:solidFill>
                <a:latin typeface="+mn-lt"/>
              </a:rPr>
              <a:t>UK</a:t>
            </a:r>
            <a:endParaRPr lang="cs-CZ" sz="30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0767" y="620688"/>
            <a:ext cx="11331019" cy="604867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1680-1780 </a:t>
            </a:r>
            <a:r>
              <a:rPr lang="cs-CZ" b="1" dirty="0">
                <a:solidFill>
                  <a:srgbClr val="0070C0"/>
                </a:solidFill>
              </a:rPr>
              <a:t>UK</a:t>
            </a:r>
            <a:r>
              <a:rPr lang="cs-CZ" dirty="0"/>
              <a:t> </a:t>
            </a:r>
            <a:r>
              <a:rPr lang="cs-CZ" b="1" dirty="0"/>
              <a:t>arm</a:t>
            </a:r>
            <a:r>
              <a:rPr lang="cs-CZ" dirty="0"/>
              <a:t>. a </a:t>
            </a:r>
            <a:r>
              <a:rPr lang="cs-CZ" b="1" dirty="0"/>
              <a:t>nám</a:t>
            </a:r>
            <a:r>
              <a:rPr lang="cs-CZ" dirty="0"/>
              <a:t>. se ztrojnásobilo (</a:t>
            </a:r>
            <a:r>
              <a:rPr lang="cs-CZ" sz="2900" dirty="0"/>
              <a:t>vojenské </a:t>
            </a:r>
            <a:r>
              <a:rPr lang="cs-CZ" sz="2900" b="1" dirty="0"/>
              <a:t>výdaje</a:t>
            </a:r>
            <a:r>
              <a:rPr lang="cs-CZ" sz="2900" dirty="0"/>
              <a:t> 70%+ výdajů státu a 14% HDP v 1760</a:t>
            </a:r>
            <a:r>
              <a:rPr lang="cs-CZ" dirty="0"/>
              <a:t>); </a:t>
            </a:r>
          </a:p>
          <a:p>
            <a:pPr lvl="1"/>
            <a:r>
              <a:rPr lang="cs-CZ" b="1" dirty="0">
                <a:solidFill>
                  <a:srgbClr val="0070C0"/>
                </a:solidFill>
              </a:rPr>
              <a:t>výběr daní </a:t>
            </a:r>
            <a:r>
              <a:rPr lang="cs-CZ" dirty="0"/>
              <a:t>– centralizovaná správa, nepřímé daně (2x/obyv. vs. FRA); nižší </a:t>
            </a:r>
            <a:r>
              <a:rPr lang="cs-CZ" b="1" dirty="0"/>
              <a:t>úroky</a:t>
            </a:r>
            <a:r>
              <a:rPr lang="cs-CZ" dirty="0"/>
              <a:t> z půjček; (NED top zdanění – ochrana obchodu);</a:t>
            </a:r>
          </a:p>
          <a:p>
            <a:r>
              <a:rPr lang="cs-CZ" b="1" dirty="0">
                <a:solidFill>
                  <a:srgbClr val="FF0000"/>
                </a:solidFill>
              </a:rPr>
              <a:t>FRA</a:t>
            </a:r>
            <a:r>
              <a:rPr lang="cs-CZ" dirty="0"/>
              <a:t>: do revoluce </a:t>
            </a:r>
            <a:r>
              <a:rPr lang="cs-CZ" b="1" dirty="0">
                <a:solidFill>
                  <a:srgbClr val="0070C0"/>
                </a:solidFill>
              </a:rPr>
              <a:t>absolutismus</a:t>
            </a:r>
            <a:r>
              <a:rPr lang="cs-CZ" dirty="0"/>
              <a:t>; </a:t>
            </a:r>
            <a:r>
              <a:rPr lang="cs-CZ" b="1" dirty="0"/>
              <a:t>aristokracie</a:t>
            </a:r>
            <a:r>
              <a:rPr lang="cs-CZ" dirty="0"/>
              <a:t> a </a:t>
            </a:r>
            <a:r>
              <a:rPr lang="cs-CZ" b="1" dirty="0"/>
              <a:t>klérus</a:t>
            </a:r>
            <a:r>
              <a:rPr lang="cs-CZ" dirty="0"/>
              <a:t> neplatí daně a rolnické dávky, </a:t>
            </a:r>
            <a:r>
              <a:rPr lang="cs-CZ" b="1" dirty="0"/>
              <a:t>cechy</a:t>
            </a:r>
            <a:r>
              <a:rPr lang="cs-CZ" dirty="0"/>
              <a:t> nepřipouští trh; </a:t>
            </a:r>
            <a:r>
              <a:rPr lang="cs-CZ" b="1" dirty="0"/>
              <a:t>merkantilismus</a:t>
            </a:r>
            <a:r>
              <a:rPr lang="cs-CZ" dirty="0"/>
              <a:t> </a:t>
            </a:r>
            <a:r>
              <a:rPr lang="cs-CZ" b="1" dirty="0" err="1">
                <a:solidFill>
                  <a:srgbClr val="0070C0"/>
                </a:solidFill>
              </a:rPr>
              <a:t>Colberta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(1665-1683) protekcionismus a státní podpora </a:t>
            </a:r>
            <a:r>
              <a:rPr lang="cs-CZ" b="1" dirty="0"/>
              <a:t>průmyslu</a:t>
            </a:r>
            <a:r>
              <a:rPr lang="cs-CZ" dirty="0"/>
              <a:t>; </a:t>
            </a:r>
          </a:p>
          <a:p>
            <a:r>
              <a:rPr lang="cs-CZ" dirty="0"/>
              <a:t>Neúnosné </a:t>
            </a:r>
            <a:r>
              <a:rPr lang="cs-CZ" b="1" dirty="0">
                <a:solidFill>
                  <a:srgbClr val="0070C0"/>
                </a:solidFill>
              </a:rPr>
              <a:t>náklady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válek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– katastrofální stav rozpočtu a nutnost daňové reformy:</a:t>
            </a:r>
          </a:p>
          <a:p>
            <a:pPr lvl="1"/>
            <a:r>
              <a:rPr lang="cs-CZ" b="1" dirty="0"/>
              <a:t>1787</a:t>
            </a:r>
            <a:r>
              <a:rPr lang="cs-CZ" dirty="0"/>
              <a:t> svolání Shromáždění </a:t>
            </a:r>
            <a:r>
              <a:rPr lang="cs-CZ" b="1" dirty="0"/>
              <a:t>notáblů</a:t>
            </a:r>
            <a:r>
              <a:rPr lang="cs-CZ" dirty="0"/>
              <a:t>, neúspěch a svolání </a:t>
            </a:r>
            <a:r>
              <a:rPr lang="cs-CZ" b="1" dirty="0"/>
              <a:t>Generálních stavů </a:t>
            </a:r>
            <a:r>
              <a:rPr lang="cs-CZ" dirty="0"/>
              <a:t>(od 1614) – snaha o </a:t>
            </a:r>
            <a:r>
              <a:rPr lang="cs-CZ" b="1" dirty="0"/>
              <a:t>udržení privilegií </a:t>
            </a:r>
            <a:r>
              <a:rPr lang="cs-CZ" dirty="0"/>
              <a:t>-&gt; omezení absolutismu;</a:t>
            </a:r>
          </a:p>
          <a:p>
            <a:pPr lvl="1"/>
            <a:r>
              <a:rPr lang="cs-CZ" b="1" dirty="0"/>
              <a:t>Národní shromáždění </a:t>
            </a:r>
            <a:r>
              <a:rPr lang="cs-CZ" dirty="0"/>
              <a:t>– reprezentován </a:t>
            </a:r>
            <a:r>
              <a:rPr lang="cs-CZ" b="1" dirty="0"/>
              <a:t>třetí stav </a:t>
            </a:r>
            <a:r>
              <a:rPr lang="cs-CZ" dirty="0"/>
              <a:t>(podpora </a:t>
            </a:r>
            <a:r>
              <a:rPr lang="cs-CZ" b="1" dirty="0"/>
              <a:t>ulice</a:t>
            </a:r>
            <a:r>
              <a:rPr lang="cs-CZ" dirty="0"/>
              <a:t>, Bastila);</a:t>
            </a:r>
          </a:p>
          <a:p>
            <a:pPr lvl="1"/>
            <a:r>
              <a:rPr lang="cs-CZ" dirty="0"/>
              <a:t>Nová </a:t>
            </a:r>
            <a:r>
              <a:rPr lang="cs-CZ" b="1" dirty="0">
                <a:solidFill>
                  <a:srgbClr val="0070C0"/>
                </a:solidFill>
              </a:rPr>
              <a:t>ústava 1791</a:t>
            </a:r>
            <a:r>
              <a:rPr lang="cs-CZ" dirty="0"/>
              <a:t>: </a:t>
            </a:r>
            <a:r>
              <a:rPr lang="cs-CZ" b="1" dirty="0"/>
              <a:t>radikální</a:t>
            </a:r>
            <a:r>
              <a:rPr lang="cs-CZ" dirty="0"/>
              <a:t> (</a:t>
            </a:r>
            <a:r>
              <a:rPr lang="cs-CZ" b="1" dirty="0"/>
              <a:t>feudální</a:t>
            </a:r>
            <a:r>
              <a:rPr lang="cs-CZ" dirty="0"/>
              <a:t> systém, privilegia, </a:t>
            </a:r>
            <a:r>
              <a:rPr lang="cs-CZ" b="1" dirty="0"/>
              <a:t>způsobilost</a:t>
            </a:r>
            <a:r>
              <a:rPr lang="cs-CZ" dirty="0"/>
              <a:t>, </a:t>
            </a:r>
            <a:r>
              <a:rPr lang="cs-CZ" b="1" dirty="0"/>
              <a:t>cechy</a:t>
            </a:r>
            <a:r>
              <a:rPr lang="cs-CZ" dirty="0"/>
              <a:t>) (útěk a poprava krále 1793);</a:t>
            </a:r>
          </a:p>
          <a:p>
            <a:pPr lvl="1"/>
            <a:r>
              <a:rPr lang="cs-CZ" dirty="0"/>
              <a:t>Od roku 1792 </a:t>
            </a:r>
            <a:r>
              <a:rPr lang="cs-CZ" b="1" dirty="0"/>
              <a:t>protifrancouzské koalice</a:t>
            </a:r>
            <a:r>
              <a:rPr lang="cs-CZ" dirty="0"/>
              <a:t>…</a:t>
            </a:r>
          </a:p>
          <a:p>
            <a:pPr lvl="1"/>
            <a:endParaRPr lang="cs-CZ" sz="1100" dirty="0"/>
          </a:p>
          <a:p>
            <a:r>
              <a:rPr lang="cs-CZ" dirty="0"/>
              <a:t> </a:t>
            </a:r>
            <a:r>
              <a:rPr lang="cs-CZ" sz="3600" b="1" dirty="0">
                <a:solidFill>
                  <a:srgbClr val="0070C0"/>
                </a:solidFill>
              </a:rPr>
              <a:t>UK</a:t>
            </a:r>
            <a:r>
              <a:rPr lang="cs-CZ" dirty="0"/>
              <a:t>: </a:t>
            </a:r>
          </a:p>
          <a:p>
            <a:pPr lvl="1"/>
            <a:r>
              <a:rPr lang="cs-CZ" b="1" dirty="0"/>
              <a:t>moderní průmyslové výroby </a:t>
            </a:r>
            <a:r>
              <a:rPr lang="cs-CZ" dirty="0"/>
              <a:t>(železo, uhlí, papír…bavlna), </a:t>
            </a:r>
            <a:r>
              <a:rPr lang="cs-CZ" b="1" dirty="0"/>
              <a:t>obchod</a:t>
            </a:r>
            <a:r>
              <a:rPr lang="cs-CZ" dirty="0"/>
              <a:t> a </a:t>
            </a:r>
            <a:r>
              <a:rPr lang="cs-CZ" b="1" dirty="0"/>
              <a:t>zpracování</a:t>
            </a:r>
            <a:r>
              <a:rPr lang="cs-CZ" dirty="0"/>
              <a:t> </a:t>
            </a:r>
            <a:r>
              <a:rPr lang="cs-CZ" b="1" dirty="0"/>
              <a:t>koloniálních</a:t>
            </a:r>
            <a:r>
              <a:rPr lang="cs-CZ" dirty="0"/>
              <a:t> produktů; </a:t>
            </a:r>
          </a:p>
          <a:p>
            <a:pPr lvl="1"/>
            <a:r>
              <a:rPr lang="cs-CZ" b="1" dirty="0"/>
              <a:t>Impérium</a:t>
            </a:r>
            <a:r>
              <a:rPr lang="cs-CZ" dirty="0"/>
              <a:t>: 1/3 daňových výnosů z </a:t>
            </a:r>
            <a:r>
              <a:rPr lang="cs-CZ" b="1" dirty="0"/>
              <a:t>koloniálního zboží </a:t>
            </a:r>
            <a:r>
              <a:rPr lang="cs-CZ" dirty="0"/>
              <a:t>(1800); </a:t>
            </a:r>
          </a:p>
          <a:p>
            <a:pPr lvl="1"/>
            <a:r>
              <a:rPr lang="cs-CZ" dirty="0"/>
              <a:t>čaj, cukr, tabák zboží </a:t>
            </a:r>
            <a:r>
              <a:rPr lang="cs-CZ" b="1" dirty="0"/>
              <a:t>masové spotřeby</a:t>
            </a:r>
            <a:r>
              <a:rPr lang="cs-CZ" dirty="0"/>
              <a:t>; </a:t>
            </a:r>
            <a:r>
              <a:rPr lang="cs-CZ" b="1" dirty="0"/>
              <a:t>zámořské exporty </a:t>
            </a:r>
            <a:r>
              <a:rPr lang="cs-CZ" dirty="0"/>
              <a:t>(drobné </a:t>
            </a:r>
            <a:r>
              <a:rPr lang="cs-CZ" dirty="0" err="1"/>
              <a:t>pům.zboží</a:t>
            </a:r>
            <a:r>
              <a:rPr lang="cs-CZ" dirty="0"/>
              <a:t>) na konci 18st. 3x více než do E (vs. </a:t>
            </a:r>
            <a:r>
              <a:rPr lang="cs-CZ" b="1" dirty="0"/>
              <a:t>FRA</a:t>
            </a:r>
            <a:r>
              <a:rPr lang="cs-CZ" dirty="0"/>
              <a:t> absence </a:t>
            </a:r>
            <a:r>
              <a:rPr lang="cs-CZ" dirty="0" err="1"/>
              <a:t>dyn.trhu</a:t>
            </a:r>
            <a:r>
              <a:rPr lang="cs-CZ" dirty="0"/>
              <a:t>, reexport cukru ze S-D);</a:t>
            </a:r>
          </a:p>
          <a:p>
            <a:pPr lvl="1"/>
            <a:endParaRPr lang="cs-CZ" sz="1500" dirty="0"/>
          </a:p>
          <a:p>
            <a:r>
              <a:rPr lang="cs-CZ" dirty="0"/>
              <a:t>Proměna </a:t>
            </a:r>
            <a:r>
              <a:rPr lang="cs-CZ" b="1" dirty="0"/>
              <a:t>UK </a:t>
            </a:r>
            <a:r>
              <a:rPr lang="cs-CZ" b="1" dirty="0">
                <a:solidFill>
                  <a:srgbClr val="0070C0"/>
                </a:solidFill>
              </a:rPr>
              <a:t>obchodu</a:t>
            </a:r>
            <a:r>
              <a:rPr lang="cs-CZ" dirty="0"/>
              <a:t>: </a:t>
            </a:r>
          </a:p>
          <a:p>
            <a:pPr lvl="1"/>
            <a:r>
              <a:rPr lang="cs-CZ" dirty="0"/>
              <a:t>před občanskou válkou 80% exportů </a:t>
            </a:r>
            <a:r>
              <a:rPr lang="cs-CZ" b="1" dirty="0">
                <a:solidFill>
                  <a:srgbClr val="0070C0"/>
                </a:solidFill>
              </a:rPr>
              <a:t>vlněné produkty </a:t>
            </a:r>
            <a:r>
              <a:rPr lang="cs-CZ" b="1" dirty="0"/>
              <a:t>do E</a:t>
            </a:r>
            <a:r>
              <a:rPr lang="cs-CZ" dirty="0"/>
              <a:t>; v 1700 </a:t>
            </a:r>
            <a:r>
              <a:rPr lang="cs-CZ" b="1" dirty="0"/>
              <a:t>nové </a:t>
            </a:r>
            <a:r>
              <a:rPr lang="cs-CZ" b="1" dirty="0">
                <a:solidFill>
                  <a:srgbClr val="0070C0"/>
                </a:solidFill>
              </a:rPr>
              <a:t>koloniální produkty </a:t>
            </a:r>
            <a:r>
              <a:rPr lang="cs-CZ" dirty="0"/>
              <a:t>již 50% -&gt; rozvoj </a:t>
            </a:r>
            <a:r>
              <a:rPr lang="cs-CZ" b="1" dirty="0"/>
              <a:t>dopravních</a:t>
            </a:r>
            <a:r>
              <a:rPr lang="cs-CZ" dirty="0"/>
              <a:t> a </a:t>
            </a:r>
            <a:r>
              <a:rPr lang="cs-CZ" b="1" dirty="0"/>
              <a:t>finančních</a:t>
            </a:r>
            <a:r>
              <a:rPr lang="cs-CZ" dirty="0"/>
              <a:t> </a:t>
            </a:r>
            <a:r>
              <a:rPr lang="cs-CZ" b="1" dirty="0">
                <a:solidFill>
                  <a:srgbClr val="0070C0"/>
                </a:solidFill>
              </a:rPr>
              <a:t>služeb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(nahrazení NED);</a:t>
            </a:r>
          </a:p>
          <a:p>
            <a:pPr lvl="1"/>
            <a:r>
              <a:rPr lang="cs-CZ" dirty="0"/>
              <a:t>odstranění </a:t>
            </a:r>
            <a:r>
              <a:rPr lang="cs-CZ" b="1" dirty="0"/>
              <a:t>korporátních monopolistických </a:t>
            </a:r>
            <a:r>
              <a:rPr lang="cs-CZ" b="1" dirty="0">
                <a:solidFill>
                  <a:srgbClr val="0070C0"/>
                </a:solidFill>
              </a:rPr>
              <a:t>privilegií</a:t>
            </a:r>
            <a:r>
              <a:rPr lang="cs-CZ" b="1" dirty="0"/>
              <a:t> </a:t>
            </a:r>
            <a:r>
              <a:rPr lang="cs-CZ" dirty="0"/>
              <a:t>–&gt; </a:t>
            </a:r>
            <a:r>
              <a:rPr lang="cs-CZ" b="1" dirty="0"/>
              <a:t>národní „monopoly“</a:t>
            </a:r>
            <a:r>
              <a:rPr lang="cs-CZ" dirty="0"/>
              <a:t>; </a:t>
            </a:r>
            <a:r>
              <a:rPr lang="cs-CZ" b="1" dirty="0"/>
              <a:t>parlament</a:t>
            </a:r>
            <a:r>
              <a:rPr lang="cs-CZ" dirty="0"/>
              <a:t> – </a:t>
            </a:r>
            <a:r>
              <a:rPr lang="cs-CZ" b="1" dirty="0"/>
              <a:t>podnikatelská</a:t>
            </a:r>
            <a:r>
              <a:rPr lang="cs-CZ" dirty="0"/>
              <a:t> </a:t>
            </a:r>
            <a:r>
              <a:rPr lang="cs-CZ" b="1" dirty="0"/>
              <a:t>třída</a:t>
            </a:r>
            <a:r>
              <a:rPr lang="cs-CZ" dirty="0"/>
              <a:t> – </a:t>
            </a:r>
            <a:r>
              <a:rPr lang="cs-CZ" b="1" dirty="0">
                <a:solidFill>
                  <a:srgbClr val="0070C0"/>
                </a:solidFill>
              </a:rPr>
              <a:t>národní zájem </a:t>
            </a:r>
            <a:r>
              <a:rPr lang="cs-CZ" dirty="0"/>
              <a:t>-</a:t>
            </a:r>
            <a:r>
              <a:rPr lang="cs-CZ" b="1" dirty="0"/>
              <a:t> národní stát</a:t>
            </a:r>
            <a:r>
              <a:rPr lang="cs-CZ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271481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2135559" y="476670"/>
          <a:ext cx="7560841" cy="6064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9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25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5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Počet lodí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Personál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Destinace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1405–1407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27 000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Kalikut, Jáva, Sumatra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1407–1409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Kalikut, Siam, Jáva, Sumatra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1409–1411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48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30 000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Malaka, Sumatra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5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1413–1415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29 000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Hormuz, Maledivy, Bengálsko, Čampa (Vietnam), Jáva, Sumatra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80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1417–1419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Hormuz, Aden, Mogadiš (Somálsko), Malindi (Keňa), Jáva, Ryuku (Japonsko), Brunej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3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1421–1422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41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-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Aden, východní Afrika, Sumatra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5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1431–1433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100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27 500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Ceylon, Kalikut, Hormuz, Aden, Malindi, Vietnam, Sumatra, Jáva, Malaka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4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>
                          <a:effectLst/>
                        </a:rPr>
                        <a:t>Kolumbus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>
                          <a:effectLst/>
                        </a:rPr>
                        <a:t>1492–1493</a:t>
                      </a:r>
                      <a:endParaRPr lang="cs-CZ" sz="1800" b="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3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90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 dirty="0">
                          <a:effectLst/>
                        </a:rPr>
                        <a:t>Karibské ostrovy</a:t>
                      </a:r>
                      <a:endParaRPr lang="cs-CZ" sz="18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4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>
                          <a:effectLst/>
                        </a:rPr>
                        <a:t>Da Gama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>
                          <a:effectLst/>
                        </a:rPr>
                        <a:t>1497–1498</a:t>
                      </a:r>
                      <a:endParaRPr lang="cs-CZ" sz="1800" b="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4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170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Malabarské pobřeží Indie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446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 err="1">
                          <a:effectLst/>
                        </a:rPr>
                        <a:t>Magalhães</a:t>
                      </a:r>
                      <a:endParaRPr lang="cs-CZ" sz="1800" b="0" i="1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0" i="1" dirty="0">
                          <a:effectLst/>
                        </a:rPr>
                        <a:t>1519–1522</a:t>
                      </a:r>
                      <a:endParaRPr lang="cs-CZ" sz="1800" b="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>
                          <a:effectLst/>
                        </a:rPr>
                        <a:t>5</a:t>
                      </a:r>
                      <a:endParaRPr lang="cs-CZ" sz="1800" i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 dirty="0">
                          <a:effectLst/>
                        </a:rPr>
                        <a:t>274</a:t>
                      </a:r>
                      <a:endParaRPr lang="cs-CZ" sz="18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i="1" dirty="0">
                          <a:effectLst/>
                        </a:rPr>
                        <a:t>Obeplutí země</a:t>
                      </a:r>
                      <a:endParaRPr lang="cs-CZ" sz="180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6847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29739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+mn-lt"/>
              </a:rPr>
              <a:t>Nástup</a:t>
            </a:r>
            <a:r>
              <a:rPr lang="cs-CZ" sz="3600" b="1" dirty="0">
                <a:solidFill>
                  <a:srgbClr val="F67A48"/>
                </a:solidFill>
                <a:latin typeface="+mn-lt"/>
              </a:rPr>
              <a:t> Nizozemí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65607" y="980728"/>
            <a:ext cx="10605155" cy="568863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Křížení obchodních cest (Alpy, Balt): </a:t>
            </a:r>
          </a:p>
          <a:p>
            <a:pPr lvl="1"/>
            <a:r>
              <a:rPr lang="cs-CZ" dirty="0"/>
              <a:t>nejrozvinutější západní </a:t>
            </a:r>
            <a:r>
              <a:rPr lang="cs-CZ" dirty="0" err="1"/>
              <a:t>manuf</a:t>
            </a:r>
            <a:r>
              <a:rPr lang="cs-CZ" dirty="0"/>
              <a:t>. a obch. oblasti: </a:t>
            </a:r>
            <a:r>
              <a:rPr lang="cs-CZ" b="1" dirty="0"/>
              <a:t>Flandry</a:t>
            </a:r>
            <a:r>
              <a:rPr lang="cs-CZ" dirty="0"/>
              <a:t> (Bruggy, </a:t>
            </a:r>
            <a:r>
              <a:rPr lang="cs-CZ" dirty="0" err="1"/>
              <a:t>Gent</a:t>
            </a:r>
            <a:r>
              <a:rPr lang="cs-CZ" dirty="0"/>
              <a:t>, Antverpy), Valonsko (Lutych), </a:t>
            </a:r>
            <a:r>
              <a:rPr lang="cs-CZ" b="1" dirty="0" err="1"/>
              <a:t>Brabant</a:t>
            </a:r>
            <a:r>
              <a:rPr lang="cs-CZ" dirty="0"/>
              <a:t> (Brusel). </a:t>
            </a:r>
          </a:p>
          <a:p>
            <a:pPr lvl="1"/>
            <a:endParaRPr lang="cs-CZ" sz="1500" dirty="0"/>
          </a:p>
          <a:p>
            <a:r>
              <a:rPr lang="cs-CZ" dirty="0"/>
              <a:t>Z Burgundského dědictví </a:t>
            </a:r>
            <a:r>
              <a:rPr lang="cs-CZ" b="1" dirty="0"/>
              <a:t>1477 Habsburkům </a:t>
            </a:r>
            <a:r>
              <a:rPr lang="cs-CZ" dirty="0"/>
              <a:t>– ti na španělský trůn; Karel V. vládl z Nizozemí, syn </a:t>
            </a:r>
            <a:r>
              <a:rPr lang="cs-CZ" b="1" dirty="0"/>
              <a:t>Filip II. </a:t>
            </a:r>
            <a:r>
              <a:rPr lang="cs-CZ" dirty="0"/>
              <a:t>(1556-1598) zemi opustil a vládl ze Španělska; </a:t>
            </a:r>
          </a:p>
          <a:p>
            <a:pPr lvl="1"/>
            <a:r>
              <a:rPr lang="cs-CZ" b="1" dirty="0"/>
              <a:t>povstání</a:t>
            </a:r>
            <a:r>
              <a:rPr lang="cs-CZ" dirty="0"/>
              <a:t> – výše daní a reformace (vlivní kalvinisté); </a:t>
            </a:r>
          </a:p>
          <a:p>
            <a:pPr lvl="1"/>
            <a:r>
              <a:rPr lang="cs-CZ" dirty="0"/>
              <a:t>Filip II. – snaha o obnovu kontroly provincie (klíčový zdroj příjmů koruny) a náboženská perzekuce;</a:t>
            </a:r>
          </a:p>
          <a:p>
            <a:pPr lvl="1"/>
            <a:r>
              <a:rPr lang="cs-CZ" dirty="0"/>
              <a:t>otevřená </a:t>
            </a:r>
            <a:r>
              <a:rPr lang="cs-CZ" b="1" dirty="0"/>
              <a:t>revolta</a:t>
            </a:r>
            <a:r>
              <a:rPr lang="cs-CZ" dirty="0"/>
              <a:t> </a:t>
            </a:r>
            <a:r>
              <a:rPr lang="cs-CZ" b="1" dirty="0"/>
              <a:t>1567</a:t>
            </a:r>
            <a:r>
              <a:rPr lang="cs-CZ" dirty="0"/>
              <a:t> – k potlačení vyslán vévoda z Alby, poprava vůdců povstání;</a:t>
            </a:r>
          </a:p>
          <a:p>
            <a:pPr lvl="1"/>
            <a:endParaRPr lang="cs-CZ" sz="1500" dirty="0"/>
          </a:p>
          <a:p>
            <a:r>
              <a:rPr lang="cs-CZ" dirty="0"/>
              <a:t>Válka 1568-1618: </a:t>
            </a:r>
          </a:p>
          <a:p>
            <a:pPr lvl="1"/>
            <a:r>
              <a:rPr lang="cs-CZ" b="1" dirty="0"/>
              <a:t>Vilém I. Oranžský </a:t>
            </a:r>
            <a:r>
              <a:rPr lang="cs-CZ" dirty="0"/>
              <a:t>– postupně dílčí úspěchy; </a:t>
            </a:r>
          </a:p>
          <a:p>
            <a:pPr lvl="1"/>
            <a:r>
              <a:rPr lang="cs-CZ" dirty="0"/>
              <a:t>Španělská vzbouřená armáda vyplenila </a:t>
            </a:r>
            <a:r>
              <a:rPr lang="cs-CZ" b="1" dirty="0"/>
              <a:t>Antverpy</a:t>
            </a:r>
            <a:r>
              <a:rPr lang="cs-CZ" dirty="0"/>
              <a:t> – katolíci na jihu podpořili Španěly – </a:t>
            </a:r>
            <a:r>
              <a:rPr lang="cs-CZ" b="1" dirty="0"/>
              <a:t>rozdělení</a:t>
            </a:r>
            <a:r>
              <a:rPr lang="cs-CZ" dirty="0"/>
              <a:t>; </a:t>
            </a:r>
          </a:p>
          <a:p>
            <a:pPr lvl="1"/>
            <a:r>
              <a:rPr lang="cs-CZ" dirty="0"/>
              <a:t>sedm severních provincií, republika (</a:t>
            </a:r>
            <a:r>
              <a:rPr lang="cs-CZ" b="1" dirty="0"/>
              <a:t>Utrechtská unie </a:t>
            </a:r>
            <a:r>
              <a:rPr lang="cs-CZ" dirty="0"/>
              <a:t>1579), rozsáhlá emigrace z Flander (polovina lidí) + hugenoti z FRA a židé z Pyrenejí;</a:t>
            </a:r>
          </a:p>
          <a:p>
            <a:pPr lvl="1"/>
            <a:r>
              <a:rPr lang="cs-CZ" dirty="0"/>
              <a:t>Antverpy a </a:t>
            </a:r>
            <a:r>
              <a:rPr lang="cs-CZ" dirty="0" err="1"/>
              <a:t>Brabant</a:t>
            </a:r>
            <a:r>
              <a:rPr lang="cs-CZ" dirty="0"/>
              <a:t> drasticky zasaženy, </a:t>
            </a:r>
            <a:r>
              <a:rPr lang="cs-CZ" b="1" dirty="0"/>
              <a:t>Amsterodam</a:t>
            </a:r>
            <a:r>
              <a:rPr lang="cs-CZ" dirty="0"/>
              <a:t> nové obchodní centrum (růst 4x na 200k);</a:t>
            </a:r>
          </a:p>
          <a:p>
            <a:pPr lvl="1"/>
            <a:endParaRPr lang="cs-CZ" sz="1500" dirty="0"/>
          </a:p>
          <a:p>
            <a:r>
              <a:rPr lang="cs-CZ" dirty="0"/>
              <a:t>Nizozemí – tradice </a:t>
            </a:r>
            <a:r>
              <a:rPr lang="cs-CZ" b="1" dirty="0"/>
              <a:t>kupecké oligarchie </a:t>
            </a:r>
            <a:r>
              <a:rPr lang="cs-CZ" dirty="0"/>
              <a:t>a městských států, ale (také) nejproduktivnější </a:t>
            </a:r>
            <a:r>
              <a:rPr lang="cs-CZ" b="1" dirty="0"/>
              <a:t>vnitrozemí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hortikultury</a:t>
            </a:r>
            <a:r>
              <a:rPr lang="cs-CZ" dirty="0"/>
              <a:t>, živočišné produkty, mlýny; </a:t>
            </a:r>
            <a:r>
              <a:rPr lang="cs-CZ" dirty="0" err="1"/>
              <a:t>mezin.dělba</a:t>
            </a:r>
            <a:r>
              <a:rPr lang="cs-CZ" dirty="0"/>
              <a:t> práce, dostupný kapitál; sekulární vzdělání;</a:t>
            </a:r>
          </a:p>
          <a:p>
            <a:pPr lvl="1"/>
            <a:r>
              <a:rPr lang="cs-CZ" dirty="0"/>
              <a:t>sebevědomý </a:t>
            </a:r>
            <a:r>
              <a:rPr lang="cs-CZ" b="1" dirty="0"/>
              <a:t>moderní národ</a:t>
            </a:r>
            <a:r>
              <a:rPr lang="cs-CZ" dirty="0"/>
              <a:t>;  </a:t>
            </a:r>
          </a:p>
        </p:txBody>
      </p:sp>
    </p:spTree>
    <p:extLst>
      <p:ext uri="{BB962C8B-B14F-4D97-AF65-F5344CB8AC3E}">
        <p14:creationId xmlns:p14="http://schemas.microsoft.com/office/powerpoint/2010/main" val="1902864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Ã½sledek obrÃ¡zku pro netherlands 16th century 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0"/>
            <a:ext cx="52134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482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www.jeanmoust.com/galleries/a-view-of-amsterdam-2549060-en-max.JPG">
            <a:extLst>
              <a:ext uri="{FF2B5EF4-FFF2-40B4-BE49-F238E27FC236}">
                <a16:creationId xmlns:a16="http://schemas.microsoft.com/office/drawing/2014/main" id="{8ED8CDF5-5512-4AB9-8F97-A2A0D1FF9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0"/>
            <a:ext cx="91217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2879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5341</TotalTime>
  <Words>3807</Words>
  <Application>Microsoft Office PowerPoint</Application>
  <PresentationFormat>Širokoúhlá obrazovka</PresentationFormat>
  <Paragraphs>455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3" baseType="lpstr">
      <vt:lpstr>Arial</vt:lpstr>
      <vt:lpstr>Calibri</vt:lpstr>
      <vt:lpstr>Calibri Light</vt:lpstr>
      <vt:lpstr>Tate regular</vt:lpstr>
      <vt:lpstr>Times New Roman</vt:lpstr>
      <vt:lpstr>Motiv Office</vt:lpstr>
      <vt:lpstr>Merkantilizmus – Nizozemské impérium, Anglické války s Nizozemím a Francií</vt:lpstr>
      <vt:lpstr>Ming Čína (1368-1644)</vt:lpstr>
      <vt:lpstr>Prezentace aplikace PowerPoint</vt:lpstr>
      <vt:lpstr>Prezentace aplikace PowerPoint</vt:lpstr>
      <vt:lpstr>Prezentace aplikace PowerPoint</vt:lpstr>
      <vt:lpstr>Prezentace aplikace PowerPoint</vt:lpstr>
      <vt:lpstr>Nástup Nizozemí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Nizozemí – obchod a průmysl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Budování impéria v Asii</vt:lpstr>
      <vt:lpstr>Prezentace aplikace PowerPoint</vt:lpstr>
      <vt:lpstr>Prezentace aplikace PowerPoint</vt:lpstr>
      <vt:lpstr>Prezentace aplikace PowerPoint</vt:lpstr>
      <vt:lpstr>Prezentace aplikace PowerPoint</vt:lpstr>
      <vt:lpstr>Sultanate Malacca</vt:lpstr>
      <vt:lpstr>Zheng he (Čeng Che) – 1405 in Malacca </vt:lpstr>
      <vt:lpstr>Portuguese Mallaca 1511</vt:lpstr>
      <vt:lpstr>Dutch Malacca 1641</vt:lpstr>
      <vt:lpstr>Dutch Batavia 1681 (1619)</vt:lpstr>
      <vt:lpstr>Singapore – Straits Settleent (1819)</vt:lpstr>
      <vt:lpstr>Singapore 1840</vt:lpstr>
      <vt:lpstr>Prezentace aplikace PowerPoint</vt:lpstr>
      <vt:lpstr>Prezentace aplikace PowerPoint</vt:lpstr>
      <vt:lpstr>Malacca Gateway Project (14 billion USD)</vt:lpstr>
      <vt:lpstr>Atlantický, baltský a středomořský obchod</vt:lpstr>
      <vt:lpstr>Prezentace aplikace PowerPoint</vt:lpstr>
      <vt:lpstr>Prezentace aplikace PowerPoint</vt:lpstr>
      <vt:lpstr>Anglie – politický vývoj</vt:lpstr>
      <vt:lpstr>Prezentace aplikace PowerPoint</vt:lpstr>
      <vt:lpstr>Prezentace aplikace PowerPoint</vt:lpstr>
      <vt:lpstr>Anglo - nizozemské války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Anglická expanze - Amerika</vt:lpstr>
      <vt:lpstr>Prezentace aplikace PowerPoint</vt:lpstr>
      <vt:lpstr>Soupeření Británie a Francie o zámořské impérium</vt:lpstr>
      <vt:lpstr>Prezentace aplikace PowerPoint</vt:lpstr>
      <vt:lpstr>Prezentace aplikace PowerPoint</vt:lpstr>
      <vt:lpstr>Britské impérium v Asii</vt:lpstr>
      <vt:lpstr>Prezentace aplikace PowerPoint</vt:lpstr>
      <vt:lpstr>Prezentace aplikace PowerPoint</vt:lpstr>
      <vt:lpstr>Komoditní složení evropských exportů z Asie do Evropy </vt:lpstr>
      <vt:lpstr>Prezentace aplikace PowerPoint</vt:lpstr>
      <vt:lpstr>Politický vývoj ve Francii, UK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Evropská expanze – italské městské státy, Portugalské impérium</dc:title>
  <dc:creator>Julie Krpcová</dc:creator>
  <cp:lastModifiedBy>Oldřich Krpec</cp:lastModifiedBy>
  <cp:revision>56</cp:revision>
  <cp:lastPrinted>2022-02-28T10:39:42Z</cp:lastPrinted>
  <dcterms:created xsi:type="dcterms:W3CDTF">2021-03-14T14:30:18Z</dcterms:created>
  <dcterms:modified xsi:type="dcterms:W3CDTF">2022-03-21T10:51:03Z</dcterms:modified>
</cp:coreProperties>
</file>