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heme/themeOverride4.xml" ContentType="application/vnd.openxmlformats-officedocument.themeOverr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4" r:id="rId1"/>
    <p:sldMasterId id="2147483907" r:id="rId2"/>
  </p:sldMasterIdLst>
  <p:notesMasterIdLst>
    <p:notesMasterId r:id="rId28"/>
  </p:notesMasterIdLst>
  <p:sldIdLst>
    <p:sldId id="256" r:id="rId3"/>
    <p:sldId id="297" r:id="rId4"/>
    <p:sldId id="296" r:id="rId5"/>
    <p:sldId id="300" r:id="rId6"/>
    <p:sldId id="298" r:id="rId7"/>
    <p:sldId id="299" r:id="rId8"/>
    <p:sldId id="259" r:id="rId9"/>
    <p:sldId id="260" r:id="rId10"/>
    <p:sldId id="262" r:id="rId11"/>
    <p:sldId id="292" r:id="rId12"/>
    <p:sldId id="261" r:id="rId13"/>
    <p:sldId id="263" r:id="rId14"/>
    <p:sldId id="264" r:id="rId15"/>
    <p:sldId id="267" r:id="rId16"/>
    <p:sldId id="270" r:id="rId17"/>
    <p:sldId id="287" r:id="rId18"/>
    <p:sldId id="290" r:id="rId19"/>
    <p:sldId id="291" r:id="rId20"/>
    <p:sldId id="295" r:id="rId21"/>
    <p:sldId id="289" r:id="rId22"/>
    <p:sldId id="293" r:id="rId23"/>
    <p:sldId id="282" r:id="rId24"/>
    <p:sldId id="283" r:id="rId25"/>
    <p:sldId id="284" r:id="rId26"/>
    <p:sldId id="285" r:id="rId27"/>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Gill Sans MT" pitchFamily="34" charset="-18"/>
        <a:ea typeface="+mn-ea"/>
        <a:cs typeface="+mn-cs"/>
      </a:defRPr>
    </a:lvl1pPr>
    <a:lvl2pPr marL="457200" algn="l" defTabSz="457200" rtl="0" eaLnBrk="0" fontAlgn="base" hangingPunct="0">
      <a:spcBef>
        <a:spcPct val="0"/>
      </a:spcBef>
      <a:spcAft>
        <a:spcPct val="0"/>
      </a:spcAft>
      <a:defRPr kern="1200">
        <a:solidFill>
          <a:schemeClr val="tx1"/>
        </a:solidFill>
        <a:latin typeface="Gill Sans MT" pitchFamily="34" charset="-18"/>
        <a:ea typeface="+mn-ea"/>
        <a:cs typeface="+mn-cs"/>
      </a:defRPr>
    </a:lvl2pPr>
    <a:lvl3pPr marL="914400" algn="l" defTabSz="457200" rtl="0" eaLnBrk="0" fontAlgn="base" hangingPunct="0">
      <a:spcBef>
        <a:spcPct val="0"/>
      </a:spcBef>
      <a:spcAft>
        <a:spcPct val="0"/>
      </a:spcAft>
      <a:defRPr kern="1200">
        <a:solidFill>
          <a:schemeClr val="tx1"/>
        </a:solidFill>
        <a:latin typeface="Gill Sans MT" pitchFamily="34" charset="-18"/>
        <a:ea typeface="+mn-ea"/>
        <a:cs typeface="+mn-cs"/>
      </a:defRPr>
    </a:lvl3pPr>
    <a:lvl4pPr marL="1371600" algn="l" defTabSz="457200" rtl="0" eaLnBrk="0" fontAlgn="base" hangingPunct="0">
      <a:spcBef>
        <a:spcPct val="0"/>
      </a:spcBef>
      <a:spcAft>
        <a:spcPct val="0"/>
      </a:spcAft>
      <a:defRPr kern="1200">
        <a:solidFill>
          <a:schemeClr val="tx1"/>
        </a:solidFill>
        <a:latin typeface="Gill Sans MT" pitchFamily="34" charset="-18"/>
        <a:ea typeface="+mn-ea"/>
        <a:cs typeface="+mn-cs"/>
      </a:defRPr>
    </a:lvl4pPr>
    <a:lvl5pPr marL="1828800" algn="l" defTabSz="457200" rtl="0" eaLnBrk="0" fontAlgn="base" hangingPunct="0">
      <a:spcBef>
        <a:spcPct val="0"/>
      </a:spcBef>
      <a:spcAft>
        <a:spcPct val="0"/>
      </a:spcAft>
      <a:defRPr kern="1200">
        <a:solidFill>
          <a:schemeClr val="tx1"/>
        </a:solidFill>
        <a:latin typeface="Gill Sans MT" pitchFamily="34" charset="-18"/>
        <a:ea typeface="+mn-ea"/>
        <a:cs typeface="+mn-cs"/>
      </a:defRPr>
    </a:lvl5pPr>
    <a:lvl6pPr marL="2286000" algn="l" defTabSz="914400" rtl="0" eaLnBrk="1" latinLnBrk="0" hangingPunct="1">
      <a:defRPr kern="1200">
        <a:solidFill>
          <a:schemeClr val="tx1"/>
        </a:solidFill>
        <a:latin typeface="Gill Sans MT" pitchFamily="34" charset="-18"/>
        <a:ea typeface="+mn-ea"/>
        <a:cs typeface="+mn-cs"/>
      </a:defRPr>
    </a:lvl6pPr>
    <a:lvl7pPr marL="2743200" algn="l" defTabSz="914400" rtl="0" eaLnBrk="1" latinLnBrk="0" hangingPunct="1">
      <a:defRPr kern="1200">
        <a:solidFill>
          <a:schemeClr val="tx1"/>
        </a:solidFill>
        <a:latin typeface="Gill Sans MT" pitchFamily="34" charset="-18"/>
        <a:ea typeface="+mn-ea"/>
        <a:cs typeface="+mn-cs"/>
      </a:defRPr>
    </a:lvl7pPr>
    <a:lvl8pPr marL="3200400" algn="l" defTabSz="914400" rtl="0" eaLnBrk="1" latinLnBrk="0" hangingPunct="1">
      <a:defRPr kern="1200">
        <a:solidFill>
          <a:schemeClr val="tx1"/>
        </a:solidFill>
        <a:latin typeface="Gill Sans MT" pitchFamily="34" charset="-18"/>
        <a:ea typeface="+mn-ea"/>
        <a:cs typeface="+mn-cs"/>
      </a:defRPr>
    </a:lvl8pPr>
    <a:lvl9pPr marL="3657600" algn="l" defTabSz="914400" rtl="0" eaLnBrk="1" latinLnBrk="0" hangingPunct="1">
      <a:defRPr kern="1200">
        <a:solidFill>
          <a:schemeClr val="tx1"/>
        </a:solidFill>
        <a:latin typeface="Gill Sans MT" pitchFamily="34" charset="-18"/>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73" autoAdjust="0"/>
    <p:restoredTop sz="94660"/>
  </p:normalViewPr>
  <p:slideViewPr>
    <p:cSldViewPr>
      <p:cViewPr varScale="1">
        <p:scale>
          <a:sx n="110" d="100"/>
          <a:sy n="110" d="100"/>
        </p:scale>
        <p:origin x="-16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9B3F27E1-E3CD-4846-A919-911A203CFE12}" type="datetimeFigureOut">
              <a:rPr lang="cs-CZ"/>
              <a:pPr>
                <a:defRPr/>
              </a:pPr>
              <a:t>28.2.2023</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cs-CZ"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5CD397DA-E405-46BC-B665-68B4114126A0}"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204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altLang="cs-CZ" smtClean="0"/>
          </a:p>
        </p:txBody>
      </p:sp>
      <p:sp>
        <p:nvSpPr>
          <p:cNvPr id="20484" name="Zástupný symbol pro číslo snímku 3"/>
          <p:cNvSpPr>
            <a:spLocks noGrp="1"/>
          </p:cNvSpPr>
          <p:nvPr>
            <p:ph type="sldNum" sz="quarter" idx="5"/>
          </p:nvPr>
        </p:nvSpPr>
        <p:spPr bwMode="auto">
          <a:noFill/>
          <a:ln>
            <a:miter lim="800000"/>
            <a:headEnd/>
            <a:tailEnd/>
          </a:ln>
        </p:spPr>
        <p:txBody>
          <a:bodyPr/>
          <a:lstStyle/>
          <a:p>
            <a:fld id="{A6AE4A11-D641-4FE7-B80F-6E956471BA84}" type="slidenum">
              <a:rPr lang="cs-CZ" altLang="cs-CZ">
                <a:latin typeface="Arial" charset="0"/>
              </a:rPr>
              <a:pPr/>
              <a:t>3</a:t>
            </a:fld>
            <a:endParaRPr lang="cs-CZ" altLang="cs-CZ">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cs-CZ" altLang="cs-CZ" smtClean="0"/>
          </a:p>
        </p:txBody>
      </p:sp>
      <p:sp>
        <p:nvSpPr>
          <p:cNvPr id="34820" name="Slide Number Placeholder 3"/>
          <p:cNvSpPr>
            <a:spLocks noGrp="1"/>
          </p:cNvSpPr>
          <p:nvPr>
            <p:ph type="sldNum" sz="quarter" idx="5"/>
          </p:nvPr>
        </p:nvSpPr>
        <p:spPr bwMode="auto">
          <a:noFill/>
          <a:ln>
            <a:miter lim="800000"/>
            <a:headEnd/>
            <a:tailEnd/>
          </a:ln>
        </p:spPr>
        <p:txBody>
          <a:bodyPr/>
          <a:lstStyle/>
          <a:p>
            <a:fld id="{82A17757-9B49-42BE-8F6F-0773043CCD17}" type="slidenum">
              <a:rPr lang="cs-CZ" altLang="cs-CZ">
                <a:latin typeface="Arial" charset="0"/>
              </a:rPr>
              <a:pPr/>
              <a:t>19</a:t>
            </a:fld>
            <a:endParaRPr lang="cs-CZ" altLang="cs-CZ">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1"/>
          <a:lstStyle>
            <a:lvl1pPr algn="ctr">
              <a:defRPr sz="35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6"/>
          <p:cNvSpPr>
            <a:spLocks noGrp="1"/>
          </p:cNvSpPr>
          <p:nvPr>
            <p:ph type="dt" sz="half" idx="10"/>
          </p:nvPr>
        </p:nvSpPr>
        <p:spPr/>
        <p:txBody>
          <a:bodyPr/>
          <a:lstStyle>
            <a:lvl1pPr>
              <a:defRPr/>
            </a:lvl1pPr>
          </a:lstStyle>
          <a:p>
            <a:pPr>
              <a:defRPr/>
            </a:pPr>
            <a:endParaRPr lang="cs-CZ"/>
          </a:p>
        </p:txBody>
      </p:sp>
      <p:sp>
        <p:nvSpPr>
          <p:cNvPr id="5" name="Footer Placeholder 7"/>
          <p:cNvSpPr>
            <a:spLocks noGrp="1"/>
          </p:cNvSpPr>
          <p:nvPr>
            <p:ph type="ftr" sz="quarter" idx="11"/>
          </p:nvPr>
        </p:nvSpPr>
        <p:spPr/>
        <p:txBody>
          <a:bodyPr/>
          <a:lstStyle>
            <a:lvl1pPr>
              <a:defRPr/>
            </a:lvl1pPr>
          </a:lstStyle>
          <a:p>
            <a:pPr>
              <a:defRPr/>
            </a:pPr>
            <a:r>
              <a:rPr lang="cs-CZ"/>
              <a:t>POL 203</a:t>
            </a:r>
          </a:p>
        </p:txBody>
      </p:sp>
      <p:sp>
        <p:nvSpPr>
          <p:cNvPr id="6" name="Slide Number Placeholder 8"/>
          <p:cNvSpPr>
            <a:spLocks noGrp="1"/>
          </p:cNvSpPr>
          <p:nvPr>
            <p:ph type="sldNum" sz="quarter" idx="12"/>
          </p:nvPr>
        </p:nvSpPr>
        <p:spPr/>
        <p:txBody>
          <a:bodyPr/>
          <a:lstStyle>
            <a:lvl1pPr>
              <a:defRPr/>
            </a:lvl1pPr>
          </a:lstStyle>
          <a:p>
            <a:fld id="{1BAAD535-9C0A-40D0-AB63-CC61BD5D7AD5}" type="slidenum">
              <a:rPr lang="cs-CZ" altLang="cs-CZ"/>
              <a:pPr/>
              <a:t>‹#›</a:t>
            </a:fld>
            <a:endParaRPr lang="cs-CZ" altLang="cs-CZ"/>
          </a:p>
        </p:txBody>
      </p:sp>
    </p:spTree>
  </p:cSld>
  <p:clrMapOvr>
    <a:overrideClrMapping bg1="dk1" tx1="lt1" bg2="dk2" tx2="lt2" accent1="accent1" accent2="accent2" accent3="accent3" accent4="accent4" accent5="accent5" accent6="accent6" hlink="hlink" folHlink="folHlink"/>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endParaRPr lang="cs-CZ"/>
          </a:p>
        </p:txBody>
      </p:sp>
      <p:sp>
        <p:nvSpPr>
          <p:cNvPr id="5" name="Footer Placeholder 4"/>
          <p:cNvSpPr>
            <a:spLocks noGrp="1"/>
          </p:cNvSpPr>
          <p:nvPr>
            <p:ph type="ftr" sz="quarter" idx="11"/>
          </p:nvPr>
        </p:nvSpPr>
        <p:spPr/>
        <p:txBody>
          <a:bodyPr/>
          <a:lstStyle>
            <a:lvl1pPr>
              <a:defRPr/>
            </a:lvl1pPr>
          </a:lstStyle>
          <a:p>
            <a:pPr>
              <a:defRPr/>
            </a:pPr>
            <a:r>
              <a:rPr lang="cs-CZ"/>
              <a:t>POL 203</a:t>
            </a:r>
          </a:p>
        </p:txBody>
      </p:sp>
      <p:sp>
        <p:nvSpPr>
          <p:cNvPr id="6" name="Slide Number Placeholder 5"/>
          <p:cNvSpPr>
            <a:spLocks noGrp="1"/>
          </p:cNvSpPr>
          <p:nvPr>
            <p:ph type="sldNum" sz="quarter" idx="12"/>
          </p:nvPr>
        </p:nvSpPr>
        <p:spPr/>
        <p:txBody>
          <a:bodyPr/>
          <a:lstStyle>
            <a:lvl1pPr>
              <a:defRPr/>
            </a:lvl1pPr>
          </a:lstStyle>
          <a:p>
            <a:fld id="{5AE89164-D9F3-45A4-B7EE-AC30B5E9E9F0}" type="slidenum">
              <a:rPr lang="cs-CZ" altLang="cs-CZ"/>
              <a:pPr/>
              <a:t>‹#›</a:t>
            </a:fld>
            <a:endParaRPr lang="cs-CZ" altLang="cs-CZ"/>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endParaRPr lang="cs-CZ"/>
          </a:p>
        </p:txBody>
      </p:sp>
      <p:sp>
        <p:nvSpPr>
          <p:cNvPr id="5" name="Footer Placeholder 4"/>
          <p:cNvSpPr>
            <a:spLocks noGrp="1"/>
          </p:cNvSpPr>
          <p:nvPr>
            <p:ph type="ftr" sz="quarter" idx="11"/>
          </p:nvPr>
        </p:nvSpPr>
        <p:spPr/>
        <p:txBody>
          <a:bodyPr/>
          <a:lstStyle>
            <a:lvl1pPr>
              <a:defRPr/>
            </a:lvl1pPr>
          </a:lstStyle>
          <a:p>
            <a:pPr>
              <a:defRPr/>
            </a:pPr>
            <a:r>
              <a:rPr lang="cs-CZ"/>
              <a:t>POL 203</a:t>
            </a:r>
          </a:p>
        </p:txBody>
      </p:sp>
      <p:sp>
        <p:nvSpPr>
          <p:cNvPr id="6" name="Slide Number Placeholder 5"/>
          <p:cNvSpPr>
            <a:spLocks noGrp="1"/>
          </p:cNvSpPr>
          <p:nvPr>
            <p:ph type="sldNum" sz="quarter" idx="12"/>
          </p:nvPr>
        </p:nvSpPr>
        <p:spPr/>
        <p:txBody>
          <a:bodyPr/>
          <a:lstStyle>
            <a:lvl1pPr>
              <a:defRPr/>
            </a:lvl1pPr>
          </a:lstStyle>
          <a:p>
            <a:fld id="{CACE7312-7F15-4674-8739-15557C5889C2}" type="slidenum">
              <a:rPr lang="cs-CZ" altLang="cs-CZ"/>
              <a:pPr/>
              <a:t>‹#›</a:t>
            </a:fld>
            <a:endParaRPr lang="cs-CZ" altLang="cs-CZ"/>
          </a:p>
        </p:txBody>
      </p:sp>
    </p:spTree>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cs-CZ"/>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half" idx="3"/>
          </p:nvPr>
        </p:nvSpPr>
        <p:spPr>
          <a:xfrm>
            <a:off x="457200" y="3938588"/>
            <a:ext cx="8229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Date Placeholder 5"/>
          <p:cNvSpPr>
            <a:spLocks noGrp="1"/>
          </p:cNvSpPr>
          <p:nvPr>
            <p:ph type="dt" sz="half" idx="10"/>
          </p:nvPr>
        </p:nvSpPr>
        <p:spPr>
          <a:xfrm>
            <a:off x="457200" y="6245225"/>
            <a:ext cx="2133600" cy="476250"/>
          </a:xfrm>
        </p:spPr>
        <p:txBody>
          <a:bodyPr/>
          <a:lstStyle>
            <a:lvl1pPr>
              <a:defRPr/>
            </a:lvl1pPr>
          </a:lstStyle>
          <a:p>
            <a:pPr>
              <a:defRPr/>
            </a:pPr>
            <a:endParaRPr lang="cs-CZ"/>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pPr>
              <a:defRPr/>
            </a:pPr>
            <a:r>
              <a:rPr lang="cs-CZ"/>
              <a:t>POL 203</a:t>
            </a:r>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0F559070-DE2B-47BA-90C0-EA07A3AAE8D1}" type="slidenum">
              <a:rPr lang="cs-CZ" altLang="cs-CZ"/>
              <a:pPr/>
              <a:t>‹#›</a:t>
            </a:fld>
            <a:endParaRPr lang="cs-CZ" altLang="cs-CZ"/>
          </a:p>
        </p:txBody>
      </p:sp>
    </p:spTree>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1"/>
          <a:lstStyle>
            <a:lvl1pPr algn="ctr">
              <a:defRPr sz="35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6"/>
          <p:cNvSpPr>
            <a:spLocks noGrp="1"/>
          </p:cNvSpPr>
          <p:nvPr>
            <p:ph type="dt" sz="half" idx="10"/>
          </p:nvPr>
        </p:nvSpPr>
        <p:spPr/>
        <p:txBody>
          <a:bodyPr/>
          <a:lstStyle>
            <a:lvl1pPr>
              <a:defRPr/>
            </a:lvl1pPr>
          </a:lstStyle>
          <a:p>
            <a:pPr>
              <a:defRPr/>
            </a:pPr>
            <a:fld id="{210FD071-052E-4136-B794-19333086D19B}" type="datetimeFigureOut">
              <a:rPr lang="cs-CZ"/>
              <a:pPr>
                <a:defRPr/>
              </a:pPr>
              <a:t>28.2.2023</a:t>
            </a:fld>
            <a:endParaRPr lang="cs-CZ"/>
          </a:p>
        </p:txBody>
      </p:sp>
      <p:sp>
        <p:nvSpPr>
          <p:cNvPr id="5" name="Footer Placeholder 7"/>
          <p:cNvSpPr>
            <a:spLocks noGrp="1"/>
          </p:cNvSpPr>
          <p:nvPr>
            <p:ph type="ftr" sz="quarter" idx="11"/>
          </p:nvPr>
        </p:nvSpPr>
        <p:spPr/>
        <p:txBody>
          <a:bodyPr/>
          <a:lstStyle>
            <a:lvl1pPr>
              <a:defRPr/>
            </a:lvl1pPr>
          </a:lstStyle>
          <a:p>
            <a:pPr>
              <a:defRPr/>
            </a:pPr>
            <a:endParaRPr lang="cs-CZ"/>
          </a:p>
        </p:txBody>
      </p:sp>
      <p:sp>
        <p:nvSpPr>
          <p:cNvPr id="6" name="Slide Number Placeholder 8"/>
          <p:cNvSpPr>
            <a:spLocks noGrp="1"/>
          </p:cNvSpPr>
          <p:nvPr>
            <p:ph type="sldNum" sz="quarter" idx="12"/>
          </p:nvPr>
        </p:nvSpPr>
        <p:spPr/>
        <p:txBody>
          <a:bodyPr/>
          <a:lstStyle>
            <a:lvl1pPr>
              <a:defRPr/>
            </a:lvl1pPr>
          </a:lstStyle>
          <a:p>
            <a:fld id="{0F651851-07D5-471E-A710-E76E30C6186A}" type="slidenum">
              <a:rPr lang="cs-CZ" altLang="cs-CZ"/>
              <a:pPr/>
              <a:t>‹#›</a:t>
            </a:fld>
            <a:endParaRPr lang="cs-CZ" altLang="cs-CZ"/>
          </a:p>
        </p:txBody>
      </p:sp>
    </p:spTree>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9F4D3565-AC91-4345-8511-880119C4B933}" type="datetimeFigureOut">
              <a:rPr lang="cs-CZ"/>
              <a:pPr>
                <a:defRPr/>
              </a:pPr>
              <a:t>28.2.2023</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fld id="{6424CAC4-A4DA-47F0-9E0F-36C7BF977A21}" type="slidenum">
              <a:rPr lang="cs-CZ" altLang="cs-CZ"/>
              <a:pPr/>
              <a:t>‹#›</a:t>
            </a:fld>
            <a:endParaRPr lang="cs-CZ" alt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oddílu">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1"/>
          <a:lstStyle>
            <a:lvl1pPr>
              <a:defRPr sz="35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021396" y="4352465"/>
            <a:ext cx="5101209" cy="1265082"/>
          </a:xfrm>
        </p:spPr>
        <p:txBody>
          <a:bodyPr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6"/>
          <p:cNvSpPr>
            <a:spLocks noGrp="1"/>
          </p:cNvSpPr>
          <p:nvPr>
            <p:ph type="dt" sz="half" idx="10"/>
          </p:nvPr>
        </p:nvSpPr>
        <p:spPr/>
        <p:txBody>
          <a:bodyPr/>
          <a:lstStyle>
            <a:lvl1pPr>
              <a:defRPr/>
            </a:lvl1pPr>
          </a:lstStyle>
          <a:p>
            <a:pPr>
              <a:defRPr/>
            </a:pPr>
            <a:fld id="{7F2CC638-7E33-47B1-B53F-07882C8D6159}" type="datetimeFigureOut">
              <a:rPr lang="cs-CZ"/>
              <a:pPr>
                <a:defRPr/>
              </a:pPr>
              <a:t>28.2.2023</a:t>
            </a:fld>
            <a:endParaRPr lang="cs-CZ"/>
          </a:p>
        </p:txBody>
      </p:sp>
      <p:sp>
        <p:nvSpPr>
          <p:cNvPr id="5" name="Footer Placeholder 7"/>
          <p:cNvSpPr>
            <a:spLocks noGrp="1"/>
          </p:cNvSpPr>
          <p:nvPr>
            <p:ph type="ftr" sz="quarter" idx="11"/>
          </p:nvPr>
        </p:nvSpPr>
        <p:spPr/>
        <p:txBody>
          <a:bodyPr/>
          <a:lstStyle>
            <a:lvl1pPr>
              <a:defRPr/>
            </a:lvl1pPr>
          </a:lstStyle>
          <a:p>
            <a:pPr>
              <a:defRPr/>
            </a:pPr>
            <a:endParaRPr lang="cs-CZ"/>
          </a:p>
        </p:txBody>
      </p:sp>
      <p:sp>
        <p:nvSpPr>
          <p:cNvPr id="6" name="Slide Number Placeholder 8"/>
          <p:cNvSpPr>
            <a:spLocks noGrp="1"/>
          </p:cNvSpPr>
          <p:nvPr>
            <p:ph type="sldNum" sz="quarter" idx="12"/>
          </p:nvPr>
        </p:nvSpPr>
        <p:spPr/>
        <p:txBody>
          <a:bodyPr/>
          <a:lstStyle>
            <a:lvl1pPr>
              <a:defRPr/>
            </a:lvl1pPr>
          </a:lstStyle>
          <a:p>
            <a:fld id="{068E111E-D354-4523-A8A0-CA83240979C0}" type="slidenum">
              <a:rPr lang="cs-CZ" altLang="cs-CZ"/>
              <a:pPr/>
              <a:t>‹#›</a:t>
            </a:fld>
            <a:endParaRPr lang="cs-CZ" altLang="cs-CZ"/>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3"/>
          <p:cNvSpPr>
            <a:spLocks noGrp="1"/>
          </p:cNvSpPr>
          <p:nvPr>
            <p:ph type="dt" sz="half" idx="10"/>
          </p:nvPr>
        </p:nvSpPr>
        <p:spPr/>
        <p:txBody>
          <a:bodyPr/>
          <a:lstStyle>
            <a:lvl1pPr>
              <a:defRPr/>
            </a:lvl1pPr>
          </a:lstStyle>
          <a:p>
            <a:pPr>
              <a:defRPr/>
            </a:pPr>
            <a:fld id="{288B9E5C-A8D0-4D6A-B0EE-E769B52C8EA8}" type="datetimeFigureOut">
              <a:rPr lang="cs-CZ"/>
              <a:pPr>
                <a:defRPr/>
              </a:pPr>
              <a:t>28.2.2023</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fld id="{02882043-2175-4F33-BBD5-DFDE32605630}" type="slidenum">
              <a:rPr lang="cs-CZ" altLang="cs-CZ"/>
              <a:pPr/>
              <a:t>‹#›</a:t>
            </a:fld>
            <a:endParaRPr lang="cs-CZ" alt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02239" y="3143250"/>
            <a:ext cx="3288024" cy="259677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itle 9"/>
          <p:cNvSpPr>
            <a:spLocks noGrp="1"/>
          </p:cNvSpPr>
          <p:nvPr>
            <p:ph type="title"/>
          </p:nvPr>
        </p:nvSpPr>
        <p:spPr/>
        <p:txBody>
          <a:bodyPr/>
          <a:lstStyle/>
          <a:p>
            <a:r>
              <a:rPr lang="cs-CZ"/>
              <a:t>Kliknutím lze upravit styl.</a:t>
            </a:r>
            <a:endParaRPr lang="en-US" dirty="0"/>
          </a:p>
        </p:txBody>
      </p:sp>
      <p:sp>
        <p:nvSpPr>
          <p:cNvPr id="7" name="Date Placeholder 3"/>
          <p:cNvSpPr>
            <a:spLocks noGrp="1"/>
          </p:cNvSpPr>
          <p:nvPr>
            <p:ph type="dt" sz="half" idx="14"/>
          </p:nvPr>
        </p:nvSpPr>
        <p:spPr/>
        <p:txBody>
          <a:bodyPr/>
          <a:lstStyle>
            <a:lvl1pPr>
              <a:defRPr/>
            </a:lvl1pPr>
          </a:lstStyle>
          <a:p>
            <a:pPr>
              <a:defRPr/>
            </a:pPr>
            <a:fld id="{5A5E03E1-0A19-412C-A4B7-C0937DFA65E1}" type="datetimeFigureOut">
              <a:rPr lang="cs-CZ"/>
              <a:pPr>
                <a:defRPr/>
              </a:pPr>
              <a:t>28.2.2023</a:t>
            </a:fld>
            <a:endParaRPr lang="cs-CZ"/>
          </a:p>
        </p:txBody>
      </p:sp>
      <p:sp>
        <p:nvSpPr>
          <p:cNvPr id="8" name="Footer Placeholder 4"/>
          <p:cNvSpPr>
            <a:spLocks noGrp="1"/>
          </p:cNvSpPr>
          <p:nvPr>
            <p:ph type="ftr" sz="quarter" idx="15"/>
          </p:nvPr>
        </p:nvSpPr>
        <p:spPr/>
        <p:txBody>
          <a:bodyPr/>
          <a:lstStyle>
            <a:lvl1pPr>
              <a:defRPr/>
            </a:lvl1pPr>
          </a:lstStyle>
          <a:p>
            <a:pPr>
              <a:defRPr/>
            </a:pPr>
            <a:endParaRPr lang="cs-CZ"/>
          </a:p>
        </p:txBody>
      </p:sp>
      <p:sp>
        <p:nvSpPr>
          <p:cNvPr id="9" name="Slide Number Placeholder 5"/>
          <p:cNvSpPr>
            <a:spLocks noGrp="1"/>
          </p:cNvSpPr>
          <p:nvPr>
            <p:ph type="sldNum" sz="quarter" idx="16"/>
          </p:nvPr>
        </p:nvSpPr>
        <p:spPr/>
        <p:txBody>
          <a:bodyPr/>
          <a:lstStyle>
            <a:lvl1pPr>
              <a:defRPr/>
            </a:lvl1pPr>
          </a:lstStyle>
          <a:p>
            <a:fld id="{B43F8C0A-2621-4D2F-9FE6-9847C9E7F276}" type="slidenum">
              <a:rPr lang="cs-CZ" altLang="cs-CZ"/>
              <a:pPr/>
              <a:t>‹#›</a:t>
            </a:fld>
            <a:endParaRPr lang="cs-CZ" alt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3"/>
          <p:cNvSpPr>
            <a:spLocks noGrp="1"/>
          </p:cNvSpPr>
          <p:nvPr>
            <p:ph type="dt" sz="half" idx="10"/>
          </p:nvPr>
        </p:nvSpPr>
        <p:spPr/>
        <p:txBody>
          <a:bodyPr/>
          <a:lstStyle>
            <a:lvl1pPr>
              <a:defRPr/>
            </a:lvl1pPr>
          </a:lstStyle>
          <a:p>
            <a:pPr>
              <a:defRPr/>
            </a:pPr>
            <a:fld id="{842A7A60-964F-473C-A35C-B891968AAF19}" type="datetimeFigureOut">
              <a:rPr lang="cs-CZ"/>
              <a:pPr>
                <a:defRPr/>
              </a:pPr>
              <a:t>28.2.2023</a:t>
            </a:fld>
            <a:endParaRPr lang="cs-CZ"/>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fld id="{D0A9CCBC-F85E-46AE-8EFB-3F797E3B436A}" type="slidenum">
              <a:rPr lang="cs-CZ" altLang="cs-CZ"/>
              <a:pPr/>
              <a:t>‹#›</a:t>
            </a:fld>
            <a:endParaRPr lang="cs-CZ" alt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C6D046-56AA-4D6B-BD83-E1FB7D5C9B8A}" type="datetimeFigureOut">
              <a:rPr lang="cs-CZ"/>
              <a:pPr>
                <a:defRPr/>
              </a:pPr>
              <a:t>28.2.2023</a:t>
            </a:fld>
            <a:endParaRPr lang="cs-CZ"/>
          </a:p>
        </p:txBody>
      </p:sp>
      <p:sp>
        <p:nvSpPr>
          <p:cNvPr id="3" name="Footer Placeholder 4"/>
          <p:cNvSpPr>
            <a:spLocks noGrp="1"/>
          </p:cNvSpPr>
          <p:nvPr>
            <p:ph type="ftr" sz="quarter" idx="11"/>
          </p:nvPr>
        </p:nvSpPr>
        <p:spPr/>
        <p:txBody>
          <a:bodyPr/>
          <a:lstStyle>
            <a:lvl1pPr>
              <a:defRPr/>
            </a:lvl1pPr>
          </a:lstStyle>
          <a:p>
            <a:pPr>
              <a:defRPr/>
            </a:pPr>
            <a:endParaRPr lang="cs-CZ"/>
          </a:p>
        </p:txBody>
      </p:sp>
      <p:sp>
        <p:nvSpPr>
          <p:cNvPr id="4" name="Slide Number Placeholder 5"/>
          <p:cNvSpPr>
            <a:spLocks noGrp="1"/>
          </p:cNvSpPr>
          <p:nvPr>
            <p:ph type="sldNum" sz="quarter" idx="12"/>
          </p:nvPr>
        </p:nvSpPr>
        <p:spPr/>
        <p:txBody>
          <a:bodyPr/>
          <a:lstStyle>
            <a:lvl1pPr>
              <a:defRPr/>
            </a:lvl1pPr>
          </a:lstStyle>
          <a:p>
            <a:fld id="{54F3D44D-904C-4FD7-9B73-04279C2E722A}" type="slidenum">
              <a:rPr lang="cs-CZ" altLang="cs-CZ"/>
              <a:pPr/>
              <a:t>‹#›</a:t>
            </a:fld>
            <a:endParaRPr lang="cs-CZ" alt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endParaRPr lang="cs-CZ"/>
          </a:p>
        </p:txBody>
      </p:sp>
      <p:sp>
        <p:nvSpPr>
          <p:cNvPr id="5" name="Footer Placeholder 4"/>
          <p:cNvSpPr>
            <a:spLocks noGrp="1"/>
          </p:cNvSpPr>
          <p:nvPr>
            <p:ph type="ftr" sz="quarter" idx="11"/>
          </p:nvPr>
        </p:nvSpPr>
        <p:spPr/>
        <p:txBody>
          <a:bodyPr/>
          <a:lstStyle>
            <a:lvl1pPr>
              <a:defRPr/>
            </a:lvl1pPr>
          </a:lstStyle>
          <a:p>
            <a:pPr>
              <a:defRPr/>
            </a:pPr>
            <a:r>
              <a:rPr lang="cs-CZ"/>
              <a:t>POL 203</a:t>
            </a:r>
          </a:p>
        </p:txBody>
      </p:sp>
      <p:sp>
        <p:nvSpPr>
          <p:cNvPr id="6" name="Slide Number Placeholder 5"/>
          <p:cNvSpPr>
            <a:spLocks noGrp="1"/>
          </p:cNvSpPr>
          <p:nvPr>
            <p:ph type="sldNum" sz="quarter" idx="12"/>
          </p:nvPr>
        </p:nvSpPr>
        <p:spPr/>
        <p:txBody>
          <a:bodyPr/>
          <a:lstStyle>
            <a:lvl1pPr>
              <a:defRPr/>
            </a:lvl1pPr>
          </a:lstStyle>
          <a:p>
            <a:fld id="{2B40D3C8-4EC9-4455-BEF7-ACBC82CE99D1}" type="slidenum">
              <a:rPr lang="cs-CZ" altLang="cs-CZ"/>
              <a:pPr/>
              <a:t>‹#›</a:t>
            </a:fld>
            <a:endParaRPr lang="cs-CZ" altLang="cs-CZ"/>
          </a:p>
        </p:txBody>
      </p:sp>
    </p:spTree>
  </p:cSld>
  <p:clrMapOvr>
    <a:masterClrMapping/>
  </p:clrMapOvr>
  <p:transition>
    <p:zo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5"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1"/>
          <a:lstStyle>
            <a:lvl1pPr>
              <a:defRPr sz="21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62965" y="3549918"/>
            <a:ext cx="2846070" cy="2194036"/>
          </a:xfrm>
        </p:spPr>
        <p:txBody>
          <a:bodyPr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Date Placeholder 8"/>
          <p:cNvSpPr>
            <a:spLocks noGrp="1"/>
          </p:cNvSpPr>
          <p:nvPr>
            <p:ph type="dt" sz="half" idx="10"/>
          </p:nvPr>
        </p:nvSpPr>
        <p:spPr/>
        <p:txBody>
          <a:bodyPr/>
          <a:lstStyle>
            <a:lvl1pPr>
              <a:defRPr/>
            </a:lvl1pPr>
          </a:lstStyle>
          <a:p>
            <a:pPr>
              <a:defRPr/>
            </a:pPr>
            <a:fld id="{116A0649-4204-45FC-9B04-CEDBA7C6DAA5}" type="datetimeFigureOut">
              <a:rPr lang="cs-CZ"/>
              <a:pPr>
                <a:defRPr/>
              </a:pPr>
              <a:t>28.2.2023</a:t>
            </a:fld>
            <a:endParaRPr lang="cs-CZ"/>
          </a:p>
        </p:txBody>
      </p:sp>
      <p:sp>
        <p:nvSpPr>
          <p:cNvPr id="7" name="Footer Placeholder 9"/>
          <p:cNvSpPr>
            <a:spLocks noGrp="1"/>
          </p:cNvSpPr>
          <p:nvPr>
            <p:ph type="ftr" sz="quarter" idx="11"/>
          </p:nvPr>
        </p:nvSpPr>
        <p:spPr>
          <a:xfrm>
            <a:off x="641350" y="6235700"/>
            <a:ext cx="3805238" cy="320675"/>
          </a:xfrm>
        </p:spPr>
        <p:txBody>
          <a:bodyPr>
            <a:normAutofit/>
          </a:bodyPr>
          <a:lstStyle>
            <a:lvl1pPr>
              <a:defRPr>
                <a:solidFill>
                  <a:srgbClr val="FFFFFF">
                    <a:alpha val="70000"/>
                  </a:srgbClr>
                </a:solidFill>
              </a:defRPr>
            </a:lvl1pPr>
          </a:lstStyle>
          <a:p>
            <a:pPr>
              <a:defRPr/>
            </a:pPr>
            <a:endParaRPr lang="cs-CZ"/>
          </a:p>
        </p:txBody>
      </p:sp>
      <p:sp>
        <p:nvSpPr>
          <p:cNvPr id="8" name="Slide Number Placeholder 10"/>
          <p:cNvSpPr>
            <a:spLocks noGrp="1"/>
          </p:cNvSpPr>
          <p:nvPr>
            <p:ph type="sldNum" sz="quarter" idx="12"/>
          </p:nvPr>
        </p:nvSpPr>
        <p:spPr/>
        <p:txBody>
          <a:bodyPr/>
          <a:lstStyle>
            <a:lvl1pPr>
              <a:defRPr/>
            </a:lvl1pPr>
          </a:lstStyle>
          <a:p>
            <a:fld id="{812C4CB4-38D2-42E2-A5F5-FC252ACD5295}" type="slidenum">
              <a:rPr lang="cs-CZ" altLang="cs-CZ"/>
              <a:pPr/>
              <a:t>‹#›</a:t>
            </a:fld>
            <a:endParaRPr lang="cs-CZ" alt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5" name="Rectangle 17"/>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1">
            <a:noAutofit/>
          </a:bodyPr>
          <a:lstStyle>
            <a:lvl1pPr>
              <a:defRPr sz="21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rtlCol="0">
            <a:normAutofit/>
          </a:bodyPr>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862965" y="3549919"/>
            <a:ext cx="2846070" cy="2194037"/>
          </a:xfrm>
        </p:spPr>
        <p:txBody>
          <a:bodyPr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pPr>
              <a:defRPr/>
            </a:pPr>
            <a:fld id="{0A210398-88F3-4E0F-ABBF-4E58CA59260B}" type="datetimeFigureOut">
              <a:rPr lang="cs-CZ"/>
              <a:pPr>
                <a:defRPr/>
              </a:pPr>
              <a:t>28.2.2023</a:t>
            </a:fld>
            <a:endParaRPr lang="cs-CZ"/>
          </a:p>
        </p:txBody>
      </p:sp>
      <p:sp>
        <p:nvSpPr>
          <p:cNvPr id="7" name="Footer Placeholder 8"/>
          <p:cNvSpPr>
            <a:spLocks noGrp="1"/>
          </p:cNvSpPr>
          <p:nvPr>
            <p:ph type="ftr" sz="quarter" idx="11"/>
          </p:nvPr>
        </p:nvSpPr>
        <p:spPr>
          <a:xfrm>
            <a:off x="639763" y="6235700"/>
            <a:ext cx="3803650" cy="320675"/>
          </a:xfrm>
        </p:spPr>
        <p:txBody>
          <a:bodyPr>
            <a:normAutofit/>
          </a:bodyPr>
          <a:lstStyle>
            <a:lvl1pPr>
              <a:defRPr>
                <a:solidFill>
                  <a:srgbClr val="FFFFFF">
                    <a:alpha val="70000"/>
                  </a:srgbClr>
                </a:solidFill>
              </a:defRPr>
            </a:lvl1pPr>
          </a:lstStyle>
          <a:p>
            <a:pPr>
              <a:defRPr/>
            </a:pPr>
            <a:endParaRPr lang="cs-CZ"/>
          </a:p>
        </p:txBody>
      </p:sp>
      <p:sp>
        <p:nvSpPr>
          <p:cNvPr id="8" name="Slide Number Placeholder 9"/>
          <p:cNvSpPr>
            <a:spLocks noGrp="1"/>
          </p:cNvSpPr>
          <p:nvPr>
            <p:ph type="sldNum" sz="quarter" idx="12"/>
          </p:nvPr>
        </p:nvSpPr>
        <p:spPr/>
        <p:txBody>
          <a:bodyPr/>
          <a:lstStyle>
            <a:lvl1pPr>
              <a:defRPr/>
            </a:lvl1pPr>
          </a:lstStyle>
          <a:p>
            <a:fld id="{EA6BB916-0AC2-4BCB-B596-BFE658C579B8}" type="slidenum">
              <a:rPr lang="cs-CZ" altLang="cs-CZ"/>
              <a:pPr/>
              <a:t>‹#›</a:t>
            </a:fld>
            <a:endParaRPr lang="cs-CZ" alt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B948E202-E2EE-4844-BC86-9F4B99D179C5}" type="datetimeFigureOut">
              <a:rPr lang="cs-CZ"/>
              <a:pPr>
                <a:defRPr/>
              </a:pPr>
              <a:t>28.2.2023</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fld id="{94679257-D3B2-4A9C-8000-7601C8F25596}" type="slidenum">
              <a:rPr lang="cs-CZ" altLang="cs-CZ"/>
              <a:pPr/>
              <a:t>‹#›</a:t>
            </a:fld>
            <a:endParaRPr lang="cs-CZ" alt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821EA7AD-BFE0-4AD0-838D-5CFB7D533015}" type="datetimeFigureOut">
              <a:rPr lang="cs-CZ"/>
              <a:pPr>
                <a:defRPr/>
              </a:pPr>
              <a:t>28.2.2023</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fld id="{73ABBF75-F809-49DE-82D8-6290210F2263}" type="slidenum">
              <a:rPr lang="cs-CZ" altLang="cs-CZ"/>
              <a:pPr/>
              <a:t>‹#›</a:t>
            </a:fld>
            <a:endParaRPr lang="cs-CZ" alt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cs-CZ"/>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Rectangle 9"/>
          <p:cNvSpPr>
            <a:spLocks noGrp="1" noChangeArrowheads="1"/>
          </p:cNvSpPr>
          <p:nvPr>
            <p:ph type="dt" sz="half" idx="10"/>
          </p:nvPr>
        </p:nvSpPr>
        <p:spPr/>
        <p:txBody>
          <a:bodyPr/>
          <a:lstStyle>
            <a:lvl1pPr>
              <a:defRPr/>
            </a:lvl1pPr>
          </a:lstStyle>
          <a:p>
            <a:pPr>
              <a:defRPr/>
            </a:pPr>
            <a:endParaRPr lang="cs-CZ"/>
          </a:p>
        </p:txBody>
      </p:sp>
      <p:sp>
        <p:nvSpPr>
          <p:cNvPr id="6" name="Rectangle 10"/>
          <p:cNvSpPr>
            <a:spLocks noGrp="1" noChangeArrowheads="1"/>
          </p:cNvSpPr>
          <p:nvPr>
            <p:ph type="ftr" sz="quarter" idx="11"/>
          </p:nvPr>
        </p:nvSpPr>
        <p:spPr/>
        <p:txBody>
          <a:bodyPr/>
          <a:lstStyle>
            <a:lvl1pPr>
              <a:defRPr/>
            </a:lvl1pPr>
          </a:lstStyle>
          <a:p>
            <a:pPr>
              <a:defRPr/>
            </a:pPr>
            <a:endParaRPr lang="cs-CZ"/>
          </a:p>
        </p:txBody>
      </p:sp>
      <p:sp>
        <p:nvSpPr>
          <p:cNvPr id="7" name="Rectangle 11"/>
          <p:cNvSpPr>
            <a:spLocks noGrp="1" noChangeArrowheads="1"/>
          </p:cNvSpPr>
          <p:nvPr>
            <p:ph type="sldNum" sz="quarter" idx="12"/>
          </p:nvPr>
        </p:nvSpPr>
        <p:spPr/>
        <p:txBody>
          <a:bodyPr/>
          <a:lstStyle>
            <a:lvl1pPr>
              <a:defRPr/>
            </a:lvl1pPr>
          </a:lstStyle>
          <a:p>
            <a:fld id="{97BF902E-E055-4CB8-AC92-18BBF9C588A5}" type="slidenum">
              <a:rPr lang="cs-CZ" altLang="cs-CZ"/>
              <a:pPr/>
              <a:t>‹#›</a:t>
            </a:fld>
            <a:endParaRPr lang="cs-CZ" alt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1"/>
          <a:lstStyle>
            <a:lvl1pPr>
              <a:defRPr sz="35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021396" y="4352465"/>
            <a:ext cx="5101209" cy="1265082"/>
          </a:xfrm>
        </p:spPr>
        <p:txBody>
          <a:bodyPr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6"/>
          <p:cNvSpPr>
            <a:spLocks noGrp="1"/>
          </p:cNvSpPr>
          <p:nvPr>
            <p:ph type="dt" sz="half" idx="10"/>
          </p:nvPr>
        </p:nvSpPr>
        <p:spPr/>
        <p:txBody>
          <a:bodyPr/>
          <a:lstStyle>
            <a:lvl1pPr>
              <a:defRPr/>
            </a:lvl1pPr>
          </a:lstStyle>
          <a:p>
            <a:pPr>
              <a:defRPr/>
            </a:pPr>
            <a:endParaRPr lang="cs-CZ"/>
          </a:p>
        </p:txBody>
      </p:sp>
      <p:sp>
        <p:nvSpPr>
          <p:cNvPr id="5" name="Footer Placeholder 7"/>
          <p:cNvSpPr>
            <a:spLocks noGrp="1"/>
          </p:cNvSpPr>
          <p:nvPr>
            <p:ph type="ftr" sz="quarter" idx="11"/>
          </p:nvPr>
        </p:nvSpPr>
        <p:spPr/>
        <p:txBody>
          <a:bodyPr/>
          <a:lstStyle>
            <a:lvl1pPr>
              <a:defRPr/>
            </a:lvl1pPr>
          </a:lstStyle>
          <a:p>
            <a:pPr>
              <a:defRPr/>
            </a:pPr>
            <a:r>
              <a:rPr lang="cs-CZ"/>
              <a:t>POL 203</a:t>
            </a:r>
          </a:p>
        </p:txBody>
      </p:sp>
      <p:sp>
        <p:nvSpPr>
          <p:cNvPr id="6" name="Slide Number Placeholder 8"/>
          <p:cNvSpPr>
            <a:spLocks noGrp="1"/>
          </p:cNvSpPr>
          <p:nvPr>
            <p:ph type="sldNum" sz="quarter" idx="12"/>
          </p:nvPr>
        </p:nvSpPr>
        <p:spPr/>
        <p:txBody>
          <a:bodyPr/>
          <a:lstStyle>
            <a:lvl1pPr>
              <a:defRPr/>
            </a:lvl1pPr>
          </a:lstStyle>
          <a:p>
            <a:fld id="{BF208EA5-C1C5-4F3B-85A1-BB79D5AC0936}" type="slidenum">
              <a:rPr lang="cs-CZ" altLang="cs-CZ"/>
              <a:pPr/>
              <a:t>‹#›</a:t>
            </a:fld>
            <a:endParaRPr lang="cs-CZ" altLang="cs-CZ"/>
          </a:p>
        </p:txBody>
      </p:sp>
    </p:spTree>
  </p:cSld>
  <p:clrMapOvr>
    <a:overrideClrMapping bg1="dk1" tx1="lt1" bg2="dk2" tx2="lt2" accent1="accent1" accent2="accent2" accent3="accent3" accent4="accent4" accent5="accent5" accent6="accent6" hlink="hlink" folHlink="folHlink"/>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3"/>
          <p:cNvSpPr>
            <a:spLocks noGrp="1"/>
          </p:cNvSpPr>
          <p:nvPr>
            <p:ph type="dt" sz="half" idx="10"/>
          </p:nvPr>
        </p:nvSpPr>
        <p:spPr/>
        <p:txBody>
          <a:bodyPr/>
          <a:lstStyle>
            <a:lvl1pPr>
              <a:defRPr/>
            </a:lvl1pPr>
          </a:lstStyle>
          <a:p>
            <a:pPr>
              <a:defRPr/>
            </a:pPr>
            <a:endParaRPr lang="cs-CZ"/>
          </a:p>
        </p:txBody>
      </p:sp>
      <p:sp>
        <p:nvSpPr>
          <p:cNvPr id="6" name="Footer Placeholder 4"/>
          <p:cNvSpPr>
            <a:spLocks noGrp="1"/>
          </p:cNvSpPr>
          <p:nvPr>
            <p:ph type="ftr" sz="quarter" idx="11"/>
          </p:nvPr>
        </p:nvSpPr>
        <p:spPr/>
        <p:txBody>
          <a:bodyPr/>
          <a:lstStyle>
            <a:lvl1pPr>
              <a:defRPr/>
            </a:lvl1pPr>
          </a:lstStyle>
          <a:p>
            <a:pPr>
              <a:defRPr/>
            </a:pPr>
            <a:r>
              <a:rPr lang="cs-CZ"/>
              <a:t>POL 203</a:t>
            </a:r>
          </a:p>
        </p:txBody>
      </p:sp>
      <p:sp>
        <p:nvSpPr>
          <p:cNvPr id="7" name="Slide Number Placeholder 5"/>
          <p:cNvSpPr>
            <a:spLocks noGrp="1"/>
          </p:cNvSpPr>
          <p:nvPr>
            <p:ph type="sldNum" sz="quarter" idx="12"/>
          </p:nvPr>
        </p:nvSpPr>
        <p:spPr/>
        <p:txBody>
          <a:bodyPr/>
          <a:lstStyle>
            <a:lvl1pPr>
              <a:defRPr/>
            </a:lvl1pPr>
          </a:lstStyle>
          <a:p>
            <a:fld id="{B0E1DE63-E1E4-4809-BCD6-185654BA4889}" type="slidenum">
              <a:rPr lang="cs-CZ" altLang="cs-CZ"/>
              <a:pPr/>
              <a:t>‹#›</a:t>
            </a:fld>
            <a:endParaRPr lang="cs-CZ" altLang="cs-CZ"/>
          </a:p>
        </p:txBody>
      </p:sp>
    </p:spTree>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02239" y="3143250"/>
            <a:ext cx="3288024" cy="259677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itle 9"/>
          <p:cNvSpPr>
            <a:spLocks noGrp="1"/>
          </p:cNvSpPr>
          <p:nvPr>
            <p:ph type="title"/>
          </p:nvPr>
        </p:nvSpPr>
        <p:spPr/>
        <p:txBody>
          <a:bodyPr/>
          <a:lstStyle/>
          <a:p>
            <a:r>
              <a:rPr lang="cs-CZ"/>
              <a:t>Kliknutím lze upravit styl.</a:t>
            </a:r>
            <a:endParaRPr lang="en-US" dirty="0"/>
          </a:p>
        </p:txBody>
      </p:sp>
      <p:sp>
        <p:nvSpPr>
          <p:cNvPr id="7" name="Date Placeholder 3"/>
          <p:cNvSpPr>
            <a:spLocks noGrp="1"/>
          </p:cNvSpPr>
          <p:nvPr>
            <p:ph type="dt" sz="half" idx="14"/>
          </p:nvPr>
        </p:nvSpPr>
        <p:spPr/>
        <p:txBody>
          <a:bodyPr/>
          <a:lstStyle>
            <a:lvl1pPr>
              <a:defRPr/>
            </a:lvl1pPr>
          </a:lstStyle>
          <a:p>
            <a:pPr>
              <a:defRPr/>
            </a:pPr>
            <a:endParaRPr lang="cs-CZ"/>
          </a:p>
        </p:txBody>
      </p:sp>
      <p:sp>
        <p:nvSpPr>
          <p:cNvPr id="8" name="Footer Placeholder 4"/>
          <p:cNvSpPr>
            <a:spLocks noGrp="1"/>
          </p:cNvSpPr>
          <p:nvPr>
            <p:ph type="ftr" sz="quarter" idx="15"/>
          </p:nvPr>
        </p:nvSpPr>
        <p:spPr/>
        <p:txBody>
          <a:bodyPr/>
          <a:lstStyle>
            <a:lvl1pPr>
              <a:defRPr/>
            </a:lvl1pPr>
          </a:lstStyle>
          <a:p>
            <a:pPr>
              <a:defRPr/>
            </a:pPr>
            <a:r>
              <a:rPr lang="cs-CZ"/>
              <a:t>POL 203</a:t>
            </a:r>
          </a:p>
        </p:txBody>
      </p:sp>
      <p:sp>
        <p:nvSpPr>
          <p:cNvPr id="9" name="Slide Number Placeholder 5"/>
          <p:cNvSpPr>
            <a:spLocks noGrp="1"/>
          </p:cNvSpPr>
          <p:nvPr>
            <p:ph type="sldNum" sz="quarter" idx="16"/>
          </p:nvPr>
        </p:nvSpPr>
        <p:spPr/>
        <p:txBody>
          <a:bodyPr/>
          <a:lstStyle>
            <a:lvl1pPr>
              <a:defRPr/>
            </a:lvl1pPr>
          </a:lstStyle>
          <a:p>
            <a:fld id="{A02818CD-6D83-41B4-9904-4AACBB7ADFE4}" type="slidenum">
              <a:rPr lang="cs-CZ" altLang="cs-CZ"/>
              <a:pPr/>
              <a:t>‹#›</a:t>
            </a:fld>
            <a:endParaRPr lang="cs-CZ" altLang="cs-CZ"/>
          </a:p>
        </p:txBody>
      </p:sp>
    </p:spTree>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3"/>
          <p:cNvSpPr>
            <a:spLocks noGrp="1"/>
          </p:cNvSpPr>
          <p:nvPr>
            <p:ph type="dt" sz="half" idx="10"/>
          </p:nvPr>
        </p:nvSpPr>
        <p:spPr/>
        <p:txBody>
          <a:bodyPr/>
          <a:lstStyle>
            <a:lvl1pPr>
              <a:defRPr/>
            </a:lvl1pPr>
          </a:lstStyle>
          <a:p>
            <a:pPr>
              <a:defRPr/>
            </a:pPr>
            <a:endParaRPr lang="cs-CZ"/>
          </a:p>
        </p:txBody>
      </p:sp>
      <p:sp>
        <p:nvSpPr>
          <p:cNvPr id="4" name="Footer Placeholder 4"/>
          <p:cNvSpPr>
            <a:spLocks noGrp="1"/>
          </p:cNvSpPr>
          <p:nvPr>
            <p:ph type="ftr" sz="quarter" idx="11"/>
          </p:nvPr>
        </p:nvSpPr>
        <p:spPr/>
        <p:txBody>
          <a:bodyPr/>
          <a:lstStyle>
            <a:lvl1pPr>
              <a:defRPr/>
            </a:lvl1pPr>
          </a:lstStyle>
          <a:p>
            <a:pPr>
              <a:defRPr/>
            </a:pPr>
            <a:r>
              <a:rPr lang="cs-CZ"/>
              <a:t>POL 203</a:t>
            </a:r>
          </a:p>
        </p:txBody>
      </p:sp>
      <p:sp>
        <p:nvSpPr>
          <p:cNvPr id="5" name="Slide Number Placeholder 5"/>
          <p:cNvSpPr>
            <a:spLocks noGrp="1"/>
          </p:cNvSpPr>
          <p:nvPr>
            <p:ph type="sldNum" sz="quarter" idx="12"/>
          </p:nvPr>
        </p:nvSpPr>
        <p:spPr/>
        <p:txBody>
          <a:bodyPr/>
          <a:lstStyle>
            <a:lvl1pPr>
              <a:defRPr/>
            </a:lvl1pPr>
          </a:lstStyle>
          <a:p>
            <a:fld id="{E246490C-6B66-485C-AEB2-1D827E44AAB0}" type="slidenum">
              <a:rPr lang="cs-CZ" altLang="cs-CZ"/>
              <a:pPr/>
              <a:t>‹#›</a:t>
            </a:fld>
            <a:endParaRPr lang="cs-CZ" altLang="cs-CZ"/>
          </a:p>
        </p:txBody>
      </p:sp>
    </p:spTree>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cs-CZ"/>
          </a:p>
        </p:txBody>
      </p:sp>
      <p:sp>
        <p:nvSpPr>
          <p:cNvPr id="3" name="Footer Placeholder 4"/>
          <p:cNvSpPr>
            <a:spLocks noGrp="1"/>
          </p:cNvSpPr>
          <p:nvPr>
            <p:ph type="ftr" sz="quarter" idx="11"/>
          </p:nvPr>
        </p:nvSpPr>
        <p:spPr/>
        <p:txBody>
          <a:bodyPr/>
          <a:lstStyle>
            <a:lvl1pPr>
              <a:defRPr/>
            </a:lvl1pPr>
          </a:lstStyle>
          <a:p>
            <a:pPr>
              <a:defRPr/>
            </a:pPr>
            <a:r>
              <a:rPr lang="cs-CZ"/>
              <a:t>POL 203</a:t>
            </a:r>
          </a:p>
        </p:txBody>
      </p:sp>
      <p:sp>
        <p:nvSpPr>
          <p:cNvPr id="4" name="Slide Number Placeholder 5"/>
          <p:cNvSpPr>
            <a:spLocks noGrp="1"/>
          </p:cNvSpPr>
          <p:nvPr>
            <p:ph type="sldNum" sz="quarter" idx="12"/>
          </p:nvPr>
        </p:nvSpPr>
        <p:spPr/>
        <p:txBody>
          <a:bodyPr/>
          <a:lstStyle>
            <a:lvl1pPr>
              <a:defRPr/>
            </a:lvl1pPr>
          </a:lstStyle>
          <a:p>
            <a:fld id="{F2FB5B86-F687-434F-9248-EAE06EC08B73}" type="slidenum">
              <a:rPr lang="cs-CZ" altLang="cs-CZ"/>
              <a:pPr/>
              <a:t>‹#›</a:t>
            </a:fld>
            <a:endParaRPr lang="cs-CZ" altLang="cs-CZ"/>
          </a:p>
        </p:txBody>
      </p:sp>
    </p:spTree>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5"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1"/>
          <a:lstStyle>
            <a:lvl1pPr>
              <a:defRPr sz="21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62965" y="3549918"/>
            <a:ext cx="2846070" cy="2194036"/>
          </a:xfrm>
        </p:spPr>
        <p:txBody>
          <a:bodyPr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Date Placeholder 8"/>
          <p:cNvSpPr>
            <a:spLocks noGrp="1"/>
          </p:cNvSpPr>
          <p:nvPr>
            <p:ph type="dt" sz="half" idx="10"/>
          </p:nvPr>
        </p:nvSpPr>
        <p:spPr/>
        <p:txBody>
          <a:bodyPr/>
          <a:lstStyle>
            <a:lvl1pPr>
              <a:defRPr/>
            </a:lvl1pPr>
          </a:lstStyle>
          <a:p>
            <a:pPr>
              <a:defRPr/>
            </a:pPr>
            <a:endParaRPr lang="cs-CZ"/>
          </a:p>
        </p:txBody>
      </p:sp>
      <p:sp>
        <p:nvSpPr>
          <p:cNvPr id="7" name="Footer Placeholder 9"/>
          <p:cNvSpPr>
            <a:spLocks noGrp="1"/>
          </p:cNvSpPr>
          <p:nvPr>
            <p:ph type="ftr" sz="quarter" idx="11"/>
          </p:nvPr>
        </p:nvSpPr>
        <p:spPr>
          <a:xfrm>
            <a:off x="641350" y="6235700"/>
            <a:ext cx="3805238" cy="320675"/>
          </a:xfrm>
        </p:spPr>
        <p:txBody>
          <a:bodyPr>
            <a:normAutofit/>
          </a:bodyPr>
          <a:lstStyle>
            <a:lvl1pPr>
              <a:defRPr>
                <a:solidFill>
                  <a:srgbClr val="FFFFFF">
                    <a:alpha val="70000"/>
                  </a:srgbClr>
                </a:solidFill>
              </a:defRPr>
            </a:lvl1pPr>
          </a:lstStyle>
          <a:p>
            <a:pPr>
              <a:defRPr/>
            </a:pPr>
            <a:r>
              <a:rPr lang="cs-CZ"/>
              <a:t>POL 203</a:t>
            </a:r>
          </a:p>
        </p:txBody>
      </p:sp>
      <p:sp>
        <p:nvSpPr>
          <p:cNvPr id="8" name="Slide Number Placeholder 10"/>
          <p:cNvSpPr>
            <a:spLocks noGrp="1"/>
          </p:cNvSpPr>
          <p:nvPr>
            <p:ph type="sldNum" sz="quarter" idx="12"/>
          </p:nvPr>
        </p:nvSpPr>
        <p:spPr/>
        <p:txBody>
          <a:bodyPr/>
          <a:lstStyle>
            <a:lvl1pPr>
              <a:defRPr/>
            </a:lvl1pPr>
          </a:lstStyle>
          <a:p>
            <a:fld id="{7BB33C30-1AF7-46E4-82AB-422278C0652C}" type="slidenum">
              <a:rPr lang="cs-CZ" altLang="cs-CZ"/>
              <a:pPr/>
              <a:t>‹#›</a:t>
            </a:fld>
            <a:endParaRPr lang="cs-CZ" altLang="cs-CZ"/>
          </a:p>
        </p:txBody>
      </p:sp>
    </p:spTree>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5" name="Rectangle 17"/>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1">
            <a:noAutofit/>
          </a:bodyPr>
          <a:lstStyle>
            <a:lvl1pPr>
              <a:defRPr sz="21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rtlCol="0">
            <a:normAutofit/>
          </a:bodyPr>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862965" y="3549919"/>
            <a:ext cx="2846070" cy="2194037"/>
          </a:xfrm>
        </p:spPr>
        <p:txBody>
          <a:bodyPr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pPr>
              <a:defRPr/>
            </a:pPr>
            <a:endParaRPr lang="cs-CZ"/>
          </a:p>
        </p:txBody>
      </p:sp>
      <p:sp>
        <p:nvSpPr>
          <p:cNvPr id="7" name="Footer Placeholder 8"/>
          <p:cNvSpPr>
            <a:spLocks noGrp="1"/>
          </p:cNvSpPr>
          <p:nvPr>
            <p:ph type="ftr" sz="quarter" idx="11"/>
          </p:nvPr>
        </p:nvSpPr>
        <p:spPr>
          <a:xfrm>
            <a:off x="639763" y="6235700"/>
            <a:ext cx="3803650" cy="320675"/>
          </a:xfrm>
        </p:spPr>
        <p:txBody>
          <a:bodyPr>
            <a:normAutofit/>
          </a:bodyPr>
          <a:lstStyle>
            <a:lvl1pPr>
              <a:defRPr>
                <a:solidFill>
                  <a:srgbClr val="FFFFFF">
                    <a:alpha val="70000"/>
                  </a:srgbClr>
                </a:solidFill>
              </a:defRPr>
            </a:lvl1pPr>
          </a:lstStyle>
          <a:p>
            <a:pPr>
              <a:defRPr/>
            </a:pPr>
            <a:r>
              <a:rPr lang="cs-CZ"/>
              <a:t>POL 203</a:t>
            </a:r>
          </a:p>
        </p:txBody>
      </p:sp>
      <p:sp>
        <p:nvSpPr>
          <p:cNvPr id="8" name="Slide Number Placeholder 9"/>
          <p:cNvSpPr>
            <a:spLocks noGrp="1"/>
          </p:cNvSpPr>
          <p:nvPr>
            <p:ph type="sldNum" sz="quarter" idx="12"/>
          </p:nvPr>
        </p:nvSpPr>
        <p:spPr/>
        <p:txBody>
          <a:bodyPr/>
          <a:lstStyle>
            <a:lvl1pPr>
              <a:defRPr/>
            </a:lvl1pPr>
          </a:lstStyle>
          <a:p>
            <a:fld id="{7EA59B36-D4FB-404D-9991-4171C2980FE9}" type="slidenum">
              <a:rPr lang="cs-CZ" altLang="cs-CZ"/>
              <a:pPr/>
              <a:t>‹#›</a:t>
            </a:fld>
            <a:endParaRPr lang="cs-CZ" altLang="cs-CZ"/>
          </a:p>
        </p:txBody>
      </p:sp>
    </p:spTree>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550" y="965200"/>
            <a:ext cx="5937250" cy="118745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1027" name="Text Placeholder 2"/>
          <p:cNvSpPr>
            <a:spLocks noGrp="1" noChangeArrowheads="1"/>
          </p:cNvSpPr>
          <p:nvPr>
            <p:ph type="body" idx="1"/>
          </p:nvPr>
        </p:nvSpPr>
        <p:spPr bwMode="auto">
          <a:xfrm>
            <a:off x="1606550" y="2638425"/>
            <a:ext cx="5937250" cy="3101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Date Placeholder 3"/>
          <p:cNvSpPr>
            <a:spLocks noGrp="1"/>
          </p:cNvSpPr>
          <p:nvPr>
            <p:ph type="dt" sz="half" idx="2"/>
          </p:nvPr>
        </p:nvSpPr>
        <p:spPr>
          <a:xfrm>
            <a:off x="5978525" y="6238875"/>
            <a:ext cx="2065338" cy="323850"/>
          </a:xfrm>
          <a:prstGeom prst="rect">
            <a:avLst/>
          </a:prstGeom>
        </p:spPr>
        <p:txBody>
          <a:bodyPr vert="horz" lIns="91440" tIns="45720" rIns="91440" bIns="45720" rtlCol="0" anchor="ctr"/>
          <a:lstStyle>
            <a:lvl1pPr algn="r" eaLnBrk="1" fontAlgn="auto" hangingPunct="1">
              <a:spcBef>
                <a:spcPts val="0"/>
              </a:spcBef>
              <a:spcAft>
                <a:spcPts val="0"/>
              </a:spcAft>
              <a:defRPr sz="1000">
                <a:solidFill>
                  <a:schemeClr val="tx1">
                    <a:alpha val="70000"/>
                  </a:schemeClr>
                </a:solidFill>
                <a:latin typeface="+mn-lt"/>
              </a:defRPr>
            </a:lvl1pPr>
          </a:lstStyle>
          <a:p>
            <a:pPr>
              <a:defRPr/>
            </a:pPr>
            <a:endParaRPr lang="cs-CZ"/>
          </a:p>
        </p:txBody>
      </p:sp>
      <p:sp>
        <p:nvSpPr>
          <p:cNvPr id="5" name="Footer Placeholder 4"/>
          <p:cNvSpPr>
            <a:spLocks noGrp="1"/>
          </p:cNvSpPr>
          <p:nvPr>
            <p:ph type="ftr" sz="quarter" idx="3"/>
          </p:nvPr>
        </p:nvSpPr>
        <p:spPr>
          <a:xfrm>
            <a:off x="1101725" y="6235700"/>
            <a:ext cx="4557713" cy="32067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alpha val="70000"/>
                  </a:schemeClr>
                </a:solidFill>
                <a:latin typeface="+mn-lt"/>
              </a:defRPr>
            </a:lvl1pPr>
          </a:lstStyle>
          <a:p>
            <a:pPr>
              <a:defRPr/>
            </a:pPr>
            <a:r>
              <a:rPr lang="cs-CZ"/>
              <a:t>POL 203</a:t>
            </a:r>
          </a:p>
        </p:txBody>
      </p:sp>
      <p:sp>
        <p:nvSpPr>
          <p:cNvPr id="6" name="Slide Number Placeholder 5"/>
          <p:cNvSpPr>
            <a:spLocks noGrp="1"/>
          </p:cNvSpPr>
          <p:nvPr>
            <p:ph type="sldNum" sz="quarter" idx="4"/>
          </p:nvPr>
        </p:nvSpPr>
        <p:spPr>
          <a:xfrm>
            <a:off x="8240713" y="6218238"/>
            <a:ext cx="365125" cy="365125"/>
          </a:xfrm>
          <a:prstGeom prst="ellipse">
            <a:avLst/>
          </a:prstGeom>
          <a:solidFill>
            <a:srgbClr val="1D1D1D">
              <a:alpha val="69804"/>
            </a:srgbClr>
          </a:solidFill>
        </p:spPr>
        <p:txBody>
          <a:bodyPr vert="horz" wrap="square" lIns="18288" tIns="45720" rIns="18288" bIns="45720" numCol="1" anchor="ctr" anchorCtr="0" compatLnSpc="1">
            <a:prstTxWarp prst="textNoShape">
              <a:avLst/>
            </a:prstTxWarp>
            <a:noAutofit/>
          </a:bodyPr>
          <a:lstStyle>
            <a:lvl1pPr algn="ctr" eaLnBrk="1" hangingPunct="1">
              <a:defRPr sz="1100">
                <a:solidFill>
                  <a:srgbClr val="FFFFFF"/>
                </a:solidFill>
              </a:defRPr>
            </a:lvl1pPr>
          </a:lstStyle>
          <a:p>
            <a:fld id="{EC6F57AD-0930-4CE2-AECC-9A657CDC2F2C}"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944" r:id="rId1"/>
    <p:sldLayoutId id="2147483930" r:id="rId2"/>
    <p:sldLayoutId id="2147483945" r:id="rId3"/>
    <p:sldLayoutId id="2147483931" r:id="rId4"/>
    <p:sldLayoutId id="2147483932" r:id="rId5"/>
    <p:sldLayoutId id="2147483933" r:id="rId6"/>
    <p:sldLayoutId id="2147483934" r:id="rId7"/>
    <p:sldLayoutId id="2147483946" r:id="rId8"/>
    <p:sldLayoutId id="2147483947" r:id="rId9"/>
    <p:sldLayoutId id="2147483935" r:id="rId10"/>
    <p:sldLayoutId id="2147483936" r:id="rId11"/>
    <p:sldLayoutId id="2147483948" r:id="rId12"/>
  </p:sldLayoutIdLst>
  <p:transition>
    <p:zoom/>
  </p:transition>
  <p:timing>
    <p:tnLst>
      <p:par>
        <p:cTn id="1" dur="indefinite" restart="never" nodeType="tmRoot"/>
      </p:par>
    </p:tnLst>
  </p:timing>
  <p:hf sldNum="0" hdr="0" dt="0"/>
  <p:txStyles>
    <p:titleStyle>
      <a:lvl1pPr algn="ctr" rtl="0" fontAlgn="base">
        <a:lnSpc>
          <a:spcPct val="90000"/>
        </a:lnSpc>
        <a:spcBef>
          <a:spcPct val="0"/>
        </a:spcBef>
        <a:spcAft>
          <a:spcPct val="0"/>
        </a:spcAft>
        <a:defRPr sz="2600" kern="1200" cap="all" spc="200">
          <a:solidFill>
            <a:srgbClr val="262626"/>
          </a:solidFill>
          <a:latin typeface="+mj-lt"/>
          <a:ea typeface="+mj-ea"/>
          <a:cs typeface="+mj-cs"/>
        </a:defRPr>
      </a:lvl1pPr>
      <a:lvl2pPr algn="ctr" rtl="0" fontAlgn="base">
        <a:lnSpc>
          <a:spcPct val="90000"/>
        </a:lnSpc>
        <a:spcBef>
          <a:spcPct val="0"/>
        </a:spcBef>
        <a:spcAft>
          <a:spcPct val="0"/>
        </a:spcAft>
        <a:defRPr sz="2600">
          <a:solidFill>
            <a:srgbClr val="262626"/>
          </a:solidFill>
          <a:latin typeface="Gill Sans MT" pitchFamily="34" charset="-18"/>
        </a:defRPr>
      </a:lvl2pPr>
      <a:lvl3pPr algn="ctr" rtl="0" fontAlgn="base">
        <a:lnSpc>
          <a:spcPct val="90000"/>
        </a:lnSpc>
        <a:spcBef>
          <a:spcPct val="0"/>
        </a:spcBef>
        <a:spcAft>
          <a:spcPct val="0"/>
        </a:spcAft>
        <a:defRPr sz="2600">
          <a:solidFill>
            <a:srgbClr val="262626"/>
          </a:solidFill>
          <a:latin typeface="Gill Sans MT" pitchFamily="34" charset="-18"/>
        </a:defRPr>
      </a:lvl3pPr>
      <a:lvl4pPr algn="ctr" rtl="0" fontAlgn="base">
        <a:lnSpc>
          <a:spcPct val="90000"/>
        </a:lnSpc>
        <a:spcBef>
          <a:spcPct val="0"/>
        </a:spcBef>
        <a:spcAft>
          <a:spcPct val="0"/>
        </a:spcAft>
        <a:defRPr sz="2600">
          <a:solidFill>
            <a:srgbClr val="262626"/>
          </a:solidFill>
          <a:latin typeface="Gill Sans MT" pitchFamily="34" charset="-18"/>
        </a:defRPr>
      </a:lvl4pPr>
      <a:lvl5pPr algn="ctr" rtl="0" fontAlgn="base">
        <a:lnSpc>
          <a:spcPct val="90000"/>
        </a:lnSpc>
        <a:spcBef>
          <a:spcPct val="0"/>
        </a:spcBef>
        <a:spcAft>
          <a:spcPct val="0"/>
        </a:spcAft>
        <a:defRPr sz="2600">
          <a:solidFill>
            <a:srgbClr val="262626"/>
          </a:solidFill>
          <a:latin typeface="Gill Sans MT" pitchFamily="34" charset="-18"/>
        </a:defRPr>
      </a:lvl5pPr>
      <a:lvl6pPr marL="457200" algn="ctr" rtl="0" fontAlgn="base">
        <a:lnSpc>
          <a:spcPct val="90000"/>
        </a:lnSpc>
        <a:spcBef>
          <a:spcPct val="0"/>
        </a:spcBef>
        <a:spcAft>
          <a:spcPct val="0"/>
        </a:spcAft>
        <a:defRPr sz="2600">
          <a:solidFill>
            <a:srgbClr val="262626"/>
          </a:solidFill>
          <a:latin typeface="Gill Sans MT" pitchFamily="34" charset="-18"/>
        </a:defRPr>
      </a:lvl6pPr>
      <a:lvl7pPr marL="914400" algn="ctr" rtl="0" fontAlgn="base">
        <a:lnSpc>
          <a:spcPct val="90000"/>
        </a:lnSpc>
        <a:spcBef>
          <a:spcPct val="0"/>
        </a:spcBef>
        <a:spcAft>
          <a:spcPct val="0"/>
        </a:spcAft>
        <a:defRPr sz="2600">
          <a:solidFill>
            <a:srgbClr val="262626"/>
          </a:solidFill>
          <a:latin typeface="Gill Sans MT" pitchFamily="34" charset="-18"/>
        </a:defRPr>
      </a:lvl7pPr>
      <a:lvl8pPr marL="1371600" algn="ctr" rtl="0" fontAlgn="base">
        <a:lnSpc>
          <a:spcPct val="90000"/>
        </a:lnSpc>
        <a:spcBef>
          <a:spcPct val="0"/>
        </a:spcBef>
        <a:spcAft>
          <a:spcPct val="0"/>
        </a:spcAft>
        <a:defRPr sz="2600">
          <a:solidFill>
            <a:srgbClr val="262626"/>
          </a:solidFill>
          <a:latin typeface="Gill Sans MT" pitchFamily="34" charset="-18"/>
        </a:defRPr>
      </a:lvl8pPr>
      <a:lvl9pPr marL="1828800" algn="ctr" rtl="0" fontAlgn="base">
        <a:lnSpc>
          <a:spcPct val="90000"/>
        </a:lnSpc>
        <a:spcBef>
          <a:spcPct val="0"/>
        </a:spcBef>
        <a:spcAft>
          <a:spcPct val="0"/>
        </a:spcAft>
        <a:defRPr sz="2600">
          <a:solidFill>
            <a:srgbClr val="262626"/>
          </a:solidFill>
          <a:latin typeface="Gill Sans MT" pitchFamily="34" charset="-18"/>
        </a:defRPr>
      </a:lvl9pPr>
    </p:titleStyle>
    <p:bodyStyle>
      <a:lvl1pPr marL="228600" indent="-228600" algn="l" rtl="0" fontAlgn="base">
        <a:spcBef>
          <a:spcPts val="1000"/>
        </a:spcBef>
        <a:spcAft>
          <a:spcPct val="0"/>
        </a:spcAft>
        <a:buClr>
          <a:schemeClr val="accent2"/>
        </a:buClr>
        <a:buFont typeface="Arial" charset="0"/>
        <a:buChar char="•"/>
        <a:defRPr kern="1200">
          <a:solidFill>
            <a:srgbClr val="262626"/>
          </a:solidFill>
          <a:latin typeface="+mn-lt"/>
          <a:ea typeface="+mn-ea"/>
          <a:cs typeface="+mn-cs"/>
        </a:defRPr>
      </a:lvl1pPr>
      <a:lvl2pPr marL="457200" indent="-228600" algn="l" rtl="0" fontAlgn="base">
        <a:spcBef>
          <a:spcPts val="1000"/>
        </a:spcBef>
        <a:spcAft>
          <a:spcPct val="0"/>
        </a:spcAft>
        <a:buClr>
          <a:schemeClr val="accent2"/>
        </a:buClr>
        <a:buFont typeface="Arial" charset="0"/>
        <a:buChar char="•"/>
        <a:defRPr sz="1600" kern="1200">
          <a:solidFill>
            <a:srgbClr val="262626"/>
          </a:solidFill>
          <a:latin typeface="+mn-lt"/>
          <a:ea typeface="+mn-ea"/>
          <a:cs typeface="+mn-cs"/>
        </a:defRPr>
      </a:lvl2pPr>
      <a:lvl3pPr marL="685800" indent="-228600" algn="l" rtl="0" fontAlgn="base">
        <a:spcBef>
          <a:spcPts val="1000"/>
        </a:spcBef>
        <a:spcAft>
          <a:spcPct val="0"/>
        </a:spcAft>
        <a:buClr>
          <a:schemeClr val="accent2"/>
        </a:buClr>
        <a:buFont typeface="Arial" charset="0"/>
        <a:buChar char="•"/>
        <a:defRPr sz="1600" kern="1200">
          <a:solidFill>
            <a:srgbClr val="262626"/>
          </a:solidFill>
          <a:latin typeface="+mn-lt"/>
          <a:ea typeface="+mn-ea"/>
          <a:cs typeface="+mn-cs"/>
        </a:defRPr>
      </a:lvl3pPr>
      <a:lvl4pPr marL="914400" indent="-228600" algn="l" rtl="0" fontAlgn="base">
        <a:spcBef>
          <a:spcPts val="1000"/>
        </a:spcBef>
        <a:spcAft>
          <a:spcPct val="0"/>
        </a:spcAft>
        <a:buClr>
          <a:schemeClr val="accent2"/>
        </a:buClr>
        <a:buFont typeface="Arial" charset="0"/>
        <a:buChar char="•"/>
        <a:defRPr sz="1600" kern="1200">
          <a:solidFill>
            <a:srgbClr val="262626"/>
          </a:solidFill>
          <a:latin typeface="+mn-lt"/>
          <a:ea typeface="+mn-ea"/>
          <a:cs typeface="+mn-cs"/>
        </a:defRPr>
      </a:lvl4pPr>
      <a:lvl5pPr marL="1143000" indent="-228600" algn="l" rtl="0" fontAlgn="base">
        <a:spcBef>
          <a:spcPts val="1000"/>
        </a:spcBef>
        <a:spcAft>
          <a:spcPct val="0"/>
        </a:spcAft>
        <a:buClr>
          <a:schemeClr val="accent2"/>
        </a:buClr>
        <a:buFont typeface="Arial" charset="0"/>
        <a:buChar char="•"/>
        <a:defRPr sz="1600" kern="1200">
          <a:solidFill>
            <a:srgbClr val="262626"/>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550" y="965200"/>
            <a:ext cx="5937250" cy="118745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2051" name="Text Placeholder 2"/>
          <p:cNvSpPr>
            <a:spLocks noGrp="1" noChangeArrowheads="1"/>
          </p:cNvSpPr>
          <p:nvPr>
            <p:ph type="body" idx="1"/>
          </p:nvPr>
        </p:nvSpPr>
        <p:spPr bwMode="auto">
          <a:xfrm>
            <a:off x="1606550" y="2638425"/>
            <a:ext cx="5937250" cy="3101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ltLang="cs-CZ" smtClean="0"/>
              <a:t>Po kliknutí můžete upravovat styly textu v předloze.</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5978525" y="6238875"/>
            <a:ext cx="2065338" cy="323850"/>
          </a:xfrm>
          <a:prstGeom prst="rect">
            <a:avLst/>
          </a:prstGeom>
        </p:spPr>
        <p:txBody>
          <a:bodyPr vert="horz" lIns="91440" tIns="45720" rIns="91440" bIns="45720" rtlCol="0" anchor="ctr"/>
          <a:lstStyle>
            <a:lvl1pPr algn="r" eaLnBrk="1" fontAlgn="auto" hangingPunct="1">
              <a:spcBef>
                <a:spcPts val="0"/>
              </a:spcBef>
              <a:spcAft>
                <a:spcPts val="0"/>
              </a:spcAft>
              <a:defRPr sz="1000">
                <a:solidFill>
                  <a:schemeClr val="tx1">
                    <a:alpha val="70000"/>
                  </a:schemeClr>
                </a:solidFill>
                <a:latin typeface="+mn-lt"/>
              </a:defRPr>
            </a:lvl1pPr>
          </a:lstStyle>
          <a:p>
            <a:pPr>
              <a:defRPr/>
            </a:pPr>
            <a:fld id="{84DD2287-EAA0-4E9C-9D94-A965B7B0BE26}" type="datetimeFigureOut">
              <a:rPr lang="cs-CZ"/>
              <a:pPr>
                <a:defRPr/>
              </a:pPr>
              <a:t>28.2.2023</a:t>
            </a:fld>
            <a:endParaRPr lang="cs-CZ"/>
          </a:p>
        </p:txBody>
      </p:sp>
      <p:sp>
        <p:nvSpPr>
          <p:cNvPr id="5" name="Footer Placeholder 4"/>
          <p:cNvSpPr>
            <a:spLocks noGrp="1"/>
          </p:cNvSpPr>
          <p:nvPr>
            <p:ph type="ftr" sz="quarter" idx="3"/>
          </p:nvPr>
        </p:nvSpPr>
        <p:spPr>
          <a:xfrm>
            <a:off x="1101725" y="6235700"/>
            <a:ext cx="4557713" cy="32067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alpha val="70000"/>
                  </a:schemeClr>
                </a:solidFill>
                <a:latin typeface="+mn-lt"/>
              </a:defRPr>
            </a:lvl1pPr>
          </a:lstStyle>
          <a:p>
            <a:pPr>
              <a:defRPr/>
            </a:pPr>
            <a:endParaRPr lang="cs-CZ"/>
          </a:p>
        </p:txBody>
      </p:sp>
      <p:sp>
        <p:nvSpPr>
          <p:cNvPr id="6" name="Slide Number Placeholder 5"/>
          <p:cNvSpPr>
            <a:spLocks noGrp="1"/>
          </p:cNvSpPr>
          <p:nvPr>
            <p:ph type="sldNum" sz="quarter" idx="4"/>
          </p:nvPr>
        </p:nvSpPr>
        <p:spPr>
          <a:xfrm>
            <a:off x="8240713" y="6218238"/>
            <a:ext cx="365125" cy="365125"/>
          </a:xfrm>
          <a:prstGeom prst="ellipse">
            <a:avLst/>
          </a:prstGeom>
          <a:solidFill>
            <a:srgbClr val="1D1D1D">
              <a:alpha val="69804"/>
            </a:srgbClr>
          </a:solidFill>
        </p:spPr>
        <p:txBody>
          <a:bodyPr vert="horz" wrap="square" lIns="18288" tIns="45720" rIns="18288" bIns="45720" numCol="1" anchor="ctr" anchorCtr="0" compatLnSpc="1">
            <a:prstTxWarp prst="textNoShape">
              <a:avLst/>
            </a:prstTxWarp>
            <a:noAutofit/>
          </a:bodyPr>
          <a:lstStyle>
            <a:lvl1pPr algn="ctr" eaLnBrk="1" hangingPunct="1">
              <a:defRPr sz="1100">
                <a:solidFill>
                  <a:srgbClr val="FFFFFF"/>
                </a:solidFill>
              </a:defRPr>
            </a:lvl1pPr>
          </a:lstStyle>
          <a:p>
            <a:fld id="{5BFC7E53-8825-4CE4-9869-7657A9F97ED3}"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949" r:id="rId1"/>
    <p:sldLayoutId id="2147483937" r:id="rId2"/>
    <p:sldLayoutId id="2147483950" r:id="rId3"/>
    <p:sldLayoutId id="2147483938" r:id="rId4"/>
    <p:sldLayoutId id="2147483939" r:id="rId5"/>
    <p:sldLayoutId id="2147483940" r:id="rId6"/>
    <p:sldLayoutId id="2147483941" r:id="rId7"/>
    <p:sldLayoutId id="2147483951" r:id="rId8"/>
    <p:sldLayoutId id="2147483952" r:id="rId9"/>
    <p:sldLayoutId id="2147483942" r:id="rId10"/>
    <p:sldLayoutId id="2147483943" r:id="rId11"/>
    <p:sldLayoutId id="2147483953" r:id="rId12"/>
  </p:sldLayoutIdLst>
  <p:txStyles>
    <p:titleStyle>
      <a:lvl1pPr algn="ctr" rtl="0" eaLnBrk="0" fontAlgn="base" hangingPunct="0">
        <a:lnSpc>
          <a:spcPct val="90000"/>
        </a:lnSpc>
        <a:spcBef>
          <a:spcPct val="0"/>
        </a:spcBef>
        <a:spcAft>
          <a:spcPct val="0"/>
        </a:spcAft>
        <a:defRPr sz="2600" kern="1200" cap="all" spc="200">
          <a:solidFill>
            <a:srgbClr val="262626"/>
          </a:solidFill>
          <a:latin typeface="+mj-lt"/>
          <a:ea typeface="+mj-ea"/>
          <a:cs typeface="+mj-cs"/>
        </a:defRPr>
      </a:lvl1pPr>
      <a:lvl2pPr algn="ctr" rtl="0" eaLnBrk="0" fontAlgn="base" hangingPunct="0">
        <a:lnSpc>
          <a:spcPct val="90000"/>
        </a:lnSpc>
        <a:spcBef>
          <a:spcPct val="0"/>
        </a:spcBef>
        <a:spcAft>
          <a:spcPct val="0"/>
        </a:spcAft>
        <a:defRPr sz="2600">
          <a:solidFill>
            <a:srgbClr val="262626"/>
          </a:solidFill>
          <a:latin typeface="Gill Sans MT" panose="020B0502020104020203" pitchFamily="34" charset="-18"/>
        </a:defRPr>
      </a:lvl2pPr>
      <a:lvl3pPr algn="ctr" rtl="0" eaLnBrk="0" fontAlgn="base" hangingPunct="0">
        <a:lnSpc>
          <a:spcPct val="90000"/>
        </a:lnSpc>
        <a:spcBef>
          <a:spcPct val="0"/>
        </a:spcBef>
        <a:spcAft>
          <a:spcPct val="0"/>
        </a:spcAft>
        <a:defRPr sz="2600">
          <a:solidFill>
            <a:srgbClr val="262626"/>
          </a:solidFill>
          <a:latin typeface="Gill Sans MT" panose="020B0502020104020203" pitchFamily="34" charset="-18"/>
        </a:defRPr>
      </a:lvl3pPr>
      <a:lvl4pPr algn="ctr" rtl="0" eaLnBrk="0" fontAlgn="base" hangingPunct="0">
        <a:lnSpc>
          <a:spcPct val="90000"/>
        </a:lnSpc>
        <a:spcBef>
          <a:spcPct val="0"/>
        </a:spcBef>
        <a:spcAft>
          <a:spcPct val="0"/>
        </a:spcAft>
        <a:defRPr sz="2600">
          <a:solidFill>
            <a:srgbClr val="262626"/>
          </a:solidFill>
          <a:latin typeface="Gill Sans MT" panose="020B0502020104020203" pitchFamily="34" charset="-18"/>
        </a:defRPr>
      </a:lvl4pPr>
      <a:lvl5pPr algn="ctr" rtl="0" eaLnBrk="0" fontAlgn="base" hangingPunct="0">
        <a:lnSpc>
          <a:spcPct val="90000"/>
        </a:lnSpc>
        <a:spcBef>
          <a:spcPct val="0"/>
        </a:spcBef>
        <a:spcAft>
          <a:spcPct val="0"/>
        </a:spcAft>
        <a:defRPr sz="2600">
          <a:solidFill>
            <a:srgbClr val="262626"/>
          </a:solidFill>
          <a:latin typeface="Gill Sans MT" panose="020B0502020104020203" pitchFamily="34" charset="-18"/>
        </a:defRPr>
      </a:lvl5pPr>
      <a:lvl6pPr marL="457200" algn="ctr" rtl="0" fontAlgn="base">
        <a:lnSpc>
          <a:spcPct val="90000"/>
        </a:lnSpc>
        <a:spcBef>
          <a:spcPct val="0"/>
        </a:spcBef>
        <a:spcAft>
          <a:spcPct val="0"/>
        </a:spcAft>
        <a:defRPr sz="2600">
          <a:solidFill>
            <a:srgbClr val="262626"/>
          </a:solidFill>
          <a:latin typeface="Gill Sans MT" panose="020B0502020104020203" pitchFamily="34" charset="-18"/>
        </a:defRPr>
      </a:lvl6pPr>
      <a:lvl7pPr marL="914400" algn="ctr" rtl="0" fontAlgn="base">
        <a:lnSpc>
          <a:spcPct val="90000"/>
        </a:lnSpc>
        <a:spcBef>
          <a:spcPct val="0"/>
        </a:spcBef>
        <a:spcAft>
          <a:spcPct val="0"/>
        </a:spcAft>
        <a:defRPr sz="2600">
          <a:solidFill>
            <a:srgbClr val="262626"/>
          </a:solidFill>
          <a:latin typeface="Gill Sans MT" panose="020B0502020104020203" pitchFamily="34" charset="-18"/>
        </a:defRPr>
      </a:lvl7pPr>
      <a:lvl8pPr marL="1371600" algn="ctr" rtl="0" fontAlgn="base">
        <a:lnSpc>
          <a:spcPct val="90000"/>
        </a:lnSpc>
        <a:spcBef>
          <a:spcPct val="0"/>
        </a:spcBef>
        <a:spcAft>
          <a:spcPct val="0"/>
        </a:spcAft>
        <a:defRPr sz="2600">
          <a:solidFill>
            <a:srgbClr val="262626"/>
          </a:solidFill>
          <a:latin typeface="Gill Sans MT" panose="020B0502020104020203" pitchFamily="34" charset="-18"/>
        </a:defRPr>
      </a:lvl8pPr>
      <a:lvl9pPr marL="1828800" algn="ctr" rtl="0" fontAlgn="base">
        <a:lnSpc>
          <a:spcPct val="90000"/>
        </a:lnSpc>
        <a:spcBef>
          <a:spcPct val="0"/>
        </a:spcBef>
        <a:spcAft>
          <a:spcPct val="0"/>
        </a:spcAft>
        <a:defRPr sz="2600">
          <a:solidFill>
            <a:srgbClr val="262626"/>
          </a:solidFill>
          <a:latin typeface="Gill Sans MT" panose="020B0502020104020203" pitchFamily="34" charset="-18"/>
        </a:defRPr>
      </a:lvl9pPr>
    </p:titleStyle>
    <p:bodyStyle>
      <a:lvl1pPr marL="228600" indent="-228600" algn="l" rtl="0" eaLnBrk="0" fontAlgn="base" hangingPunct="0">
        <a:spcBef>
          <a:spcPts val="1000"/>
        </a:spcBef>
        <a:spcAft>
          <a:spcPct val="0"/>
        </a:spcAft>
        <a:buClr>
          <a:schemeClr val="accent2"/>
        </a:buClr>
        <a:buFont typeface="Arial" charset="0"/>
        <a:buChar char="•"/>
        <a:defRPr kern="1200">
          <a:solidFill>
            <a:srgbClr val="262626"/>
          </a:solidFill>
          <a:latin typeface="+mn-lt"/>
          <a:ea typeface="+mn-ea"/>
          <a:cs typeface="+mn-cs"/>
        </a:defRPr>
      </a:lvl1pPr>
      <a:lvl2pPr marL="457200" indent="-228600" algn="l" rtl="0" eaLnBrk="0" fontAlgn="base" hangingPunct="0">
        <a:spcBef>
          <a:spcPts val="1000"/>
        </a:spcBef>
        <a:spcAft>
          <a:spcPct val="0"/>
        </a:spcAft>
        <a:buClr>
          <a:schemeClr val="accent2"/>
        </a:buClr>
        <a:buFont typeface="Arial" charset="0"/>
        <a:buChar char="•"/>
        <a:defRPr sz="1600" kern="1200">
          <a:solidFill>
            <a:srgbClr val="262626"/>
          </a:solidFill>
          <a:latin typeface="+mn-lt"/>
          <a:ea typeface="+mn-ea"/>
          <a:cs typeface="+mn-cs"/>
        </a:defRPr>
      </a:lvl2pPr>
      <a:lvl3pPr marL="685800" indent="-228600" algn="l" rtl="0" eaLnBrk="0" fontAlgn="base" hangingPunct="0">
        <a:spcBef>
          <a:spcPts val="1000"/>
        </a:spcBef>
        <a:spcAft>
          <a:spcPct val="0"/>
        </a:spcAft>
        <a:buClr>
          <a:schemeClr val="accent2"/>
        </a:buClr>
        <a:buFont typeface="Arial" charset="0"/>
        <a:buChar char="•"/>
        <a:defRPr sz="1600" kern="1200">
          <a:solidFill>
            <a:srgbClr val="262626"/>
          </a:solidFill>
          <a:latin typeface="+mn-lt"/>
          <a:ea typeface="+mn-ea"/>
          <a:cs typeface="+mn-cs"/>
        </a:defRPr>
      </a:lvl3pPr>
      <a:lvl4pPr marL="914400" indent="-228600" algn="l" rtl="0" eaLnBrk="0" fontAlgn="base" hangingPunct="0">
        <a:spcBef>
          <a:spcPts val="1000"/>
        </a:spcBef>
        <a:spcAft>
          <a:spcPct val="0"/>
        </a:spcAft>
        <a:buClr>
          <a:schemeClr val="accent2"/>
        </a:buClr>
        <a:buFont typeface="Arial" charset="0"/>
        <a:buChar char="•"/>
        <a:defRPr sz="1600" kern="1200">
          <a:solidFill>
            <a:srgbClr val="262626"/>
          </a:solidFill>
          <a:latin typeface="+mn-lt"/>
          <a:ea typeface="+mn-ea"/>
          <a:cs typeface="+mn-cs"/>
        </a:defRPr>
      </a:lvl4pPr>
      <a:lvl5pPr marL="1143000" indent="-228600" algn="l" rtl="0" eaLnBrk="0" fontAlgn="base" hangingPunct="0">
        <a:spcBef>
          <a:spcPts val="1000"/>
        </a:spcBef>
        <a:spcAft>
          <a:spcPct val="0"/>
        </a:spcAft>
        <a:buClr>
          <a:schemeClr val="accent2"/>
        </a:buClr>
        <a:buFont typeface="Arial" charset="0"/>
        <a:buChar char="•"/>
        <a:defRPr sz="1600" kern="1200">
          <a:solidFill>
            <a:srgbClr val="262626"/>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google.cz/imgres?imgurl=http://www.disney.co.jp/pirates/img/main.jpg&amp;imgrefurl=http://www.disney.co.jp/pirates/&amp;h=240&amp;w=435&amp;sz=64&amp;hl=cs&amp;start=31&amp;tbnid=i3Kce2PBLmBZqM:&amp;tbnh=70&amp;tbnw=126&amp;prev=/images%3Fq%3Dpirates%26start%3D20%26gbv%3D2%26ndsp%3D20%26svnum%3D10%26hl%3Dcs%26sa%3D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5013325"/>
            <a:ext cx="7631113" cy="863600"/>
          </a:xfrm>
        </p:spPr>
        <p:txBody>
          <a:bodyPr/>
          <a:lstStyle/>
          <a:p>
            <a:pPr fontAlgn="auto">
              <a:spcAft>
                <a:spcPts val="0"/>
              </a:spcAft>
              <a:defRPr/>
            </a:pPr>
            <a:r>
              <a:rPr lang="cs-CZ" b="1" dirty="0">
                <a:latin typeface="Tahoma" pitchFamily="34" charset="0"/>
              </a:rPr>
              <a:t>Polb1123 28.2. 2023</a:t>
            </a:r>
          </a:p>
        </p:txBody>
      </p:sp>
      <p:sp>
        <p:nvSpPr>
          <p:cNvPr id="10243" name="Rectangle 3"/>
          <p:cNvSpPr>
            <a:spLocks noGrp="1" noChangeArrowheads="1"/>
          </p:cNvSpPr>
          <p:nvPr>
            <p:ph type="subTitle" idx="1"/>
          </p:nvPr>
        </p:nvSpPr>
        <p:spPr>
          <a:xfrm>
            <a:off x="539750" y="1628775"/>
            <a:ext cx="7232650" cy="1295400"/>
          </a:xfrm>
        </p:spPr>
        <p:txBody>
          <a:bodyPr rtlCol="0">
            <a:normAutofit fontScale="92500" lnSpcReduction="10000"/>
          </a:bodyPr>
          <a:lstStyle/>
          <a:p>
            <a:pPr fontAlgn="auto">
              <a:spcAft>
                <a:spcPts val="0"/>
              </a:spcAft>
              <a:buFont typeface="Arial" panose="020B0604020202020204" pitchFamily="34" charset="0"/>
              <a:buNone/>
              <a:defRPr/>
            </a:pPr>
            <a:r>
              <a:rPr lang="cs-CZ" sz="4400" b="1" cap="small" dirty="0">
                <a:latin typeface="Tahoma" pitchFamily="34" charset="0"/>
              </a:rPr>
              <a:t>Klasická teorie her I : Dominantní </a:t>
            </a:r>
            <a:r>
              <a:rPr lang="cs-CZ" sz="4400" b="1" cap="small" dirty="0" smtClean="0">
                <a:latin typeface="Tahoma" pitchFamily="34" charset="0"/>
              </a:rPr>
              <a:t>strategie </a:t>
            </a:r>
            <a:endParaRPr lang="cs-CZ" sz="4400" b="1" cap="small" dirty="0">
              <a:latin typeface="Tahoma" pitchFamily="34" charset="0"/>
            </a:endParaRPr>
          </a:p>
          <a:p>
            <a:pPr fontAlgn="auto">
              <a:spcAft>
                <a:spcPts val="0"/>
              </a:spcAft>
              <a:buFont typeface="Arial" panose="020B0604020202020204" pitchFamily="34" charset="0"/>
              <a:buNone/>
              <a:defRPr/>
            </a:pPr>
            <a:endParaRPr lang="cs-CZ" altLang="cs-CZ" dirty="0"/>
          </a:p>
        </p:txBody>
      </p:sp>
      <p:sp>
        <p:nvSpPr>
          <p:cNvPr id="14340"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endParaRPr lang="cs-CZ" altLang="cs-CZ" dirty="0" smtClean="0">
              <a:solidFill>
                <a:schemeClr val="tx2"/>
              </a:solidFill>
              <a:latin typeface="Arial" charset="0"/>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07950" y="115888"/>
            <a:ext cx="5937250" cy="1189037"/>
          </a:xfrm>
        </p:spPr>
        <p:txBody>
          <a:bodyPr/>
          <a:lstStyle/>
          <a:p>
            <a:pPr fontAlgn="auto">
              <a:spcAft>
                <a:spcPts val="0"/>
              </a:spcAft>
              <a:defRPr/>
            </a:pPr>
            <a:r>
              <a:rPr lang="cs-CZ" altLang="cs-CZ"/>
              <a:t>Příklad ZSG</a:t>
            </a:r>
          </a:p>
        </p:txBody>
      </p:sp>
      <p:graphicFrame>
        <p:nvGraphicFramePr>
          <p:cNvPr id="6" name="Content Placeholder 5"/>
          <p:cNvGraphicFramePr>
            <a:graphicFrameLocks noGrp="1"/>
          </p:cNvGraphicFramePr>
          <p:nvPr>
            <p:ph idx="1"/>
          </p:nvPr>
        </p:nvGraphicFramePr>
        <p:xfrm>
          <a:off x="612775" y="3284538"/>
          <a:ext cx="8153400" cy="2736852"/>
        </p:xfrm>
        <a:graphic>
          <a:graphicData uri="http://schemas.openxmlformats.org/drawingml/2006/table">
            <a:tbl>
              <a:tblPr firstRow="1" bandRow="1">
                <a:tableStyleId>{5C22544A-7EE6-4342-B048-85BDC9FD1C3A}</a:tableStyleId>
              </a:tblPr>
              <a:tblGrid>
                <a:gridCol w="2038350"/>
                <a:gridCol w="2038350"/>
                <a:gridCol w="2038350"/>
                <a:gridCol w="2038350"/>
              </a:tblGrid>
              <a:tr h="684213">
                <a:tc>
                  <a:txBody>
                    <a:bodyPr/>
                    <a:lstStyle/>
                    <a:p>
                      <a:endParaRPr lang="cs-CZ" sz="1800" dirty="0"/>
                    </a:p>
                  </a:txBody>
                  <a:tcPr marT="45729" marB="45729"/>
                </a:tc>
                <a:tc>
                  <a:txBody>
                    <a:bodyPr/>
                    <a:lstStyle/>
                    <a:p>
                      <a:endParaRPr lang="cs-CZ" sz="1800"/>
                    </a:p>
                  </a:txBody>
                  <a:tcPr marT="45729" marB="45729"/>
                </a:tc>
                <a:tc>
                  <a:txBody>
                    <a:bodyPr/>
                    <a:lstStyle/>
                    <a:p>
                      <a:r>
                        <a:rPr lang="cs-CZ" sz="1800" dirty="0"/>
                        <a:t>Hráč 2</a:t>
                      </a:r>
                    </a:p>
                  </a:txBody>
                  <a:tcPr marT="45729" marB="45729"/>
                </a:tc>
                <a:tc>
                  <a:txBody>
                    <a:bodyPr/>
                    <a:lstStyle/>
                    <a:p>
                      <a:endParaRPr lang="cs-CZ" sz="1800"/>
                    </a:p>
                  </a:txBody>
                  <a:tcPr marT="45729" marB="45729"/>
                </a:tc>
              </a:tr>
              <a:tr h="684213">
                <a:tc>
                  <a:txBody>
                    <a:bodyPr/>
                    <a:lstStyle/>
                    <a:p>
                      <a:endParaRPr lang="cs-CZ" sz="1800"/>
                    </a:p>
                  </a:txBody>
                  <a:tcPr marT="45729" marB="45729"/>
                </a:tc>
                <a:tc>
                  <a:txBody>
                    <a:bodyPr/>
                    <a:lstStyle/>
                    <a:p>
                      <a:endParaRPr lang="cs-CZ" sz="1800"/>
                    </a:p>
                  </a:txBody>
                  <a:tcPr marT="45729" marB="45729"/>
                </a:tc>
                <a:tc>
                  <a:txBody>
                    <a:bodyPr/>
                    <a:lstStyle/>
                    <a:p>
                      <a:r>
                        <a:rPr lang="cs-CZ" sz="1800" dirty="0"/>
                        <a:t>Může odpovídat</a:t>
                      </a:r>
                    </a:p>
                  </a:txBody>
                  <a:tcPr marT="45729" marB="45729"/>
                </a:tc>
                <a:tc>
                  <a:txBody>
                    <a:bodyPr/>
                    <a:lstStyle/>
                    <a:p>
                      <a:r>
                        <a:rPr lang="cs-CZ" sz="1800" dirty="0"/>
                        <a:t>Nemůže odpovídat</a:t>
                      </a:r>
                    </a:p>
                  </a:txBody>
                  <a:tcPr marT="45729" marB="45729"/>
                </a:tc>
              </a:tr>
              <a:tr h="684213">
                <a:tc>
                  <a:txBody>
                    <a:bodyPr/>
                    <a:lstStyle/>
                    <a:p>
                      <a:r>
                        <a:rPr lang="cs-CZ" sz="1800" dirty="0"/>
                        <a:t>Hráč 1</a:t>
                      </a:r>
                    </a:p>
                  </a:txBody>
                  <a:tcPr marT="45729" marB="45729"/>
                </a:tc>
                <a:tc>
                  <a:txBody>
                    <a:bodyPr/>
                    <a:lstStyle/>
                    <a:p>
                      <a:r>
                        <a:rPr lang="cs-CZ" sz="1800" dirty="0"/>
                        <a:t>Může odpovídat</a:t>
                      </a:r>
                    </a:p>
                  </a:txBody>
                  <a:tcPr marT="45729" marB="45729"/>
                </a:tc>
                <a:tc>
                  <a:txBody>
                    <a:bodyPr/>
                    <a:lstStyle/>
                    <a:p>
                      <a:r>
                        <a:rPr lang="cs-CZ" sz="1800" dirty="0"/>
                        <a:t>(0,0)</a:t>
                      </a:r>
                    </a:p>
                  </a:txBody>
                  <a:tcPr marT="45729" marB="45729"/>
                </a:tc>
                <a:tc>
                  <a:txBody>
                    <a:bodyPr/>
                    <a:lstStyle/>
                    <a:p>
                      <a:r>
                        <a:rPr lang="cs-CZ" sz="1800" dirty="0"/>
                        <a:t>(1,-1)</a:t>
                      </a:r>
                    </a:p>
                  </a:txBody>
                  <a:tcPr marT="45729" marB="45729"/>
                </a:tc>
              </a:tr>
              <a:tr h="684213">
                <a:tc>
                  <a:txBody>
                    <a:bodyPr/>
                    <a:lstStyle/>
                    <a:p>
                      <a:endParaRPr lang="cs-CZ" sz="1800" dirty="0"/>
                    </a:p>
                  </a:txBody>
                  <a:tcPr marT="45729" marB="45729"/>
                </a:tc>
                <a:tc>
                  <a:txBody>
                    <a:bodyPr/>
                    <a:lstStyle/>
                    <a:p>
                      <a:r>
                        <a:rPr lang="cs-CZ" sz="1800" dirty="0"/>
                        <a:t>Nemůže odpovídat</a:t>
                      </a:r>
                    </a:p>
                  </a:txBody>
                  <a:tcPr marT="45729" marB="45729"/>
                </a:tc>
                <a:tc>
                  <a:txBody>
                    <a:bodyPr/>
                    <a:lstStyle/>
                    <a:p>
                      <a:r>
                        <a:rPr lang="cs-CZ" sz="1800" dirty="0"/>
                        <a:t>(-1,1)</a:t>
                      </a:r>
                    </a:p>
                  </a:txBody>
                  <a:tcPr marT="45729" marB="45729"/>
                </a:tc>
                <a:tc>
                  <a:txBody>
                    <a:bodyPr/>
                    <a:lstStyle/>
                    <a:p>
                      <a:r>
                        <a:rPr lang="cs-CZ" sz="1800" dirty="0"/>
                        <a:t>(0,0)</a:t>
                      </a:r>
                    </a:p>
                  </a:txBody>
                  <a:tcPr marT="45729" marB="45729"/>
                </a:tc>
              </a:tr>
            </a:tbl>
          </a:graphicData>
        </a:graphic>
      </p:graphicFrame>
      <p:sp>
        <p:nvSpPr>
          <p:cNvPr id="24606" name="Footer Placeholder 2"/>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pic>
        <p:nvPicPr>
          <p:cNvPr id="24607" name="Picture 2" descr="http://i.ytimg.com/vi/z07iUgy0bWQ/default.jpg"/>
          <p:cNvPicPr>
            <a:picLocks noChangeAspect="1" noChangeArrowheads="1"/>
          </p:cNvPicPr>
          <p:nvPr/>
        </p:nvPicPr>
        <p:blipFill>
          <a:blip r:embed="rId2" cstate="print"/>
          <a:srcRect/>
          <a:stretch>
            <a:fillRect/>
          </a:stretch>
        </p:blipFill>
        <p:spPr bwMode="auto">
          <a:xfrm>
            <a:off x="4716463" y="188913"/>
            <a:ext cx="3816350" cy="2862262"/>
          </a:xfrm>
          <a:prstGeom prst="rect">
            <a:avLst/>
          </a:prstGeom>
          <a:noFill/>
          <a:ln w="9525">
            <a:noFill/>
            <a:miter lim="800000"/>
            <a:headEnd/>
            <a:tailEnd/>
          </a:ln>
        </p:spPr>
      </p:pic>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normAutofit fontScale="90000"/>
          </a:bodyPr>
          <a:lstStyle/>
          <a:p>
            <a:pPr fontAlgn="auto">
              <a:spcAft>
                <a:spcPts val="0"/>
              </a:spcAft>
              <a:defRPr/>
            </a:pPr>
            <a:r>
              <a:rPr lang="cs-CZ" altLang="cs-CZ" sz="4000"/>
              <a:t>Kooperativní a nekooperativní hry</a:t>
            </a:r>
          </a:p>
        </p:txBody>
      </p:sp>
      <p:sp>
        <p:nvSpPr>
          <p:cNvPr id="18435" name="Rectangle 3"/>
          <p:cNvSpPr>
            <a:spLocks noGrp="1"/>
          </p:cNvSpPr>
          <p:nvPr>
            <p:ph idx="1"/>
          </p:nvPr>
        </p:nvSpPr>
        <p:spPr/>
        <p:txBody>
          <a:bodyPr rtlCol="0">
            <a:normAutofit fontScale="70000" lnSpcReduction="20000"/>
          </a:bodyPr>
          <a:lstStyle/>
          <a:p>
            <a:pPr fontAlgn="auto">
              <a:lnSpc>
                <a:spcPct val="90000"/>
              </a:lnSpc>
              <a:spcAft>
                <a:spcPts val="0"/>
              </a:spcAft>
              <a:buFont typeface="Arial" panose="020B0604020202020204" pitchFamily="34" charset="0"/>
              <a:buChar char="•"/>
              <a:defRPr/>
            </a:pPr>
            <a:r>
              <a:rPr lang="cs-CZ" altLang="cs-CZ" sz="2400" b="1">
                <a:solidFill>
                  <a:schemeClr val="tx1">
                    <a:lumMod val="85000"/>
                    <a:lumOff val="15000"/>
                  </a:schemeClr>
                </a:solidFill>
                <a:latin typeface="Calibri" panose="020F0502020204030204" pitchFamily="34" charset="0"/>
              </a:rPr>
              <a:t>Kooperativní hry-</a:t>
            </a:r>
            <a:r>
              <a:rPr lang="cs-CZ" altLang="cs-CZ" sz="2400">
                <a:solidFill>
                  <a:schemeClr val="tx1">
                    <a:lumMod val="85000"/>
                    <a:lumOff val="15000"/>
                  </a:schemeClr>
                </a:solidFill>
                <a:latin typeface="Calibri" panose="020F0502020204030204" pitchFamily="34" charset="0"/>
              </a:rPr>
              <a:t> hry, v nichž existuje možnost hráčů uzavírat (před hrou) závazné dohody, že zvolí určitou strategii.</a:t>
            </a:r>
          </a:p>
          <a:p>
            <a:pPr fontAlgn="auto">
              <a:lnSpc>
                <a:spcPct val="90000"/>
              </a:lnSpc>
              <a:spcAft>
                <a:spcPts val="0"/>
              </a:spcAft>
              <a:buFont typeface="Arial" panose="020B0604020202020204" pitchFamily="34" charset="0"/>
              <a:buChar char="•"/>
              <a:defRPr/>
            </a:pPr>
            <a:endParaRPr lang="cs-CZ" altLang="cs-CZ" sz="2400" b="1">
              <a:solidFill>
                <a:schemeClr val="tx1">
                  <a:lumMod val="85000"/>
                  <a:lumOff val="15000"/>
                </a:schemeClr>
              </a:solidFill>
              <a:latin typeface="Calibri" panose="020F0502020204030204" pitchFamily="34" charset="0"/>
            </a:endParaRPr>
          </a:p>
          <a:p>
            <a:pPr fontAlgn="auto">
              <a:lnSpc>
                <a:spcPct val="90000"/>
              </a:lnSpc>
              <a:spcAft>
                <a:spcPts val="0"/>
              </a:spcAft>
              <a:buFont typeface="Arial" panose="020B0604020202020204" pitchFamily="34" charset="0"/>
              <a:buChar char="•"/>
              <a:defRPr/>
            </a:pPr>
            <a:r>
              <a:rPr lang="cs-CZ" altLang="cs-CZ" sz="2400" b="1">
                <a:solidFill>
                  <a:schemeClr val="tx1">
                    <a:lumMod val="85000"/>
                    <a:lumOff val="15000"/>
                  </a:schemeClr>
                </a:solidFill>
                <a:latin typeface="Calibri" panose="020F0502020204030204" pitchFamily="34" charset="0"/>
              </a:rPr>
              <a:t>Nekooperativní hry-</a:t>
            </a:r>
            <a:r>
              <a:rPr lang="cs-CZ" altLang="cs-CZ" sz="2400">
                <a:solidFill>
                  <a:schemeClr val="tx1">
                    <a:lumMod val="85000"/>
                    <a:lumOff val="15000"/>
                  </a:schemeClr>
                </a:solidFill>
                <a:latin typeface="Calibri" panose="020F0502020204030204" pitchFamily="34" charset="0"/>
              </a:rPr>
              <a:t> hry individuálních hráčů, v nichž je jejich případná spolupráce umožněna pouze pravidly hry a jejich sebezájmem. </a:t>
            </a:r>
          </a:p>
          <a:p>
            <a:pPr fontAlgn="auto">
              <a:lnSpc>
                <a:spcPct val="90000"/>
              </a:lnSpc>
              <a:spcAft>
                <a:spcPts val="0"/>
              </a:spcAft>
              <a:buFont typeface="Arial" panose="020B0604020202020204" pitchFamily="34" charset="0"/>
              <a:buChar char="•"/>
              <a:defRPr/>
            </a:pPr>
            <a:endParaRPr lang="cs-CZ" altLang="cs-CZ" sz="2400">
              <a:solidFill>
                <a:schemeClr val="tx1">
                  <a:lumMod val="85000"/>
                  <a:lumOff val="15000"/>
                </a:schemeClr>
              </a:solidFill>
              <a:latin typeface="Calibri" panose="020F0502020204030204" pitchFamily="34" charset="0"/>
            </a:endParaRPr>
          </a:p>
          <a:p>
            <a:pPr fontAlgn="auto">
              <a:lnSpc>
                <a:spcPct val="90000"/>
              </a:lnSpc>
              <a:spcAft>
                <a:spcPts val="0"/>
              </a:spcAft>
              <a:buFont typeface="Arial" panose="020B0604020202020204" pitchFamily="34" charset="0"/>
              <a:buChar char="•"/>
              <a:defRPr/>
            </a:pPr>
            <a:r>
              <a:rPr lang="cs-CZ" altLang="cs-CZ" sz="2400">
                <a:solidFill>
                  <a:schemeClr val="tx1">
                    <a:lumMod val="85000"/>
                    <a:lumOff val="15000"/>
                  </a:schemeClr>
                </a:solidFill>
                <a:latin typeface="Calibri" panose="020F0502020204030204" pitchFamily="34" charset="0"/>
              </a:rPr>
              <a:t>Z hlediska teorie her jsou důležitější nekooperativní hry, neboť mnohem jednoznačněji ukazují podmínky, za nichž hráči spolupracují (a za nichž ne). </a:t>
            </a:r>
          </a:p>
          <a:p>
            <a:pPr fontAlgn="auto">
              <a:lnSpc>
                <a:spcPct val="90000"/>
              </a:lnSpc>
              <a:spcAft>
                <a:spcPts val="0"/>
              </a:spcAft>
              <a:buFont typeface="Arial" panose="020B0604020202020204" pitchFamily="34" charset="0"/>
              <a:buChar char="•"/>
              <a:defRPr/>
            </a:pPr>
            <a:r>
              <a:rPr lang="cs-CZ" altLang="cs-CZ" sz="2400">
                <a:solidFill>
                  <a:schemeClr val="tx1">
                    <a:lumMod val="85000"/>
                    <a:lumOff val="15000"/>
                  </a:schemeClr>
                </a:solidFill>
                <a:latin typeface="Calibri" panose="020F0502020204030204" pitchFamily="34" charset="0"/>
              </a:rPr>
              <a:t>Kooperativní teorie naopak příliš neřeší otázku možného porušování či vynucování dohod během hry (obtížné najít sociální situace, které jim odpovídají).</a:t>
            </a:r>
          </a:p>
        </p:txBody>
      </p:sp>
      <p:sp>
        <p:nvSpPr>
          <p:cNvPr id="25604"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23850" y="192088"/>
            <a:ext cx="8569325" cy="1581150"/>
          </a:xfrm>
        </p:spPr>
        <p:txBody>
          <a:bodyPr>
            <a:normAutofit fontScale="90000"/>
          </a:bodyPr>
          <a:lstStyle/>
          <a:p>
            <a:pPr fontAlgn="auto">
              <a:spcAft>
                <a:spcPts val="0"/>
              </a:spcAft>
              <a:defRPr/>
            </a:pPr>
            <a:r>
              <a:rPr lang="cs-CZ" sz="4000"/>
              <a:t>Jak hrát hru: „Dominantní strategie“ a „nejlepší odpovědi“ (Morrow 77-78)</a:t>
            </a:r>
          </a:p>
        </p:txBody>
      </p:sp>
      <p:sp>
        <p:nvSpPr>
          <p:cNvPr id="26627" name="Rectangle 3"/>
          <p:cNvSpPr>
            <a:spLocks noGrp="1" noChangeArrowheads="1"/>
          </p:cNvSpPr>
          <p:nvPr>
            <p:ph idx="1"/>
          </p:nvPr>
        </p:nvSpPr>
        <p:spPr>
          <a:xfrm>
            <a:off x="468313" y="1700213"/>
            <a:ext cx="8229600" cy="4525962"/>
          </a:xfrm>
        </p:spPr>
        <p:txBody>
          <a:bodyPr/>
          <a:lstStyle/>
          <a:p>
            <a:pPr>
              <a:buFontTx/>
              <a:buNone/>
            </a:pPr>
            <a:r>
              <a:rPr lang="cs-CZ" altLang="cs-CZ" smtClean="0"/>
              <a:t>V následující hře:</a:t>
            </a:r>
          </a:p>
          <a:p>
            <a:pPr>
              <a:buFontTx/>
              <a:buNone/>
            </a:pPr>
            <a:endParaRPr lang="cs-CZ" altLang="cs-CZ" smtClean="0"/>
          </a:p>
          <a:p>
            <a:pPr>
              <a:buFontTx/>
              <a:buNone/>
            </a:pPr>
            <a:endParaRPr lang="cs-CZ" altLang="cs-CZ" smtClean="0"/>
          </a:p>
        </p:txBody>
      </p:sp>
      <p:sp>
        <p:nvSpPr>
          <p:cNvPr id="26628" name="Footer Placeholder 3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graphicFrame>
        <p:nvGraphicFramePr>
          <p:cNvPr id="9256" name="Group 40"/>
          <p:cNvGraphicFramePr>
            <a:graphicFrameLocks noGrp="1"/>
          </p:cNvGraphicFramePr>
          <p:nvPr/>
        </p:nvGraphicFramePr>
        <p:xfrm>
          <a:off x="468313" y="2420938"/>
          <a:ext cx="3816350" cy="2073276"/>
        </p:xfrm>
        <a:graphic>
          <a:graphicData uri="http://schemas.openxmlformats.org/drawingml/2006/table">
            <a:tbl>
              <a:tblPr/>
              <a:tblGrid>
                <a:gridCol w="954087"/>
                <a:gridCol w="954088"/>
                <a:gridCol w="954087"/>
                <a:gridCol w="954088"/>
              </a:tblGrid>
              <a:tr h="5183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Hráč 2</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r>
              <a:tr h="518319">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Hráč 1</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S1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S2</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319">
                <a:tc vMerge="1">
                  <a:txBody>
                    <a:bodyPr/>
                    <a:lstStyle/>
                    <a:p>
                      <a:endParaRPr lang="cs-CZ"/>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S1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-1,1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2,-2</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319">
                <a:tc vMerge="1">
                  <a:txBody>
                    <a:bodyPr/>
                    <a:lstStyle/>
                    <a:p>
                      <a:endParaRPr lang="cs-CZ"/>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S2</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4,-4</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3,-3</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652" name="Text Box 41"/>
          <p:cNvSpPr txBox="1">
            <a:spLocks noChangeArrowheads="1"/>
          </p:cNvSpPr>
          <p:nvPr/>
        </p:nvSpPr>
        <p:spPr bwMode="auto">
          <a:xfrm>
            <a:off x="250825" y="5229225"/>
            <a:ext cx="8497888" cy="1436688"/>
          </a:xfrm>
          <a:prstGeom prst="rect">
            <a:avLst/>
          </a:prstGeom>
          <a:noFill/>
          <a:ln w="9525">
            <a:noFill/>
            <a:miter lim="800000"/>
            <a:headEnd/>
            <a:tailEnd/>
          </a:ln>
        </p:spPr>
        <p:txBody>
          <a:bodyPr>
            <a:spAutoFit/>
          </a:bodyPr>
          <a:lstStyle/>
          <a:p>
            <a:pPr eaLnBrk="1" hangingPunct="1">
              <a:spcBef>
                <a:spcPct val="50000"/>
              </a:spcBef>
            </a:pPr>
            <a:r>
              <a:rPr lang="cs-CZ" altLang="cs-CZ" sz="1600">
                <a:latin typeface="Calibri" pitchFamily="34" charset="0"/>
              </a:rPr>
              <a:t>disponuje každý z hráčů dvěma „čistými“ strategiemi (S1 a S2). V tomto případě je pro </a:t>
            </a:r>
            <a:r>
              <a:rPr lang="cs-CZ" altLang="cs-CZ" sz="1600" u="sng">
                <a:latin typeface="Calibri" pitchFamily="34" charset="0"/>
              </a:rPr>
              <a:t>hráče 1</a:t>
            </a:r>
            <a:r>
              <a:rPr lang="cs-CZ" altLang="cs-CZ" sz="1600">
                <a:latin typeface="Calibri" pitchFamily="34" charset="0"/>
              </a:rPr>
              <a:t> výhodnější zvolit </a:t>
            </a:r>
            <a:r>
              <a:rPr lang="cs-CZ" altLang="cs-CZ" sz="1600" u="sng">
                <a:latin typeface="Calibri" pitchFamily="34" charset="0"/>
              </a:rPr>
              <a:t>S2, </a:t>
            </a:r>
            <a:r>
              <a:rPr lang="cs-CZ" altLang="cs-CZ" sz="1600">
                <a:latin typeface="Calibri" pitchFamily="34" charset="0"/>
              </a:rPr>
              <a:t>protože mu vždy zajišťuje lepší výsledek než </a:t>
            </a:r>
            <a:r>
              <a:rPr lang="cs-CZ" altLang="cs-CZ" sz="1600" u="sng">
                <a:latin typeface="Calibri" pitchFamily="34" charset="0"/>
              </a:rPr>
              <a:t>S1</a:t>
            </a:r>
            <a:r>
              <a:rPr lang="cs-CZ" altLang="cs-CZ" sz="1600">
                <a:latin typeface="Calibri" pitchFamily="34" charset="0"/>
              </a:rPr>
              <a:t> bez ohledu na to, jestli </a:t>
            </a:r>
            <a:r>
              <a:rPr lang="cs-CZ" altLang="cs-CZ" sz="1600" u="sng">
                <a:latin typeface="Calibri" pitchFamily="34" charset="0"/>
              </a:rPr>
              <a:t>hráč 2</a:t>
            </a:r>
            <a:r>
              <a:rPr lang="cs-CZ" altLang="cs-CZ" sz="1600">
                <a:latin typeface="Calibri" pitchFamily="34" charset="0"/>
              </a:rPr>
              <a:t> zvolí </a:t>
            </a:r>
            <a:r>
              <a:rPr lang="cs-CZ" altLang="cs-CZ" sz="1600" u="sng">
                <a:latin typeface="Calibri" pitchFamily="34" charset="0"/>
              </a:rPr>
              <a:t>S1</a:t>
            </a:r>
            <a:r>
              <a:rPr lang="cs-CZ" altLang="cs-CZ" sz="1600">
                <a:latin typeface="Calibri" pitchFamily="34" charset="0"/>
              </a:rPr>
              <a:t> nebo </a:t>
            </a:r>
            <a:r>
              <a:rPr lang="cs-CZ" altLang="cs-CZ" sz="1600" u="sng">
                <a:latin typeface="Calibri" pitchFamily="34" charset="0"/>
              </a:rPr>
              <a:t>S2.</a:t>
            </a:r>
          </a:p>
          <a:p>
            <a:pPr eaLnBrk="1" hangingPunct="1">
              <a:spcBef>
                <a:spcPct val="50000"/>
              </a:spcBef>
            </a:pPr>
            <a:r>
              <a:rPr lang="cs-CZ" altLang="cs-CZ" sz="1600" u="sng">
                <a:latin typeface="Calibri" pitchFamily="34" charset="0"/>
              </a:rPr>
              <a:t>S2 </a:t>
            </a:r>
            <a:r>
              <a:rPr lang="cs-CZ" altLang="cs-CZ" sz="1600">
                <a:latin typeface="Calibri" pitchFamily="34" charset="0"/>
              </a:rPr>
              <a:t>je pro hráče 1 </a:t>
            </a:r>
            <a:r>
              <a:rPr lang="cs-CZ" altLang="cs-CZ" sz="1600" b="1">
                <a:latin typeface="Calibri" pitchFamily="34" charset="0"/>
              </a:rPr>
              <a:t>dominantní strategie, </a:t>
            </a:r>
            <a:r>
              <a:rPr lang="cs-CZ" altLang="cs-CZ" sz="1600">
                <a:latin typeface="Calibri" pitchFamily="34" charset="0"/>
              </a:rPr>
              <a:t>protože mu vždy zajišťuje lepší výsledek než S1. Měl by jí proto v této hře vždy hrát (resp. v </a:t>
            </a:r>
            <a:r>
              <a:rPr lang="cs-CZ" altLang="cs-CZ" sz="1600" i="1">
                <a:latin typeface="Calibri" pitchFamily="34" charset="0"/>
              </a:rPr>
              <a:t>one-shot</a:t>
            </a:r>
            <a:r>
              <a:rPr lang="cs-CZ" altLang="cs-CZ" sz="1600">
                <a:latin typeface="Calibri" pitchFamily="34" charset="0"/>
              </a:rPr>
              <a:t> hře zvolit se 100% pravděpodobností).</a:t>
            </a:r>
            <a:endParaRPr lang="cs-CZ" altLang="cs-CZ" sz="1600" b="1">
              <a:latin typeface="Calibri" pitchFamily="34" charset="0"/>
            </a:endParaRPr>
          </a:p>
        </p:txBody>
      </p:sp>
      <p:sp>
        <p:nvSpPr>
          <p:cNvPr id="26653" name="Line 42"/>
          <p:cNvSpPr>
            <a:spLocks noChangeShapeType="1"/>
          </p:cNvSpPr>
          <p:nvPr/>
        </p:nvSpPr>
        <p:spPr bwMode="auto">
          <a:xfrm>
            <a:off x="2484438" y="3644900"/>
            <a:ext cx="0" cy="1152525"/>
          </a:xfrm>
          <a:prstGeom prst="line">
            <a:avLst/>
          </a:prstGeom>
          <a:noFill/>
          <a:ln w="9525">
            <a:solidFill>
              <a:srgbClr val="FF0000"/>
            </a:solidFill>
            <a:round/>
            <a:headEnd/>
            <a:tailEnd type="triangle" w="med" len="med"/>
          </a:ln>
        </p:spPr>
        <p:txBody>
          <a:bodyPr/>
          <a:lstStyle/>
          <a:p>
            <a:endParaRPr lang="cs-CZ"/>
          </a:p>
        </p:txBody>
      </p:sp>
      <p:sp>
        <p:nvSpPr>
          <p:cNvPr id="26654" name="Line 43"/>
          <p:cNvSpPr>
            <a:spLocks noChangeShapeType="1"/>
          </p:cNvSpPr>
          <p:nvPr/>
        </p:nvSpPr>
        <p:spPr bwMode="auto">
          <a:xfrm>
            <a:off x="3419475" y="3644900"/>
            <a:ext cx="0" cy="1152525"/>
          </a:xfrm>
          <a:prstGeom prst="line">
            <a:avLst/>
          </a:prstGeom>
          <a:noFill/>
          <a:ln w="9525">
            <a:solidFill>
              <a:srgbClr val="FF0000"/>
            </a:solidFill>
            <a:round/>
            <a:headEnd/>
            <a:tailEnd type="triangle" w="med" len="med"/>
          </a:ln>
        </p:spPr>
        <p:txBody>
          <a:bodyPr/>
          <a:lstStyle/>
          <a:p>
            <a:endParaRPr lang="cs-CZ"/>
          </a:p>
        </p:txBody>
      </p:sp>
      <p:sp>
        <p:nvSpPr>
          <p:cNvPr id="26655" name="Line 44"/>
          <p:cNvSpPr>
            <a:spLocks noChangeShapeType="1"/>
          </p:cNvSpPr>
          <p:nvPr/>
        </p:nvSpPr>
        <p:spPr bwMode="auto">
          <a:xfrm>
            <a:off x="2987675" y="3573463"/>
            <a:ext cx="1655763" cy="0"/>
          </a:xfrm>
          <a:prstGeom prst="line">
            <a:avLst/>
          </a:prstGeom>
          <a:noFill/>
          <a:ln w="9525">
            <a:solidFill>
              <a:schemeClr val="tx1"/>
            </a:solidFill>
            <a:round/>
            <a:headEnd/>
            <a:tailEnd type="triangle" w="med" len="med"/>
          </a:ln>
        </p:spPr>
        <p:txBody>
          <a:bodyPr/>
          <a:lstStyle/>
          <a:p>
            <a:endParaRPr lang="cs-CZ"/>
          </a:p>
        </p:txBody>
      </p:sp>
      <p:sp>
        <p:nvSpPr>
          <p:cNvPr id="26656" name="Line 45"/>
          <p:cNvSpPr>
            <a:spLocks noChangeShapeType="1"/>
          </p:cNvSpPr>
          <p:nvPr/>
        </p:nvSpPr>
        <p:spPr bwMode="auto">
          <a:xfrm>
            <a:off x="3059113" y="4076700"/>
            <a:ext cx="1512887" cy="0"/>
          </a:xfrm>
          <a:prstGeom prst="line">
            <a:avLst/>
          </a:prstGeom>
          <a:noFill/>
          <a:ln w="9525">
            <a:solidFill>
              <a:schemeClr val="tx1"/>
            </a:solidFill>
            <a:round/>
            <a:headEnd/>
            <a:tailEnd type="triangle" w="med" len="med"/>
          </a:ln>
        </p:spPr>
        <p:txBody>
          <a:bodyPr/>
          <a:lstStyle/>
          <a:p>
            <a:endParaRPr lang="cs-CZ"/>
          </a:p>
        </p:txBody>
      </p:sp>
      <p:sp>
        <p:nvSpPr>
          <p:cNvPr id="26657" name="Text Box 46"/>
          <p:cNvSpPr txBox="1">
            <a:spLocks noChangeArrowheads="1"/>
          </p:cNvSpPr>
          <p:nvPr/>
        </p:nvSpPr>
        <p:spPr bwMode="auto">
          <a:xfrm>
            <a:off x="2555875" y="4724400"/>
            <a:ext cx="3887788" cy="517525"/>
          </a:xfrm>
          <a:prstGeom prst="rect">
            <a:avLst/>
          </a:prstGeom>
          <a:noFill/>
          <a:ln w="9525">
            <a:noFill/>
            <a:miter lim="800000"/>
            <a:headEnd/>
            <a:tailEnd/>
          </a:ln>
        </p:spPr>
        <p:txBody>
          <a:bodyPr>
            <a:spAutoFit/>
          </a:bodyPr>
          <a:lstStyle/>
          <a:p>
            <a:pPr eaLnBrk="1" hangingPunct="1">
              <a:spcBef>
                <a:spcPct val="50000"/>
              </a:spcBef>
            </a:pPr>
            <a:r>
              <a:rPr lang="cs-CZ" altLang="cs-CZ" sz="1400" b="1">
                <a:latin typeface="Arial" charset="0"/>
              </a:rPr>
              <a:t>Tady (ve sloupcích) hledá své optimální strategie Hráč 1</a:t>
            </a:r>
          </a:p>
        </p:txBody>
      </p:sp>
      <p:sp>
        <p:nvSpPr>
          <p:cNvPr id="26658" name="Text Box 48"/>
          <p:cNvSpPr txBox="1">
            <a:spLocks noChangeArrowheads="1"/>
          </p:cNvSpPr>
          <p:nvPr/>
        </p:nvSpPr>
        <p:spPr bwMode="auto">
          <a:xfrm>
            <a:off x="4716463" y="3860800"/>
            <a:ext cx="4103687" cy="517525"/>
          </a:xfrm>
          <a:prstGeom prst="rect">
            <a:avLst/>
          </a:prstGeom>
          <a:noFill/>
          <a:ln w="9525">
            <a:noFill/>
            <a:miter lim="800000"/>
            <a:headEnd/>
            <a:tailEnd/>
          </a:ln>
        </p:spPr>
        <p:txBody>
          <a:bodyPr>
            <a:spAutoFit/>
          </a:bodyPr>
          <a:lstStyle/>
          <a:p>
            <a:pPr eaLnBrk="1" hangingPunct="1">
              <a:spcBef>
                <a:spcPct val="50000"/>
              </a:spcBef>
            </a:pPr>
            <a:r>
              <a:rPr lang="cs-CZ" altLang="cs-CZ" sz="1400" b="1">
                <a:latin typeface="Arial" charset="0"/>
              </a:rPr>
              <a:t>Tady (v řádcích) hledá své optimální strategie Hráč 2</a:t>
            </a: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850" y="188913"/>
            <a:ext cx="8362950" cy="1352550"/>
          </a:xfrm>
        </p:spPr>
        <p:txBody>
          <a:bodyPr>
            <a:normAutofit fontScale="90000"/>
          </a:bodyPr>
          <a:lstStyle/>
          <a:p>
            <a:pPr fontAlgn="auto">
              <a:spcAft>
                <a:spcPts val="0"/>
              </a:spcAft>
              <a:defRPr/>
            </a:pPr>
            <a:r>
              <a:rPr lang="cs-CZ" sz="4000" dirty="0"/>
              <a:t>Jak hrát hru: „Dominantní strategie“ a „nejlepší odpovědi“ (</a:t>
            </a:r>
            <a:r>
              <a:rPr lang="cs-CZ" sz="4000" dirty="0" err="1"/>
              <a:t>Morrow</a:t>
            </a:r>
            <a:r>
              <a:rPr lang="cs-CZ" sz="4000" dirty="0"/>
              <a:t> 77-78)</a:t>
            </a:r>
          </a:p>
        </p:txBody>
      </p:sp>
      <p:graphicFrame>
        <p:nvGraphicFramePr>
          <p:cNvPr id="11268" name="Group 4"/>
          <p:cNvGraphicFramePr>
            <a:graphicFrameLocks noGrp="1"/>
          </p:cNvGraphicFramePr>
          <p:nvPr>
            <p:ph idx="1"/>
          </p:nvPr>
        </p:nvGraphicFramePr>
        <p:xfrm>
          <a:off x="457200" y="1600200"/>
          <a:ext cx="4186238" cy="2476500"/>
        </p:xfrm>
        <a:graphic>
          <a:graphicData uri="http://schemas.openxmlformats.org/drawingml/2006/table">
            <a:tbl>
              <a:tblPr/>
              <a:tblGrid>
                <a:gridCol w="1046163"/>
                <a:gridCol w="1047750"/>
                <a:gridCol w="1046162"/>
                <a:gridCol w="1046163"/>
              </a:tblGrid>
              <a:tr h="619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dirty="0">
                          <a:ln>
                            <a:noFill/>
                          </a:ln>
                          <a:solidFill>
                            <a:schemeClr val="tx1"/>
                          </a:solidFill>
                          <a:effectLst/>
                          <a:latin typeface="Arial" charset="0"/>
                        </a:rPr>
                        <a:t>Hráč 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r>
              <a:tr h="619125">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Hráč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S1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S2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9125">
                <a:tc vMerge="1">
                  <a:txBody>
                    <a:bodyPr/>
                    <a:lstStyle/>
                    <a:p>
                      <a:endParaRPr lang="cs-CZ"/>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S1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9125">
                <a:tc vMerge="1">
                  <a:txBody>
                    <a:bodyPr/>
                    <a:lstStyle/>
                    <a:p>
                      <a:endParaRPr lang="cs-CZ"/>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S2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dirty="0">
                          <a:ln>
                            <a:noFill/>
                          </a:ln>
                          <a:solidFill>
                            <a:schemeClr val="tx1"/>
                          </a:solidFill>
                          <a:effectLst/>
                          <a:latin typeface="Arial" charset="0"/>
                        </a:rPr>
                        <a:t>3,-3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674" name="Footer Placeholder 28"/>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sp>
        <p:nvSpPr>
          <p:cNvPr id="27675" name="Text Box 28"/>
          <p:cNvSpPr txBox="1">
            <a:spLocks noChangeArrowheads="1"/>
          </p:cNvSpPr>
          <p:nvPr/>
        </p:nvSpPr>
        <p:spPr bwMode="auto">
          <a:xfrm>
            <a:off x="611188" y="4437063"/>
            <a:ext cx="7993062" cy="1739900"/>
          </a:xfrm>
          <a:prstGeom prst="rect">
            <a:avLst/>
          </a:prstGeom>
          <a:noFill/>
          <a:ln w="9525">
            <a:noFill/>
            <a:miter lim="800000"/>
            <a:headEnd/>
            <a:tailEnd/>
          </a:ln>
        </p:spPr>
        <p:txBody>
          <a:bodyPr>
            <a:spAutoFit/>
          </a:bodyPr>
          <a:lstStyle/>
          <a:p>
            <a:pPr eaLnBrk="1" hangingPunct="1">
              <a:spcBef>
                <a:spcPct val="50000"/>
              </a:spcBef>
            </a:pPr>
            <a:r>
              <a:rPr lang="cs-CZ" altLang="cs-CZ" u="sng">
                <a:latin typeface="Calibri" pitchFamily="34" charset="0"/>
              </a:rPr>
              <a:t>Hráč 2 </a:t>
            </a:r>
            <a:r>
              <a:rPr lang="cs-CZ" altLang="cs-CZ">
                <a:latin typeface="Calibri" pitchFamily="34" charset="0"/>
              </a:rPr>
              <a:t>dominantní strategii nemá. Pokud </a:t>
            </a:r>
            <a:r>
              <a:rPr lang="cs-CZ" altLang="cs-CZ" u="sng">
                <a:latin typeface="Calibri" pitchFamily="34" charset="0"/>
              </a:rPr>
              <a:t>hráč 1</a:t>
            </a:r>
            <a:r>
              <a:rPr lang="cs-CZ" altLang="cs-CZ">
                <a:latin typeface="Calibri" pitchFamily="34" charset="0"/>
              </a:rPr>
              <a:t> hraje S1, pak </a:t>
            </a:r>
            <a:r>
              <a:rPr lang="cs-CZ" altLang="cs-CZ" u="sng">
                <a:latin typeface="Calibri" pitchFamily="34" charset="0"/>
              </a:rPr>
              <a:t>hráč 2</a:t>
            </a:r>
            <a:r>
              <a:rPr lang="cs-CZ" altLang="cs-CZ">
                <a:latin typeface="Calibri" pitchFamily="34" charset="0"/>
              </a:rPr>
              <a:t> preferuje S1, pokud </a:t>
            </a:r>
            <a:r>
              <a:rPr lang="cs-CZ" altLang="cs-CZ" u="sng">
                <a:latin typeface="Calibri" pitchFamily="34" charset="0"/>
              </a:rPr>
              <a:t>hráč 1 </a:t>
            </a:r>
            <a:r>
              <a:rPr lang="cs-CZ" altLang="cs-CZ">
                <a:latin typeface="Calibri" pitchFamily="34" charset="0"/>
              </a:rPr>
              <a:t>hraje</a:t>
            </a:r>
            <a:r>
              <a:rPr lang="cs-CZ" altLang="cs-CZ" u="sng">
                <a:latin typeface="Calibri" pitchFamily="34" charset="0"/>
              </a:rPr>
              <a:t> S2, </a:t>
            </a:r>
            <a:r>
              <a:rPr lang="cs-CZ" altLang="cs-CZ">
                <a:latin typeface="Calibri" pitchFamily="34" charset="0"/>
              </a:rPr>
              <a:t>pak </a:t>
            </a:r>
            <a:r>
              <a:rPr lang="cs-CZ" altLang="cs-CZ" u="sng">
                <a:latin typeface="Calibri" pitchFamily="34" charset="0"/>
              </a:rPr>
              <a:t>hráč 2 </a:t>
            </a:r>
            <a:r>
              <a:rPr lang="cs-CZ" altLang="cs-CZ">
                <a:latin typeface="Calibri" pitchFamily="34" charset="0"/>
              </a:rPr>
              <a:t>preferuje </a:t>
            </a:r>
            <a:r>
              <a:rPr lang="cs-CZ" altLang="cs-CZ" u="sng">
                <a:latin typeface="Calibri" pitchFamily="34" charset="0"/>
              </a:rPr>
              <a:t>S2. </a:t>
            </a:r>
            <a:r>
              <a:rPr lang="cs-CZ" altLang="cs-CZ">
                <a:latin typeface="Calibri" pitchFamily="34" charset="0"/>
              </a:rPr>
              <a:t>Protože však </a:t>
            </a:r>
            <a:r>
              <a:rPr lang="cs-CZ" altLang="cs-CZ" u="sng">
                <a:latin typeface="Calibri" pitchFamily="34" charset="0"/>
              </a:rPr>
              <a:t>hráč 1</a:t>
            </a:r>
            <a:r>
              <a:rPr lang="cs-CZ" altLang="cs-CZ">
                <a:latin typeface="Calibri" pitchFamily="34" charset="0"/>
              </a:rPr>
              <a:t> má </a:t>
            </a:r>
            <a:r>
              <a:rPr lang="cs-CZ" altLang="cs-CZ" u="sng">
                <a:latin typeface="Calibri" pitchFamily="34" charset="0"/>
              </a:rPr>
              <a:t>dominantní strategii S2</a:t>
            </a:r>
            <a:r>
              <a:rPr lang="cs-CZ" altLang="cs-CZ">
                <a:latin typeface="Calibri" pitchFamily="34" charset="0"/>
              </a:rPr>
              <a:t>, volí </a:t>
            </a:r>
            <a:r>
              <a:rPr lang="cs-CZ" altLang="cs-CZ" u="sng">
                <a:latin typeface="Calibri" pitchFamily="34" charset="0"/>
              </a:rPr>
              <a:t>hráč 2 S2, </a:t>
            </a:r>
            <a:r>
              <a:rPr lang="cs-CZ" altLang="cs-CZ">
                <a:latin typeface="Calibri" pitchFamily="34" charset="0"/>
              </a:rPr>
              <a:t>která je </a:t>
            </a:r>
            <a:r>
              <a:rPr lang="cs-CZ" altLang="cs-CZ" b="1">
                <a:latin typeface="Calibri" pitchFamily="34" charset="0"/>
              </a:rPr>
              <a:t>nejlepší odpovědí</a:t>
            </a:r>
            <a:r>
              <a:rPr lang="cs-CZ" altLang="cs-CZ">
                <a:latin typeface="Calibri" pitchFamily="34" charset="0"/>
              </a:rPr>
              <a:t> na strategii S2 hráče 1. Pár strategií (S2,S2) je stabilní, ani jeden z hráčů nemá pobídky změnit svou strategii, pokud ví, kterou strategii zvolil druhý hráč, protože by si tak zhoršil svůj výsledek ve hře. Pár strategií S2,S2 tvoří v této hře tzv. </a:t>
            </a:r>
            <a:r>
              <a:rPr lang="cs-CZ" altLang="cs-CZ" b="1">
                <a:latin typeface="Calibri" pitchFamily="34" charset="0"/>
              </a:rPr>
              <a:t>Nashovo ekvilibrium</a:t>
            </a:r>
            <a:endParaRPr lang="cs-CZ" altLang="cs-CZ" b="1" u="sng">
              <a:latin typeface="Calibri" pitchFamily="34" charset="0"/>
            </a:endParaRPr>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11188" y="260350"/>
            <a:ext cx="8153400" cy="990600"/>
          </a:xfrm>
        </p:spPr>
        <p:txBody>
          <a:bodyPr>
            <a:normAutofit fontScale="90000"/>
          </a:bodyPr>
          <a:lstStyle/>
          <a:p>
            <a:pPr fontAlgn="auto">
              <a:spcAft>
                <a:spcPts val="0"/>
              </a:spcAft>
              <a:defRPr/>
            </a:pPr>
            <a:r>
              <a:rPr lang="cs-CZ" sz="2400" b="1" dirty="0">
                <a:latin typeface="Calibri" pitchFamily="34" charset="0"/>
              </a:rPr>
              <a:t>Příklad: nalezněte Nashovo ekvilibrium v souboji DocHolidaye a Ike Clantona ve Springerville, Arizona 1887 (http://www.egwald.com/operationsresearch/gameintroduction.php)</a:t>
            </a:r>
          </a:p>
        </p:txBody>
      </p:sp>
      <p:sp>
        <p:nvSpPr>
          <p:cNvPr id="28675" name="Rectangle 3"/>
          <p:cNvSpPr>
            <a:spLocks noGrp="1" noChangeArrowheads="1"/>
          </p:cNvSpPr>
          <p:nvPr>
            <p:ph idx="1"/>
          </p:nvPr>
        </p:nvSpPr>
        <p:spPr>
          <a:xfrm>
            <a:off x="0" y="1600200"/>
            <a:ext cx="9144000" cy="4525963"/>
          </a:xfrm>
        </p:spPr>
        <p:txBody>
          <a:bodyPr/>
          <a:lstStyle/>
          <a:p>
            <a:pPr>
              <a:buFontTx/>
              <a:buNone/>
            </a:pPr>
            <a:r>
              <a:rPr lang="cs-CZ" altLang="cs-CZ" sz="2400" smtClean="0">
                <a:latin typeface="Calibri" pitchFamily="34" charset="0"/>
              </a:rPr>
              <a:t>Souboj dvou hráčů, oba se musí rozhodnout, z jaké vzdálenosti vystřelit, jejich schopnosti se liší podle vzdálenosti:</a:t>
            </a:r>
          </a:p>
          <a:p>
            <a:pPr>
              <a:buFontTx/>
              <a:buNone/>
            </a:pPr>
            <a:endParaRPr lang="cs-CZ" altLang="cs-CZ" smtClean="0">
              <a:latin typeface="Calibri" pitchFamily="34" charset="0"/>
            </a:endParaRPr>
          </a:p>
        </p:txBody>
      </p:sp>
      <p:sp>
        <p:nvSpPr>
          <p:cNvPr id="28676" name="Footer Placeholder 40"/>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graphicFrame>
        <p:nvGraphicFramePr>
          <p:cNvPr id="14402" name="Group 66"/>
          <p:cNvGraphicFramePr>
            <a:graphicFrameLocks noGrp="1"/>
          </p:cNvGraphicFramePr>
          <p:nvPr/>
        </p:nvGraphicFramePr>
        <p:xfrm>
          <a:off x="323850" y="2708275"/>
          <a:ext cx="4968875" cy="3940176"/>
        </p:xfrm>
        <a:graphic>
          <a:graphicData uri="http://schemas.openxmlformats.org/drawingml/2006/table">
            <a:tbl>
              <a:tblPr/>
              <a:tblGrid>
                <a:gridCol w="992188"/>
                <a:gridCol w="995362"/>
                <a:gridCol w="993775"/>
                <a:gridCol w="995363"/>
                <a:gridCol w="992187"/>
              </a:tblGrid>
              <a:tr h="41435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1" i="0" u="none" strike="noStrike" cap="none" normalizeH="0" baseline="0">
                          <a:ln>
                            <a:noFill/>
                          </a:ln>
                          <a:solidFill>
                            <a:schemeClr val="tx1"/>
                          </a:solidFill>
                          <a:effectLst/>
                          <a:latin typeface="Arial" charset="0"/>
                        </a:rPr>
                        <a:t>Ike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r>
              <a:tr h="11582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0" u="none" strike="noStrike" cap="none" normalizeH="0" baseline="0">
                          <a:ln>
                            <a:noFill/>
                          </a:ln>
                          <a:solidFill>
                            <a:schemeClr val="tx1"/>
                          </a:solidFill>
                          <a:effectLst/>
                          <a:latin typeface="Arial" charset="0"/>
                        </a:rPr>
                        <a:t>Dlouhá</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0" u="none" strike="noStrike" cap="none" normalizeH="0" baseline="0">
                          <a:ln>
                            <a:noFill/>
                          </a:ln>
                          <a:solidFill>
                            <a:schemeClr val="tx1"/>
                          </a:solidFill>
                          <a:effectLst/>
                          <a:latin typeface="Arial" charset="0"/>
                        </a:rPr>
                        <a:t>Střední</a:t>
                      </a:r>
                      <a:r>
                        <a:rPr kumimoji="0" lang="cs-CZ" sz="1400" b="0" i="0" u="none" strike="noStrike" cap="none" normalizeH="0" baseline="0">
                          <a:ln>
                            <a:noFill/>
                          </a:ln>
                          <a:solidFill>
                            <a:schemeClr val="tx1"/>
                          </a:solidFill>
                          <a:effectLst/>
                          <a:latin typeface="Arial" charset="0"/>
                        </a:rPr>
                        <a:t> (krátká, pokud Doc už střílel)</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0" u="none" strike="noStrike" cap="none" normalizeH="0" baseline="0">
                          <a:ln>
                            <a:noFill/>
                          </a:ln>
                          <a:solidFill>
                            <a:schemeClr val="tx1"/>
                          </a:solidFill>
                          <a:effectLst/>
                          <a:latin typeface="Arial" charset="0"/>
                        </a:rPr>
                        <a:t>Krátká</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859">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0" u="none" strike="noStrike" cap="none" normalizeH="0" baseline="0">
                          <a:ln>
                            <a:noFill/>
                          </a:ln>
                          <a:solidFill>
                            <a:schemeClr val="tx1"/>
                          </a:solidFill>
                          <a:effectLst/>
                          <a:latin typeface="Arial" charset="0"/>
                        </a:rPr>
                        <a:t>Doc</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0" u="none" strike="noStrike" cap="none" normalizeH="0" baseline="0">
                          <a:ln>
                            <a:noFill/>
                          </a:ln>
                          <a:solidFill>
                            <a:schemeClr val="tx1"/>
                          </a:solidFill>
                          <a:effectLst/>
                          <a:latin typeface="Arial" charset="0"/>
                        </a:rPr>
                        <a:t>Dlouhá</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1" i="0" u="none" strike="noStrike" cap="none" normalizeH="0" baseline="0">
                        <a:ln>
                          <a:noFill/>
                        </a:ln>
                        <a:solidFill>
                          <a:schemeClr val="tx1"/>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-2,2</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-7,7</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-7,7</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92305">
                <a:tc vMerge="1">
                  <a:txBody>
                    <a:bodyPr/>
                    <a:lstStyle/>
                    <a:p>
                      <a:endParaRPr lang="cs-CZ"/>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0" u="none" strike="noStrike" cap="none" normalizeH="0" baseline="0">
                          <a:ln>
                            <a:noFill/>
                          </a:ln>
                          <a:solidFill>
                            <a:schemeClr val="tx1"/>
                          </a:solidFill>
                          <a:effectLst/>
                          <a:latin typeface="Arial" charset="0"/>
                        </a:rPr>
                        <a:t>Střední</a:t>
                      </a:r>
                      <a:r>
                        <a:rPr kumimoji="0" lang="cs-CZ" sz="1400" b="0" i="0" u="none" strike="noStrike" cap="none" normalizeH="0" baseline="0">
                          <a:ln>
                            <a:noFill/>
                          </a:ln>
                          <a:solidFill>
                            <a:schemeClr val="tx1"/>
                          </a:solidFill>
                          <a:effectLst/>
                          <a:latin typeface="Arial" charset="0"/>
                        </a:rPr>
                        <a:t> (krátká, pokud Ike už střílel)</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0,0</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dirty="0">
                          <a:ln>
                            <a:noFill/>
                          </a:ln>
                          <a:solidFill>
                            <a:schemeClr val="tx1"/>
                          </a:solidFill>
                          <a:effectLst/>
                          <a:latin typeface="Arial" charset="0"/>
                        </a:rPr>
                        <a:t>2,-2</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6,-6</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4358">
                <a:tc vMerge="1">
                  <a:txBody>
                    <a:bodyPr/>
                    <a:lstStyle/>
                    <a:p>
                      <a:endParaRPr lang="cs-CZ"/>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0" u="none" strike="noStrike" cap="none" normalizeH="0" baseline="0">
                          <a:ln>
                            <a:noFill/>
                          </a:ln>
                          <a:solidFill>
                            <a:schemeClr val="tx1"/>
                          </a:solidFill>
                          <a:effectLst/>
                          <a:latin typeface="Arial" charset="0"/>
                        </a:rPr>
                        <a:t>Krátká</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0,0</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-2,2</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dirty="0">
                          <a:ln>
                            <a:noFill/>
                          </a:ln>
                          <a:solidFill>
                            <a:schemeClr val="tx1"/>
                          </a:solidFill>
                          <a:effectLst/>
                          <a:latin typeface="Arial" charset="0"/>
                        </a:rPr>
                        <a:t>0,0</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8711" name="Picture 68" descr="Doc Holliday and friends"/>
          <p:cNvPicPr>
            <a:picLocks noChangeAspect="1" noChangeArrowheads="1"/>
          </p:cNvPicPr>
          <p:nvPr/>
        </p:nvPicPr>
        <p:blipFill>
          <a:blip r:embed="rId2" cstate="print"/>
          <a:srcRect/>
          <a:stretch>
            <a:fillRect/>
          </a:stretch>
        </p:blipFill>
        <p:spPr bwMode="auto">
          <a:xfrm>
            <a:off x="5867400" y="2492375"/>
            <a:ext cx="2962275" cy="4200525"/>
          </a:xfrm>
          <a:prstGeom prst="rect">
            <a:avLst/>
          </a:prstGeom>
          <a:noFill/>
          <a:ln w="9525">
            <a:noFill/>
            <a:miter lim="800000"/>
            <a:headEnd/>
            <a:tailEnd/>
          </a:ln>
        </p:spPr>
      </p:pic>
      <p:graphicFrame>
        <p:nvGraphicFramePr>
          <p:cNvPr id="7" name="Table 6"/>
          <p:cNvGraphicFramePr>
            <a:graphicFrameLocks noGrp="1"/>
          </p:cNvGraphicFramePr>
          <p:nvPr/>
        </p:nvGraphicFramePr>
        <p:xfrm>
          <a:off x="5292725" y="4695825"/>
          <a:ext cx="4175124" cy="2162175"/>
        </p:xfrm>
        <a:graphic>
          <a:graphicData uri="http://schemas.openxmlformats.org/drawingml/2006/table">
            <a:tbl>
              <a:tblPr/>
              <a:tblGrid>
                <a:gridCol w="1043781"/>
                <a:gridCol w="1043781"/>
                <a:gridCol w="1043781"/>
                <a:gridCol w="1043781"/>
              </a:tblGrid>
              <a:tr h="331491">
                <a:tc rowSpan="2">
                  <a:txBody>
                    <a:bodyPr/>
                    <a:lstStyle/>
                    <a:p>
                      <a:pPr algn="ctr"/>
                      <a:r>
                        <a:rPr lang="cs-CZ" sz="1800" dirty="0"/>
                        <a:t> </a:t>
                      </a:r>
                    </a:p>
                  </a:txBody>
                  <a:tcPr marL="28566" marR="28566" marT="28577" marB="28577" anchor="ctr">
                    <a:lnL>
                      <a:noFill/>
                    </a:lnL>
                    <a:lnR>
                      <a:noFill/>
                    </a:lnR>
                    <a:lnT>
                      <a:noFill/>
                    </a:lnT>
                    <a:lnB>
                      <a:noFill/>
                    </a:lnB>
                    <a:solidFill>
                      <a:srgbClr val="EFEFCE"/>
                    </a:solidFill>
                  </a:tcPr>
                </a:tc>
                <a:tc gridSpan="3">
                  <a:txBody>
                    <a:bodyPr/>
                    <a:lstStyle/>
                    <a:p>
                      <a:pPr algn="ctr"/>
                      <a:r>
                        <a:rPr lang="cs-CZ" sz="1800"/>
                        <a:t>Kill Probability</a:t>
                      </a:r>
                    </a:p>
                  </a:txBody>
                  <a:tcPr marL="28566" marR="28566" marT="28577" marB="28577" anchor="ctr">
                    <a:lnL>
                      <a:noFill/>
                    </a:lnL>
                    <a:lnR>
                      <a:noFill/>
                    </a:lnR>
                    <a:lnT>
                      <a:noFill/>
                    </a:lnT>
                    <a:lnB>
                      <a:noFill/>
                    </a:lnB>
                    <a:solidFill>
                      <a:srgbClr val="EFEFCE"/>
                    </a:solidFill>
                  </a:tcPr>
                </a:tc>
                <a:tc hMerge="1">
                  <a:txBody>
                    <a:bodyPr/>
                    <a:lstStyle/>
                    <a:p>
                      <a:endParaRPr lang="cs-CZ"/>
                    </a:p>
                  </a:txBody>
                  <a:tcPr/>
                </a:tc>
                <a:tc hMerge="1">
                  <a:txBody>
                    <a:bodyPr/>
                    <a:lstStyle/>
                    <a:p>
                      <a:endParaRPr lang="cs-CZ"/>
                    </a:p>
                  </a:txBody>
                  <a:tcPr/>
                </a:tc>
              </a:tr>
              <a:tr h="619028">
                <a:tc vMerge="1">
                  <a:txBody>
                    <a:bodyPr/>
                    <a:lstStyle/>
                    <a:p>
                      <a:endParaRPr lang="cs-CZ"/>
                    </a:p>
                  </a:txBody>
                  <a:tcPr/>
                </a:tc>
                <a:tc>
                  <a:txBody>
                    <a:bodyPr/>
                    <a:lstStyle/>
                    <a:p>
                      <a:pPr algn="ctr"/>
                      <a:r>
                        <a:rPr lang="cs-CZ" sz="1800" dirty="0"/>
                        <a:t>Long Range</a:t>
                      </a:r>
                    </a:p>
                  </a:txBody>
                  <a:tcPr marL="28566" marR="28566" marT="28577" marB="28577" anchor="ctr">
                    <a:lnL>
                      <a:noFill/>
                    </a:lnL>
                    <a:lnR>
                      <a:noFill/>
                    </a:lnR>
                    <a:lnT>
                      <a:noFill/>
                    </a:lnT>
                    <a:lnB>
                      <a:noFill/>
                    </a:lnB>
                    <a:solidFill>
                      <a:srgbClr val="EFEFCE"/>
                    </a:solidFill>
                  </a:tcPr>
                </a:tc>
                <a:tc>
                  <a:txBody>
                    <a:bodyPr/>
                    <a:lstStyle/>
                    <a:p>
                      <a:pPr algn="ctr"/>
                      <a:r>
                        <a:rPr lang="cs-CZ" sz="1800" dirty="0"/>
                        <a:t>Middle Range</a:t>
                      </a:r>
                    </a:p>
                  </a:txBody>
                  <a:tcPr marL="28566" marR="28566" marT="28577" marB="28577" anchor="ctr">
                    <a:lnL>
                      <a:noFill/>
                    </a:lnL>
                    <a:lnR>
                      <a:noFill/>
                    </a:lnR>
                    <a:lnT>
                      <a:noFill/>
                    </a:lnT>
                    <a:lnB>
                      <a:noFill/>
                    </a:lnB>
                    <a:solidFill>
                      <a:srgbClr val="EFEFCE"/>
                    </a:solidFill>
                  </a:tcPr>
                </a:tc>
                <a:tc>
                  <a:txBody>
                    <a:bodyPr/>
                    <a:lstStyle/>
                    <a:p>
                      <a:pPr algn="ctr"/>
                      <a:r>
                        <a:rPr lang="cs-CZ" sz="1800"/>
                        <a:t>Close Range</a:t>
                      </a:r>
                    </a:p>
                  </a:txBody>
                  <a:tcPr marL="28566" marR="28566" marT="28577" marB="28577" anchor="ctr">
                    <a:lnL>
                      <a:noFill/>
                    </a:lnL>
                    <a:lnR>
                      <a:noFill/>
                    </a:lnR>
                    <a:lnT>
                      <a:noFill/>
                    </a:lnT>
                    <a:lnB>
                      <a:noFill/>
                    </a:lnB>
                    <a:solidFill>
                      <a:srgbClr val="EFEFCE"/>
                    </a:solidFill>
                  </a:tcPr>
                </a:tc>
              </a:tr>
              <a:tr h="605828">
                <a:tc>
                  <a:txBody>
                    <a:bodyPr/>
                    <a:lstStyle/>
                    <a:p>
                      <a:pPr algn="ctr"/>
                      <a:r>
                        <a:rPr lang="cs-CZ" sz="1800"/>
                        <a:t>Ike Clanton</a:t>
                      </a:r>
                    </a:p>
                  </a:txBody>
                  <a:tcPr marL="28566" marR="28566" marT="28577" marB="28577" anchor="ctr">
                    <a:lnL>
                      <a:noFill/>
                    </a:lnL>
                    <a:lnR>
                      <a:noFill/>
                    </a:lnR>
                    <a:lnT>
                      <a:noFill/>
                    </a:lnT>
                    <a:lnB>
                      <a:noFill/>
                    </a:lnB>
                    <a:solidFill>
                      <a:srgbClr val="EFEFCE"/>
                    </a:solidFill>
                  </a:tcPr>
                </a:tc>
                <a:tc>
                  <a:txBody>
                    <a:bodyPr/>
                    <a:lstStyle/>
                    <a:p>
                      <a:pPr algn="ctr"/>
                      <a:r>
                        <a:rPr lang="cs-CZ" sz="1800" dirty="0"/>
                        <a:t>0.5</a:t>
                      </a:r>
                    </a:p>
                  </a:txBody>
                  <a:tcPr marL="28566" marR="28566" marT="28577" marB="28577" anchor="ctr">
                    <a:lnL>
                      <a:noFill/>
                    </a:lnL>
                    <a:lnR>
                      <a:noFill/>
                    </a:lnR>
                    <a:lnT>
                      <a:noFill/>
                    </a:lnT>
                    <a:lnB>
                      <a:noFill/>
                    </a:lnB>
                    <a:solidFill>
                      <a:srgbClr val="EFEFCE"/>
                    </a:solidFill>
                  </a:tcPr>
                </a:tc>
                <a:tc>
                  <a:txBody>
                    <a:bodyPr/>
                    <a:lstStyle/>
                    <a:p>
                      <a:pPr algn="ctr"/>
                      <a:r>
                        <a:rPr lang="cs-CZ" sz="1800"/>
                        <a:t>0.6</a:t>
                      </a:r>
                    </a:p>
                  </a:txBody>
                  <a:tcPr marL="28566" marR="28566" marT="28577" marB="28577" anchor="ctr">
                    <a:lnL>
                      <a:noFill/>
                    </a:lnL>
                    <a:lnR>
                      <a:noFill/>
                    </a:lnR>
                    <a:lnT>
                      <a:noFill/>
                    </a:lnT>
                    <a:lnB>
                      <a:noFill/>
                    </a:lnB>
                    <a:solidFill>
                      <a:srgbClr val="EFEFCE"/>
                    </a:solidFill>
                  </a:tcPr>
                </a:tc>
                <a:tc>
                  <a:txBody>
                    <a:bodyPr/>
                    <a:lstStyle/>
                    <a:p>
                      <a:pPr algn="ctr"/>
                      <a:r>
                        <a:rPr lang="cs-CZ" sz="1800" dirty="0"/>
                        <a:t>1.0</a:t>
                      </a:r>
                    </a:p>
                  </a:txBody>
                  <a:tcPr marL="28566" marR="28566" marT="28577" marB="28577" anchor="ctr">
                    <a:lnL>
                      <a:noFill/>
                    </a:lnL>
                    <a:lnR>
                      <a:noFill/>
                    </a:lnR>
                    <a:lnT>
                      <a:noFill/>
                    </a:lnT>
                    <a:lnB>
                      <a:noFill/>
                    </a:lnB>
                    <a:solidFill>
                      <a:srgbClr val="EFEFCE"/>
                    </a:solidFill>
                  </a:tcPr>
                </a:tc>
              </a:tr>
              <a:tr h="605828">
                <a:tc>
                  <a:txBody>
                    <a:bodyPr/>
                    <a:lstStyle/>
                    <a:p>
                      <a:pPr algn="ctr"/>
                      <a:r>
                        <a:rPr lang="cs-CZ" sz="1800"/>
                        <a:t>Doc Holliday</a:t>
                      </a:r>
                    </a:p>
                  </a:txBody>
                  <a:tcPr marL="28566" marR="28566" marT="28577" marB="28577" anchor="ctr">
                    <a:lnL>
                      <a:noFill/>
                    </a:lnL>
                    <a:lnR>
                      <a:noFill/>
                    </a:lnR>
                    <a:lnT>
                      <a:noFill/>
                    </a:lnT>
                    <a:lnB>
                      <a:noFill/>
                    </a:lnB>
                    <a:solidFill>
                      <a:srgbClr val="EFEFCE"/>
                    </a:solidFill>
                  </a:tcPr>
                </a:tc>
                <a:tc>
                  <a:txBody>
                    <a:bodyPr/>
                    <a:lstStyle/>
                    <a:p>
                      <a:pPr algn="ctr"/>
                      <a:r>
                        <a:rPr lang="cs-CZ" sz="1800" dirty="0"/>
                        <a:t>0.3</a:t>
                      </a:r>
                    </a:p>
                  </a:txBody>
                  <a:tcPr marL="28566" marR="28566" marT="28577" marB="28577" anchor="ctr">
                    <a:lnL>
                      <a:noFill/>
                    </a:lnL>
                    <a:lnR>
                      <a:noFill/>
                    </a:lnR>
                    <a:lnT>
                      <a:noFill/>
                    </a:lnT>
                    <a:lnB>
                      <a:noFill/>
                    </a:lnB>
                    <a:solidFill>
                      <a:srgbClr val="EFEFCE"/>
                    </a:solidFill>
                  </a:tcPr>
                </a:tc>
                <a:tc>
                  <a:txBody>
                    <a:bodyPr/>
                    <a:lstStyle/>
                    <a:p>
                      <a:pPr algn="ctr"/>
                      <a:r>
                        <a:rPr lang="cs-CZ" sz="1800" dirty="0"/>
                        <a:t>0.8</a:t>
                      </a:r>
                    </a:p>
                  </a:txBody>
                  <a:tcPr marL="28566" marR="28566" marT="28577" marB="28577" anchor="ctr">
                    <a:lnL>
                      <a:noFill/>
                    </a:lnL>
                    <a:lnR>
                      <a:noFill/>
                    </a:lnR>
                    <a:lnT>
                      <a:noFill/>
                    </a:lnT>
                    <a:lnB>
                      <a:noFill/>
                    </a:lnB>
                    <a:solidFill>
                      <a:srgbClr val="EFEFCE"/>
                    </a:solidFill>
                  </a:tcPr>
                </a:tc>
                <a:tc>
                  <a:txBody>
                    <a:bodyPr/>
                    <a:lstStyle/>
                    <a:p>
                      <a:pPr algn="ctr"/>
                      <a:r>
                        <a:rPr lang="cs-CZ" sz="1800" dirty="0"/>
                        <a:t>1.0</a:t>
                      </a:r>
                    </a:p>
                  </a:txBody>
                  <a:tcPr marL="28566" marR="28566" marT="28577" marB="28577" anchor="ctr">
                    <a:lnL>
                      <a:noFill/>
                    </a:lnL>
                    <a:lnR>
                      <a:noFill/>
                    </a:lnR>
                    <a:lnT>
                      <a:noFill/>
                    </a:lnT>
                    <a:lnB>
                      <a:noFill/>
                    </a:lnB>
                    <a:solidFill>
                      <a:srgbClr val="EFEFCE"/>
                    </a:solidFill>
                  </a:tcPr>
                </a:tc>
              </a:tr>
            </a:tbl>
          </a:graphicData>
        </a:graphic>
      </p:graphicFrame>
      <p:sp>
        <p:nvSpPr>
          <p:cNvPr id="28726" name="Rectangle 4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eaLnBrk="1" hangingPunct="1"/>
            <a:r>
              <a:rPr lang="cs-CZ" altLang="cs-CZ">
                <a:latin typeface="Arial" charset="0"/>
              </a:rPr>
              <a:t/>
            </a:r>
            <a:br>
              <a:rPr lang="cs-CZ" altLang="cs-CZ">
                <a:latin typeface="Arial" charset="0"/>
              </a:rPr>
            </a:br>
            <a:endParaRPr lang="cs-CZ" altLang="cs-CZ">
              <a:latin typeface="Arial" charset="0"/>
            </a:endParaRP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normAutofit fontScale="90000"/>
          </a:bodyPr>
          <a:lstStyle/>
          <a:p>
            <a:pPr fontAlgn="auto">
              <a:spcAft>
                <a:spcPts val="0"/>
              </a:spcAft>
              <a:defRPr/>
            </a:pPr>
            <a:r>
              <a:rPr lang="cs-CZ" altLang="cs-CZ" sz="4000"/>
              <a:t>Předchozí hra v extenzivní formě</a:t>
            </a:r>
          </a:p>
        </p:txBody>
      </p:sp>
      <p:sp>
        <p:nvSpPr>
          <p:cNvPr id="29699" name="Rectangle 6"/>
          <p:cNvSpPr>
            <a:spLocks noGrp="1" noChangeArrowheads="1"/>
          </p:cNvSpPr>
          <p:nvPr>
            <p:ph sz="quarter" idx="1"/>
          </p:nvPr>
        </p:nvSpPr>
        <p:spPr/>
        <p:txBody>
          <a:bodyPr/>
          <a:lstStyle/>
          <a:p>
            <a:endParaRPr lang="cs-CZ" altLang="cs-CZ" sz="1000" smtClean="0">
              <a:solidFill>
                <a:srgbClr val="000000"/>
              </a:solidFill>
              <a:cs typeface="Arial" charset="0"/>
            </a:endParaRPr>
          </a:p>
        </p:txBody>
      </p:sp>
      <p:sp>
        <p:nvSpPr>
          <p:cNvPr id="29700" name="Rectangle 7"/>
          <p:cNvSpPr>
            <a:spLocks noGrp="1" noChangeArrowheads="1"/>
          </p:cNvSpPr>
          <p:nvPr>
            <p:ph sz="quarter" idx="2"/>
          </p:nvPr>
        </p:nvSpPr>
        <p:spPr/>
        <p:txBody>
          <a:bodyPr/>
          <a:lstStyle/>
          <a:p>
            <a:endParaRPr lang="cs-CZ" altLang="cs-CZ" sz="2400" smtClean="0"/>
          </a:p>
        </p:txBody>
      </p:sp>
      <p:sp>
        <p:nvSpPr>
          <p:cNvPr id="29701" name="Rectangle 8"/>
          <p:cNvSpPr>
            <a:spLocks noGrp="1" noChangeArrowheads="1"/>
          </p:cNvSpPr>
          <p:nvPr>
            <p:ph type="body" sz="half" idx="3"/>
          </p:nvPr>
        </p:nvSpPr>
        <p:spPr/>
        <p:txBody>
          <a:bodyPr/>
          <a:lstStyle/>
          <a:p>
            <a:endParaRPr lang="cs-CZ" altLang="cs-CZ" sz="2800" smtClean="0"/>
          </a:p>
        </p:txBody>
      </p:sp>
      <p:sp>
        <p:nvSpPr>
          <p:cNvPr id="29702" name="Footer Placeholder 8"/>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pic>
        <p:nvPicPr>
          <p:cNvPr id="29703" name="Picture 5" descr="Doc Holliday's Game Tree"/>
          <p:cNvPicPr>
            <a:picLocks noChangeAspect="1" noChangeArrowheads="1"/>
          </p:cNvPicPr>
          <p:nvPr/>
        </p:nvPicPr>
        <p:blipFill>
          <a:blip r:embed="rId2" cstate="print"/>
          <a:srcRect/>
          <a:stretch>
            <a:fillRect/>
          </a:stretch>
        </p:blipFill>
        <p:spPr bwMode="auto">
          <a:xfrm>
            <a:off x="755650" y="1412875"/>
            <a:ext cx="7202488" cy="5013325"/>
          </a:xfrm>
          <a:prstGeom prst="rect">
            <a:avLst/>
          </a:prstGeom>
          <a:noFill/>
          <a:ln w="9525">
            <a:noFill/>
            <a:miter lim="800000"/>
            <a:headEnd/>
            <a:tailEnd/>
          </a:ln>
        </p:spPr>
      </p:pic>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cs-CZ" dirty="0"/>
              <a:t>Aplikace na politiku: soutěž dvou kandidátů</a:t>
            </a:r>
          </a:p>
        </p:txBody>
      </p:sp>
      <p:sp>
        <p:nvSpPr>
          <p:cNvPr id="30723" name="Content Placeholder 6"/>
          <p:cNvSpPr>
            <a:spLocks noGrp="1" noChangeArrowheads="1"/>
          </p:cNvSpPr>
          <p:nvPr>
            <p:ph idx="1"/>
          </p:nvPr>
        </p:nvSpPr>
        <p:spPr/>
        <p:txBody>
          <a:bodyPr/>
          <a:lstStyle/>
          <a:p>
            <a:pPr>
              <a:buFont typeface="Wingdings" pitchFamily="2" charset="2"/>
              <a:buNone/>
            </a:pPr>
            <a:endParaRPr lang="cs-CZ" altLang="cs-CZ" smtClean="0"/>
          </a:p>
          <a:p>
            <a:pPr>
              <a:buFont typeface="Wingdings" pitchFamily="2" charset="2"/>
              <a:buNone/>
            </a:pPr>
            <a:endParaRPr lang="cs-CZ" altLang="cs-CZ" smtClean="0"/>
          </a:p>
          <a:p>
            <a:pPr>
              <a:buFont typeface="Wingdings" pitchFamily="2" charset="2"/>
              <a:buNone/>
            </a:pPr>
            <a:endParaRPr lang="cs-CZ" altLang="cs-CZ" smtClean="0"/>
          </a:p>
        </p:txBody>
      </p:sp>
      <p:sp>
        <p:nvSpPr>
          <p:cNvPr id="30724" name="Footer Placeholder 8"/>
          <p:cNvSpPr>
            <a:spLocks noGrp="1"/>
          </p:cNvSpPr>
          <p:nvPr>
            <p:ph type="ftr" sz="quarter" idx="11"/>
          </p:nvPr>
        </p:nvSpPr>
        <p:spPr bwMode="auto">
          <a:xfrm>
            <a:off x="611188" y="6237288"/>
            <a:ext cx="5421312" cy="365125"/>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graphicFrame>
        <p:nvGraphicFramePr>
          <p:cNvPr id="8" name="Table 7"/>
          <p:cNvGraphicFramePr>
            <a:graphicFrameLocks noGrp="1"/>
          </p:cNvGraphicFramePr>
          <p:nvPr/>
        </p:nvGraphicFramePr>
        <p:xfrm>
          <a:off x="611188" y="2781300"/>
          <a:ext cx="8532810" cy="3324225"/>
        </p:xfrm>
        <a:graphic>
          <a:graphicData uri="http://schemas.openxmlformats.org/drawingml/2006/table">
            <a:tbl>
              <a:tblPr firstRow="1" bandRow="1">
                <a:tableStyleId>{5C22544A-7EE6-4342-B048-85BDC9FD1C3A}</a:tableStyleId>
              </a:tblPr>
              <a:tblGrid>
                <a:gridCol w="1706562"/>
                <a:gridCol w="1706562"/>
                <a:gridCol w="1706562"/>
                <a:gridCol w="1706562"/>
                <a:gridCol w="1706562"/>
              </a:tblGrid>
              <a:tr h="654083">
                <a:tc>
                  <a:txBody>
                    <a:bodyPr/>
                    <a:lstStyle/>
                    <a:p>
                      <a:endParaRPr lang="cs-CZ" sz="1800" dirty="0"/>
                    </a:p>
                  </a:txBody>
                  <a:tcPr marL="91444" marR="91444" marT="45731" marB="45731"/>
                </a:tc>
                <a:tc>
                  <a:txBody>
                    <a:bodyPr/>
                    <a:lstStyle/>
                    <a:p>
                      <a:endParaRPr lang="cs-CZ" sz="1800"/>
                    </a:p>
                  </a:txBody>
                  <a:tcPr marL="91444" marR="91444" marT="45731" marB="45731"/>
                </a:tc>
                <a:tc>
                  <a:txBody>
                    <a:bodyPr/>
                    <a:lstStyle/>
                    <a:p>
                      <a:endParaRPr lang="cs-CZ" sz="1800" dirty="0"/>
                    </a:p>
                  </a:txBody>
                  <a:tcPr marL="91444" marR="91444" marT="45731" marB="45731"/>
                </a:tc>
                <a:tc>
                  <a:txBody>
                    <a:bodyPr/>
                    <a:lstStyle/>
                    <a:p>
                      <a:r>
                        <a:rPr lang="cs-CZ" sz="1800" dirty="0"/>
                        <a:t>KANDIDÁT 2</a:t>
                      </a:r>
                    </a:p>
                  </a:txBody>
                  <a:tcPr marL="91444" marR="91444" marT="45731" marB="45731"/>
                </a:tc>
                <a:tc>
                  <a:txBody>
                    <a:bodyPr/>
                    <a:lstStyle/>
                    <a:p>
                      <a:endParaRPr lang="cs-CZ" sz="1800"/>
                    </a:p>
                  </a:txBody>
                  <a:tcPr marL="91444" marR="91444" marT="45731" marB="45731"/>
                </a:tc>
              </a:tr>
              <a:tr h="654083">
                <a:tc>
                  <a:txBody>
                    <a:bodyPr/>
                    <a:lstStyle/>
                    <a:p>
                      <a:endParaRPr lang="cs-CZ" sz="1800"/>
                    </a:p>
                  </a:txBody>
                  <a:tcPr marL="91444" marR="91444" marT="45731" marB="45731"/>
                </a:tc>
                <a:tc>
                  <a:txBody>
                    <a:bodyPr/>
                    <a:lstStyle/>
                    <a:p>
                      <a:endParaRPr lang="cs-CZ" sz="1800" dirty="0"/>
                    </a:p>
                  </a:txBody>
                  <a:tcPr marL="91444" marR="91444" marT="45731" marB="45731"/>
                </a:tc>
                <a:tc>
                  <a:txBody>
                    <a:bodyPr/>
                    <a:lstStyle/>
                    <a:p>
                      <a:r>
                        <a:rPr lang="cs-CZ" sz="1800" dirty="0"/>
                        <a:t>pravice</a:t>
                      </a:r>
                    </a:p>
                  </a:txBody>
                  <a:tcPr marL="91444" marR="91444" marT="45731" marB="45731"/>
                </a:tc>
                <a:tc>
                  <a:txBody>
                    <a:bodyPr/>
                    <a:lstStyle/>
                    <a:p>
                      <a:r>
                        <a:rPr lang="cs-CZ" sz="1800" dirty="0"/>
                        <a:t>střed</a:t>
                      </a:r>
                    </a:p>
                  </a:txBody>
                  <a:tcPr marL="91444" marR="91444" marT="45731" marB="45731"/>
                </a:tc>
                <a:tc>
                  <a:txBody>
                    <a:bodyPr/>
                    <a:lstStyle/>
                    <a:p>
                      <a:r>
                        <a:rPr lang="cs-CZ" sz="1800" dirty="0"/>
                        <a:t>levice</a:t>
                      </a:r>
                    </a:p>
                  </a:txBody>
                  <a:tcPr marL="91444" marR="91444" marT="45731" marB="45731"/>
                </a:tc>
              </a:tr>
              <a:tr h="707893">
                <a:tc>
                  <a:txBody>
                    <a:bodyPr/>
                    <a:lstStyle/>
                    <a:p>
                      <a:r>
                        <a:rPr lang="cs-CZ" sz="1800" dirty="0"/>
                        <a:t>KANDIDÁT1</a:t>
                      </a:r>
                    </a:p>
                  </a:txBody>
                  <a:tcPr marL="91444" marR="91444" marT="45731" marB="45731"/>
                </a:tc>
                <a:tc>
                  <a:txBody>
                    <a:bodyPr/>
                    <a:lstStyle/>
                    <a:p>
                      <a:r>
                        <a:rPr lang="cs-CZ" sz="1800" dirty="0"/>
                        <a:t>pravice</a:t>
                      </a:r>
                    </a:p>
                  </a:txBody>
                  <a:tcPr marL="91444" marR="91444" marT="45731" marB="45731"/>
                </a:tc>
                <a:tc>
                  <a:txBody>
                    <a:bodyPr/>
                    <a:lstStyle/>
                    <a:p>
                      <a:r>
                        <a:rPr lang="cs-CZ" sz="1800" dirty="0"/>
                        <a:t>(50,50)</a:t>
                      </a:r>
                    </a:p>
                  </a:txBody>
                  <a:tcPr marL="91444" marR="91444" marT="45731" marB="45731"/>
                </a:tc>
                <a:tc>
                  <a:txBody>
                    <a:bodyPr/>
                    <a:lstStyle/>
                    <a:p>
                      <a:r>
                        <a:rPr lang="cs-CZ" sz="1800" dirty="0"/>
                        <a:t>(30,70)</a:t>
                      </a:r>
                    </a:p>
                  </a:txBody>
                  <a:tcPr marL="91444" marR="91444" marT="45731" marB="45731"/>
                </a:tc>
                <a:tc>
                  <a:txBody>
                    <a:bodyPr/>
                    <a:lstStyle/>
                    <a:p>
                      <a:r>
                        <a:rPr lang="cs-CZ" sz="1800" dirty="0"/>
                        <a:t>(55,45)</a:t>
                      </a:r>
                    </a:p>
                  </a:txBody>
                  <a:tcPr marL="91444" marR="91444" marT="45731" marB="45731"/>
                </a:tc>
              </a:tr>
              <a:tr h="654083">
                <a:tc>
                  <a:txBody>
                    <a:bodyPr/>
                    <a:lstStyle/>
                    <a:p>
                      <a:endParaRPr lang="cs-CZ" sz="1800"/>
                    </a:p>
                  </a:txBody>
                  <a:tcPr marL="91444" marR="91444" marT="45731" marB="45731"/>
                </a:tc>
                <a:tc>
                  <a:txBody>
                    <a:bodyPr/>
                    <a:lstStyle/>
                    <a:p>
                      <a:r>
                        <a:rPr lang="cs-CZ" sz="1800" dirty="0"/>
                        <a:t>střed</a:t>
                      </a:r>
                    </a:p>
                  </a:txBody>
                  <a:tcPr marL="91444" marR="91444" marT="45731" marB="45731"/>
                </a:tc>
                <a:tc>
                  <a:txBody>
                    <a:bodyPr/>
                    <a:lstStyle/>
                    <a:p>
                      <a:r>
                        <a:rPr lang="cs-CZ" sz="1800" dirty="0"/>
                        <a:t>(70,30)</a:t>
                      </a:r>
                    </a:p>
                  </a:txBody>
                  <a:tcPr marL="91444" marR="91444" marT="45731" marB="45731"/>
                </a:tc>
                <a:tc>
                  <a:txBody>
                    <a:bodyPr/>
                    <a:lstStyle/>
                    <a:p>
                      <a:r>
                        <a:rPr lang="cs-CZ" sz="1800" dirty="0"/>
                        <a:t>(50,50)</a:t>
                      </a:r>
                    </a:p>
                  </a:txBody>
                  <a:tcPr marL="91444" marR="91444" marT="45731" marB="45731"/>
                </a:tc>
                <a:tc>
                  <a:txBody>
                    <a:bodyPr/>
                    <a:lstStyle/>
                    <a:p>
                      <a:r>
                        <a:rPr lang="cs-CZ" sz="1800" dirty="0"/>
                        <a:t>(80,20)</a:t>
                      </a:r>
                    </a:p>
                  </a:txBody>
                  <a:tcPr marL="91444" marR="91444" marT="45731" marB="45731"/>
                </a:tc>
              </a:tr>
              <a:tr h="654083">
                <a:tc>
                  <a:txBody>
                    <a:bodyPr/>
                    <a:lstStyle/>
                    <a:p>
                      <a:endParaRPr lang="cs-CZ" sz="1800"/>
                    </a:p>
                  </a:txBody>
                  <a:tcPr marL="91444" marR="91444" marT="45731" marB="45731"/>
                </a:tc>
                <a:tc>
                  <a:txBody>
                    <a:bodyPr/>
                    <a:lstStyle/>
                    <a:p>
                      <a:r>
                        <a:rPr lang="cs-CZ" sz="1800" dirty="0"/>
                        <a:t>levice</a:t>
                      </a:r>
                    </a:p>
                  </a:txBody>
                  <a:tcPr marL="91444" marR="91444" marT="45731" marB="45731"/>
                </a:tc>
                <a:tc>
                  <a:txBody>
                    <a:bodyPr/>
                    <a:lstStyle/>
                    <a:p>
                      <a:r>
                        <a:rPr lang="cs-CZ" sz="1800" dirty="0"/>
                        <a:t>(45,55)</a:t>
                      </a:r>
                    </a:p>
                  </a:txBody>
                  <a:tcPr marL="91444" marR="91444" marT="45731" marB="45731"/>
                </a:tc>
                <a:tc>
                  <a:txBody>
                    <a:bodyPr/>
                    <a:lstStyle/>
                    <a:p>
                      <a:r>
                        <a:rPr lang="cs-CZ" sz="1800" dirty="0"/>
                        <a:t>(20,80)</a:t>
                      </a:r>
                    </a:p>
                  </a:txBody>
                  <a:tcPr marL="91444" marR="91444" marT="45731" marB="45731"/>
                </a:tc>
                <a:tc>
                  <a:txBody>
                    <a:bodyPr/>
                    <a:lstStyle/>
                    <a:p>
                      <a:r>
                        <a:rPr lang="cs-CZ" sz="1800" dirty="0"/>
                        <a:t>(50,50)</a:t>
                      </a:r>
                    </a:p>
                  </a:txBody>
                  <a:tcPr marL="91444" marR="91444" marT="45731" marB="45731"/>
                </a:tc>
              </a:tr>
            </a:tbl>
          </a:graphicData>
        </a:graphic>
      </p:graphicFrame>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6"/>
          <p:cNvSpPr>
            <a:spLocks noGrp="1"/>
          </p:cNvSpPr>
          <p:nvPr>
            <p:ph type="title"/>
          </p:nvPr>
        </p:nvSpPr>
        <p:spPr>
          <a:xfrm>
            <a:off x="1101725" y="404813"/>
            <a:ext cx="6442075" cy="1223962"/>
          </a:xfrm>
        </p:spPr>
        <p:txBody>
          <a:bodyPr/>
          <a:lstStyle/>
          <a:p>
            <a:pPr fontAlgn="auto">
              <a:spcAft>
                <a:spcPts val="0"/>
              </a:spcAft>
              <a:defRPr/>
            </a:pPr>
            <a:r>
              <a:rPr lang="cs-CZ" altLang="cs-CZ" dirty="0"/>
              <a:t>Příklad s odpadky (Více McCain)</a:t>
            </a:r>
          </a:p>
        </p:txBody>
      </p:sp>
      <p:graphicFrame>
        <p:nvGraphicFramePr>
          <p:cNvPr id="9" name="Content Placeholder 8"/>
          <p:cNvGraphicFramePr>
            <a:graphicFrameLocks noGrp="1"/>
          </p:cNvGraphicFramePr>
          <p:nvPr>
            <p:ph idx="1"/>
          </p:nvPr>
        </p:nvGraphicFramePr>
        <p:xfrm>
          <a:off x="1042988" y="2060575"/>
          <a:ext cx="6178552" cy="2616200"/>
        </p:xfrm>
        <a:graphic>
          <a:graphicData uri="http://schemas.openxmlformats.org/drawingml/2006/table">
            <a:tbl>
              <a:tblPr firstRow="1" bandRow="1">
                <a:tableStyleId>{5C22544A-7EE6-4342-B048-85BDC9FD1C3A}</a:tableStyleId>
              </a:tblPr>
              <a:tblGrid>
                <a:gridCol w="1544638"/>
                <a:gridCol w="1544638"/>
                <a:gridCol w="1544638"/>
                <a:gridCol w="1544638"/>
              </a:tblGrid>
              <a:tr h="654050">
                <a:tc>
                  <a:txBody>
                    <a:bodyPr/>
                    <a:lstStyle/>
                    <a:p>
                      <a:endParaRPr lang="cs-CZ" sz="1800" dirty="0"/>
                    </a:p>
                  </a:txBody>
                  <a:tcPr marL="91453" marR="91453" marT="45733" marB="45733"/>
                </a:tc>
                <a:tc>
                  <a:txBody>
                    <a:bodyPr/>
                    <a:lstStyle/>
                    <a:p>
                      <a:endParaRPr lang="cs-CZ" sz="1800"/>
                    </a:p>
                  </a:txBody>
                  <a:tcPr marL="91453" marR="91453" marT="45733" marB="45733"/>
                </a:tc>
                <a:tc>
                  <a:txBody>
                    <a:bodyPr/>
                    <a:lstStyle/>
                    <a:p>
                      <a:r>
                        <a:rPr lang="cs-CZ" sz="1800" dirty="0"/>
                        <a:t>HRÁČ 2</a:t>
                      </a:r>
                    </a:p>
                  </a:txBody>
                  <a:tcPr marL="91453" marR="91453" marT="45733" marB="45733"/>
                </a:tc>
                <a:tc>
                  <a:txBody>
                    <a:bodyPr/>
                    <a:lstStyle/>
                    <a:p>
                      <a:endParaRPr lang="cs-CZ" sz="1800" dirty="0"/>
                    </a:p>
                  </a:txBody>
                  <a:tcPr marL="91453" marR="91453" marT="45733" marB="45733"/>
                </a:tc>
              </a:tr>
              <a:tr h="654050">
                <a:tc>
                  <a:txBody>
                    <a:bodyPr/>
                    <a:lstStyle/>
                    <a:p>
                      <a:endParaRPr lang="cs-CZ" sz="1800"/>
                    </a:p>
                  </a:txBody>
                  <a:tcPr marL="91453" marR="91453" marT="45733" marB="45733"/>
                </a:tc>
                <a:tc>
                  <a:txBody>
                    <a:bodyPr/>
                    <a:lstStyle/>
                    <a:p>
                      <a:endParaRPr lang="cs-CZ" sz="1800"/>
                    </a:p>
                  </a:txBody>
                  <a:tcPr marL="91453" marR="91453" marT="45733" marB="45733"/>
                </a:tc>
                <a:tc>
                  <a:txBody>
                    <a:bodyPr/>
                    <a:lstStyle/>
                    <a:p>
                      <a:r>
                        <a:rPr lang="cs-CZ" sz="1800" dirty="0"/>
                        <a:t>vysypávat</a:t>
                      </a:r>
                    </a:p>
                  </a:txBody>
                  <a:tcPr marL="91453" marR="91453" marT="45733" marB="45733"/>
                </a:tc>
                <a:tc>
                  <a:txBody>
                    <a:bodyPr/>
                    <a:lstStyle/>
                    <a:p>
                      <a:r>
                        <a:rPr lang="cs-CZ" sz="1800" dirty="0"/>
                        <a:t>najmout</a:t>
                      </a:r>
                      <a:r>
                        <a:rPr lang="cs-CZ" sz="1800" baseline="0" dirty="0"/>
                        <a:t> popeláře</a:t>
                      </a:r>
                      <a:endParaRPr lang="cs-CZ" sz="1800" dirty="0"/>
                    </a:p>
                  </a:txBody>
                  <a:tcPr marL="91453" marR="91453" marT="45733" marB="45733"/>
                </a:tc>
              </a:tr>
              <a:tr h="654050">
                <a:tc>
                  <a:txBody>
                    <a:bodyPr/>
                    <a:lstStyle/>
                    <a:p>
                      <a:r>
                        <a:rPr lang="cs-CZ" sz="1800" dirty="0"/>
                        <a:t>HRÁČ 1</a:t>
                      </a:r>
                    </a:p>
                  </a:txBody>
                  <a:tcPr marL="91453" marR="91453" marT="45733" marB="45733"/>
                </a:tc>
                <a:tc>
                  <a:txBody>
                    <a:bodyPr/>
                    <a:lstStyle/>
                    <a:p>
                      <a:r>
                        <a:rPr lang="cs-CZ" sz="1800" dirty="0"/>
                        <a:t>vysypávat</a:t>
                      </a:r>
                    </a:p>
                  </a:txBody>
                  <a:tcPr marL="91453" marR="91453" marT="45733" marB="45733"/>
                </a:tc>
                <a:tc>
                  <a:txBody>
                    <a:bodyPr/>
                    <a:lstStyle/>
                    <a:p>
                      <a:r>
                        <a:rPr lang="cs-CZ" sz="1800" dirty="0"/>
                        <a:t>(4000, 4000)</a:t>
                      </a:r>
                    </a:p>
                  </a:txBody>
                  <a:tcPr marL="91453" marR="91453" marT="45733" marB="45733"/>
                </a:tc>
                <a:tc>
                  <a:txBody>
                    <a:bodyPr/>
                    <a:lstStyle/>
                    <a:p>
                      <a:r>
                        <a:rPr lang="cs-CZ" sz="1800" dirty="0"/>
                        <a:t>(5000, 3500)</a:t>
                      </a:r>
                    </a:p>
                  </a:txBody>
                  <a:tcPr marL="91453" marR="91453" marT="45733" marB="45733"/>
                </a:tc>
              </a:tr>
              <a:tr h="654050">
                <a:tc>
                  <a:txBody>
                    <a:bodyPr/>
                    <a:lstStyle/>
                    <a:p>
                      <a:endParaRPr lang="cs-CZ" sz="1800"/>
                    </a:p>
                  </a:txBody>
                  <a:tcPr marL="91453" marR="91453" marT="45733" marB="45733"/>
                </a:tc>
                <a:tc>
                  <a:txBody>
                    <a:bodyPr/>
                    <a:lstStyle/>
                    <a:p>
                      <a:r>
                        <a:rPr lang="cs-CZ" sz="1800" dirty="0"/>
                        <a:t>najmout popleláře</a:t>
                      </a:r>
                    </a:p>
                  </a:txBody>
                  <a:tcPr marL="91453" marR="91453" marT="45733" marB="45733"/>
                </a:tc>
                <a:tc>
                  <a:txBody>
                    <a:bodyPr/>
                    <a:lstStyle/>
                    <a:p>
                      <a:r>
                        <a:rPr lang="cs-CZ" sz="1800" dirty="0"/>
                        <a:t>(3500, 5000)</a:t>
                      </a:r>
                    </a:p>
                  </a:txBody>
                  <a:tcPr marL="91453" marR="91453" marT="45733" marB="45733"/>
                </a:tc>
                <a:tc>
                  <a:txBody>
                    <a:bodyPr/>
                    <a:lstStyle/>
                    <a:p>
                      <a:r>
                        <a:rPr lang="cs-CZ" sz="1800" dirty="0"/>
                        <a:t>(4500, 4500)</a:t>
                      </a:r>
                    </a:p>
                  </a:txBody>
                  <a:tcPr marL="91453" marR="91453" marT="45733" marB="45733"/>
                </a:tc>
              </a:tr>
            </a:tbl>
          </a:graphicData>
        </a:graphic>
      </p:graphicFrame>
      <p:sp>
        <p:nvSpPr>
          <p:cNvPr id="31774"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fontAlgn="auto">
              <a:spcAft>
                <a:spcPts val="0"/>
              </a:spcAft>
              <a:defRPr/>
            </a:pPr>
            <a:r>
              <a:rPr lang="cs-CZ" altLang="cs-CZ"/>
              <a:t>Sociální dilemata</a:t>
            </a:r>
          </a:p>
        </p:txBody>
      </p:sp>
      <p:sp>
        <p:nvSpPr>
          <p:cNvPr id="32771" name="Content Placeholder 3"/>
          <p:cNvSpPr>
            <a:spLocks noGrp="1" noChangeArrowheads="1"/>
          </p:cNvSpPr>
          <p:nvPr>
            <p:ph idx="1"/>
          </p:nvPr>
        </p:nvSpPr>
        <p:spPr/>
        <p:txBody>
          <a:bodyPr/>
          <a:lstStyle/>
          <a:p>
            <a:pPr>
              <a:buFont typeface="Wingdings" pitchFamily="2" charset="2"/>
              <a:buNone/>
            </a:pPr>
            <a:r>
              <a:rPr lang="cs-CZ" altLang="cs-CZ" smtClean="0"/>
              <a:t>Situace, kdy </a:t>
            </a:r>
            <a:r>
              <a:rPr lang="cs-CZ" altLang="cs-CZ" b="1" smtClean="0"/>
              <a:t>dominantní strategie </a:t>
            </a:r>
            <a:r>
              <a:rPr lang="cs-CZ" altLang="cs-CZ" smtClean="0"/>
              <a:t>a</a:t>
            </a:r>
            <a:r>
              <a:rPr lang="cs-CZ" altLang="cs-CZ" b="1" smtClean="0"/>
              <a:t> nejlepší výsledek pro oba hráče (získaný kooperativním řešením) </a:t>
            </a:r>
            <a:r>
              <a:rPr lang="cs-CZ" altLang="cs-CZ" smtClean="0"/>
              <a:t>nejsou shodné.</a:t>
            </a:r>
          </a:p>
          <a:p>
            <a:pPr>
              <a:buFont typeface="Wingdings" pitchFamily="2" charset="2"/>
              <a:buNone/>
            </a:pPr>
            <a:endParaRPr lang="cs-CZ" altLang="cs-CZ" smtClean="0"/>
          </a:p>
          <a:p>
            <a:pPr>
              <a:buFont typeface="Wingdings" pitchFamily="2" charset="2"/>
              <a:buNone/>
            </a:pPr>
            <a:r>
              <a:rPr lang="cs-CZ" altLang="cs-CZ" smtClean="0"/>
              <a:t>Vězňovo dilema, Tragédie obecní pastviny, Veřejné statky, Férovost...</a:t>
            </a:r>
          </a:p>
        </p:txBody>
      </p:sp>
      <p:sp>
        <p:nvSpPr>
          <p:cNvPr id="32772" name="Footer Placeholder 2"/>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cs-CZ" dirty="0"/>
              <a:t>John Nash: „</a:t>
            </a:r>
            <a:r>
              <a:rPr lang="cs-CZ" i="1" dirty="0"/>
              <a:t>if we all go for the blonde“</a:t>
            </a:r>
          </a:p>
        </p:txBody>
      </p:sp>
      <p:graphicFrame>
        <p:nvGraphicFramePr>
          <p:cNvPr id="4" name="Content Placeholder 3"/>
          <p:cNvGraphicFramePr>
            <a:graphicFrameLocks noGrp="1"/>
          </p:cNvGraphicFramePr>
          <p:nvPr>
            <p:ph idx="1"/>
          </p:nvPr>
        </p:nvGraphicFramePr>
        <p:xfrm>
          <a:off x="3348038" y="4724400"/>
          <a:ext cx="4968875" cy="1797052"/>
        </p:xfrm>
        <a:graphic>
          <a:graphicData uri="http://schemas.openxmlformats.org/drawingml/2006/table">
            <a:tbl>
              <a:tblPr/>
              <a:tblGrid>
                <a:gridCol w="1241425"/>
                <a:gridCol w="1243012"/>
                <a:gridCol w="1241425"/>
                <a:gridCol w="1243013"/>
              </a:tblGrid>
              <a:tr h="449263">
                <a:tc rowSpan="2" gridSpan="2">
                  <a:txBody>
                    <a:bodyPr/>
                    <a:lstStyle/>
                    <a:p>
                      <a:pPr marL="0" marR="0" lvl="0" indent="0" algn="just" defTabSz="914400" rtl="0" eaLnBrk="1" fontAlgn="base" latinLnBrk="0" hangingPunct="0">
                        <a:lnSpc>
                          <a:spcPct val="150000"/>
                        </a:lnSpc>
                        <a:spcBef>
                          <a:spcPct val="0"/>
                        </a:spcBef>
                        <a:spcAft>
                          <a:spcPct val="0"/>
                        </a:spcAft>
                        <a:buClrTx/>
                        <a:buSzTx/>
                        <a:buFontTx/>
                        <a:buNone/>
                        <a:tabLst/>
                      </a:pPr>
                      <a:endParaRPr kumimoji="0" lang="cs-CZ" sz="11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cs-CZ"/>
                    </a:p>
                  </a:txBody>
                  <a:tcPr/>
                </a:tc>
                <a:tc gridSpan="2">
                  <a:txBody>
                    <a:bodyPr/>
                    <a:lstStyle/>
                    <a:p>
                      <a:pPr marL="0" marR="0" lvl="0" indent="0" algn="ctr"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a:ln>
                            <a:noFill/>
                          </a:ln>
                          <a:solidFill>
                            <a:schemeClr val="tx1"/>
                          </a:solidFill>
                          <a:effectLst/>
                          <a:latin typeface="Times New Roman" pitchFamily="18" charset="0"/>
                          <a:cs typeface="Times New Roman" pitchFamily="18" charset="0"/>
                        </a:rPr>
                        <a:t>Hráč 2</a:t>
                      </a:r>
                      <a:endParaRPr kumimoji="0" lang="cs-CZ"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r>
              <a:tr h="449263">
                <a:tc gridSpan="2" vMerge="1">
                  <a:txBody>
                    <a:bodyPr/>
                    <a:lstStyle/>
                    <a:p>
                      <a:endParaRPr lang="cs-CZ"/>
                    </a:p>
                  </a:txBody>
                  <a:tcPr/>
                </a:tc>
                <a:tc hMerge="1" vMerge="1">
                  <a:txBody>
                    <a:bodyPr/>
                    <a:lstStyle/>
                    <a:p>
                      <a:endParaRPr lang="cs-CZ"/>
                    </a:p>
                  </a:txBody>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a:ln>
                            <a:noFill/>
                          </a:ln>
                          <a:solidFill>
                            <a:schemeClr val="tx1"/>
                          </a:solidFill>
                          <a:effectLst/>
                          <a:latin typeface="Times New Roman" pitchFamily="18" charset="0"/>
                          <a:cs typeface="Times New Roman" pitchFamily="18" charset="0"/>
                        </a:rPr>
                        <a:t>Blondýna</a:t>
                      </a:r>
                      <a:endParaRPr kumimoji="0" lang="cs-CZ"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Brunety</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9263">
                <a:tc rowSpan="2">
                  <a:txBody>
                    <a:bodyPr/>
                    <a:lstStyle/>
                    <a:p>
                      <a:pPr marL="0" marR="0" lvl="0" indent="0" algn="ctr"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Hráč 1</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Blondýna</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(0,0)</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(3,2)</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9263">
                <a:tc vMerge="1">
                  <a:txBody>
                    <a:bodyPr/>
                    <a:lstStyle/>
                    <a:p>
                      <a:endParaRPr lang="cs-CZ"/>
                    </a:p>
                  </a:txBody>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Brunety</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(2,3)</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(2,2)</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3817" name="Rectangle 4"/>
          <p:cNvSpPr>
            <a:spLocks noChangeArrowheads="1"/>
          </p:cNvSpPr>
          <p:nvPr/>
        </p:nvSpPr>
        <p:spPr bwMode="auto">
          <a:xfrm>
            <a:off x="2286000" y="2274888"/>
            <a:ext cx="4014788" cy="2586037"/>
          </a:xfrm>
          <a:prstGeom prst="rect">
            <a:avLst/>
          </a:prstGeom>
          <a:noFill/>
          <a:ln w="9525">
            <a:noFill/>
            <a:miter lim="800000"/>
            <a:headEnd/>
            <a:tailEnd/>
          </a:ln>
        </p:spPr>
        <p:txBody>
          <a:bodyPr>
            <a:spAutoFit/>
          </a:bodyPr>
          <a:lstStyle/>
          <a:p>
            <a:pPr eaLnBrk="1" hangingPunct="1"/>
            <a:r>
              <a:rPr lang="en-US" altLang="cs-CZ" i="1">
                <a:latin typeface="Tw Cen MT" pitchFamily="34" charset="-18"/>
              </a:rPr>
              <a:t>“If everyone competes for the blonde, we block each other and no one gets her. So then we all go for her friends. But they give us the cold shoulder, because no one likes to be second choice. Again, no winner. But what if none of us go for the blonde. We don’t get in each other’s way, we don’t insult the other girls. That’s the only way we win.”</a:t>
            </a:r>
            <a:endParaRPr lang="cs-CZ" altLang="cs-CZ" i="1">
              <a:latin typeface="Tw Cen MT" pitchFamily="34" charset="-18"/>
            </a:endParaRPr>
          </a:p>
        </p:txBody>
      </p:sp>
      <p:pic>
        <p:nvPicPr>
          <p:cNvPr id="33818" name="Picture 2" descr="http://t2.gstatic.com/images?q=tbn:ANd9GcSMZqgNO6hVKLBWkWgRAx3Xw6pp89A2b-2WS8u3dFsSdsg3tmkWLMOhv2lySg"/>
          <p:cNvPicPr>
            <a:picLocks noChangeAspect="1" noChangeArrowheads="1"/>
          </p:cNvPicPr>
          <p:nvPr/>
        </p:nvPicPr>
        <p:blipFill>
          <a:blip r:embed="rId3" cstate="print"/>
          <a:srcRect/>
          <a:stretch>
            <a:fillRect/>
          </a:stretch>
        </p:blipFill>
        <p:spPr bwMode="auto">
          <a:xfrm>
            <a:off x="-107950" y="2205038"/>
            <a:ext cx="2466975" cy="1847850"/>
          </a:xfrm>
          <a:prstGeom prst="rect">
            <a:avLst/>
          </a:prstGeom>
          <a:noFill/>
          <a:ln w="9525">
            <a:noFill/>
            <a:miter lim="800000"/>
            <a:headEnd/>
            <a:tailEnd/>
          </a:ln>
        </p:spPr>
      </p:pic>
      <p:sp>
        <p:nvSpPr>
          <p:cNvPr id="6" name="TextBox 5"/>
          <p:cNvSpPr txBox="1"/>
          <p:nvPr/>
        </p:nvSpPr>
        <p:spPr>
          <a:xfrm>
            <a:off x="6588125" y="2420938"/>
            <a:ext cx="2555875" cy="1816100"/>
          </a:xfrm>
          <a:prstGeom prst="rect">
            <a:avLst/>
          </a:prstGeom>
          <a:noFill/>
        </p:spPr>
        <p:txBody>
          <a:bodyPr>
            <a:spAutoFit/>
          </a:bodyPr>
          <a:lstStyle/>
          <a:p>
            <a:pPr eaLnBrk="1" fontAlgn="auto" hangingPunct="1">
              <a:spcBef>
                <a:spcPts val="0"/>
              </a:spcBef>
              <a:spcAft>
                <a:spcPts val="0"/>
              </a:spcAft>
              <a:defRPr/>
            </a:pPr>
            <a:r>
              <a:rPr lang="cs-CZ" sz="1400" dirty="0">
                <a:latin typeface="+mj-lt"/>
              </a:rPr>
              <a:t>Pokud hledáme dominantní strategie, zjistíme ovšem, že (Bruneta, Bruneta) </a:t>
            </a:r>
            <a:r>
              <a:rPr lang="cs-CZ" sz="1400" b="1" dirty="0">
                <a:latin typeface="+mj-lt"/>
              </a:rPr>
              <a:t>není nejlepším párem odpovědí </a:t>
            </a:r>
            <a:r>
              <a:rPr lang="cs-CZ" sz="1400" dirty="0">
                <a:latin typeface="+mj-lt"/>
              </a:rPr>
              <a:t>vůči sobě navzájem, ani Nashovým ekvilibriem, a že hra má ekvilibrium tvořeno smíšenými strategiemi!</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1584325" y="333375"/>
            <a:ext cx="5937250" cy="1187450"/>
          </a:xfrm>
        </p:spPr>
        <p:txBody>
          <a:bodyPr/>
          <a:lstStyle/>
          <a:p>
            <a:pPr eaLnBrk="1" fontAlgn="auto" hangingPunct="1">
              <a:spcAft>
                <a:spcPts val="0"/>
              </a:spcAft>
              <a:defRPr/>
            </a:pPr>
            <a:r>
              <a:rPr lang="cs-CZ" altLang="cs-CZ" dirty="0"/>
              <a:t>Extenzivní herní model</a:t>
            </a:r>
          </a:p>
        </p:txBody>
      </p:sp>
      <p:sp>
        <p:nvSpPr>
          <p:cNvPr id="15363" name="Rectangle 3"/>
          <p:cNvSpPr>
            <a:spLocks noGrp="1" noChangeArrowheads="1"/>
          </p:cNvSpPr>
          <p:nvPr>
            <p:ph idx="1"/>
          </p:nvPr>
        </p:nvSpPr>
        <p:spPr>
          <a:xfrm>
            <a:off x="468313" y="1773238"/>
            <a:ext cx="8351837" cy="4679950"/>
          </a:xfrm>
        </p:spPr>
        <p:txBody>
          <a:bodyPr/>
          <a:lstStyle/>
          <a:p>
            <a:pPr eaLnBrk="1" hangingPunct="1">
              <a:lnSpc>
                <a:spcPct val="80000"/>
              </a:lnSpc>
              <a:buFontTx/>
              <a:buNone/>
            </a:pPr>
            <a:r>
              <a:rPr lang="cs-CZ" altLang="cs-CZ" sz="2000" smtClean="0"/>
              <a:t>Strom, skládající se z </a:t>
            </a:r>
            <a:r>
              <a:rPr lang="cs-CZ" altLang="cs-CZ" sz="2000" b="1" smtClean="0"/>
              <a:t>uzlů</a:t>
            </a:r>
            <a:r>
              <a:rPr lang="cs-CZ" altLang="cs-CZ" sz="2000" smtClean="0"/>
              <a:t> a </a:t>
            </a:r>
            <a:r>
              <a:rPr lang="cs-CZ" altLang="cs-CZ" sz="2000" b="1" smtClean="0"/>
              <a:t>větví </a:t>
            </a:r>
            <a:r>
              <a:rPr lang="cs-CZ" altLang="cs-CZ" sz="2000" smtClean="0"/>
              <a:t>(uzly jsou buďto tahy nebo konec hry, větve je spojují)</a:t>
            </a:r>
          </a:p>
          <a:p>
            <a:pPr eaLnBrk="1" hangingPunct="1">
              <a:lnSpc>
                <a:spcPct val="80000"/>
              </a:lnSpc>
              <a:buFontTx/>
              <a:buNone/>
            </a:pPr>
            <a:r>
              <a:rPr lang="cs-CZ" altLang="cs-CZ" sz="2000" smtClean="0"/>
              <a:t>Rozdělení tahů mezi hráče (a náhodu)</a:t>
            </a:r>
          </a:p>
          <a:p>
            <a:pPr eaLnBrk="1" hangingPunct="1">
              <a:lnSpc>
                <a:spcPct val="80000"/>
              </a:lnSpc>
              <a:buFontTx/>
              <a:buNone/>
            </a:pPr>
            <a:r>
              <a:rPr lang="cs-CZ" altLang="cs-CZ" sz="2000" smtClean="0"/>
              <a:t>Pravděpodobnost tahů náhody</a:t>
            </a:r>
          </a:p>
          <a:p>
            <a:pPr eaLnBrk="1" hangingPunct="1">
              <a:lnSpc>
                <a:spcPct val="80000"/>
              </a:lnSpc>
              <a:buFontTx/>
              <a:buNone/>
            </a:pPr>
            <a:r>
              <a:rPr lang="cs-CZ" altLang="cs-CZ" sz="2000" smtClean="0"/>
              <a:t>Vyznačení informačních sad</a:t>
            </a:r>
          </a:p>
          <a:p>
            <a:pPr eaLnBrk="1" hangingPunct="1">
              <a:lnSpc>
                <a:spcPct val="80000"/>
              </a:lnSpc>
              <a:buFontTx/>
              <a:buNone/>
            </a:pPr>
            <a:r>
              <a:rPr lang="cs-CZ" altLang="cs-CZ" sz="2000" smtClean="0"/>
              <a:t>Označení zisků hráčů</a:t>
            </a:r>
          </a:p>
          <a:p>
            <a:pPr eaLnBrk="1" hangingPunct="1">
              <a:lnSpc>
                <a:spcPct val="80000"/>
              </a:lnSpc>
              <a:buFontTx/>
              <a:buNone/>
            </a:pPr>
            <a:r>
              <a:rPr lang="cs-CZ" altLang="cs-CZ" sz="2000" smtClean="0"/>
              <a:t>Všechny tyto elementy tvoří </a:t>
            </a:r>
            <a:r>
              <a:rPr lang="cs-CZ" altLang="cs-CZ" sz="2000" b="1" smtClean="0"/>
              <a:t>společné znalosti</a:t>
            </a:r>
            <a:r>
              <a:rPr lang="cs-CZ" altLang="cs-CZ" sz="2000" smtClean="0"/>
              <a:t> (</a:t>
            </a:r>
            <a:r>
              <a:rPr lang="cs-CZ" altLang="cs-CZ" sz="2000" i="1" smtClean="0"/>
              <a:t>common knowledge</a:t>
            </a:r>
            <a:r>
              <a:rPr lang="cs-CZ" altLang="cs-CZ" sz="2000" smtClean="0"/>
              <a:t>) hráčů o hře tehdy, pokud všichni hráči je znají, vědí, že je znají i ostatní hráči a vědí, že ostatní hráči vědí, že oni je znají. Důležité je, že i </a:t>
            </a:r>
            <a:r>
              <a:rPr lang="cs-CZ" altLang="cs-CZ" sz="2000" u="sng" smtClean="0"/>
              <a:t>nejistota</a:t>
            </a:r>
            <a:r>
              <a:rPr lang="cs-CZ" altLang="cs-CZ" sz="2000" smtClean="0"/>
              <a:t> může být takto reprodukována prostřednictvím hry.</a:t>
            </a:r>
          </a:p>
          <a:p>
            <a:pPr eaLnBrk="1" hangingPunct="1">
              <a:lnSpc>
                <a:spcPct val="80000"/>
              </a:lnSpc>
              <a:buFontTx/>
              <a:buNone/>
            </a:pPr>
            <a:r>
              <a:rPr lang="cs-CZ" altLang="cs-CZ" sz="2000" smtClean="0"/>
              <a:t>Podle rozsahu společných znalostí se hry dělí na hry s </a:t>
            </a:r>
            <a:r>
              <a:rPr lang="cs-CZ" altLang="cs-CZ" sz="2000" b="1" smtClean="0"/>
              <a:t>úplnou/perfektní informací </a:t>
            </a:r>
            <a:r>
              <a:rPr lang="cs-CZ" altLang="cs-CZ" sz="2000" smtClean="0"/>
              <a:t>(nejsou informační sady s více než jedním uzlem, hráči vědí, co se ve hře stalo) vs. neúplnou informací</a:t>
            </a:r>
          </a:p>
          <a:p>
            <a:pPr eaLnBrk="1" hangingPunct="1">
              <a:lnSpc>
                <a:spcPct val="80000"/>
              </a:lnSpc>
              <a:buFontTx/>
              <a:buNone/>
            </a:pPr>
            <a:r>
              <a:rPr lang="cs-CZ" altLang="cs-CZ" sz="2000" b="1" smtClean="0"/>
              <a:t>a kompletní </a:t>
            </a:r>
            <a:r>
              <a:rPr lang="cs-CZ" altLang="cs-CZ" sz="2000" smtClean="0"/>
              <a:t>informací (jsou přesně známy všechny strategie a zisky hráčů) vs. </a:t>
            </a:r>
            <a:r>
              <a:rPr lang="cs-CZ" altLang="cs-CZ" sz="2000" b="1" smtClean="0"/>
              <a:t>nekompletní </a:t>
            </a:r>
            <a:r>
              <a:rPr lang="cs-CZ" altLang="cs-CZ" sz="2000" smtClean="0"/>
              <a:t>informací (zisky některých hráčů jsou jejich privátní informací).</a:t>
            </a:r>
            <a:endParaRPr lang="cs-CZ" altLang="cs-CZ" sz="2000" b="1" smtClean="0"/>
          </a:p>
          <a:p>
            <a:pPr eaLnBrk="1" hangingPunct="1">
              <a:lnSpc>
                <a:spcPct val="80000"/>
              </a:lnSpc>
              <a:buFontTx/>
              <a:buNone/>
            </a:pPr>
            <a:endParaRPr lang="cs-CZ" altLang="cs-CZ" sz="2000" b="1"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633412"/>
          </a:xfrm>
        </p:spPr>
        <p:txBody>
          <a:bodyPr>
            <a:normAutofit fontScale="90000"/>
          </a:bodyPr>
          <a:lstStyle/>
          <a:p>
            <a:pPr fontAlgn="auto">
              <a:spcAft>
                <a:spcPts val="0"/>
              </a:spcAft>
              <a:defRPr/>
            </a:pPr>
            <a:r>
              <a:rPr lang="cs-CZ" sz="4000"/>
              <a:t>Smíšené strategie (Morrow 81-88)</a:t>
            </a:r>
          </a:p>
        </p:txBody>
      </p:sp>
      <p:graphicFrame>
        <p:nvGraphicFramePr>
          <p:cNvPr id="12316" name="Group 28"/>
          <p:cNvGraphicFramePr>
            <a:graphicFrameLocks noGrp="1"/>
          </p:cNvGraphicFramePr>
          <p:nvPr>
            <p:ph idx="1"/>
          </p:nvPr>
        </p:nvGraphicFramePr>
        <p:xfrm>
          <a:off x="323850" y="981075"/>
          <a:ext cx="3240088" cy="2073276"/>
        </p:xfrm>
        <a:graphic>
          <a:graphicData uri="http://schemas.openxmlformats.org/drawingml/2006/table">
            <a:tbl>
              <a:tblPr/>
              <a:tblGrid>
                <a:gridCol w="809625"/>
                <a:gridCol w="811213"/>
                <a:gridCol w="809625"/>
                <a:gridCol w="809625"/>
              </a:tblGrid>
              <a:tr h="5183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Hráč 2</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r>
              <a:tr h="518319">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Hráč 1</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S1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S2</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319">
                <a:tc vMerge="1">
                  <a:txBody>
                    <a:bodyPr/>
                    <a:lstStyle/>
                    <a:p>
                      <a:endParaRPr lang="cs-CZ"/>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S1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-1,1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1,-1</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319">
                <a:tc vMerge="1">
                  <a:txBody>
                    <a:bodyPr/>
                    <a:lstStyle/>
                    <a:p>
                      <a:endParaRPr lang="cs-CZ"/>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S2</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1,-1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a:ln>
                            <a:noFill/>
                          </a:ln>
                          <a:solidFill>
                            <a:schemeClr val="tx1"/>
                          </a:solidFill>
                          <a:effectLst/>
                          <a:latin typeface="Arial" charset="0"/>
                        </a:rPr>
                        <a:t>-1,1</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866" name="Text Box 27"/>
          <p:cNvSpPr txBox="1">
            <a:spLocks noChangeArrowheads="1"/>
          </p:cNvSpPr>
          <p:nvPr/>
        </p:nvSpPr>
        <p:spPr bwMode="auto">
          <a:xfrm>
            <a:off x="179388" y="3068638"/>
            <a:ext cx="8964612" cy="3802062"/>
          </a:xfrm>
          <a:prstGeom prst="rect">
            <a:avLst/>
          </a:prstGeom>
          <a:noFill/>
          <a:ln w="9525">
            <a:noFill/>
            <a:miter lim="800000"/>
            <a:headEnd/>
            <a:tailEnd/>
          </a:ln>
        </p:spPr>
        <p:txBody>
          <a:bodyPr>
            <a:spAutoFit/>
          </a:bodyPr>
          <a:lstStyle/>
          <a:p>
            <a:pPr eaLnBrk="1" hangingPunct="1">
              <a:spcBef>
                <a:spcPct val="50000"/>
              </a:spcBef>
            </a:pPr>
            <a:r>
              <a:rPr lang="cs-CZ" altLang="cs-CZ">
                <a:latin typeface="Calibri" pitchFamily="34" charset="0"/>
              </a:rPr>
              <a:t>Některé hry (i tato) nemají pár dominantních strategií tvořené </a:t>
            </a:r>
            <a:r>
              <a:rPr lang="cs-CZ" altLang="cs-CZ" b="1" u="sng">
                <a:latin typeface="Calibri" pitchFamily="34" charset="0"/>
              </a:rPr>
              <a:t>čistými</a:t>
            </a:r>
            <a:r>
              <a:rPr lang="cs-CZ" altLang="cs-CZ">
                <a:latin typeface="Calibri" pitchFamily="34" charset="0"/>
              </a:rPr>
              <a:t> strategiemi. Pokud by např. </a:t>
            </a:r>
            <a:r>
              <a:rPr lang="cs-CZ" altLang="cs-CZ" u="sng">
                <a:latin typeface="Calibri" pitchFamily="34" charset="0"/>
              </a:rPr>
              <a:t>hráč 2</a:t>
            </a:r>
            <a:r>
              <a:rPr lang="cs-CZ" altLang="cs-CZ">
                <a:latin typeface="Calibri" pitchFamily="34" charset="0"/>
              </a:rPr>
              <a:t> věděl, že </a:t>
            </a:r>
            <a:r>
              <a:rPr lang="cs-CZ" altLang="cs-CZ" u="sng">
                <a:latin typeface="Calibri" pitchFamily="34" charset="0"/>
              </a:rPr>
              <a:t>hráč 1</a:t>
            </a:r>
            <a:r>
              <a:rPr lang="cs-CZ" altLang="cs-CZ">
                <a:latin typeface="Calibri" pitchFamily="34" charset="0"/>
              </a:rPr>
              <a:t> chce hrát </a:t>
            </a:r>
            <a:r>
              <a:rPr lang="cs-CZ" altLang="cs-CZ" u="sng">
                <a:latin typeface="Calibri" pitchFamily="34" charset="0"/>
              </a:rPr>
              <a:t>S1</a:t>
            </a:r>
            <a:r>
              <a:rPr lang="cs-CZ" altLang="cs-CZ">
                <a:latin typeface="Calibri" pitchFamily="34" charset="0"/>
              </a:rPr>
              <a:t>, zvolil by rovněž </a:t>
            </a:r>
            <a:r>
              <a:rPr lang="cs-CZ" altLang="cs-CZ" u="sng">
                <a:latin typeface="Calibri" pitchFamily="34" charset="0"/>
              </a:rPr>
              <a:t>S1</a:t>
            </a:r>
            <a:r>
              <a:rPr lang="cs-CZ" altLang="cs-CZ">
                <a:latin typeface="Calibri" pitchFamily="34" charset="0"/>
              </a:rPr>
              <a:t>. Pokud chce </a:t>
            </a:r>
            <a:r>
              <a:rPr lang="cs-CZ" altLang="cs-CZ" u="sng">
                <a:latin typeface="Calibri" pitchFamily="34" charset="0"/>
              </a:rPr>
              <a:t>hráč 1</a:t>
            </a:r>
            <a:r>
              <a:rPr lang="cs-CZ" altLang="cs-CZ">
                <a:latin typeface="Calibri" pitchFamily="34" charset="0"/>
              </a:rPr>
              <a:t> zabránit tomu, aby jeho soupeř mohl zvolit čistou strategii, musí S1 a S2 vhodně „namixovat“- v tomto případě (0.5S1,0.5S2). Totéž musí učinit i druhý hráč. Ekvilibrium této hry je </a:t>
            </a:r>
            <a:r>
              <a:rPr lang="cs-CZ" altLang="cs-CZ" b="1">
                <a:latin typeface="Calibri" pitchFamily="34" charset="0"/>
              </a:rPr>
              <a:t>(0.5S1,0.5S2</a:t>
            </a:r>
            <a:r>
              <a:rPr lang="en-US" altLang="cs-CZ" b="1">
                <a:latin typeface="Calibri" pitchFamily="34" charset="0"/>
              </a:rPr>
              <a:t>; </a:t>
            </a:r>
            <a:r>
              <a:rPr lang="cs-CZ" altLang="cs-CZ" b="1">
                <a:latin typeface="Calibri" pitchFamily="34" charset="0"/>
              </a:rPr>
              <a:t>0.5S1,0.5S2)</a:t>
            </a:r>
            <a:r>
              <a:rPr lang="cs-CZ" altLang="cs-CZ">
                <a:latin typeface="Calibri" pitchFamily="34" charset="0"/>
              </a:rPr>
              <a:t>, tj. oba hráči volí „náhodně“ či „se stejnou pravděpodobností“ S1 nebo S2, případně „signalizují“ stejně silně, že budou hrát S1 či S2, neboť jedině tak zabrání, aby jejich soupeř mohl z jejich strategie nějak profitovat.</a:t>
            </a:r>
          </a:p>
          <a:p>
            <a:pPr eaLnBrk="1" hangingPunct="1">
              <a:spcBef>
                <a:spcPct val="50000"/>
              </a:spcBef>
            </a:pPr>
            <a:r>
              <a:rPr lang="cs-CZ" altLang="cs-CZ" b="1">
                <a:latin typeface="Calibri" pitchFamily="34" charset="0"/>
              </a:rPr>
              <a:t>Smíšené strategie </a:t>
            </a:r>
            <a:r>
              <a:rPr lang="cs-CZ" altLang="cs-CZ">
                <a:latin typeface="Calibri" pitchFamily="34" charset="0"/>
              </a:rPr>
              <a:t>mají pro studium politiky značný význam.</a:t>
            </a:r>
            <a:r>
              <a:rPr lang="cs-CZ" altLang="cs-CZ" b="1">
                <a:latin typeface="Calibri" pitchFamily="34" charset="0"/>
              </a:rPr>
              <a:t> </a:t>
            </a:r>
          </a:p>
          <a:p>
            <a:pPr eaLnBrk="1" hangingPunct="1">
              <a:spcBef>
                <a:spcPct val="50000"/>
              </a:spcBef>
            </a:pPr>
            <a:r>
              <a:rPr lang="cs-CZ" altLang="cs-CZ" b="1">
                <a:latin typeface="Calibri" pitchFamily="34" charset="0"/>
              </a:rPr>
              <a:t>V hrách dvou hráčů s nulovým součtem</a:t>
            </a:r>
            <a:r>
              <a:rPr lang="cs-CZ" altLang="cs-CZ">
                <a:latin typeface="Calibri" pitchFamily="34" charset="0"/>
              </a:rPr>
              <a:t>, existuje pro hráče1 smíšená strategie, která garantuje, že hráč 1 získá </a:t>
            </a:r>
            <a:r>
              <a:rPr lang="cs-CZ" altLang="cs-CZ" i="1">
                <a:latin typeface="Calibri" pitchFamily="34" charset="0"/>
              </a:rPr>
              <a:t>minimálně x</a:t>
            </a:r>
            <a:r>
              <a:rPr lang="cs-CZ" altLang="cs-CZ">
                <a:latin typeface="Calibri" pitchFamily="34" charset="0"/>
              </a:rPr>
              <a:t> a zároveň smíšená strategie hráče 2, která garantuje, že hráč 1 získá </a:t>
            </a:r>
            <a:r>
              <a:rPr lang="cs-CZ" altLang="cs-CZ" i="1">
                <a:latin typeface="Calibri" pitchFamily="34" charset="0"/>
              </a:rPr>
              <a:t>maximálně x. </a:t>
            </a:r>
            <a:r>
              <a:rPr lang="cs-CZ" altLang="cs-CZ">
                <a:latin typeface="Calibri" pitchFamily="34" charset="0"/>
              </a:rPr>
              <a:t>Tyto smíšené strategie jsou v ekvilibriu (tzv. </a:t>
            </a:r>
            <a:r>
              <a:rPr lang="cs-CZ" altLang="cs-CZ" b="1">
                <a:latin typeface="Calibri" pitchFamily="34" charset="0"/>
              </a:rPr>
              <a:t>minmax teorém).</a:t>
            </a:r>
            <a:endParaRPr lang="cs-CZ" altLang="cs-CZ" b="1" i="1">
              <a:latin typeface="Calibri" pitchFamily="34" charset="0"/>
            </a:endParaRPr>
          </a:p>
          <a:p>
            <a:pPr eaLnBrk="1" hangingPunct="1">
              <a:spcBef>
                <a:spcPct val="50000"/>
              </a:spcBef>
            </a:pPr>
            <a:endParaRPr lang="cs-CZ" altLang="cs-CZ" b="1" i="1">
              <a:latin typeface="Calibri" pitchFamily="34" charset="0"/>
            </a:endParaRPr>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cs-CZ" dirty="0"/>
              <a:t>Umíme to míchat? (Palacios-Huerta-Volij 2008)</a:t>
            </a:r>
          </a:p>
        </p:txBody>
      </p:sp>
      <p:sp>
        <p:nvSpPr>
          <p:cNvPr id="36867" name="Content Placeholder 3"/>
          <p:cNvSpPr>
            <a:spLocks noGrp="1" noChangeArrowheads="1"/>
          </p:cNvSpPr>
          <p:nvPr>
            <p:ph idx="1"/>
          </p:nvPr>
        </p:nvSpPr>
        <p:spPr/>
        <p:txBody>
          <a:bodyPr/>
          <a:lstStyle/>
          <a:p>
            <a:r>
              <a:rPr lang="cs-CZ" altLang="cs-CZ" dirty="0" smtClean="0"/>
              <a:t>Fotbalisté (brankáři a útočníci z Primera a Segunda Division) a UG studenti</a:t>
            </a:r>
          </a:p>
          <a:p>
            <a:endParaRPr lang="cs-CZ" altLang="cs-CZ" dirty="0" smtClean="0"/>
          </a:p>
          <a:p>
            <a:r>
              <a:rPr lang="cs-CZ" altLang="cs-CZ" dirty="0" smtClean="0"/>
              <a:t>Hráli obdobu sudá-lichá (komplikovanější), opakovaně (100-150x)</a:t>
            </a:r>
          </a:p>
          <a:p>
            <a:endParaRPr lang="cs-CZ" altLang="cs-CZ" dirty="0" smtClean="0"/>
          </a:p>
          <a:p>
            <a:r>
              <a:rPr lang="cs-CZ" altLang="cs-CZ" b="1" dirty="0" smtClean="0"/>
              <a:t>Výsledek</a:t>
            </a:r>
            <a:r>
              <a:rPr lang="cs-CZ" altLang="cs-CZ" dirty="0" smtClean="0"/>
              <a:t>: Fotbalisté téměř dominantní strategie, studenti se odlišovali (špatný poměr voleb, „vzorce“)</a:t>
            </a:r>
          </a:p>
        </p:txBody>
      </p:sp>
      <p:sp>
        <p:nvSpPr>
          <p:cNvPr id="36868" name="Footer Placeholder 2"/>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pPr fontAlgn="auto">
              <a:spcAft>
                <a:spcPts val="0"/>
              </a:spcAft>
              <a:defRPr/>
            </a:pPr>
            <a:r>
              <a:rPr lang="cs-CZ" altLang="cs-CZ"/>
              <a:t>Piráti</a:t>
            </a:r>
          </a:p>
        </p:txBody>
      </p:sp>
      <p:sp>
        <p:nvSpPr>
          <p:cNvPr id="37891" name="Rectangle 3"/>
          <p:cNvSpPr>
            <a:spLocks noGrp="1" noChangeArrowheads="1"/>
          </p:cNvSpPr>
          <p:nvPr>
            <p:ph idx="1"/>
          </p:nvPr>
        </p:nvSpPr>
        <p:spPr>
          <a:xfrm>
            <a:off x="457200" y="2060575"/>
            <a:ext cx="8229600" cy="4608513"/>
          </a:xfrm>
        </p:spPr>
        <p:txBody>
          <a:bodyPr/>
          <a:lstStyle/>
          <a:p>
            <a:pPr marL="457200" indent="-457200">
              <a:lnSpc>
                <a:spcPct val="80000"/>
              </a:lnSpc>
              <a:buFontTx/>
              <a:buNone/>
            </a:pPr>
            <a:r>
              <a:rPr lang="cs-CZ" altLang="cs-CZ" sz="2000" smtClean="0">
                <a:latin typeface="Calibri" pitchFamily="34" charset="0"/>
              </a:rPr>
              <a:t>Pět pirátů si dělí poklad (100 zlaťáků). Dělení probíhá následujícím způsobem:</a:t>
            </a:r>
          </a:p>
          <a:p>
            <a:pPr marL="457200" indent="-457200">
              <a:lnSpc>
                <a:spcPct val="80000"/>
              </a:lnSpc>
              <a:buFontTx/>
              <a:buNone/>
            </a:pPr>
            <a:r>
              <a:rPr lang="cs-CZ" altLang="cs-CZ" sz="2000" smtClean="0">
                <a:latin typeface="Calibri" pitchFamily="34" charset="0"/>
              </a:rPr>
              <a:t>Nejstarší pirát navrhne ostatním, jak poklad rozdělit, načež se o jeho návrhu hlasuje. Pro schválení je potřeba nadpoloviční většina (nelze se zdržet, při rovnosti rozhoduje navrhovatel). Pokud je návrh schválen, je poklad rozdělen, pokud ne, hodí ostatní nejstaršího piráta do moře a v navrhování pokračuje druhý nejstarší stejnou procedurou.</a:t>
            </a:r>
          </a:p>
          <a:p>
            <a:pPr marL="457200" indent="-457200">
              <a:lnSpc>
                <a:spcPct val="80000"/>
              </a:lnSpc>
              <a:buFontTx/>
              <a:buNone/>
            </a:pPr>
            <a:r>
              <a:rPr lang="cs-CZ" altLang="cs-CZ" sz="2000" smtClean="0">
                <a:latin typeface="Calibri" pitchFamily="34" charset="0"/>
              </a:rPr>
              <a:t>Všichni piráti mají následující (hierarchické) preference:</a:t>
            </a:r>
          </a:p>
          <a:p>
            <a:pPr marL="457200" indent="-457200">
              <a:lnSpc>
                <a:spcPct val="80000"/>
              </a:lnSpc>
              <a:buFontTx/>
              <a:buAutoNum type="arabicPeriod"/>
            </a:pPr>
            <a:r>
              <a:rPr lang="cs-CZ" altLang="cs-CZ" sz="2000" smtClean="0">
                <a:latin typeface="Calibri" pitchFamily="34" charset="0"/>
              </a:rPr>
              <a:t>Chtějí přežít</a:t>
            </a:r>
          </a:p>
          <a:p>
            <a:pPr marL="457200" indent="-457200">
              <a:lnSpc>
                <a:spcPct val="80000"/>
              </a:lnSpc>
              <a:buFontTx/>
              <a:buAutoNum type="arabicPeriod"/>
            </a:pPr>
            <a:r>
              <a:rPr lang="cs-CZ" altLang="cs-CZ" sz="2000" smtClean="0">
                <a:latin typeface="Calibri" pitchFamily="34" charset="0"/>
              </a:rPr>
              <a:t>Chtějí získat co nejvíce z pokladu</a:t>
            </a:r>
          </a:p>
          <a:p>
            <a:pPr marL="457200" indent="-457200">
              <a:lnSpc>
                <a:spcPct val="80000"/>
              </a:lnSpc>
              <a:buFontTx/>
              <a:buAutoNum type="arabicPeriod"/>
            </a:pPr>
            <a:r>
              <a:rPr lang="cs-CZ" altLang="cs-CZ" sz="2000" smtClean="0">
                <a:latin typeface="Calibri" pitchFamily="34" charset="0"/>
              </a:rPr>
              <a:t>Líbí se jim, pokud mohou někoho jiného hodit přes palubu</a:t>
            </a:r>
          </a:p>
          <a:p>
            <a:pPr marL="457200" indent="-457200">
              <a:lnSpc>
                <a:spcPct val="80000"/>
              </a:lnSpc>
              <a:buFontTx/>
              <a:buNone/>
            </a:pPr>
            <a:endParaRPr lang="cs-CZ" altLang="cs-CZ" sz="2000" smtClean="0">
              <a:latin typeface="Calibri" pitchFamily="34" charset="0"/>
            </a:endParaRPr>
          </a:p>
          <a:p>
            <a:pPr marL="457200" indent="-457200">
              <a:lnSpc>
                <a:spcPct val="80000"/>
              </a:lnSpc>
              <a:buFontTx/>
              <a:buNone/>
            </a:pPr>
            <a:r>
              <a:rPr lang="cs-CZ" altLang="cs-CZ" sz="2000" b="1" smtClean="0">
                <a:latin typeface="Calibri" pitchFamily="34" charset="0"/>
              </a:rPr>
              <a:t>Jaký návrh učiní první pirát ostatním, aby maximalizoval svůj zisk?</a:t>
            </a:r>
          </a:p>
          <a:p>
            <a:pPr marL="457200" indent="-457200">
              <a:lnSpc>
                <a:spcPct val="80000"/>
              </a:lnSpc>
              <a:buFontTx/>
              <a:buNone/>
            </a:pPr>
            <a:r>
              <a:rPr lang="cs-CZ" altLang="cs-CZ" sz="2000" b="1" smtClean="0">
                <a:latin typeface="Calibri" pitchFamily="34" charset="0"/>
              </a:rPr>
              <a:t>Jak hru řešit?</a:t>
            </a:r>
          </a:p>
          <a:p>
            <a:pPr marL="457200" indent="-457200">
              <a:lnSpc>
                <a:spcPct val="80000"/>
              </a:lnSpc>
              <a:buFontTx/>
              <a:buNone/>
            </a:pPr>
            <a:endParaRPr lang="cs-CZ" altLang="cs-CZ" sz="2000" b="1" smtClean="0">
              <a:latin typeface="Calibri" pitchFamily="34" charset="0"/>
            </a:endParaRPr>
          </a:p>
        </p:txBody>
      </p:sp>
      <p:sp>
        <p:nvSpPr>
          <p:cNvPr id="37892"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pic>
        <p:nvPicPr>
          <p:cNvPr id="37893" name="Picture 4" descr="main">
            <a:hlinkClick r:id="rId2"/>
          </p:cNvPr>
          <p:cNvPicPr>
            <a:picLocks noChangeAspect="1" noChangeArrowheads="1"/>
          </p:cNvPicPr>
          <p:nvPr/>
        </p:nvPicPr>
        <p:blipFill>
          <a:blip r:embed="rId3" cstate="print"/>
          <a:srcRect/>
          <a:stretch>
            <a:fillRect/>
          </a:stretch>
        </p:blipFill>
        <p:spPr bwMode="auto">
          <a:xfrm>
            <a:off x="0" y="0"/>
            <a:ext cx="3455988" cy="1919288"/>
          </a:xfrm>
          <a:prstGeom prst="rect">
            <a:avLst/>
          </a:prstGeom>
          <a:noFill/>
          <a:ln w="9525">
            <a:noFill/>
            <a:miter lim="800000"/>
            <a:headEnd/>
            <a:tailEnd/>
          </a:ln>
        </p:spPr>
      </p:pic>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4213" y="115888"/>
            <a:ext cx="6859587" cy="1452562"/>
          </a:xfrm>
        </p:spPr>
        <p:txBody>
          <a:bodyPr>
            <a:normAutofit fontScale="90000"/>
          </a:bodyPr>
          <a:lstStyle/>
          <a:p>
            <a:pPr fontAlgn="auto">
              <a:spcAft>
                <a:spcPts val="0"/>
              </a:spcAft>
              <a:defRPr/>
            </a:pPr>
            <a:r>
              <a:rPr lang="cs-CZ" sz="4000"/>
              <a:t>Řešení hry- zpětná indukce (</a:t>
            </a:r>
            <a:r>
              <a:rPr lang="cs-CZ" sz="4000" i="1"/>
              <a:t>backwards induction</a:t>
            </a:r>
            <a:r>
              <a:rPr lang="cs-CZ" sz="4000"/>
              <a:t>)</a:t>
            </a:r>
          </a:p>
        </p:txBody>
      </p:sp>
      <p:sp>
        <p:nvSpPr>
          <p:cNvPr id="31747" name="Rectangle 3"/>
          <p:cNvSpPr>
            <a:spLocks noGrp="1" noChangeArrowheads="1"/>
          </p:cNvSpPr>
          <p:nvPr>
            <p:ph idx="1"/>
          </p:nvPr>
        </p:nvSpPr>
        <p:spPr>
          <a:xfrm>
            <a:off x="457200" y="1600200"/>
            <a:ext cx="8229600" cy="4924425"/>
          </a:xfrm>
        </p:spPr>
        <p:txBody>
          <a:bodyPr rtlCol="0">
            <a:normAutofit lnSpcReduction="10000"/>
          </a:bodyPr>
          <a:lstStyle/>
          <a:p>
            <a:pPr marL="609600" indent="-609600" fontAlgn="auto">
              <a:lnSpc>
                <a:spcPct val="80000"/>
              </a:lnSpc>
              <a:spcAft>
                <a:spcPts val="0"/>
              </a:spcAft>
              <a:buFontTx/>
              <a:buNone/>
              <a:defRPr/>
            </a:pPr>
            <a:r>
              <a:rPr lang="cs-CZ" sz="2400" dirty="0">
                <a:solidFill>
                  <a:schemeClr val="tx1">
                    <a:lumMod val="85000"/>
                    <a:lumOff val="15000"/>
                  </a:schemeClr>
                </a:solidFill>
                <a:latin typeface="Calibri" pitchFamily="34" charset="0"/>
              </a:rPr>
              <a:t>Zpětná indukce je koncept, pomocí kterého se často řeší hry s více tahy. Předpokládá dokonalou informaci všech hráčů o hře. Začíná se závěrečnými uzly a jejich řešením se postupuje zpětně k počátku hry.</a:t>
            </a:r>
          </a:p>
          <a:p>
            <a:pPr marL="609600" indent="-609600" fontAlgn="auto">
              <a:lnSpc>
                <a:spcPct val="80000"/>
              </a:lnSpc>
              <a:spcAft>
                <a:spcPts val="0"/>
              </a:spcAft>
              <a:buFontTx/>
              <a:buNone/>
              <a:defRPr/>
            </a:pPr>
            <a:r>
              <a:rPr lang="cs-CZ" sz="2400" dirty="0">
                <a:solidFill>
                  <a:schemeClr val="tx1">
                    <a:lumMod val="85000"/>
                    <a:lumOff val="15000"/>
                  </a:schemeClr>
                </a:solidFill>
                <a:latin typeface="Calibri" pitchFamily="34" charset="0"/>
              </a:rPr>
              <a:t>V případě Pirátů je řešení pomocí ZI následující:</a:t>
            </a:r>
          </a:p>
          <a:p>
            <a:pPr marL="609600" indent="-609600" fontAlgn="auto">
              <a:lnSpc>
                <a:spcPct val="80000"/>
              </a:lnSpc>
              <a:spcAft>
                <a:spcPts val="0"/>
              </a:spcAft>
              <a:buFontTx/>
              <a:buAutoNum type="arabicPeriod"/>
              <a:defRPr/>
            </a:pPr>
            <a:r>
              <a:rPr lang="cs-CZ" sz="2400" dirty="0">
                <a:solidFill>
                  <a:schemeClr val="tx1">
                    <a:lumMod val="85000"/>
                    <a:lumOff val="15000"/>
                  </a:schemeClr>
                </a:solidFill>
                <a:latin typeface="Calibri" pitchFamily="34" charset="0"/>
              </a:rPr>
              <a:t>Zůstanou-li dva piráti, navrhovatel navrhne rozdělení (100,0) a sám si ho schválí</a:t>
            </a:r>
          </a:p>
          <a:p>
            <a:pPr marL="609600" indent="-609600" fontAlgn="auto">
              <a:lnSpc>
                <a:spcPct val="80000"/>
              </a:lnSpc>
              <a:spcAft>
                <a:spcPts val="0"/>
              </a:spcAft>
              <a:buFontTx/>
              <a:buAutoNum type="arabicPeriod"/>
              <a:defRPr/>
            </a:pPr>
            <a:r>
              <a:rPr lang="cs-CZ" sz="2400" dirty="0">
                <a:solidFill>
                  <a:schemeClr val="tx1">
                    <a:lumMod val="85000"/>
                    <a:lumOff val="15000"/>
                  </a:schemeClr>
                </a:solidFill>
                <a:latin typeface="Calibri" pitchFamily="34" charset="0"/>
              </a:rPr>
              <a:t>Zůstanou-li tři hráči, navrhovatel navrhne dělení (99,0,1), pro které hlasuje on a poslední hráč</a:t>
            </a:r>
          </a:p>
          <a:p>
            <a:pPr marL="609600" indent="-609600" fontAlgn="auto">
              <a:lnSpc>
                <a:spcPct val="80000"/>
              </a:lnSpc>
              <a:spcAft>
                <a:spcPts val="0"/>
              </a:spcAft>
              <a:buFontTx/>
              <a:buAutoNum type="arabicPeriod"/>
              <a:defRPr/>
            </a:pPr>
            <a:r>
              <a:rPr lang="cs-CZ" sz="2400" dirty="0">
                <a:solidFill>
                  <a:schemeClr val="tx1">
                    <a:lumMod val="85000"/>
                    <a:lumOff val="15000"/>
                  </a:schemeClr>
                </a:solidFill>
                <a:latin typeface="Calibri" pitchFamily="34" charset="0"/>
              </a:rPr>
              <a:t>Zůstanou-li ve hře čtyři hráči, navrhovatel navrhne dělení (99,0,1,0), pro které hlasuje on a čtvrtý hráč</a:t>
            </a:r>
          </a:p>
          <a:p>
            <a:pPr marL="609600" indent="-609600" fontAlgn="auto">
              <a:lnSpc>
                <a:spcPct val="80000"/>
              </a:lnSpc>
              <a:spcAft>
                <a:spcPts val="0"/>
              </a:spcAft>
              <a:buFontTx/>
              <a:buAutoNum type="arabicPeriod"/>
              <a:defRPr/>
            </a:pPr>
            <a:r>
              <a:rPr lang="cs-CZ" sz="2400" b="1" dirty="0">
                <a:solidFill>
                  <a:schemeClr val="tx1">
                    <a:lumMod val="85000"/>
                    <a:lumOff val="15000"/>
                  </a:schemeClr>
                </a:solidFill>
                <a:latin typeface="Calibri" pitchFamily="34" charset="0"/>
              </a:rPr>
              <a:t>Řešením hry</a:t>
            </a:r>
            <a:r>
              <a:rPr lang="cs-CZ" sz="2400" dirty="0">
                <a:solidFill>
                  <a:schemeClr val="tx1">
                    <a:lumMod val="85000"/>
                    <a:lumOff val="15000"/>
                  </a:schemeClr>
                </a:solidFill>
                <a:latin typeface="Calibri" pitchFamily="34" charset="0"/>
              </a:rPr>
              <a:t> je návrh prvního piráta (98,0,1,0,1), pro který hlasuje on, třetí a pátý hráč. </a:t>
            </a:r>
          </a:p>
          <a:p>
            <a:pPr marL="609600" indent="-609600" fontAlgn="auto">
              <a:lnSpc>
                <a:spcPct val="80000"/>
              </a:lnSpc>
              <a:spcAft>
                <a:spcPts val="0"/>
              </a:spcAft>
              <a:buFontTx/>
              <a:buNone/>
              <a:defRPr/>
            </a:pPr>
            <a:r>
              <a:rPr lang="cs-CZ" sz="2400" dirty="0">
                <a:solidFill>
                  <a:schemeClr val="tx1">
                    <a:lumMod val="85000"/>
                    <a:lumOff val="15000"/>
                  </a:schemeClr>
                </a:solidFill>
                <a:latin typeface="Calibri" pitchFamily="34" charset="0"/>
              </a:rPr>
              <a:t>Řešení souvisí s konceptem </a:t>
            </a:r>
            <a:r>
              <a:rPr lang="cs-CZ" sz="2400" i="1" dirty="0">
                <a:solidFill>
                  <a:schemeClr val="tx1">
                    <a:lumMod val="85000"/>
                    <a:lumOff val="15000"/>
                  </a:schemeClr>
                </a:solidFill>
                <a:latin typeface="Calibri" pitchFamily="34" charset="0"/>
              </a:rPr>
              <a:t>subgame perfection </a:t>
            </a:r>
            <a:r>
              <a:rPr lang="cs-CZ" sz="2400" dirty="0">
                <a:solidFill>
                  <a:schemeClr val="tx1">
                    <a:lumMod val="85000"/>
                    <a:lumOff val="15000"/>
                  </a:schemeClr>
                </a:solidFill>
                <a:latin typeface="Calibri" pitchFamily="34" charset="0"/>
              </a:rPr>
              <a:t>(ekvilibrium ve všech tazích hry).</a:t>
            </a:r>
            <a:endParaRPr lang="cs-CZ" sz="2400" i="1" dirty="0">
              <a:solidFill>
                <a:schemeClr val="tx1">
                  <a:lumMod val="85000"/>
                  <a:lumOff val="15000"/>
                </a:schemeClr>
              </a:solidFill>
              <a:latin typeface="Calibri" pitchFamily="34" charset="0"/>
            </a:endParaRPr>
          </a:p>
        </p:txBody>
      </p:sp>
      <p:sp>
        <p:nvSpPr>
          <p:cNvPr id="38916"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606550" y="549275"/>
            <a:ext cx="5937250" cy="1603375"/>
          </a:xfrm>
        </p:spPr>
        <p:txBody>
          <a:bodyPr>
            <a:normAutofit fontScale="90000"/>
          </a:bodyPr>
          <a:lstStyle/>
          <a:p>
            <a:pPr fontAlgn="auto">
              <a:spcAft>
                <a:spcPts val="0"/>
              </a:spcAft>
              <a:defRPr/>
            </a:pPr>
            <a:r>
              <a:rPr lang="cs-CZ" sz="4000" dirty="0"/>
              <a:t>Zpětná indukce v politice- strategické hlasování</a:t>
            </a:r>
          </a:p>
        </p:txBody>
      </p:sp>
      <p:sp>
        <p:nvSpPr>
          <p:cNvPr id="39939" name="Rectangle 3"/>
          <p:cNvSpPr>
            <a:spLocks noGrp="1" noChangeArrowheads="1"/>
          </p:cNvSpPr>
          <p:nvPr>
            <p:ph idx="1"/>
          </p:nvPr>
        </p:nvSpPr>
        <p:spPr/>
        <p:txBody>
          <a:bodyPr/>
          <a:lstStyle/>
          <a:p>
            <a:pPr>
              <a:lnSpc>
                <a:spcPct val="90000"/>
              </a:lnSpc>
              <a:buFontTx/>
              <a:buNone/>
            </a:pPr>
            <a:r>
              <a:rPr lang="cs-CZ" altLang="cs-CZ" smtClean="0">
                <a:latin typeface="Calibri" pitchFamily="34" charset="0"/>
              </a:rPr>
              <a:t>Existují tři alternativy (x,y,z) a tři hráči, kteří mezi nimi vybírají. Volba probíhá nejdříve mezi alternativami </a:t>
            </a:r>
            <a:r>
              <a:rPr lang="cs-CZ" altLang="cs-CZ" u="sng" smtClean="0">
                <a:latin typeface="Calibri" pitchFamily="34" charset="0"/>
              </a:rPr>
              <a:t>x</a:t>
            </a:r>
            <a:r>
              <a:rPr lang="cs-CZ" altLang="cs-CZ" smtClean="0">
                <a:latin typeface="Calibri" pitchFamily="34" charset="0"/>
              </a:rPr>
              <a:t> a </a:t>
            </a:r>
            <a:r>
              <a:rPr lang="cs-CZ" altLang="cs-CZ" u="sng" smtClean="0">
                <a:latin typeface="Calibri" pitchFamily="34" charset="0"/>
              </a:rPr>
              <a:t>y ,</a:t>
            </a:r>
            <a:r>
              <a:rPr lang="cs-CZ" altLang="cs-CZ" smtClean="0">
                <a:latin typeface="Calibri" pitchFamily="34" charset="0"/>
              </a:rPr>
              <a:t> vítěz se následně utká se </a:t>
            </a:r>
            <a:r>
              <a:rPr lang="cs-CZ" altLang="cs-CZ" u="sng" smtClean="0">
                <a:latin typeface="Calibri" pitchFamily="34" charset="0"/>
              </a:rPr>
              <a:t>z </a:t>
            </a:r>
            <a:r>
              <a:rPr lang="cs-CZ" altLang="cs-CZ" smtClean="0">
                <a:latin typeface="Calibri" pitchFamily="34" charset="0"/>
              </a:rPr>
              <a:t>a vítězná alternativa je zvolena.</a:t>
            </a:r>
          </a:p>
          <a:p>
            <a:pPr>
              <a:lnSpc>
                <a:spcPct val="90000"/>
              </a:lnSpc>
              <a:buFontTx/>
              <a:buNone/>
            </a:pPr>
            <a:r>
              <a:rPr lang="cs-CZ" altLang="cs-CZ" smtClean="0">
                <a:latin typeface="Calibri" pitchFamily="34" charset="0"/>
              </a:rPr>
              <a:t>Hráči mají následující preference:</a:t>
            </a:r>
          </a:p>
          <a:p>
            <a:pPr>
              <a:lnSpc>
                <a:spcPct val="90000"/>
              </a:lnSpc>
              <a:buFontTx/>
              <a:buNone/>
            </a:pPr>
            <a:r>
              <a:rPr lang="cs-CZ" altLang="cs-CZ" smtClean="0">
                <a:latin typeface="Calibri" pitchFamily="34" charset="0"/>
              </a:rPr>
              <a:t>A: XpYpZ</a:t>
            </a:r>
          </a:p>
          <a:p>
            <a:pPr>
              <a:lnSpc>
                <a:spcPct val="90000"/>
              </a:lnSpc>
              <a:buFontTx/>
              <a:buNone/>
            </a:pPr>
            <a:r>
              <a:rPr lang="cs-CZ" altLang="cs-CZ" smtClean="0">
                <a:latin typeface="Calibri" pitchFamily="34" charset="0"/>
              </a:rPr>
              <a:t>B: YpZpX</a:t>
            </a:r>
          </a:p>
          <a:p>
            <a:pPr>
              <a:lnSpc>
                <a:spcPct val="90000"/>
              </a:lnSpc>
              <a:buFontTx/>
              <a:buNone/>
            </a:pPr>
            <a:r>
              <a:rPr lang="cs-CZ" altLang="cs-CZ" smtClean="0">
                <a:latin typeface="Calibri" pitchFamily="34" charset="0"/>
              </a:rPr>
              <a:t>C: ZpXpY</a:t>
            </a:r>
          </a:p>
          <a:p>
            <a:pPr>
              <a:lnSpc>
                <a:spcPct val="90000"/>
              </a:lnSpc>
              <a:buFontTx/>
              <a:buNone/>
            </a:pPr>
            <a:r>
              <a:rPr lang="cs-CZ" altLang="cs-CZ" smtClean="0">
                <a:latin typeface="Calibri" pitchFamily="34" charset="0"/>
              </a:rPr>
              <a:t>Jak volba dopadne a jak budou hráči hlasovat?</a:t>
            </a:r>
          </a:p>
        </p:txBody>
      </p:sp>
      <p:sp>
        <p:nvSpPr>
          <p:cNvPr id="39940"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pPr fontAlgn="auto">
              <a:spcAft>
                <a:spcPts val="0"/>
              </a:spcAft>
              <a:defRPr/>
            </a:pPr>
            <a:r>
              <a:rPr lang="cs-CZ" altLang="cs-CZ"/>
              <a:t>Řešení- zpětná indukce</a:t>
            </a:r>
          </a:p>
        </p:txBody>
      </p:sp>
      <p:sp>
        <p:nvSpPr>
          <p:cNvPr id="33795" name="Rectangle 3"/>
          <p:cNvSpPr>
            <a:spLocks noGrp="1"/>
          </p:cNvSpPr>
          <p:nvPr>
            <p:ph idx="1"/>
          </p:nvPr>
        </p:nvSpPr>
        <p:spPr/>
        <p:txBody>
          <a:bodyPr rtlCol="0">
            <a:normAutofit fontScale="70000" lnSpcReduction="20000"/>
          </a:bodyPr>
          <a:lstStyle/>
          <a:p>
            <a:pPr fontAlgn="auto">
              <a:lnSpc>
                <a:spcPct val="90000"/>
              </a:lnSpc>
              <a:spcAft>
                <a:spcPts val="0"/>
              </a:spcAft>
              <a:buFontTx/>
              <a:buNone/>
              <a:defRPr/>
            </a:pPr>
            <a:r>
              <a:rPr lang="cs-CZ" altLang="cs-CZ" sz="2800">
                <a:solidFill>
                  <a:schemeClr val="tx1">
                    <a:lumMod val="85000"/>
                    <a:lumOff val="15000"/>
                  </a:schemeClr>
                </a:solidFill>
                <a:latin typeface="Calibri" panose="020F0502020204030204" pitchFamily="34" charset="0"/>
              </a:rPr>
              <a:t>Pokud se v posledním kole hry utká </a:t>
            </a:r>
            <a:r>
              <a:rPr lang="cs-CZ" altLang="cs-CZ" sz="2800" u="sng">
                <a:solidFill>
                  <a:schemeClr val="tx1">
                    <a:lumMod val="85000"/>
                    <a:lumOff val="15000"/>
                  </a:schemeClr>
                </a:solidFill>
                <a:latin typeface="Calibri" panose="020F0502020204030204" pitchFamily="34" charset="0"/>
              </a:rPr>
              <a:t>Z</a:t>
            </a:r>
            <a:r>
              <a:rPr lang="cs-CZ" altLang="cs-CZ" sz="2800">
                <a:solidFill>
                  <a:schemeClr val="tx1">
                    <a:lumMod val="85000"/>
                    <a:lumOff val="15000"/>
                  </a:schemeClr>
                </a:solidFill>
                <a:latin typeface="Calibri" panose="020F0502020204030204" pitchFamily="34" charset="0"/>
              </a:rPr>
              <a:t> s </a:t>
            </a:r>
            <a:r>
              <a:rPr lang="cs-CZ" altLang="cs-CZ" sz="2800" u="sng">
                <a:solidFill>
                  <a:schemeClr val="tx1">
                    <a:lumMod val="85000"/>
                    <a:lumOff val="15000"/>
                  </a:schemeClr>
                </a:solidFill>
                <a:latin typeface="Calibri" panose="020F0502020204030204" pitchFamily="34" charset="0"/>
              </a:rPr>
              <a:t>X</a:t>
            </a:r>
            <a:r>
              <a:rPr lang="cs-CZ" altLang="cs-CZ" sz="2800">
                <a:solidFill>
                  <a:schemeClr val="tx1">
                    <a:lumMod val="85000"/>
                    <a:lumOff val="15000"/>
                  </a:schemeClr>
                </a:solidFill>
                <a:latin typeface="Calibri" panose="020F0502020204030204" pitchFamily="34" charset="0"/>
              </a:rPr>
              <a:t>, zvítězí </a:t>
            </a:r>
            <a:r>
              <a:rPr lang="cs-CZ" altLang="cs-CZ" sz="2800" u="sng">
                <a:solidFill>
                  <a:schemeClr val="tx1">
                    <a:lumMod val="85000"/>
                    <a:lumOff val="15000"/>
                  </a:schemeClr>
                </a:solidFill>
                <a:latin typeface="Calibri" panose="020F0502020204030204" pitchFamily="34" charset="0"/>
              </a:rPr>
              <a:t>Z</a:t>
            </a:r>
            <a:r>
              <a:rPr lang="cs-CZ" altLang="cs-CZ" sz="2800">
                <a:solidFill>
                  <a:schemeClr val="tx1">
                    <a:lumMod val="85000"/>
                    <a:lumOff val="15000"/>
                  </a:schemeClr>
                </a:solidFill>
                <a:latin typeface="Calibri" panose="020F0502020204030204" pitchFamily="34" charset="0"/>
              </a:rPr>
              <a:t>, pokud se </a:t>
            </a:r>
            <a:r>
              <a:rPr lang="cs-CZ" altLang="cs-CZ" sz="2800" u="sng">
                <a:solidFill>
                  <a:schemeClr val="tx1">
                    <a:lumMod val="85000"/>
                    <a:lumOff val="15000"/>
                  </a:schemeClr>
                </a:solidFill>
                <a:latin typeface="Calibri" panose="020F0502020204030204" pitchFamily="34" charset="0"/>
              </a:rPr>
              <a:t>Z</a:t>
            </a:r>
            <a:r>
              <a:rPr lang="cs-CZ" altLang="cs-CZ" sz="2800">
                <a:solidFill>
                  <a:schemeClr val="tx1">
                    <a:lumMod val="85000"/>
                    <a:lumOff val="15000"/>
                  </a:schemeClr>
                </a:solidFill>
                <a:latin typeface="Calibri" panose="020F0502020204030204" pitchFamily="34" charset="0"/>
              </a:rPr>
              <a:t> utká s </a:t>
            </a:r>
            <a:r>
              <a:rPr lang="cs-CZ" altLang="cs-CZ" sz="2800" u="sng">
                <a:solidFill>
                  <a:schemeClr val="tx1">
                    <a:lumMod val="85000"/>
                    <a:lumOff val="15000"/>
                  </a:schemeClr>
                </a:solidFill>
                <a:latin typeface="Calibri" panose="020F0502020204030204" pitchFamily="34" charset="0"/>
              </a:rPr>
              <a:t>Y</a:t>
            </a:r>
            <a:r>
              <a:rPr lang="cs-CZ" altLang="cs-CZ" sz="2800">
                <a:solidFill>
                  <a:schemeClr val="tx1">
                    <a:lumMod val="85000"/>
                    <a:lumOff val="15000"/>
                  </a:schemeClr>
                </a:solidFill>
                <a:latin typeface="Calibri" panose="020F0502020204030204" pitchFamily="34" charset="0"/>
              </a:rPr>
              <a:t>, zvítězí </a:t>
            </a:r>
            <a:r>
              <a:rPr lang="cs-CZ" altLang="cs-CZ" sz="2800" u="sng">
                <a:solidFill>
                  <a:schemeClr val="tx1">
                    <a:lumMod val="85000"/>
                    <a:lumOff val="15000"/>
                  </a:schemeClr>
                </a:solidFill>
                <a:latin typeface="Calibri" panose="020F0502020204030204" pitchFamily="34" charset="0"/>
              </a:rPr>
              <a:t>Y</a:t>
            </a:r>
            <a:r>
              <a:rPr lang="cs-CZ" altLang="cs-CZ" sz="2800">
                <a:solidFill>
                  <a:schemeClr val="tx1">
                    <a:lumMod val="85000"/>
                    <a:lumOff val="15000"/>
                  </a:schemeClr>
                </a:solidFill>
                <a:latin typeface="Calibri" panose="020F0502020204030204" pitchFamily="34" charset="0"/>
              </a:rPr>
              <a:t>.</a:t>
            </a:r>
          </a:p>
          <a:p>
            <a:pPr fontAlgn="auto">
              <a:lnSpc>
                <a:spcPct val="90000"/>
              </a:lnSpc>
              <a:spcAft>
                <a:spcPts val="0"/>
              </a:spcAft>
              <a:buFontTx/>
              <a:buNone/>
              <a:defRPr/>
            </a:pPr>
            <a:r>
              <a:rPr lang="cs-CZ" altLang="cs-CZ" sz="2800">
                <a:solidFill>
                  <a:schemeClr val="tx1">
                    <a:lumMod val="85000"/>
                    <a:lumOff val="15000"/>
                  </a:schemeClr>
                </a:solidFill>
                <a:latin typeface="Calibri" panose="020F0502020204030204" pitchFamily="34" charset="0"/>
              </a:rPr>
              <a:t>Provedou-li tuto kalkulaci všichni hráči, má </a:t>
            </a:r>
            <a:r>
              <a:rPr lang="cs-CZ" altLang="cs-CZ" sz="2800" u="sng">
                <a:solidFill>
                  <a:schemeClr val="tx1">
                    <a:lumMod val="85000"/>
                    <a:lumOff val="15000"/>
                  </a:schemeClr>
                </a:solidFill>
                <a:latin typeface="Calibri" panose="020F0502020204030204" pitchFamily="34" charset="0"/>
              </a:rPr>
              <a:t>C</a:t>
            </a:r>
            <a:r>
              <a:rPr lang="cs-CZ" altLang="cs-CZ" sz="2800">
                <a:solidFill>
                  <a:schemeClr val="tx1">
                    <a:lumMod val="85000"/>
                    <a:lumOff val="15000"/>
                  </a:schemeClr>
                </a:solidFill>
                <a:latin typeface="Calibri" panose="020F0502020204030204" pitchFamily="34" charset="0"/>
              </a:rPr>
              <a:t> pobídku k tomu, aby se v posledním kole utkalo </a:t>
            </a:r>
            <a:r>
              <a:rPr lang="cs-CZ" altLang="cs-CZ" sz="2800" u="sng">
                <a:solidFill>
                  <a:schemeClr val="tx1">
                    <a:lumMod val="85000"/>
                    <a:lumOff val="15000"/>
                  </a:schemeClr>
                </a:solidFill>
                <a:latin typeface="Calibri" panose="020F0502020204030204" pitchFamily="34" charset="0"/>
              </a:rPr>
              <a:t>Z</a:t>
            </a:r>
            <a:r>
              <a:rPr lang="cs-CZ" altLang="cs-CZ" sz="2800">
                <a:solidFill>
                  <a:schemeClr val="tx1">
                    <a:lumMod val="85000"/>
                    <a:lumOff val="15000"/>
                  </a:schemeClr>
                </a:solidFill>
                <a:latin typeface="Calibri" panose="020F0502020204030204" pitchFamily="34" charset="0"/>
              </a:rPr>
              <a:t> s </a:t>
            </a:r>
            <a:r>
              <a:rPr lang="cs-CZ" altLang="cs-CZ" sz="2800" u="sng">
                <a:solidFill>
                  <a:schemeClr val="tx1">
                    <a:lumMod val="85000"/>
                    <a:lumOff val="15000"/>
                  </a:schemeClr>
                </a:solidFill>
                <a:latin typeface="Calibri" panose="020F0502020204030204" pitchFamily="34" charset="0"/>
              </a:rPr>
              <a:t>X</a:t>
            </a:r>
            <a:r>
              <a:rPr lang="cs-CZ" altLang="cs-CZ" sz="2800">
                <a:solidFill>
                  <a:schemeClr val="tx1">
                    <a:lumMod val="85000"/>
                    <a:lumOff val="15000"/>
                  </a:schemeClr>
                </a:solidFill>
                <a:latin typeface="Calibri" panose="020F0502020204030204" pitchFamily="34" charset="0"/>
              </a:rPr>
              <a:t> (a vyhrálo), </a:t>
            </a:r>
            <a:r>
              <a:rPr lang="cs-CZ" altLang="cs-CZ" sz="2800" u="sng">
                <a:solidFill>
                  <a:schemeClr val="tx1">
                    <a:lumMod val="85000"/>
                    <a:lumOff val="15000"/>
                  </a:schemeClr>
                </a:solidFill>
                <a:latin typeface="Calibri" panose="020F0502020204030204" pitchFamily="34" charset="0"/>
              </a:rPr>
              <a:t>B</a:t>
            </a:r>
            <a:r>
              <a:rPr lang="cs-CZ" altLang="cs-CZ" sz="2800">
                <a:solidFill>
                  <a:schemeClr val="tx1">
                    <a:lumMod val="85000"/>
                    <a:lumOff val="15000"/>
                  </a:schemeClr>
                </a:solidFill>
                <a:latin typeface="Calibri" panose="020F0502020204030204" pitchFamily="34" charset="0"/>
              </a:rPr>
              <a:t> pobídku k tomu, aby se </a:t>
            </a:r>
            <a:r>
              <a:rPr lang="cs-CZ" altLang="cs-CZ" sz="2800" u="sng">
                <a:solidFill>
                  <a:schemeClr val="tx1">
                    <a:lumMod val="85000"/>
                    <a:lumOff val="15000"/>
                  </a:schemeClr>
                </a:solidFill>
                <a:latin typeface="Calibri" panose="020F0502020204030204" pitchFamily="34" charset="0"/>
              </a:rPr>
              <a:t>Z</a:t>
            </a:r>
            <a:r>
              <a:rPr lang="cs-CZ" altLang="cs-CZ" sz="2800">
                <a:solidFill>
                  <a:schemeClr val="tx1">
                    <a:lumMod val="85000"/>
                    <a:lumOff val="15000"/>
                  </a:schemeClr>
                </a:solidFill>
                <a:latin typeface="Calibri" panose="020F0502020204030204" pitchFamily="34" charset="0"/>
              </a:rPr>
              <a:t> utkalo s </a:t>
            </a:r>
            <a:r>
              <a:rPr lang="cs-CZ" altLang="cs-CZ" sz="2800" u="sng">
                <a:solidFill>
                  <a:schemeClr val="tx1">
                    <a:lumMod val="85000"/>
                    <a:lumOff val="15000"/>
                  </a:schemeClr>
                </a:solidFill>
                <a:latin typeface="Calibri" panose="020F0502020204030204" pitchFamily="34" charset="0"/>
              </a:rPr>
              <a:t>Y</a:t>
            </a:r>
            <a:r>
              <a:rPr lang="cs-CZ" altLang="cs-CZ" sz="2800">
                <a:solidFill>
                  <a:schemeClr val="tx1">
                    <a:lumMod val="85000"/>
                    <a:lumOff val="15000"/>
                  </a:schemeClr>
                </a:solidFill>
                <a:latin typeface="Calibri" panose="020F0502020204030204" pitchFamily="34" charset="0"/>
              </a:rPr>
              <a:t> (a prohrálo). Strategicky zajímavá je situace hráče </a:t>
            </a:r>
            <a:r>
              <a:rPr lang="cs-CZ" altLang="cs-CZ" sz="2800" u="sng">
                <a:solidFill>
                  <a:schemeClr val="tx1">
                    <a:lumMod val="85000"/>
                    <a:lumOff val="15000"/>
                  </a:schemeClr>
                </a:solidFill>
                <a:latin typeface="Calibri" panose="020F0502020204030204" pitchFamily="34" charset="0"/>
              </a:rPr>
              <a:t>A</a:t>
            </a:r>
            <a:r>
              <a:rPr lang="cs-CZ" altLang="cs-CZ" sz="2800">
                <a:solidFill>
                  <a:schemeClr val="tx1">
                    <a:lumMod val="85000"/>
                    <a:lumOff val="15000"/>
                  </a:schemeClr>
                </a:solidFill>
                <a:latin typeface="Calibri" panose="020F0502020204030204" pitchFamily="34" charset="0"/>
              </a:rPr>
              <a:t>, který na jednu stranu chce vítězství </a:t>
            </a:r>
            <a:r>
              <a:rPr lang="cs-CZ" altLang="cs-CZ" sz="2800" u="sng">
                <a:solidFill>
                  <a:schemeClr val="tx1">
                    <a:lumMod val="85000"/>
                    <a:lumOff val="15000"/>
                  </a:schemeClr>
                </a:solidFill>
                <a:latin typeface="Calibri" panose="020F0502020204030204" pitchFamily="34" charset="0"/>
              </a:rPr>
              <a:t>X</a:t>
            </a:r>
            <a:r>
              <a:rPr lang="cs-CZ" altLang="cs-CZ" sz="2800">
                <a:solidFill>
                  <a:schemeClr val="tx1">
                    <a:lumMod val="85000"/>
                    <a:lumOff val="15000"/>
                  </a:schemeClr>
                </a:solidFill>
                <a:latin typeface="Calibri" panose="020F0502020204030204" pitchFamily="34" charset="0"/>
              </a:rPr>
              <a:t>, ale ví, že v souboji se </a:t>
            </a:r>
            <a:r>
              <a:rPr lang="cs-CZ" altLang="cs-CZ" sz="2800" u="sng">
                <a:solidFill>
                  <a:schemeClr val="tx1">
                    <a:lumMod val="85000"/>
                    <a:lumOff val="15000"/>
                  </a:schemeClr>
                </a:solidFill>
                <a:latin typeface="Calibri" panose="020F0502020204030204" pitchFamily="34" charset="0"/>
              </a:rPr>
              <a:t>Z</a:t>
            </a:r>
            <a:r>
              <a:rPr lang="cs-CZ" altLang="cs-CZ" sz="2800">
                <a:solidFill>
                  <a:schemeClr val="tx1">
                    <a:lumMod val="85000"/>
                    <a:lumOff val="15000"/>
                  </a:schemeClr>
                </a:solidFill>
                <a:latin typeface="Calibri" panose="020F0502020204030204" pitchFamily="34" charset="0"/>
              </a:rPr>
              <a:t> ho není možné dosáhnout.</a:t>
            </a:r>
          </a:p>
          <a:p>
            <a:pPr fontAlgn="auto">
              <a:lnSpc>
                <a:spcPct val="90000"/>
              </a:lnSpc>
              <a:spcAft>
                <a:spcPts val="0"/>
              </a:spcAft>
              <a:buFontTx/>
              <a:buNone/>
              <a:defRPr/>
            </a:pPr>
            <a:r>
              <a:rPr lang="cs-CZ" altLang="cs-CZ" sz="2800">
                <a:solidFill>
                  <a:schemeClr val="tx1">
                    <a:lumMod val="85000"/>
                    <a:lumOff val="15000"/>
                  </a:schemeClr>
                </a:solidFill>
                <a:latin typeface="Calibri" panose="020F0502020204030204" pitchFamily="34" charset="0"/>
              </a:rPr>
              <a:t>Hráč A proto v prvním kole nevolí </a:t>
            </a:r>
            <a:r>
              <a:rPr lang="cs-CZ" altLang="cs-CZ" sz="2800" b="1" u="sng">
                <a:solidFill>
                  <a:schemeClr val="tx1">
                    <a:lumMod val="85000"/>
                    <a:lumOff val="15000"/>
                  </a:schemeClr>
                </a:solidFill>
                <a:latin typeface="Calibri" panose="020F0502020204030204" pitchFamily="34" charset="0"/>
              </a:rPr>
              <a:t>upřímně</a:t>
            </a:r>
            <a:r>
              <a:rPr lang="cs-CZ" altLang="cs-CZ" sz="2800" u="sng">
                <a:solidFill>
                  <a:schemeClr val="tx1">
                    <a:lumMod val="85000"/>
                    <a:lumOff val="15000"/>
                  </a:schemeClr>
                </a:solidFill>
                <a:latin typeface="Calibri" panose="020F0502020204030204" pitchFamily="34" charset="0"/>
              </a:rPr>
              <a:t>, ale </a:t>
            </a:r>
            <a:r>
              <a:rPr lang="cs-CZ" altLang="cs-CZ" sz="2800" b="1" u="sng">
                <a:solidFill>
                  <a:schemeClr val="tx1">
                    <a:lumMod val="85000"/>
                    <a:lumOff val="15000"/>
                  </a:schemeClr>
                </a:solidFill>
                <a:latin typeface="Calibri" panose="020F0502020204030204" pitchFamily="34" charset="0"/>
              </a:rPr>
              <a:t>strategicky </a:t>
            </a:r>
            <a:r>
              <a:rPr lang="cs-CZ" altLang="cs-CZ" sz="2800">
                <a:solidFill>
                  <a:schemeClr val="tx1">
                    <a:lumMod val="85000"/>
                    <a:lumOff val="15000"/>
                  </a:schemeClr>
                </a:solidFill>
                <a:latin typeface="Calibri" panose="020F0502020204030204" pitchFamily="34" charset="0"/>
              </a:rPr>
              <a:t>(alternativu y, kterou preferuje méně nežx) a zajistí si tak lepší výsledek druhého kola (tj. lepší celkový výsledek).</a:t>
            </a:r>
            <a:endParaRPr lang="cs-CZ" altLang="cs-CZ" sz="2800" b="1" u="sng">
              <a:solidFill>
                <a:schemeClr val="tx1">
                  <a:lumMod val="85000"/>
                  <a:lumOff val="15000"/>
                </a:schemeClr>
              </a:solidFill>
              <a:latin typeface="Calibri" panose="020F0502020204030204" pitchFamily="34" charset="0"/>
            </a:endParaRPr>
          </a:p>
        </p:txBody>
      </p:sp>
      <p:sp>
        <p:nvSpPr>
          <p:cNvPr id="40964"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1603375" y="347663"/>
            <a:ext cx="5937250" cy="1187450"/>
          </a:xfrm>
        </p:spPr>
        <p:txBody>
          <a:bodyPr>
            <a:normAutofit fontScale="90000"/>
          </a:bodyPr>
          <a:lstStyle/>
          <a:p>
            <a:pPr fontAlgn="auto">
              <a:spcAft>
                <a:spcPts val="0"/>
              </a:spcAft>
              <a:defRPr/>
            </a:pPr>
            <a:r>
              <a:rPr lang="cs-CZ" altLang="cs-CZ" dirty="0"/>
              <a:t>GT ve filmu: </a:t>
            </a:r>
            <a:r>
              <a:rPr lang="cs-CZ" altLang="cs-CZ" dirty="0" err="1"/>
              <a:t>The</a:t>
            </a:r>
            <a:r>
              <a:rPr lang="cs-CZ" altLang="cs-CZ" dirty="0"/>
              <a:t> </a:t>
            </a:r>
            <a:r>
              <a:rPr lang="cs-CZ" altLang="cs-CZ" dirty="0" err="1"/>
              <a:t>Bride</a:t>
            </a:r>
            <a:r>
              <a:rPr lang="cs-CZ" altLang="cs-CZ" dirty="0"/>
              <a:t> a SPOLEČNÉ ZNALOSTI/ dokonalá informace</a:t>
            </a:r>
          </a:p>
        </p:txBody>
      </p:sp>
      <p:pic>
        <p:nvPicPr>
          <p:cNvPr id="19459" name="Zástupný symbol pro obsah 4"/>
          <p:cNvPicPr>
            <a:picLocks noGrp="1" noChangeAspect="1" noChangeArrowheads="1"/>
          </p:cNvPicPr>
          <p:nvPr>
            <p:ph idx="1"/>
          </p:nvPr>
        </p:nvPicPr>
        <p:blipFill>
          <a:blip r:embed="rId3" cstate="print"/>
          <a:srcRect/>
          <a:stretch>
            <a:fillRect/>
          </a:stretch>
        </p:blipFill>
        <p:spPr>
          <a:xfrm>
            <a:off x="50800" y="1628775"/>
            <a:ext cx="4305300" cy="4421188"/>
          </a:xfrm>
        </p:spPr>
      </p:pic>
      <p:sp>
        <p:nvSpPr>
          <p:cNvPr id="19460" name="Zástupný symbol pro zápatí 3"/>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sp>
        <p:nvSpPr>
          <p:cNvPr id="19461" name="Obdélník 5"/>
          <p:cNvSpPr>
            <a:spLocks noChangeArrowheads="1"/>
          </p:cNvSpPr>
          <p:nvPr/>
        </p:nvSpPr>
        <p:spPr bwMode="auto">
          <a:xfrm>
            <a:off x="4356100" y="1858963"/>
            <a:ext cx="3816350" cy="3970337"/>
          </a:xfrm>
          <a:prstGeom prst="rect">
            <a:avLst/>
          </a:prstGeom>
          <a:noFill/>
          <a:ln w="9525">
            <a:noFill/>
            <a:miter lim="800000"/>
            <a:headEnd/>
            <a:tailEnd/>
          </a:ln>
        </p:spPr>
        <p:txBody>
          <a:bodyPr>
            <a:spAutoFit/>
          </a:bodyPr>
          <a:lstStyle/>
          <a:p>
            <a:pPr eaLnBrk="1" hangingPunct="1"/>
            <a:r>
              <a:rPr lang="cs-CZ" altLang="cs-CZ">
                <a:latin typeface="Arial" charset="0"/>
              </a:rPr>
              <a:t>„</a:t>
            </a:r>
            <a:r>
              <a:rPr lang="en-US" altLang="cs-CZ" i="1">
                <a:latin typeface="Arial" charset="0"/>
              </a:rPr>
              <a:t>As I said before, I've allowed you to keep your wicked life for two reasons. And the second reason is so you can tell him [Bill] in person everything that happened here tonight. I want him to witness the extent of my mercy by witnessing your deformed body. </a:t>
            </a:r>
            <a:r>
              <a:rPr lang="en-US" altLang="cs-CZ" b="1" i="1">
                <a:latin typeface="Arial" charset="0"/>
              </a:rPr>
              <a:t>I want you to tell him all the information you just told me. I want him to know what I know. I want him to know I want him to know.</a:t>
            </a:r>
            <a:r>
              <a:rPr lang="en-US" altLang="cs-CZ" i="1">
                <a:latin typeface="Arial" charset="0"/>
              </a:rPr>
              <a:t> And I want them all to know they'll all soon be as dead as O-Ren.</a:t>
            </a:r>
            <a:r>
              <a:rPr lang="cs-CZ" altLang="cs-CZ">
                <a:latin typeface="Arial" charset="0"/>
              </a:rPr>
              <a:t>“</a:t>
            </a:r>
          </a:p>
        </p:txBody>
      </p:sp>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STRATEGICKÝ HERNÍ MODEL</a:t>
            </a:r>
          </a:p>
        </p:txBody>
      </p:sp>
      <p:sp>
        <p:nvSpPr>
          <p:cNvPr id="16387" name="Zástupný obsah 2"/>
          <p:cNvSpPr>
            <a:spLocks noGrp="1" noChangeArrowheads="1"/>
          </p:cNvSpPr>
          <p:nvPr>
            <p:ph idx="1"/>
          </p:nvPr>
        </p:nvSpPr>
        <p:spPr/>
        <p:txBody>
          <a:bodyPr/>
          <a:lstStyle/>
          <a:p>
            <a:r>
              <a:rPr lang="cs-CZ" smtClean="0"/>
              <a:t>Jednodušší, obsahuje:</a:t>
            </a:r>
          </a:p>
          <a:p>
            <a:endParaRPr lang="cs-CZ" smtClean="0"/>
          </a:p>
          <a:p>
            <a:r>
              <a:rPr lang="cs-CZ" b="1" smtClean="0"/>
              <a:t>seznam hráčů</a:t>
            </a:r>
          </a:p>
          <a:p>
            <a:r>
              <a:rPr lang="cs-CZ" b="1" smtClean="0"/>
              <a:t>jejich dostupné strategie</a:t>
            </a:r>
          </a:p>
          <a:p>
            <a:r>
              <a:rPr lang="cs-CZ" b="1" smtClean="0"/>
              <a:t>zisky (výsledky) pro každého hráče při protnutí každého páru strategií</a:t>
            </a:r>
          </a:p>
          <a:p>
            <a:endParaRPr lang="cs-CZ" smtClean="0"/>
          </a:p>
          <a:p>
            <a:r>
              <a:rPr lang="cs-CZ" smtClean="0"/>
              <a:t>Předpoklad (jakoby) simultánní hry.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589088" y="295275"/>
            <a:ext cx="5937250" cy="1189038"/>
          </a:xfrm>
        </p:spPr>
        <p:txBody>
          <a:bodyPr/>
          <a:lstStyle/>
          <a:p>
            <a:pPr eaLnBrk="1" fontAlgn="auto" hangingPunct="1">
              <a:spcAft>
                <a:spcPts val="0"/>
              </a:spcAft>
              <a:defRPr/>
            </a:pPr>
            <a:r>
              <a:rPr lang="cs-CZ" altLang="cs-CZ"/>
              <a:t>Strategický herní model</a:t>
            </a:r>
          </a:p>
        </p:txBody>
      </p:sp>
      <p:sp>
        <p:nvSpPr>
          <p:cNvPr id="43011" name="Content Placeholder 2"/>
          <p:cNvSpPr>
            <a:spLocks noGrp="1"/>
          </p:cNvSpPr>
          <p:nvPr>
            <p:ph idx="1"/>
          </p:nvPr>
        </p:nvSpPr>
        <p:spPr>
          <a:xfrm>
            <a:off x="684213" y="2638425"/>
            <a:ext cx="6859587" cy="3924300"/>
          </a:xfrm>
        </p:spPr>
        <p:txBody>
          <a:bodyPr rtlCol="0">
            <a:normAutofit fontScale="92500" lnSpcReduction="20000"/>
          </a:bodyPr>
          <a:lstStyle/>
          <a:p>
            <a:pPr eaLnBrk="1" fontAlgn="auto" hangingPunct="1">
              <a:spcAft>
                <a:spcPts val="0"/>
              </a:spcAft>
              <a:buFont typeface="Wingdings" panose="05000000000000000000" pitchFamily="2" charset="2"/>
              <a:buNone/>
              <a:defRPr/>
            </a:pPr>
            <a:endParaRPr lang="cs-CZ" altLang="cs-CZ" dirty="0">
              <a:solidFill>
                <a:schemeClr val="tx1">
                  <a:lumMod val="85000"/>
                  <a:lumOff val="15000"/>
                </a:schemeClr>
              </a:solidFill>
            </a:endParaRPr>
          </a:p>
          <a:p>
            <a:pPr eaLnBrk="1" fontAlgn="auto" hangingPunct="1">
              <a:spcAft>
                <a:spcPts val="0"/>
              </a:spcAft>
              <a:buFont typeface="Wingdings" panose="05000000000000000000" pitchFamily="2" charset="2"/>
              <a:buNone/>
              <a:defRPr/>
            </a:pPr>
            <a:endParaRPr lang="cs-CZ" altLang="cs-CZ" dirty="0">
              <a:solidFill>
                <a:schemeClr val="tx1">
                  <a:lumMod val="85000"/>
                  <a:lumOff val="15000"/>
                </a:schemeClr>
              </a:solidFill>
            </a:endParaRPr>
          </a:p>
          <a:p>
            <a:pPr eaLnBrk="1" fontAlgn="auto" hangingPunct="1">
              <a:spcAft>
                <a:spcPts val="0"/>
              </a:spcAft>
              <a:buFont typeface="Wingdings" panose="05000000000000000000" pitchFamily="2" charset="2"/>
              <a:buNone/>
              <a:defRPr/>
            </a:pPr>
            <a:endParaRPr lang="cs-CZ" altLang="cs-CZ" dirty="0">
              <a:solidFill>
                <a:schemeClr val="tx1">
                  <a:lumMod val="85000"/>
                  <a:lumOff val="15000"/>
                </a:schemeClr>
              </a:solidFill>
            </a:endParaRPr>
          </a:p>
          <a:p>
            <a:pPr eaLnBrk="1" fontAlgn="auto" hangingPunct="1">
              <a:spcAft>
                <a:spcPts val="0"/>
              </a:spcAft>
              <a:buFont typeface="Wingdings" panose="05000000000000000000" pitchFamily="2" charset="2"/>
              <a:buNone/>
              <a:defRPr/>
            </a:pPr>
            <a:endParaRPr lang="cs-CZ" altLang="cs-CZ" dirty="0">
              <a:solidFill>
                <a:schemeClr val="tx1">
                  <a:lumMod val="85000"/>
                  <a:lumOff val="15000"/>
                </a:schemeClr>
              </a:solidFill>
            </a:endParaRPr>
          </a:p>
          <a:p>
            <a:pPr eaLnBrk="1" fontAlgn="auto" hangingPunct="1">
              <a:spcAft>
                <a:spcPts val="0"/>
              </a:spcAft>
              <a:buFont typeface="Wingdings" panose="05000000000000000000" pitchFamily="2" charset="2"/>
              <a:buNone/>
              <a:defRPr/>
            </a:pPr>
            <a:endParaRPr lang="cs-CZ" altLang="cs-CZ" dirty="0">
              <a:solidFill>
                <a:schemeClr val="tx1">
                  <a:lumMod val="85000"/>
                  <a:lumOff val="15000"/>
                </a:schemeClr>
              </a:solidFill>
            </a:endParaRPr>
          </a:p>
          <a:p>
            <a:pPr eaLnBrk="1" fontAlgn="auto" hangingPunct="1">
              <a:spcAft>
                <a:spcPts val="0"/>
              </a:spcAft>
              <a:buFont typeface="Wingdings" panose="05000000000000000000" pitchFamily="2" charset="2"/>
              <a:buNone/>
              <a:defRPr/>
            </a:pPr>
            <a:endParaRPr lang="cs-CZ" altLang="cs-CZ" dirty="0">
              <a:solidFill>
                <a:schemeClr val="tx1">
                  <a:lumMod val="85000"/>
                  <a:lumOff val="15000"/>
                </a:schemeClr>
              </a:solidFill>
            </a:endParaRPr>
          </a:p>
          <a:p>
            <a:pPr eaLnBrk="1" fontAlgn="auto" hangingPunct="1">
              <a:spcAft>
                <a:spcPts val="0"/>
              </a:spcAft>
              <a:buFont typeface="Wingdings" panose="05000000000000000000" pitchFamily="2" charset="2"/>
              <a:buNone/>
              <a:defRPr/>
            </a:pPr>
            <a:endParaRPr lang="cs-CZ" altLang="cs-CZ" dirty="0">
              <a:solidFill>
                <a:schemeClr val="tx1">
                  <a:lumMod val="85000"/>
                  <a:lumOff val="15000"/>
                </a:schemeClr>
              </a:solidFill>
            </a:endParaRPr>
          </a:p>
          <a:p>
            <a:pPr eaLnBrk="1" fontAlgn="auto" hangingPunct="1">
              <a:spcAft>
                <a:spcPts val="0"/>
              </a:spcAft>
              <a:buFont typeface="Wingdings" panose="05000000000000000000" pitchFamily="2" charset="2"/>
              <a:buNone/>
              <a:defRPr/>
            </a:pPr>
            <a:endParaRPr lang="cs-CZ" altLang="cs-CZ" dirty="0">
              <a:solidFill>
                <a:schemeClr val="tx1">
                  <a:lumMod val="85000"/>
                  <a:lumOff val="15000"/>
                </a:schemeClr>
              </a:solidFill>
            </a:endParaRPr>
          </a:p>
          <a:p>
            <a:pPr eaLnBrk="1" fontAlgn="auto" hangingPunct="1">
              <a:spcAft>
                <a:spcPts val="0"/>
              </a:spcAft>
              <a:buFont typeface="Wingdings" panose="05000000000000000000" pitchFamily="2" charset="2"/>
              <a:buNone/>
              <a:defRPr/>
            </a:pPr>
            <a:endParaRPr lang="cs-CZ" altLang="cs-CZ" dirty="0">
              <a:solidFill>
                <a:schemeClr val="tx1">
                  <a:lumMod val="85000"/>
                  <a:lumOff val="15000"/>
                </a:schemeClr>
              </a:solidFill>
            </a:endParaRPr>
          </a:p>
          <a:p>
            <a:pPr eaLnBrk="1" fontAlgn="auto" hangingPunct="1">
              <a:spcAft>
                <a:spcPts val="0"/>
              </a:spcAft>
              <a:buFont typeface="Wingdings" panose="05000000000000000000" pitchFamily="2" charset="2"/>
              <a:buNone/>
              <a:defRPr/>
            </a:pPr>
            <a:endParaRPr lang="cs-CZ" altLang="cs-CZ" dirty="0">
              <a:solidFill>
                <a:schemeClr val="tx1">
                  <a:lumMod val="85000"/>
                  <a:lumOff val="15000"/>
                </a:schemeClr>
              </a:solidFill>
            </a:endParaRPr>
          </a:p>
          <a:p>
            <a:pPr eaLnBrk="1" fontAlgn="auto" hangingPunct="1">
              <a:spcAft>
                <a:spcPts val="0"/>
              </a:spcAft>
              <a:buFont typeface="Wingdings" panose="05000000000000000000" pitchFamily="2" charset="2"/>
              <a:buNone/>
              <a:defRPr/>
            </a:pPr>
            <a:r>
              <a:rPr lang="cs-CZ" altLang="cs-CZ" dirty="0">
                <a:solidFill>
                  <a:schemeClr val="tx1">
                    <a:lumMod val="85000"/>
                    <a:lumOff val="15000"/>
                  </a:schemeClr>
                </a:solidFill>
              </a:rPr>
              <a:t>https://www.youtube.com/watch?v=L_yo1KCg6Oo</a:t>
            </a:r>
          </a:p>
        </p:txBody>
      </p:sp>
      <p:pic>
        <p:nvPicPr>
          <p:cNvPr id="17412" name="Picture 5" descr="http://images.indianexpress.com/2015/06/johnnash_letter.jpg"/>
          <p:cNvPicPr>
            <a:picLocks noChangeAspect="1" noChangeArrowheads="1"/>
          </p:cNvPicPr>
          <p:nvPr/>
        </p:nvPicPr>
        <p:blipFill>
          <a:blip r:embed="rId2" cstate="print"/>
          <a:srcRect/>
          <a:stretch>
            <a:fillRect/>
          </a:stretch>
        </p:blipFill>
        <p:spPr bwMode="auto">
          <a:xfrm>
            <a:off x="-106363" y="1628775"/>
            <a:ext cx="5929313" cy="4321175"/>
          </a:xfrm>
          <a:prstGeom prst="rect">
            <a:avLst/>
          </a:prstGeom>
          <a:noFill/>
          <a:ln w="9525">
            <a:noFill/>
            <a:miter lim="800000"/>
            <a:headEnd/>
            <a:tailEnd/>
          </a:ln>
        </p:spPr>
      </p:pic>
      <p:pic>
        <p:nvPicPr>
          <p:cNvPr id="17413" name="Picture 7" descr="http://www.princeton.edu/main/images/news/2015/05/Marson.Nash__0_324.jpg"/>
          <p:cNvPicPr>
            <a:picLocks noChangeAspect="1" noChangeArrowheads="1"/>
          </p:cNvPicPr>
          <p:nvPr/>
        </p:nvPicPr>
        <p:blipFill>
          <a:blip r:embed="rId3" cstate="print"/>
          <a:srcRect/>
          <a:stretch>
            <a:fillRect/>
          </a:stretch>
        </p:blipFill>
        <p:spPr bwMode="auto">
          <a:xfrm>
            <a:off x="5495925" y="1773238"/>
            <a:ext cx="2282825" cy="3521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6550" y="260350"/>
            <a:ext cx="7142163" cy="1011238"/>
          </a:xfrm>
        </p:spPr>
        <p:txBody>
          <a:bodyPr>
            <a:normAutofit fontScale="90000"/>
          </a:bodyPr>
          <a:lstStyle/>
          <a:p>
            <a:pPr eaLnBrk="1" fontAlgn="auto" hangingPunct="1">
              <a:spcAft>
                <a:spcPts val="0"/>
              </a:spcAft>
              <a:defRPr/>
            </a:pPr>
            <a:r>
              <a:rPr lang="cs-CZ" dirty="0"/>
              <a:t>John Nash: „</a:t>
            </a:r>
            <a:r>
              <a:rPr lang="cs-CZ" i="1" dirty="0"/>
              <a:t>if we all go for the blonde“</a:t>
            </a:r>
          </a:p>
        </p:txBody>
      </p:sp>
      <p:graphicFrame>
        <p:nvGraphicFramePr>
          <p:cNvPr id="4" name="Content Placeholder 3"/>
          <p:cNvGraphicFramePr>
            <a:graphicFrameLocks noGrp="1"/>
          </p:cNvGraphicFramePr>
          <p:nvPr>
            <p:ph idx="1"/>
          </p:nvPr>
        </p:nvGraphicFramePr>
        <p:xfrm>
          <a:off x="3348038" y="4724400"/>
          <a:ext cx="4968875" cy="1797052"/>
        </p:xfrm>
        <a:graphic>
          <a:graphicData uri="http://schemas.openxmlformats.org/drawingml/2006/table">
            <a:tbl>
              <a:tblPr/>
              <a:tblGrid>
                <a:gridCol w="1241425"/>
                <a:gridCol w="1243012"/>
                <a:gridCol w="1241425"/>
                <a:gridCol w="1243013"/>
              </a:tblGrid>
              <a:tr h="449263">
                <a:tc rowSpan="2" gridSpan="2">
                  <a:txBody>
                    <a:bodyPr/>
                    <a:lstStyle/>
                    <a:p>
                      <a:pPr marL="0" marR="0" lvl="0" indent="0" algn="just" defTabSz="914400" rtl="0" eaLnBrk="1" fontAlgn="base" latinLnBrk="0" hangingPunct="0">
                        <a:lnSpc>
                          <a:spcPct val="150000"/>
                        </a:lnSpc>
                        <a:spcBef>
                          <a:spcPct val="0"/>
                        </a:spcBef>
                        <a:spcAft>
                          <a:spcPct val="0"/>
                        </a:spcAft>
                        <a:buClrTx/>
                        <a:buSzTx/>
                        <a:buFontTx/>
                        <a:buNone/>
                        <a:tabLst/>
                      </a:pPr>
                      <a:endParaRPr kumimoji="0" lang="cs-CZ" sz="11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cs-CZ"/>
                    </a:p>
                  </a:txBody>
                  <a:tcPr/>
                </a:tc>
                <a:tc gridSpan="2">
                  <a:txBody>
                    <a:bodyPr/>
                    <a:lstStyle/>
                    <a:p>
                      <a:pPr marL="0" marR="0" lvl="0" indent="0" algn="ctr"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a:ln>
                            <a:noFill/>
                          </a:ln>
                          <a:solidFill>
                            <a:schemeClr val="tx1"/>
                          </a:solidFill>
                          <a:effectLst/>
                          <a:latin typeface="Times New Roman" pitchFamily="18" charset="0"/>
                          <a:cs typeface="Times New Roman" pitchFamily="18" charset="0"/>
                        </a:rPr>
                        <a:t>Hráč 2</a:t>
                      </a:r>
                      <a:endParaRPr kumimoji="0" lang="cs-CZ"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r>
              <a:tr h="449263">
                <a:tc gridSpan="2" vMerge="1">
                  <a:txBody>
                    <a:bodyPr/>
                    <a:lstStyle/>
                    <a:p>
                      <a:endParaRPr lang="cs-CZ"/>
                    </a:p>
                  </a:txBody>
                  <a:tcPr/>
                </a:tc>
                <a:tc hMerge="1" vMerge="1">
                  <a:txBody>
                    <a:bodyPr/>
                    <a:lstStyle/>
                    <a:p>
                      <a:endParaRPr lang="cs-CZ"/>
                    </a:p>
                  </a:txBody>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a:ln>
                            <a:noFill/>
                          </a:ln>
                          <a:solidFill>
                            <a:schemeClr val="tx1"/>
                          </a:solidFill>
                          <a:effectLst/>
                          <a:latin typeface="Times New Roman" pitchFamily="18" charset="0"/>
                          <a:cs typeface="Times New Roman" pitchFamily="18" charset="0"/>
                        </a:rPr>
                        <a:t>Blondýna</a:t>
                      </a:r>
                      <a:endParaRPr kumimoji="0" lang="cs-CZ"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Brunety</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9263">
                <a:tc rowSpan="2">
                  <a:txBody>
                    <a:bodyPr/>
                    <a:lstStyle/>
                    <a:p>
                      <a:pPr marL="0" marR="0" lvl="0" indent="0" algn="ctr"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Hráč 1</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Blondýna</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(0,0)</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(3,2)</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9263">
                <a:tc vMerge="1">
                  <a:txBody>
                    <a:bodyPr/>
                    <a:lstStyle/>
                    <a:p>
                      <a:endParaRPr lang="cs-CZ"/>
                    </a:p>
                  </a:txBody>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Brunety</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(2,3)</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0">
                        <a:lnSpc>
                          <a:spcPct val="150000"/>
                        </a:lnSpc>
                        <a:spcBef>
                          <a:spcPct val="0"/>
                        </a:spcBef>
                        <a:spcAft>
                          <a:spcPct val="0"/>
                        </a:spcAft>
                        <a:buClrTx/>
                        <a:buSzTx/>
                        <a:buFontTx/>
                        <a:buNone/>
                        <a:tabLst/>
                      </a:pPr>
                      <a:r>
                        <a:rPr kumimoji="0" lang="cs-CZ" sz="1100" b="0" i="0" u="none" strike="noStrike" cap="none" normalizeH="0" baseline="0" dirty="0">
                          <a:ln>
                            <a:noFill/>
                          </a:ln>
                          <a:solidFill>
                            <a:schemeClr val="tx1"/>
                          </a:solidFill>
                          <a:effectLst/>
                          <a:latin typeface="Times New Roman" pitchFamily="18" charset="0"/>
                          <a:cs typeface="Times New Roman" pitchFamily="18" charset="0"/>
                        </a:rPr>
                        <a:t>(2,2)</a:t>
                      </a:r>
                      <a:endParaRPr kumimoji="0" lang="cs-CZ" sz="1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57" name="Rectangle 4"/>
          <p:cNvSpPr>
            <a:spLocks noChangeArrowheads="1"/>
          </p:cNvSpPr>
          <p:nvPr/>
        </p:nvSpPr>
        <p:spPr bwMode="auto">
          <a:xfrm>
            <a:off x="2286000" y="2274888"/>
            <a:ext cx="4572000" cy="2308225"/>
          </a:xfrm>
          <a:prstGeom prst="rect">
            <a:avLst/>
          </a:prstGeom>
          <a:noFill/>
          <a:ln w="9525">
            <a:noFill/>
            <a:miter lim="800000"/>
            <a:headEnd/>
            <a:tailEnd/>
          </a:ln>
        </p:spPr>
        <p:txBody>
          <a:bodyPr>
            <a:spAutoFit/>
          </a:bodyPr>
          <a:lstStyle/>
          <a:p>
            <a:pPr eaLnBrk="1" hangingPunct="1"/>
            <a:r>
              <a:rPr lang="en-US" altLang="cs-CZ" i="1">
                <a:solidFill>
                  <a:srgbClr val="000000"/>
                </a:solidFill>
                <a:latin typeface="Tw Cen MT" pitchFamily="34" charset="-18"/>
                <a:cs typeface="Arial" charset="0"/>
              </a:rPr>
              <a:t>“If everyone competes for the blonde, we block each </a:t>
            </a:r>
            <a:r>
              <a:rPr lang="cs-CZ" altLang="cs-CZ" i="1">
                <a:solidFill>
                  <a:srgbClr val="000000"/>
                </a:solidFill>
                <a:latin typeface="Tw Cen MT" pitchFamily="34" charset="-18"/>
                <a:cs typeface="Arial" charset="0"/>
              </a:rPr>
              <a:t>o</a:t>
            </a:r>
            <a:r>
              <a:rPr lang="en-US" altLang="cs-CZ" i="1">
                <a:solidFill>
                  <a:srgbClr val="000000"/>
                </a:solidFill>
                <a:latin typeface="Tw Cen MT" pitchFamily="34" charset="-18"/>
                <a:cs typeface="Arial" charset="0"/>
              </a:rPr>
              <a:t>ther and no one gets her. So then we all go for her friends. But they give us the cold shoulder, because no one likes to be second choice. Again, no winner. But what if none of us go for the blonde</a:t>
            </a:r>
            <a:r>
              <a:rPr lang="cs-CZ" altLang="cs-CZ" i="1">
                <a:solidFill>
                  <a:srgbClr val="000000"/>
                </a:solidFill>
                <a:latin typeface="Tw Cen MT" pitchFamily="34" charset="-18"/>
                <a:cs typeface="Arial" charset="0"/>
              </a:rPr>
              <a:t>!</a:t>
            </a:r>
            <a:r>
              <a:rPr lang="en-US" altLang="cs-CZ" i="1">
                <a:solidFill>
                  <a:srgbClr val="000000"/>
                </a:solidFill>
                <a:latin typeface="Tw Cen MT" pitchFamily="34" charset="-18"/>
                <a:cs typeface="Arial" charset="0"/>
              </a:rPr>
              <a:t> We don’t get in each other’s way, we don’t insult the other girls. That’s the only way we win.”</a:t>
            </a:r>
            <a:endParaRPr lang="cs-CZ" altLang="cs-CZ" i="1">
              <a:solidFill>
                <a:srgbClr val="000000"/>
              </a:solidFill>
              <a:latin typeface="Tw Cen MT" pitchFamily="34" charset="-18"/>
              <a:cs typeface="Arial" charset="0"/>
            </a:endParaRPr>
          </a:p>
        </p:txBody>
      </p:sp>
      <p:pic>
        <p:nvPicPr>
          <p:cNvPr id="18458" name="Picture 2" descr="http://t2.gstatic.com/images?q=tbn:ANd9GcSMZqgNO6hVKLBWkWgRAx3Xw6pp89A2b-2WS8u3dFsSdsg3tmkWLMOhv2lySg"/>
          <p:cNvPicPr>
            <a:picLocks noChangeAspect="1" noChangeArrowheads="1"/>
          </p:cNvPicPr>
          <p:nvPr/>
        </p:nvPicPr>
        <p:blipFill>
          <a:blip r:embed="rId2" cstate="print"/>
          <a:srcRect/>
          <a:stretch>
            <a:fillRect/>
          </a:stretch>
        </p:blipFill>
        <p:spPr bwMode="auto">
          <a:xfrm>
            <a:off x="9525" y="1287463"/>
            <a:ext cx="2303463" cy="1847850"/>
          </a:xfrm>
          <a:prstGeom prst="rect">
            <a:avLst/>
          </a:prstGeom>
          <a:noFill/>
          <a:ln w="9525">
            <a:noFill/>
            <a:miter lim="800000"/>
            <a:headEnd/>
            <a:tailEnd/>
          </a:ln>
        </p:spPr>
      </p:pic>
      <p:sp>
        <p:nvSpPr>
          <p:cNvPr id="18459" name="Obdélník 4"/>
          <p:cNvSpPr>
            <a:spLocks noChangeArrowheads="1"/>
          </p:cNvSpPr>
          <p:nvPr/>
        </p:nvSpPr>
        <p:spPr bwMode="auto">
          <a:xfrm>
            <a:off x="250825" y="3105150"/>
            <a:ext cx="1657350" cy="1201738"/>
          </a:xfrm>
          <a:prstGeom prst="rect">
            <a:avLst/>
          </a:prstGeom>
          <a:noFill/>
          <a:ln w="9525">
            <a:noFill/>
            <a:miter lim="800000"/>
            <a:headEnd/>
            <a:tailEnd/>
          </a:ln>
        </p:spPr>
        <p:txBody>
          <a:bodyPr>
            <a:spAutoFit/>
          </a:bodyPr>
          <a:lstStyle/>
          <a:p>
            <a:pPr eaLnBrk="1" hangingPunct="1"/>
            <a:r>
              <a:rPr lang="cs-CZ" altLang="cs-CZ">
                <a:solidFill>
                  <a:srgbClr val="000000"/>
                </a:solidFill>
                <a:latin typeface="Arial" charset="0"/>
                <a:cs typeface="Arial" charset="0"/>
              </a:rPr>
              <a:t>https://plus.maths.org/content/if-we-all-go-blonde</a:t>
            </a:r>
          </a:p>
        </p:txBody>
      </p:sp>
      <p:sp>
        <p:nvSpPr>
          <p:cNvPr id="18460" name="Obdélník 6"/>
          <p:cNvSpPr>
            <a:spLocks noChangeArrowheads="1"/>
          </p:cNvSpPr>
          <p:nvPr/>
        </p:nvSpPr>
        <p:spPr bwMode="auto">
          <a:xfrm>
            <a:off x="6732588" y="3105150"/>
            <a:ext cx="2303462" cy="923925"/>
          </a:xfrm>
          <a:prstGeom prst="rect">
            <a:avLst/>
          </a:prstGeom>
          <a:noFill/>
          <a:ln w="9525">
            <a:noFill/>
            <a:miter lim="800000"/>
            <a:headEnd/>
            <a:tailEnd/>
          </a:ln>
        </p:spPr>
        <p:txBody>
          <a:bodyPr>
            <a:spAutoFit/>
          </a:bodyPr>
          <a:lstStyle/>
          <a:p>
            <a:pPr eaLnBrk="1" hangingPunct="1"/>
            <a:r>
              <a:rPr lang="cs-CZ" altLang="cs-CZ">
                <a:solidFill>
                  <a:srgbClr val="000000"/>
                </a:solidFill>
                <a:latin typeface="Arial" charset="0"/>
                <a:cs typeface="Arial" charset="0"/>
              </a:rPr>
              <a:t>https://www.youtube.com/watch?v=L_yo1KCg6Oo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p:txBody>
          <a:bodyPr/>
          <a:lstStyle/>
          <a:p>
            <a:pPr fontAlgn="auto">
              <a:spcAft>
                <a:spcPts val="0"/>
              </a:spcAft>
              <a:defRPr/>
            </a:pPr>
            <a:r>
              <a:rPr lang="cs-CZ" altLang="cs-CZ"/>
              <a:t>Klasická teorie her</a:t>
            </a:r>
          </a:p>
        </p:txBody>
      </p:sp>
      <p:sp>
        <p:nvSpPr>
          <p:cNvPr id="14339" name="Rectangle 3"/>
          <p:cNvSpPr>
            <a:spLocks noGrp="1"/>
          </p:cNvSpPr>
          <p:nvPr>
            <p:ph idx="1"/>
          </p:nvPr>
        </p:nvSpPr>
        <p:spPr/>
        <p:txBody>
          <a:bodyPr rtlCol="0">
            <a:normAutofit fontScale="77500" lnSpcReduction="20000"/>
          </a:bodyPr>
          <a:lstStyle/>
          <a:p>
            <a:pPr fontAlgn="auto">
              <a:lnSpc>
                <a:spcPct val="90000"/>
              </a:lnSpc>
              <a:spcAft>
                <a:spcPts val="0"/>
              </a:spcAft>
              <a:buFontTx/>
              <a:buNone/>
              <a:defRPr/>
            </a:pPr>
            <a:r>
              <a:rPr lang="cs-CZ" altLang="cs-CZ" sz="2400">
                <a:solidFill>
                  <a:schemeClr val="tx1">
                    <a:lumMod val="85000"/>
                    <a:lumOff val="15000"/>
                  </a:schemeClr>
                </a:solidFill>
                <a:latin typeface="Calibri" panose="020F0502020204030204" pitchFamily="34" charset="0"/>
              </a:rPr>
              <a:t>Počíná se prací </a:t>
            </a:r>
            <a:r>
              <a:rPr lang="cs-CZ" altLang="cs-CZ" sz="2400" i="1">
                <a:solidFill>
                  <a:schemeClr val="tx1">
                    <a:lumMod val="85000"/>
                    <a:lumOff val="15000"/>
                  </a:schemeClr>
                </a:solidFill>
                <a:latin typeface="Calibri" panose="020F0502020204030204" pitchFamily="34" charset="0"/>
              </a:rPr>
              <a:t>Theory of Games and Economic Behavior</a:t>
            </a:r>
            <a:r>
              <a:rPr lang="cs-CZ" altLang="cs-CZ" sz="2400">
                <a:solidFill>
                  <a:schemeClr val="tx1">
                    <a:lumMod val="85000"/>
                    <a:lumOff val="15000"/>
                  </a:schemeClr>
                </a:solidFill>
                <a:latin typeface="Calibri" panose="020F0502020204030204" pitchFamily="34" charset="0"/>
              </a:rPr>
              <a:t> Morgensterna a von Neumanna (1944)</a:t>
            </a:r>
          </a:p>
          <a:p>
            <a:pPr fontAlgn="auto">
              <a:lnSpc>
                <a:spcPct val="90000"/>
              </a:lnSpc>
              <a:spcAft>
                <a:spcPts val="0"/>
              </a:spcAft>
              <a:buFontTx/>
              <a:buNone/>
              <a:defRPr/>
            </a:pPr>
            <a:r>
              <a:rPr lang="cs-CZ" altLang="cs-CZ" sz="2400">
                <a:solidFill>
                  <a:schemeClr val="tx1">
                    <a:lumMod val="85000"/>
                    <a:lumOff val="15000"/>
                  </a:schemeClr>
                </a:solidFill>
                <a:latin typeface="Calibri" panose="020F0502020204030204" pitchFamily="34" charset="0"/>
              </a:rPr>
              <a:t>Analyzuje převážně </a:t>
            </a:r>
            <a:r>
              <a:rPr lang="cs-CZ" altLang="cs-CZ" sz="2400" b="1">
                <a:solidFill>
                  <a:schemeClr val="tx1">
                    <a:lumMod val="85000"/>
                    <a:lumOff val="15000"/>
                  </a:schemeClr>
                </a:solidFill>
                <a:latin typeface="Calibri" panose="020F0502020204030204" pitchFamily="34" charset="0"/>
              </a:rPr>
              <a:t>jednorázové (</a:t>
            </a:r>
            <a:r>
              <a:rPr lang="cs-CZ" altLang="cs-CZ" sz="2400" b="1" i="1">
                <a:solidFill>
                  <a:schemeClr val="tx1">
                    <a:lumMod val="85000"/>
                    <a:lumOff val="15000"/>
                  </a:schemeClr>
                </a:solidFill>
                <a:latin typeface="Calibri" panose="020F0502020204030204" pitchFamily="34" charset="0"/>
              </a:rPr>
              <a:t>one shot</a:t>
            </a:r>
            <a:r>
              <a:rPr lang="cs-CZ" altLang="cs-CZ" sz="2400" b="1">
                <a:solidFill>
                  <a:schemeClr val="tx1">
                    <a:lumMod val="85000"/>
                    <a:lumOff val="15000"/>
                  </a:schemeClr>
                </a:solidFill>
                <a:latin typeface="Calibri" panose="020F0502020204030204" pitchFamily="34" charset="0"/>
              </a:rPr>
              <a:t>) hry</a:t>
            </a:r>
            <a:r>
              <a:rPr lang="cs-CZ" altLang="cs-CZ" sz="2400">
                <a:solidFill>
                  <a:schemeClr val="tx1">
                    <a:lumMod val="85000"/>
                    <a:lumOff val="15000"/>
                  </a:schemeClr>
                </a:solidFill>
                <a:latin typeface="Calibri" panose="020F0502020204030204" pitchFamily="34" charset="0"/>
              </a:rPr>
              <a:t>, v nichž se hráči tahají </a:t>
            </a:r>
            <a:r>
              <a:rPr lang="cs-CZ" altLang="cs-CZ" sz="2400" b="1">
                <a:solidFill>
                  <a:schemeClr val="tx1">
                    <a:lumMod val="85000"/>
                    <a:lumOff val="15000"/>
                  </a:schemeClr>
                </a:solidFill>
                <a:latin typeface="Calibri" panose="020F0502020204030204" pitchFamily="34" charset="0"/>
              </a:rPr>
              <a:t>simultánně</a:t>
            </a:r>
            <a:r>
              <a:rPr lang="cs-CZ" altLang="cs-CZ" sz="2400">
                <a:solidFill>
                  <a:schemeClr val="tx1">
                    <a:lumMod val="85000"/>
                    <a:lumOff val="15000"/>
                  </a:schemeClr>
                </a:solidFill>
                <a:latin typeface="Calibri" panose="020F0502020204030204" pitchFamily="34" charset="0"/>
              </a:rPr>
              <a:t>. One shot hra může být tvořená i sekvencí tahů, důležité je, aby se tato sekvence neopakovala, pak by byla </a:t>
            </a:r>
            <a:r>
              <a:rPr lang="cs-CZ" altLang="cs-CZ" sz="2400" b="1">
                <a:solidFill>
                  <a:schemeClr val="tx1">
                    <a:lumMod val="85000"/>
                    <a:lumOff val="15000"/>
                  </a:schemeClr>
                </a:solidFill>
                <a:latin typeface="Calibri" panose="020F0502020204030204" pitchFamily="34" charset="0"/>
              </a:rPr>
              <a:t>opakovaná </a:t>
            </a:r>
            <a:r>
              <a:rPr lang="cs-CZ" altLang="cs-CZ" sz="2400">
                <a:solidFill>
                  <a:schemeClr val="tx1">
                    <a:lumMod val="85000"/>
                    <a:lumOff val="15000"/>
                  </a:schemeClr>
                </a:solidFill>
                <a:latin typeface="Calibri" panose="020F0502020204030204" pitchFamily="34" charset="0"/>
              </a:rPr>
              <a:t>(</a:t>
            </a:r>
            <a:r>
              <a:rPr lang="cs-CZ" altLang="cs-CZ" sz="2400" i="1">
                <a:solidFill>
                  <a:schemeClr val="tx1">
                    <a:lumMod val="85000"/>
                    <a:lumOff val="15000"/>
                  </a:schemeClr>
                </a:solidFill>
                <a:latin typeface="Calibri" panose="020F0502020204030204" pitchFamily="34" charset="0"/>
              </a:rPr>
              <a:t>repeated</a:t>
            </a:r>
            <a:r>
              <a:rPr lang="cs-CZ" altLang="cs-CZ" sz="2400">
                <a:solidFill>
                  <a:schemeClr val="tx1">
                    <a:lumMod val="85000"/>
                    <a:lumOff val="15000"/>
                  </a:schemeClr>
                </a:solidFill>
                <a:latin typeface="Calibri" panose="020F0502020204030204" pitchFamily="34" charset="0"/>
              </a:rPr>
              <a:t>)</a:t>
            </a:r>
            <a:endParaRPr lang="cs-CZ" altLang="cs-CZ" sz="2400" b="1">
              <a:solidFill>
                <a:schemeClr val="tx1">
                  <a:lumMod val="85000"/>
                  <a:lumOff val="15000"/>
                </a:schemeClr>
              </a:solidFill>
              <a:latin typeface="Calibri" panose="020F0502020204030204" pitchFamily="34" charset="0"/>
            </a:endParaRPr>
          </a:p>
          <a:p>
            <a:pPr fontAlgn="auto">
              <a:lnSpc>
                <a:spcPct val="90000"/>
              </a:lnSpc>
              <a:spcAft>
                <a:spcPts val="0"/>
              </a:spcAft>
              <a:buFontTx/>
              <a:buNone/>
              <a:defRPr/>
            </a:pPr>
            <a:r>
              <a:rPr lang="cs-CZ" altLang="cs-CZ" sz="2400">
                <a:solidFill>
                  <a:schemeClr val="tx1">
                    <a:lumMod val="85000"/>
                    <a:lumOff val="15000"/>
                  </a:schemeClr>
                </a:solidFill>
                <a:latin typeface="Calibri" panose="020F0502020204030204" pitchFamily="34" charset="0"/>
              </a:rPr>
              <a:t>Zkoumá se zejména způsob, pomocí kterého hráči vybírají své strategie.</a:t>
            </a:r>
          </a:p>
          <a:p>
            <a:pPr fontAlgn="auto">
              <a:lnSpc>
                <a:spcPct val="90000"/>
              </a:lnSpc>
              <a:spcAft>
                <a:spcPts val="0"/>
              </a:spcAft>
              <a:buFontTx/>
              <a:buNone/>
              <a:defRPr/>
            </a:pPr>
            <a:r>
              <a:rPr lang="cs-CZ" altLang="cs-CZ" sz="2400">
                <a:solidFill>
                  <a:schemeClr val="tx1">
                    <a:lumMod val="85000"/>
                    <a:lumOff val="15000"/>
                  </a:schemeClr>
                </a:solidFill>
                <a:latin typeface="Calibri" panose="020F0502020204030204" pitchFamily="34" charset="0"/>
              </a:rPr>
              <a:t>Morgenstern a Neumann původně zkoumali </a:t>
            </a:r>
            <a:r>
              <a:rPr lang="cs-CZ" altLang="cs-CZ" sz="2400" b="1">
                <a:solidFill>
                  <a:schemeClr val="tx1">
                    <a:lumMod val="85000"/>
                    <a:lumOff val="15000"/>
                  </a:schemeClr>
                </a:solidFill>
                <a:latin typeface="Calibri" panose="020F0502020204030204" pitchFamily="34" charset="0"/>
              </a:rPr>
              <a:t>hry s nulovým součtem (</a:t>
            </a:r>
            <a:r>
              <a:rPr lang="cs-CZ" altLang="cs-CZ" sz="2400" b="1" i="1">
                <a:solidFill>
                  <a:schemeClr val="tx1">
                    <a:lumMod val="85000"/>
                    <a:lumOff val="15000"/>
                  </a:schemeClr>
                </a:solidFill>
                <a:latin typeface="Calibri" panose="020F0502020204030204" pitchFamily="34" charset="0"/>
              </a:rPr>
              <a:t>zero sum games</a:t>
            </a:r>
            <a:r>
              <a:rPr lang="cs-CZ" altLang="cs-CZ" sz="2400" b="1">
                <a:solidFill>
                  <a:schemeClr val="tx1">
                    <a:lumMod val="85000"/>
                    <a:lumOff val="15000"/>
                  </a:schemeClr>
                </a:solidFill>
                <a:latin typeface="Calibri" panose="020F0502020204030204" pitchFamily="34" charset="0"/>
              </a:rPr>
              <a:t>)</a:t>
            </a:r>
            <a:r>
              <a:rPr lang="cs-CZ" altLang="cs-CZ" sz="2400">
                <a:solidFill>
                  <a:schemeClr val="tx1">
                    <a:lumMod val="85000"/>
                    <a:lumOff val="15000"/>
                  </a:schemeClr>
                </a:solidFill>
                <a:latin typeface="Calibri" panose="020F0502020204030204" pitchFamily="34" charset="0"/>
              </a:rPr>
              <a:t>, některé jejich závěry pak byly rozšířeny na hry s nenulovým součtem (</a:t>
            </a:r>
            <a:r>
              <a:rPr lang="cs-CZ" altLang="cs-CZ" sz="2400" b="1" i="1">
                <a:solidFill>
                  <a:schemeClr val="tx1">
                    <a:lumMod val="85000"/>
                    <a:lumOff val="15000"/>
                  </a:schemeClr>
                </a:solidFill>
                <a:latin typeface="Calibri" panose="020F0502020204030204" pitchFamily="34" charset="0"/>
              </a:rPr>
              <a:t>non zero sum games</a:t>
            </a:r>
            <a:r>
              <a:rPr lang="cs-CZ" altLang="cs-CZ" sz="2400">
                <a:solidFill>
                  <a:schemeClr val="tx1">
                    <a:lumMod val="85000"/>
                    <a:lumOff val="15000"/>
                  </a:schemeClr>
                </a:solidFill>
                <a:latin typeface="Calibri" panose="020F0502020204030204" pitchFamily="34" charset="0"/>
              </a:rPr>
              <a:t>).</a:t>
            </a:r>
          </a:p>
        </p:txBody>
      </p:sp>
      <p:sp>
        <p:nvSpPr>
          <p:cNvPr id="21508"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fontAlgn="auto">
              <a:spcAft>
                <a:spcPts val="0"/>
              </a:spcAft>
              <a:defRPr/>
            </a:pPr>
            <a:r>
              <a:rPr lang="cs-CZ" sz="4000" b="1">
                <a:latin typeface="Tahoma" pitchFamily="34" charset="0"/>
              </a:rPr>
              <a:t>Zero sum vs. non-zero sum games</a:t>
            </a:r>
          </a:p>
        </p:txBody>
      </p:sp>
      <p:sp>
        <p:nvSpPr>
          <p:cNvPr id="15363" name="Rectangle 3"/>
          <p:cNvSpPr>
            <a:spLocks noGrp="1"/>
          </p:cNvSpPr>
          <p:nvPr>
            <p:ph idx="1"/>
          </p:nvPr>
        </p:nvSpPr>
        <p:spPr/>
        <p:txBody>
          <a:bodyPr rtlCol="0">
            <a:normAutofit fontScale="77500" lnSpcReduction="20000"/>
          </a:bodyPr>
          <a:lstStyle/>
          <a:p>
            <a:pPr fontAlgn="auto">
              <a:lnSpc>
                <a:spcPct val="90000"/>
              </a:lnSpc>
              <a:spcAft>
                <a:spcPts val="0"/>
              </a:spcAft>
              <a:buFontTx/>
              <a:buNone/>
              <a:defRPr/>
            </a:pPr>
            <a:r>
              <a:rPr lang="cs-CZ" altLang="cs-CZ" sz="2400">
                <a:solidFill>
                  <a:schemeClr val="tx1">
                    <a:lumMod val="85000"/>
                    <a:lumOff val="15000"/>
                  </a:schemeClr>
                </a:solidFill>
                <a:latin typeface="Calibri" panose="020F0502020204030204" pitchFamily="34" charset="0"/>
              </a:rPr>
              <a:t>Ve hrách s nulovým součtem musí vše, co </a:t>
            </a:r>
            <a:r>
              <a:rPr lang="cs-CZ" altLang="cs-CZ" sz="2400" b="1">
                <a:solidFill>
                  <a:schemeClr val="tx1">
                    <a:lumMod val="85000"/>
                    <a:lumOff val="15000"/>
                  </a:schemeClr>
                </a:solidFill>
                <a:latin typeface="Calibri" panose="020F0502020204030204" pitchFamily="34" charset="0"/>
              </a:rPr>
              <a:t>někdo vyhraje, někdo prohrát. </a:t>
            </a:r>
            <a:r>
              <a:rPr lang="cs-CZ" altLang="cs-CZ" sz="2400">
                <a:solidFill>
                  <a:schemeClr val="tx1">
                    <a:lumMod val="85000"/>
                    <a:lumOff val="15000"/>
                  </a:schemeClr>
                </a:solidFill>
                <a:latin typeface="Calibri" panose="020F0502020204030204" pitchFamily="34" charset="0"/>
              </a:rPr>
              <a:t>Součet zisků a ztrát v těchto hrách je 0.</a:t>
            </a:r>
            <a:endParaRPr lang="cs-CZ" altLang="cs-CZ" sz="2400" b="1">
              <a:solidFill>
                <a:schemeClr val="tx1">
                  <a:lumMod val="85000"/>
                  <a:lumOff val="15000"/>
                </a:schemeClr>
              </a:solidFill>
              <a:latin typeface="Calibri" panose="020F0502020204030204" pitchFamily="34" charset="0"/>
            </a:endParaRPr>
          </a:p>
          <a:p>
            <a:pPr fontAlgn="auto">
              <a:lnSpc>
                <a:spcPct val="90000"/>
              </a:lnSpc>
              <a:spcAft>
                <a:spcPts val="0"/>
              </a:spcAft>
              <a:buFontTx/>
              <a:buNone/>
              <a:defRPr/>
            </a:pPr>
            <a:r>
              <a:rPr lang="cs-CZ" altLang="cs-CZ" sz="2400">
                <a:solidFill>
                  <a:schemeClr val="tx1">
                    <a:lumMod val="85000"/>
                    <a:lumOff val="15000"/>
                  </a:schemeClr>
                </a:solidFill>
                <a:latin typeface="Calibri" panose="020F0502020204030204" pitchFamily="34" charset="0"/>
              </a:rPr>
              <a:t>V případě </a:t>
            </a:r>
            <a:r>
              <a:rPr lang="cs-CZ" altLang="cs-CZ" sz="2400" b="1">
                <a:solidFill>
                  <a:schemeClr val="tx1">
                    <a:lumMod val="85000"/>
                    <a:lumOff val="15000"/>
                  </a:schemeClr>
                </a:solidFill>
                <a:latin typeface="Calibri" panose="020F0502020204030204" pitchFamily="34" charset="0"/>
              </a:rPr>
              <a:t>her dvou hráčů s nulovým součtem</a:t>
            </a:r>
            <a:r>
              <a:rPr lang="cs-CZ" altLang="cs-CZ" sz="2400">
                <a:solidFill>
                  <a:schemeClr val="tx1">
                    <a:lumMod val="85000"/>
                    <a:lumOff val="15000"/>
                  </a:schemeClr>
                </a:solidFill>
                <a:latin typeface="Calibri" panose="020F0502020204030204" pitchFamily="34" charset="0"/>
              </a:rPr>
              <a:t> jde o hry čistého soutěžení</a:t>
            </a:r>
          </a:p>
          <a:p>
            <a:pPr fontAlgn="auto">
              <a:lnSpc>
                <a:spcPct val="90000"/>
              </a:lnSpc>
              <a:spcAft>
                <a:spcPts val="0"/>
              </a:spcAft>
              <a:buFontTx/>
              <a:buNone/>
              <a:defRPr/>
            </a:pPr>
            <a:r>
              <a:rPr lang="cs-CZ" altLang="cs-CZ" sz="2400">
                <a:solidFill>
                  <a:schemeClr val="tx1">
                    <a:lumMod val="85000"/>
                    <a:lumOff val="15000"/>
                  </a:schemeClr>
                </a:solidFill>
                <a:latin typeface="Calibri" panose="020F0502020204030204" pitchFamily="34" charset="0"/>
              </a:rPr>
              <a:t>V případě her </a:t>
            </a:r>
            <a:r>
              <a:rPr lang="cs-CZ" altLang="cs-CZ" sz="2400" b="1">
                <a:solidFill>
                  <a:schemeClr val="tx1">
                    <a:lumMod val="85000"/>
                    <a:lumOff val="15000"/>
                  </a:schemeClr>
                </a:solidFill>
                <a:latin typeface="Calibri" panose="020F0502020204030204" pitchFamily="34" charset="0"/>
              </a:rPr>
              <a:t>více hráčů s nulovým součtem</a:t>
            </a:r>
            <a:r>
              <a:rPr lang="cs-CZ" altLang="cs-CZ" sz="2400">
                <a:solidFill>
                  <a:schemeClr val="tx1">
                    <a:lumMod val="85000"/>
                    <a:lumOff val="15000"/>
                  </a:schemeClr>
                </a:solidFill>
                <a:latin typeface="Calibri" panose="020F0502020204030204" pitchFamily="34" charset="0"/>
              </a:rPr>
              <a:t> může existovat zájem některých hráčů na spolupráci/ koordinaci strategií s cílem zvýšit zisk na úkor dalších hráčů.</a:t>
            </a:r>
          </a:p>
          <a:p>
            <a:pPr fontAlgn="auto">
              <a:lnSpc>
                <a:spcPct val="90000"/>
              </a:lnSpc>
              <a:spcAft>
                <a:spcPts val="0"/>
              </a:spcAft>
              <a:buFontTx/>
              <a:buNone/>
              <a:defRPr/>
            </a:pPr>
            <a:r>
              <a:rPr lang="cs-CZ" altLang="cs-CZ" sz="2400">
                <a:solidFill>
                  <a:schemeClr val="tx1">
                    <a:lumMod val="85000"/>
                    <a:lumOff val="15000"/>
                  </a:schemeClr>
                </a:solidFill>
                <a:latin typeface="Calibri" panose="020F0502020204030204" pitchFamily="34" charset="0"/>
              </a:rPr>
              <a:t>Ve </a:t>
            </a:r>
            <a:r>
              <a:rPr lang="cs-CZ" altLang="cs-CZ" sz="2400" b="1">
                <a:solidFill>
                  <a:schemeClr val="tx1">
                    <a:lumMod val="85000"/>
                    <a:lumOff val="15000"/>
                  </a:schemeClr>
                </a:solidFill>
                <a:latin typeface="Calibri" panose="020F0502020204030204" pitchFamily="34" charset="0"/>
              </a:rPr>
              <a:t>hrách</a:t>
            </a:r>
            <a:r>
              <a:rPr lang="cs-CZ" altLang="cs-CZ" sz="2400">
                <a:solidFill>
                  <a:schemeClr val="tx1">
                    <a:lumMod val="85000"/>
                    <a:lumOff val="15000"/>
                  </a:schemeClr>
                </a:solidFill>
                <a:latin typeface="Calibri" panose="020F0502020204030204" pitchFamily="34" charset="0"/>
              </a:rPr>
              <a:t> dvou či více hráčů </a:t>
            </a:r>
            <a:r>
              <a:rPr lang="cs-CZ" altLang="cs-CZ" sz="2400" b="1">
                <a:solidFill>
                  <a:schemeClr val="tx1">
                    <a:lumMod val="85000"/>
                    <a:lumOff val="15000"/>
                  </a:schemeClr>
                </a:solidFill>
                <a:latin typeface="Calibri" panose="020F0502020204030204" pitchFamily="34" charset="0"/>
              </a:rPr>
              <a:t>s nenulovým součtem</a:t>
            </a:r>
            <a:r>
              <a:rPr lang="cs-CZ" altLang="cs-CZ" sz="2400">
                <a:solidFill>
                  <a:schemeClr val="tx1">
                    <a:lumMod val="85000"/>
                    <a:lumOff val="15000"/>
                  </a:schemeClr>
                </a:solidFill>
                <a:latin typeface="Calibri" panose="020F0502020204030204" pitchFamily="34" charset="0"/>
              </a:rPr>
              <a:t> obvykle existují pobídky k soutěžení i spolupráci, neboť ztráty hráčů se automaticky nerovnají jejich ziskům.</a:t>
            </a:r>
          </a:p>
          <a:p>
            <a:pPr fontAlgn="auto">
              <a:lnSpc>
                <a:spcPct val="90000"/>
              </a:lnSpc>
              <a:spcAft>
                <a:spcPts val="0"/>
              </a:spcAft>
              <a:buFontTx/>
              <a:buNone/>
              <a:defRPr/>
            </a:pPr>
            <a:endParaRPr lang="cs-CZ" altLang="cs-CZ" sz="2400" b="1">
              <a:solidFill>
                <a:schemeClr val="tx1">
                  <a:lumMod val="85000"/>
                  <a:lumOff val="15000"/>
                </a:schemeClr>
              </a:solidFill>
              <a:latin typeface="Calibri" panose="020F0502020204030204" pitchFamily="34" charset="0"/>
            </a:endParaRPr>
          </a:p>
        </p:txBody>
      </p:sp>
      <p:sp>
        <p:nvSpPr>
          <p:cNvPr id="22532"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normAutofit fontScale="90000"/>
          </a:bodyPr>
          <a:lstStyle/>
          <a:p>
            <a:pPr fontAlgn="auto">
              <a:spcAft>
                <a:spcPts val="0"/>
              </a:spcAft>
              <a:defRPr/>
            </a:pPr>
            <a:r>
              <a:rPr lang="cs-CZ" altLang="cs-CZ" sz="4000"/>
              <a:t>Zero sum games a sociální situace</a:t>
            </a:r>
          </a:p>
        </p:txBody>
      </p:sp>
      <p:sp>
        <p:nvSpPr>
          <p:cNvPr id="23555" name="Rectangle 3"/>
          <p:cNvSpPr>
            <a:spLocks noGrp="1" noChangeArrowheads="1"/>
          </p:cNvSpPr>
          <p:nvPr>
            <p:ph idx="1"/>
          </p:nvPr>
        </p:nvSpPr>
        <p:spPr/>
        <p:txBody>
          <a:bodyPr/>
          <a:lstStyle/>
          <a:p>
            <a:r>
              <a:rPr lang="cs-CZ" altLang="cs-CZ" smtClean="0">
                <a:latin typeface="Calibri" pitchFamily="34" charset="0"/>
              </a:rPr>
              <a:t>Příklady ZSG (sudá-lichá, kámen-nůžky papír, penalty v kopané).</a:t>
            </a:r>
          </a:p>
          <a:p>
            <a:r>
              <a:rPr lang="cs-CZ" altLang="cs-CZ" smtClean="0">
                <a:latin typeface="Calibri" pitchFamily="34" charset="0"/>
              </a:rPr>
              <a:t>Zdá se, že ZSG nejsou dobrým reprezentantem sociálních situací (sociální situace jsou obvykle zakotvené (</a:t>
            </a:r>
            <a:r>
              <a:rPr lang="cs-CZ" altLang="cs-CZ" i="1" smtClean="0">
                <a:latin typeface="Calibri" pitchFamily="34" charset="0"/>
              </a:rPr>
              <a:t>nested</a:t>
            </a:r>
            <a:r>
              <a:rPr lang="cs-CZ" altLang="cs-CZ" smtClean="0">
                <a:latin typeface="Calibri" pitchFamily="34" charset="0"/>
              </a:rPr>
              <a:t>), výsledek jedné z nich ovlivní řadu dalších.</a:t>
            </a:r>
          </a:p>
          <a:p>
            <a:r>
              <a:rPr lang="cs-CZ" altLang="cs-CZ" smtClean="0">
                <a:latin typeface="Calibri" pitchFamily="34" charset="0"/>
              </a:rPr>
              <a:t>Př: Je souboj dvou kandidátů v jednomandátovém obvodě 2PZSG?</a:t>
            </a:r>
          </a:p>
        </p:txBody>
      </p:sp>
      <p:sp>
        <p:nvSpPr>
          <p:cNvPr id="23556"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cs-CZ" altLang="cs-CZ" smtClean="0">
                <a:solidFill>
                  <a:schemeClr val="tx2"/>
                </a:solidFill>
                <a:latin typeface="Arial" charset="0"/>
              </a:rPr>
              <a:t>POL 203</a:t>
            </a: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1_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2.xml><?xml version="1.0" encoding="utf-8"?>
<a:themeOverride xmlns:a="http://schemas.openxmlformats.org/drawingml/2006/main">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3.xml><?xml version="1.0" encoding="utf-8"?>
<a:themeOverride xmlns:a="http://schemas.openxmlformats.org/drawingml/2006/main">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4.xml><?xml version="1.0" encoding="utf-8"?>
<a:themeOverride xmlns:a="http://schemas.openxmlformats.org/drawingml/2006/main">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docProps/app.xml><?xml version="1.0" encoding="utf-8"?>
<Properties xmlns="http://schemas.openxmlformats.org/officeDocument/2006/extended-properties" xmlns:vt="http://schemas.openxmlformats.org/officeDocument/2006/docPropsVTypes">
  <Template>Balík</Template>
  <TotalTime>2132</TotalTime>
  <Words>2225</Words>
  <Application>Microsoft Office PowerPoint</Application>
  <PresentationFormat>On-screen Show (4:3)</PresentationFormat>
  <Paragraphs>257</Paragraphs>
  <Slides>25</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25</vt:i4>
      </vt:variant>
    </vt:vector>
  </HeadingPairs>
  <TitlesOfParts>
    <vt:vector size="34" baseType="lpstr">
      <vt:lpstr>Gill Sans MT</vt:lpstr>
      <vt:lpstr>Arial</vt:lpstr>
      <vt:lpstr>Calibri</vt:lpstr>
      <vt:lpstr>Tahoma</vt:lpstr>
      <vt:lpstr>Wingdings</vt:lpstr>
      <vt:lpstr>Times New Roman</vt:lpstr>
      <vt:lpstr>Tw Cen MT</vt:lpstr>
      <vt:lpstr>Balík</vt:lpstr>
      <vt:lpstr>1_Balík</vt:lpstr>
      <vt:lpstr>Polb1123 28.2. 2023</vt:lpstr>
      <vt:lpstr>Extenzivní herní model</vt:lpstr>
      <vt:lpstr>GT ve filmu: The Bride a SPOLEČNÉ ZNALOSTI/ dokonalá informace</vt:lpstr>
      <vt:lpstr>STRATEGICKÝ HERNÍ MODEL</vt:lpstr>
      <vt:lpstr>Strategický herní model</vt:lpstr>
      <vt:lpstr>John Nash: „if we all go for the blonde“</vt:lpstr>
      <vt:lpstr>Klasická teorie her</vt:lpstr>
      <vt:lpstr>Zero sum vs. non-zero sum games</vt:lpstr>
      <vt:lpstr>Zero sum games a sociální situace</vt:lpstr>
      <vt:lpstr>Příklad ZSG</vt:lpstr>
      <vt:lpstr>Kooperativní a nekooperativní hry</vt:lpstr>
      <vt:lpstr>Jak hrát hru: „Dominantní strategie“ a „nejlepší odpovědi“ (Morrow 77-78)</vt:lpstr>
      <vt:lpstr>Jak hrát hru: „Dominantní strategie“ a „nejlepší odpovědi“ (Morrow 77-78)</vt:lpstr>
      <vt:lpstr>Příklad: nalezněte Nashovo ekvilibrium v souboji DocHolidaye a Ike Clantona ve Springerville, Arizona 1887 (http://www.egwald.com/operationsresearch/gameintroduction.php)</vt:lpstr>
      <vt:lpstr>Předchozí hra v extenzivní formě</vt:lpstr>
      <vt:lpstr>Aplikace na politiku: soutěž dvou kandidátů</vt:lpstr>
      <vt:lpstr>Příklad s odpadky (Více McCain)</vt:lpstr>
      <vt:lpstr>Sociální dilemata</vt:lpstr>
      <vt:lpstr>John Nash: „if we all go for the blonde“</vt:lpstr>
      <vt:lpstr>Smíšené strategie (Morrow 81-88)</vt:lpstr>
      <vt:lpstr>Umíme to míchat? (Palacios-Huerta-Volij 2008)</vt:lpstr>
      <vt:lpstr>Piráti</vt:lpstr>
      <vt:lpstr>Řešení hry- zpětná indukce (backwards induction)</vt:lpstr>
      <vt:lpstr>Zpětná indukce v politice- strategické hlasování</vt:lpstr>
      <vt:lpstr>Řešení- zpětná indukce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Klasická teorie her I.</dc:title>
  <dc:creator>Romano</dc:creator>
  <cp:lastModifiedBy>Roman</cp:lastModifiedBy>
  <cp:revision>64</cp:revision>
  <dcterms:created xsi:type="dcterms:W3CDTF">2007-03-13T20:17:06Z</dcterms:created>
  <dcterms:modified xsi:type="dcterms:W3CDTF">2023-02-28T17:36:46Z</dcterms:modified>
</cp:coreProperties>
</file>