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5" r:id="rId7"/>
    <p:sldId id="266" r:id="rId8"/>
    <p:sldId id="261" r:id="rId9"/>
    <p:sldId id="267" r:id="rId10"/>
    <p:sldId id="270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F9CF8-E45D-46C1-90A2-3BB6217E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E917FD-E2E7-4CF7-8A26-24AC7EE8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3D0FAB-4BA3-4205-8DC8-F48F9749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36C060-6E0B-424F-9A52-BE53A315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9EDFF3-CE14-4E49-AEDB-A0667F6D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7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47082-10BF-410A-B67E-8B2D696E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8522DF-4C8C-43E6-AF51-58D279B8C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B28FCA-0728-41A3-B9C2-25ACAE0B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DEB9C-C29B-4260-904F-A0000F84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A86558-A053-4CF5-B562-DB593591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2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56FFBD-8255-412A-9F0C-8DDE96AC8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551EEA-25FF-46B8-AC24-E14BD3DB2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BF9EF1-A843-45CB-BDE1-DE483856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6F8A-9A03-4F1F-8970-672D0DAC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499823-F59F-451A-8B9D-A67D09CF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36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C717E-FE62-4021-883D-CE1EACEA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252769-38E6-41FD-9EE8-CDF40043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3C3058-80E1-4CD3-9869-0FACD21A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A92DBC-86CE-4A8A-B480-C3FEF156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659F0-E7D2-4CF0-9E22-74EB8420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08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BC3BE-BCF1-4AD0-A8B2-8440DDAC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FA2522-9DA1-4965-BB5D-C286044F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8976F7-4EEE-4924-8792-76678B52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62FC0-E148-45E7-BE79-F57A314A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54D114-9071-4CD7-9B5B-A1EAF575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0DE4B-22B6-497B-BB23-4ADC77BD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C7BD86-72F4-4B8D-9A8A-DA8F7FB89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95E0B9D-6CD9-4D43-A331-61AF208B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31DF09-22C3-4C5F-9B73-A1CF2CDD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F5E4FD-C155-431C-8862-E6086780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455F45-3481-4D02-BFC1-93BD39C1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72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F3EB3-917C-45F2-A143-99C7AE72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84370F1-035F-4033-A70D-DAC2C5118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9B7DA33-F089-45E8-8FF8-6C856C07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816DFBF-137A-4234-9DDC-208B7B6AF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7AD64A4-903D-4F71-974D-0528BB58D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C86961-74F9-47EC-B6C1-04B4E5CF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07D81D3-A619-49E4-B63C-3581B3F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7A2744-6C4E-4954-A0DE-F265B0AF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4DF61-6555-488A-A031-26024CBC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21AD85-0727-4D89-A0D4-4C5EC36E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D7C97C-A9D3-4376-8D09-2B99E9E0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131B2D-EAD5-4185-B5F8-B568FC3C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8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79E071-F94F-4285-8735-7F781004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7F2974-C3F7-406F-8561-5FB5C419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36A8CA-0799-443F-8502-BAFAD28B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54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6ACB0-C564-418B-8A4B-8C7EC18D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BDDCE-1EEE-49F4-AAA3-7958E5F8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6AC1230-2374-4FFE-B8D3-A9F7FF655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98E6D6-3A3D-4155-A1A5-1578FB4E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BCEB84-6FDE-4BDE-AEDE-528CB7A0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760EFD-1D8D-460C-BB2E-C4699178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1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91E8C-DDE0-4B55-A1D8-EA8D530A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034919-2862-4DF3-942C-76CA7F27C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75F7DFE-D410-4B4D-96F8-56133EA6E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B6BF3B-EE09-4726-823A-23423305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7379D5-C2A0-4A53-B13D-4485A290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5E288A-7184-4847-9569-36302B66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8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5F6240-8125-474A-96B9-320236EB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8491987-263E-47B1-B16A-188E716F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B03DD3-FC1F-4C6C-B31A-EADABD336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D420-B02F-41DC-BB1A-FFE1E8926CD8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EF9D8-4D04-4159-A596-E6DE14BC8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860D0B-A901-4D4C-97DA-49996FD8F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D69A-A36D-4299-8BA9-F782694F6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5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F1CF6-BAC0-45DE-9191-CA9C783C0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volební geografie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47AA4-00B7-464D-85B3-168497BA4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Mgr. Michal Pink, Ph.D. </a:t>
            </a:r>
          </a:p>
        </p:txBody>
      </p:sp>
    </p:spTree>
    <p:extLst>
      <p:ext uri="{BB962C8B-B14F-4D97-AF65-F5344CB8AC3E}">
        <p14:creationId xmlns:p14="http://schemas.microsoft.com/office/powerpoint/2010/main" val="393907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14FEF-87DB-4372-BE83-F65EFDE5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7" y="79899"/>
            <a:ext cx="5713602" cy="1325563"/>
          </a:xfrm>
        </p:spPr>
        <p:txBody>
          <a:bodyPr/>
          <a:lstStyle/>
          <a:p>
            <a:r>
              <a:rPr lang="cs-CZ" dirty="0" err="1"/>
              <a:t>Drago</a:t>
            </a:r>
            <a:r>
              <a:rPr lang="cs-CZ" dirty="0"/>
              <a:t> </a:t>
            </a:r>
            <a:r>
              <a:rPr lang="cs-CZ" dirty="0" err="1"/>
              <a:t>Sukalovský</a:t>
            </a:r>
            <a:r>
              <a:rPr lang="cs-CZ" dirty="0"/>
              <a:t> 2020</a:t>
            </a:r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CA06ABF-112F-4DF7-B390-CBEE3597E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44" y="1140903"/>
            <a:ext cx="7399091" cy="541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81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228F9-FD04-4151-ABEC-6C3C9FEA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0" y="113455"/>
            <a:ext cx="10515600" cy="1325563"/>
          </a:xfrm>
        </p:spPr>
        <p:txBody>
          <a:bodyPr/>
          <a:lstStyle/>
          <a:p>
            <a:r>
              <a:rPr lang="cs-CZ" b="1" dirty="0"/>
              <a:t>Území volební podpory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0369EE-FC58-423D-ADBE-EC8C939D0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1560352"/>
            <a:ext cx="11434194" cy="4932523"/>
          </a:xfrm>
        </p:spPr>
        <p:txBody>
          <a:bodyPr>
            <a:normAutofit/>
          </a:bodyPr>
          <a:lstStyle/>
          <a:p>
            <a:r>
              <a:rPr lang="cs-CZ" dirty="0"/>
              <a:t>Metoda detekce, získáme ji na základě jednoduchého výpočtu. Volební výsledky konkrétní politické strany, kandidáta seřadíme podle procentních zisků na jednotlivých úrovních agregace od nejvyššího k nejnižšímu. </a:t>
            </a:r>
          </a:p>
          <a:p>
            <a:r>
              <a:rPr lang="cs-CZ" dirty="0"/>
              <a:t>Následným načítáním v takto určeném pořadí hledáme polovinu celkového součtu. </a:t>
            </a:r>
          </a:p>
          <a:p>
            <a:r>
              <a:rPr lang="cs-CZ" dirty="0"/>
              <a:t>U takovéto linie rozdělíme zkoumané jednotky na dvě poloviny a získáme tak oblasti, které představují 50% koncentraci volební podpory z celkového počtu hlasů v daných volbách. </a:t>
            </a:r>
          </a:p>
          <a:p>
            <a:r>
              <a:rPr lang="cs-CZ" dirty="0"/>
              <a:t>Území takto vzniklé nazýváme</a:t>
            </a:r>
            <a:r>
              <a:rPr lang="cs-CZ" i="1" dirty="0"/>
              <a:t> </a:t>
            </a:r>
            <a:r>
              <a:rPr lang="cs-CZ" b="1" i="1" dirty="0"/>
              <a:t>území volební podpory politických stran </a:t>
            </a:r>
            <a:r>
              <a:rPr lang="cs-CZ" dirty="0"/>
              <a:t>(Jehlička – Sýkora 1991)</a:t>
            </a:r>
            <a:r>
              <a:rPr lang="cs-CZ" i="1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84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05C1D8C-C031-4C1B-9805-951C7DB3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7" y="0"/>
            <a:ext cx="11652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2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28C65-E643-478C-9A17-107DA325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7162"/>
            <a:ext cx="1933575" cy="1325563"/>
          </a:xfrm>
        </p:spPr>
        <p:txBody>
          <a:bodyPr/>
          <a:lstStyle/>
          <a:p>
            <a:r>
              <a:rPr lang="cs-CZ" dirty="0"/>
              <a:t>Závěr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445CD4-984F-4144-A9BB-64FE5D9D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482725"/>
            <a:ext cx="10515600" cy="4351338"/>
          </a:xfrm>
        </p:spPr>
        <p:txBody>
          <a:bodyPr/>
          <a:lstStyle/>
          <a:p>
            <a:r>
              <a:rPr lang="cs-CZ" dirty="0"/>
              <a:t>Kompozitní/kontextuální přístup </a:t>
            </a:r>
          </a:p>
          <a:p>
            <a:r>
              <a:rPr lang="cs-CZ" dirty="0"/>
              <a:t>Předmět studia – pět oblastí </a:t>
            </a:r>
          </a:p>
          <a:p>
            <a:r>
              <a:rPr lang="cs-CZ" dirty="0"/>
              <a:t>Důraz na místní vlivy </a:t>
            </a:r>
          </a:p>
          <a:p>
            <a:r>
              <a:rPr lang="cs-CZ" dirty="0"/>
              <a:t>Výpočet Území volební podpory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5E0BAB-516E-4907-8E23-D116975F6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1955820"/>
            <a:ext cx="6866405" cy="48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63088-0B87-4893-ADF4-A2B1DD3A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volební geografie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C215A6-4E87-4683-8161-C32D960E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Volební geografie nám přináší informace o prostorovém rozmístění podpory jednotlivých politických stran a hnutí, které se o ni ucházejí v pravidelně se opakujících volbách (Flint, </a:t>
            </a:r>
            <a:r>
              <a:rPr lang="cs-CZ" dirty="0" err="1"/>
              <a:t>Taylor</a:t>
            </a:r>
            <a:r>
              <a:rPr lang="cs-CZ" dirty="0"/>
              <a:t> 2000). </a:t>
            </a:r>
          </a:p>
          <a:p>
            <a:r>
              <a:rPr lang="cs-CZ" dirty="0"/>
              <a:t>Politická geografie </a:t>
            </a:r>
          </a:p>
          <a:p>
            <a:r>
              <a:rPr lang="cs-CZ" dirty="0"/>
              <a:t>Sociologie – demografie, studium společenských procesů, hodnotové orientace voličů, orientací mezi preferencemi a přibližuje vývoj politických názorů v závislosti na prostředí, které je obklopuje. </a:t>
            </a:r>
          </a:p>
          <a:p>
            <a:r>
              <a:rPr lang="cs-CZ" dirty="0"/>
              <a:t>Geografie -  poznání prostorových veličin, její význam spočívá v jiném úhlu pohledu na studovaný problém. </a:t>
            </a:r>
          </a:p>
          <a:p>
            <a:r>
              <a:rPr lang="cs-CZ" dirty="0"/>
              <a:t>Politologie – volební studia </a:t>
            </a:r>
          </a:p>
        </p:txBody>
      </p:sp>
    </p:spTree>
    <p:extLst>
      <p:ext uri="{BB962C8B-B14F-4D97-AF65-F5344CB8AC3E}">
        <p14:creationId xmlns:p14="http://schemas.microsoft.com/office/powerpoint/2010/main" val="241003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15D9B-164A-4687-BAC7-753878FC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7" y="91930"/>
            <a:ext cx="10515600" cy="1325563"/>
          </a:xfrm>
        </p:spPr>
        <p:txBody>
          <a:bodyPr/>
          <a:lstStyle/>
          <a:p>
            <a:r>
              <a:rPr lang="cs-CZ" dirty="0"/>
              <a:t>Počátky volební geografie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5A49FE-2F77-4BD1-8FEC-201F2D06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85" y="1422953"/>
            <a:ext cx="10515600" cy="4351338"/>
          </a:xfrm>
        </p:spPr>
        <p:txBody>
          <a:bodyPr/>
          <a:lstStyle/>
          <a:p>
            <a:r>
              <a:rPr lang="fr-FR" dirty="0"/>
              <a:t>Le Tableau politique de la France de l’Ouest sous la Troisième République</a:t>
            </a:r>
            <a:r>
              <a:rPr lang="cs-CZ" dirty="0"/>
              <a:t> – André Siegfried 1913</a:t>
            </a:r>
          </a:p>
          <a:p>
            <a:r>
              <a:rPr lang="cs-CZ" dirty="0"/>
              <a:t> https://www.youtube.com/watch?v=6bXbPGilwAI</a:t>
            </a:r>
          </a:p>
          <a:p>
            <a:r>
              <a:rPr lang="en-US" dirty="0"/>
              <a:t>Geography and the Gerrymander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en-US" dirty="0"/>
              <a:t>Carl Sauer, 1918</a:t>
            </a:r>
            <a:r>
              <a:rPr lang="cs-CZ" dirty="0"/>
              <a:t>. </a:t>
            </a:r>
            <a:r>
              <a:rPr lang="en-US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261B51-25B5-49E3-AEBF-294002D81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48" y="2993122"/>
            <a:ext cx="5134776" cy="37708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4AE82D-7439-4354-9C2F-DA9F5E8B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92" y="3429000"/>
            <a:ext cx="3133637" cy="31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2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141" y="104226"/>
            <a:ext cx="10515600" cy="1325563"/>
          </a:xfrm>
        </p:spPr>
        <p:txBody>
          <a:bodyPr/>
          <a:lstStyle/>
          <a:p>
            <a:r>
              <a:rPr lang="cs-CZ" b="1" dirty="0"/>
              <a:t>Kompozitní/kontextuální přístup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262" y="1429789"/>
            <a:ext cx="11521440" cy="52619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i="1" dirty="0"/>
              <a:t>Kompozitní přístup </a:t>
            </a:r>
          </a:p>
          <a:p>
            <a:pPr algn="just"/>
            <a:r>
              <a:rPr lang="cs-CZ" dirty="0"/>
              <a:t>předpokládá, že se jedinci patřící do stejné společenské skupiny chovají v zásadě podobně;</a:t>
            </a:r>
          </a:p>
          <a:p>
            <a:pPr algn="just"/>
            <a:r>
              <a:rPr lang="cs-CZ" dirty="0"/>
              <a:t>meziregionální diferenciace je odvozená od zastoupení skupin v regionech (Flint - </a:t>
            </a:r>
            <a:r>
              <a:rPr lang="cs-CZ" dirty="0" err="1"/>
              <a:t>Taylor</a:t>
            </a:r>
            <a:r>
              <a:rPr lang="cs-CZ" dirty="0"/>
              <a:t> 2000, </a:t>
            </a:r>
            <a:r>
              <a:rPr lang="cs-CZ" dirty="0" err="1"/>
              <a:t>Pattie</a:t>
            </a:r>
            <a:r>
              <a:rPr lang="cs-CZ" dirty="0"/>
              <a:t> 2011); </a:t>
            </a:r>
          </a:p>
          <a:p>
            <a:pPr algn="just"/>
            <a:r>
              <a:rPr lang="cs-CZ" dirty="0"/>
              <a:t>sleduje data na individuální úrovni, dominuje kvantitativní výzkum na nejnižší úrovni, menší důraz na širší okolnosti.</a:t>
            </a:r>
          </a:p>
          <a:p>
            <a:pPr marL="0" indent="0" algn="just">
              <a:buNone/>
            </a:pPr>
            <a:r>
              <a:rPr lang="cs-CZ" i="1" dirty="0"/>
              <a:t>Kontextuální přístup </a:t>
            </a:r>
          </a:p>
          <a:p>
            <a:pPr algn="just"/>
            <a:r>
              <a:rPr lang="cs-CZ" dirty="0"/>
              <a:t>zdůrazňuje kontext, v němž jedinec žije;</a:t>
            </a:r>
          </a:p>
          <a:p>
            <a:pPr algn="just"/>
            <a:r>
              <a:rPr lang="cs-CZ" dirty="0"/>
              <a:t>socializace je územně specifická, důraz na historické události stojící za chováním voličů (</a:t>
            </a:r>
            <a:r>
              <a:rPr lang="cs-CZ" dirty="0" err="1"/>
              <a:t>Berglund</a:t>
            </a:r>
            <a:r>
              <a:rPr lang="cs-CZ" dirty="0"/>
              <a:t> - </a:t>
            </a:r>
            <a:r>
              <a:rPr lang="cs-CZ" dirty="0" err="1"/>
              <a:t>Lindström</a:t>
            </a:r>
            <a:r>
              <a:rPr lang="cs-CZ" dirty="0"/>
              <a:t> 1982, </a:t>
            </a:r>
            <a:r>
              <a:rPr lang="cs-CZ" dirty="0" err="1"/>
              <a:t>Agnew</a:t>
            </a:r>
            <a:r>
              <a:rPr lang="cs-CZ" dirty="0"/>
              <a:t> 2002);</a:t>
            </a:r>
          </a:p>
          <a:p>
            <a:pPr algn="just"/>
            <a:r>
              <a:rPr lang="cs-CZ" dirty="0"/>
              <a:t>zaměřený na větší celky, skupiny, historické události, širší okolnosti a obecnější souvislosti, pracuje i s kvalitativním hlediskem.</a:t>
            </a:r>
          </a:p>
        </p:txBody>
      </p:sp>
    </p:spTree>
    <p:extLst>
      <p:ext uri="{BB962C8B-B14F-4D97-AF65-F5344CB8AC3E}">
        <p14:creationId xmlns:p14="http://schemas.microsoft.com/office/powerpoint/2010/main" val="31610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97B04-A266-4B3B-897E-E180E534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Předmět studia volební geografie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CD97BA-4648-43CE-89A3-6EFFE2CFB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6721" cy="4852012"/>
          </a:xfrm>
        </p:spPr>
        <p:txBody>
          <a:bodyPr>
            <a:normAutofit/>
          </a:bodyPr>
          <a:lstStyle/>
          <a:p>
            <a:r>
              <a:rPr lang="cs-CZ" dirty="0"/>
              <a:t>prostorová organizace voleb, především vymezení volebních obvodů v rámci volebního systému – </a:t>
            </a:r>
            <a:r>
              <a:rPr lang="cs-CZ" b="1" i="1" dirty="0" err="1"/>
              <a:t>Gerrymandering</a:t>
            </a:r>
            <a:endParaRPr lang="cs-CZ" b="1" i="1" dirty="0"/>
          </a:p>
          <a:p>
            <a:r>
              <a:rPr lang="cs-CZ" dirty="0"/>
              <a:t>prostorová diferenciace volebních výsledků a faktory podmiňující tuto diferenciaci, především konfliktní linie ve společnosti </a:t>
            </a:r>
          </a:p>
          <a:p>
            <a:r>
              <a:rPr lang="cs-CZ" b="1" dirty="0"/>
              <a:t>vliv místních (geografických) faktorů na politické postoje a názory, které ovlivňují rozhodování voličů </a:t>
            </a:r>
          </a:p>
          <a:p>
            <a:r>
              <a:rPr lang="cs-CZ" dirty="0"/>
              <a:t>prostorová diferenciace volebních výsledků a její vliv na vytváření zastupitelských sborů – </a:t>
            </a:r>
            <a:r>
              <a:rPr lang="cs-CZ" b="1" dirty="0"/>
              <a:t>převod hlasů na mandáty </a:t>
            </a:r>
          </a:p>
          <a:p>
            <a:r>
              <a:rPr lang="cs-CZ" dirty="0"/>
              <a:t>prostorová variabilita moci a samotná realizace politiky, která vychází ze zvoleného tělesa - </a:t>
            </a:r>
            <a:r>
              <a:rPr lang="cs-CZ" b="1" dirty="0"/>
              <a:t>„</a:t>
            </a:r>
            <a:r>
              <a:rPr lang="cs-CZ" b="1" dirty="0" err="1"/>
              <a:t>Pork</a:t>
            </a:r>
            <a:r>
              <a:rPr lang="cs-CZ" b="1" dirty="0"/>
              <a:t> </a:t>
            </a:r>
            <a:r>
              <a:rPr lang="cs-CZ" b="1" dirty="0" err="1"/>
              <a:t>Barrel</a:t>
            </a:r>
            <a:r>
              <a:rPr lang="cs-CZ" b="1" dirty="0"/>
              <a:t>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18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AD053BB-6CCD-4187-9356-9154407E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71" y="0"/>
            <a:ext cx="10367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F54A363-2059-4F18-AB53-3A10392A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474" cy="35851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8124FF3-5E87-4E26-90C9-9B38E1A4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76" y="3544437"/>
            <a:ext cx="8744124" cy="33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1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E7490-AF7E-4CD0-B20D-30230757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167780"/>
            <a:ext cx="11786532" cy="1593907"/>
          </a:xfrm>
        </p:spPr>
        <p:txBody>
          <a:bodyPr/>
          <a:lstStyle/>
          <a:p>
            <a:r>
              <a:rPr lang="cs-CZ" b="1" dirty="0"/>
              <a:t>Vliv místních faktorů na politické postoje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50573B-E221-433F-A4EA-B5C0CBEE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2831" cy="47513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Sousedský efekt,</a:t>
            </a:r>
            <a:r>
              <a:rPr lang="cs-CZ" dirty="0"/>
              <a:t> kandidát získává v domácí lokalitě více hlasů, než kandidát stejné politické strany, který se však nenachází v „domácím“ prostředí. </a:t>
            </a:r>
          </a:p>
          <a:p>
            <a:pPr lvl="0"/>
            <a:r>
              <a:rPr lang="cs-CZ" b="1" dirty="0"/>
              <a:t>Hlasování o sporném bodu, </a:t>
            </a:r>
            <a:r>
              <a:rPr lang="cs-CZ" dirty="0"/>
              <a:t>tedy větší zisk pro kandidáta, zasazujícího se o řešení nějakého problému, který je na daném území daleko více vnímán – „skládka“  </a:t>
            </a:r>
          </a:p>
          <a:p>
            <a:pPr lvl="0"/>
            <a:r>
              <a:rPr lang="cs-CZ" b="1" dirty="0"/>
              <a:t>Efekt kampaně</a:t>
            </a:r>
            <a:r>
              <a:rPr lang="cs-CZ" dirty="0"/>
              <a:t> je problém, který reflektuje prostorově diferencovaný vliv lokální volební kampaně. Tento efekt nabývá svého důrazu právě v zemích, kde se střetává více politických stran a současně se využívá většinový volební systém (např. Francie). </a:t>
            </a:r>
          </a:p>
          <a:p>
            <a:pPr lvl="0"/>
            <a:r>
              <a:rPr lang="cs-CZ" b="1" dirty="0"/>
              <a:t>Efekt nákazy</a:t>
            </a:r>
            <a:r>
              <a:rPr lang="cs-CZ" dirty="0"/>
              <a:t>, kterým se rozumí</a:t>
            </a:r>
            <a:r>
              <a:rPr lang="cs-CZ" b="1" dirty="0"/>
              <a:t> </a:t>
            </a:r>
            <a:r>
              <a:rPr lang="cs-CZ" dirty="0"/>
              <a:t>v tomto případě vliv společně sdílených rozhodnutí ovlivněných názory a postoji občanů, kteří žijí v tzv. sousedské vzájemnosti.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38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1C8EE5D-1F20-44AA-B89A-E7C2BFA6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34" y="0"/>
            <a:ext cx="950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18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592</Words>
  <Application>Microsoft Office PowerPoint</Application>
  <PresentationFormat>Širokoúhlá obrazovka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Úvod do volební geografie </vt:lpstr>
      <vt:lpstr>Pozice volební geografie </vt:lpstr>
      <vt:lpstr>Počátky volební geografie </vt:lpstr>
      <vt:lpstr>Kompozitní/kontextuální přístup </vt:lpstr>
      <vt:lpstr>Předmět studia volební geografie</vt:lpstr>
      <vt:lpstr>Prezentace aplikace PowerPoint</vt:lpstr>
      <vt:lpstr>Prezentace aplikace PowerPoint</vt:lpstr>
      <vt:lpstr>Vliv místních faktorů na politické postoje</vt:lpstr>
      <vt:lpstr>Prezentace aplikace PowerPoint</vt:lpstr>
      <vt:lpstr>Drago Sukalovský 2020</vt:lpstr>
      <vt:lpstr>Území volební podpory</vt:lpstr>
      <vt:lpstr>Prezentace aplikace PowerPoint</vt:lpstr>
      <vt:lpstr>Závěr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Pink</dc:creator>
  <cp:lastModifiedBy>Michal Pink</cp:lastModifiedBy>
  <cp:revision>10</cp:revision>
  <dcterms:created xsi:type="dcterms:W3CDTF">2020-02-25T11:54:24Z</dcterms:created>
  <dcterms:modified xsi:type="dcterms:W3CDTF">2023-02-22T06:43:09Z</dcterms:modified>
</cp:coreProperties>
</file>