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8" r:id="rId3"/>
    <p:sldId id="264" r:id="rId4"/>
    <p:sldId id="300" r:id="rId5"/>
    <p:sldId id="271" r:id="rId6"/>
    <p:sldId id="281" r:id="rId7"/>
    <p:sldId id="296" r:id="rId8"/>
    <p:sldId id="297" r:id="rId9"/>
    <p:sldId id="299" r:id="rId10"/>
    <p:sldId id="29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4660"/>
  </p:normalViewPr>
  <p:slideViewPr>
    <p:cSldViewPr>
      <p:cViewPr varScale="1">
        <p:scale>
          <a:sx n="104" d="100"/>
          <a:sy n="104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Nikoli „pradávná“ instituce, nýbrž produkt politiky státu vůči rolnictvu.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„Velkorodina“ (6-10 lidí) – hlavou „</a:t>
            </a:r>
            <a:r>
              <a:rPr lang="cs-CZ" dirty="0" err="1"/>
              <a:t>bolšak</a:t>
            </a:r>
            <a:r>
              <a:rPr lang="cs-CZ" dirty="0"/>
              <a:t>“, volně nakládal s veškerým majetkem – jednotliví členové nevlastnili soukromý majetek (až na soukromé věci) a podřizovali se zájmům velkorodiny </a:t>
            </a:r>
            <a:r>
              <a:rPr lang="cs-CZ" b="1" i="1" dirty="0"/>
              <a:t>– </a:t>
            </a:r>
            <a:r>
              <a:rPr lang="cs-CZ" dirty="0"/>
              <a:t>bez možnosti získat smysl pro osobní práva či osobní vlastnictví.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Aristoteles, </a:t>
            </a:r>
            <a:r>
              <a:rPr lang="cs-CZ" sz="1200" dirty="0" err="1"/>
              <a:t>Bodin</a:t>
            </a:r>
            <a:r>
              <a:rPr lang="cs-CZ" sz="1200" dirty="0"/>
              <a:t>, Hobbes naznačují existenci vlád majících podobu „otcovského“ modelu, ale termín nerozvíjejí. Pojem zaveden Weberem dle typu správy = moc založená na tradici s nárokem na neomezené osobní pravomoci. </a:t>
            </a:r>
            <a:endParaRPr lang="cs-CZ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725DC-C195-4011-8F1F-2DB9BC14601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2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Pád sovětského modelu – </a:t>
            </a:r>
            <a:br>
              <a:rPr lang="cs-CZ" sz="3600" b="1" dirty="0"/>
            </a:br>
            <a:r>
              <a:rPr lang="cs-CZ" sz="3600" b="1" dirty="0"/>
              <a:t>Ruská tranzice</a:t>
            </a:r>
            <a:br>
              <a:rPr lang="cs-CZ" sz="3600" b="1" dirty="0"/>
            </a:br>
            <a:r>
              <a:rPr lang="cs-CZ" sz="1800" b="1" dirty="0"/>
              <a:t>Jan Holzer – 27. 2. 2023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6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4000" dirty="0"/>
              <a:t>Cíle přednášky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/>
          </a:bodyPr>
          <a:lstStyle/>
          <a:p>
            <a:r>
              <a:rPr lang="cs-CZ" sz="2000" dirty="0"/>
              <a:t>Gorbačovova perestrojka: motivy, realita, interpretace</a:t>
            </a:r>
          </a:p>
          <a:p>
            <a:r>
              <a:rPr lang="cs-CZ" sz="2000" dirty="0"/>
              <a:t>rozklad bolševického režimu a sovětského impéria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Texty k nastudování: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Politický systém Ruska. Hledání státu</a:t>
            </a:r>
            <a:r>
              <a:rPr lang="cs-CZ" sz="2000" dirty="0"/>
              <a:t>, Brno: CDK 2001, s. 17-26.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Doporučená literatura v češtině:</a:t>
            </a:r>
          </a:p>
          <a:p>
            <a:r>
              <a:rPr lang="cs-CZ" sz="2000" dirty="0"/>
              <a:t>Durman, K.: </a:t>
            </a:r>
            <a:r>
              <a:rPr lang="cs-CZ" sz="2000" i="1" dirty="0"/>
              <a:t>Útěk od praporů</a:t>
            </a:r>
            <a:r>
              <a:rPr lang="cs-CZ" sz="2000" dirty="0"/>
              <a:t>, Praha: Karolinum 1998.</a:t>
            </a:r>
          </a:p>
          <a:p>
            <a:r>
              <a:rPr lang="cs-CZ" sz="2000" dirty="0" err="1"/>
              <a:t>Malia</a:t>
            </a:r>
            <a:r>
              <a:rPr lang="cs-CZ" sz="2000" dirty="0"/>
              <a:t>, M.: </a:t>
            </a:r>
            <a:r>
              <a:rPr lang="cs-CZ" sz="2000" i="1" dirty="0"/>
              <a:t>Sovětská tragédie</a:t>
            </a:r>
            <a:r>
              <a:rPr lang="cs-CZ" sz="2000" dirty="0"/>
              <a:t>, Praha 2004, s. 405-503.</a:t>
            </a:r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3200" dirty="0"/>
              <a:t>Perestrojka – vstupní data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40000" lnSpcReduction="20000"/>
          </a:bodyPr>
          <a:lstStyle/>
          <a:p>
            <a:r>
              <a:rPr lang="cs-CZ" sz="4000" u="sng" dirty="0"/>
              <a:t>Data</a:t>
            </a:r>
            <a:endParaRPr lang="cs-CZ" sz="4000" dirty="0"/>
          </a:p>
          <a:p>
            <a:r>
              <a:rPr lang="cs-CZ" sz="4000" dirty="0"/>
              <a:t>Březen 1985 - jmenován generálním tajemníkem KPSS M. S. Gorbačov, zahájil reformy shora. Klasický nomenklaturní kádr, zároveň ovšem nositel změn.</a:t>
            </a:r>
          </a:p>
          <a:p>
            <a:r>
              <a:rPr lang="cs-CZ" sz="4000" dirty="0"/>
              <a:t> </a:t>
            </a:r>
          </a:p>
          <a:p>
            <a:r>
              <a:rPr lang="cs-CZ" sz="4000" u="sng" dirty="0"/>
              <a:t>Zahraničí</a:t>
            </a:r>
            <a:endParaRPr lang="cs-CZ" sz="4000" dirty="0"/>
          </a:p>
          <a:p>
            <a:r>
              <a:rPr lang="cs-CZ" sz="4000" dirty="0"/>
              <a:t>Oslabování vazeb na satelity a pokračující rozpad socioekonomické struktury. </a:t>
            </a:r>
          </a:p>
          <a:p>
            <a:r>
              <a:rPr lang="cs-CZ" sz="4000" dirty="0"/>
              <a:t>Gorbačovova vize změn, naděje, které vyvolal, zbavení se závazku v krizových oblastech (Afghánistán, střední Amerika, Kuba). </a:t>
            </a:r>
          </a:p>
          <a:p>
            <a:r>
              <a:rPr lang="cs-CZ" sz="4000" dirty="0"/>
              <a:t>Proti ortodoxní křídlo tzv. bandy čtyř (Husák, </a:t>
            </a:r>
            <a:r>
              <a:rPr lang="cs-CZ" sz="4000" dirty="0" err="1"/>
              <a:t>Honecker</a:t>
            </a:r>
            <a:r>
              <a:rPr lang="cs-CZ" sz="4000" dirty="0"/>
              <a:t>, </a:t>
            </a:r>
            <a:r>
              <a:rPr lang="cs-CZ" sz="4000" dirty="0" err="1"/>
              <a:t>Živkov</a:t>
            </a:r>
            <a:r>
              <a:rPr lang="cs-CZ" sz="4000" dirty="0"/>
              <a:t>, </a:t>
            </a:r>
            <a:r>
              <a:rPr lang="cs-CZ" sz="4000" dirty="0" err="1"/>
              <a:t>Ceausescu</a:t>
            </a:r>
            <a:r>
              <a:rPr lang="cs-CZ" sz="4000" dirty="0"/>
              <a:t>). </a:t>
            </a:r>
          </a:p>
          <a:p>
            <a:r>
              <a:rPr lang="cs-CZ" sz="4000" dirty="0"/>
              <a:t>Narůstající krize uvnitř impéria i satelitů nakonec vyústila do radikálních změn a rozkladu impéria.</a:t>
            </a:r>
          </a:p>
          <a:p>
            <a:r>
              <a:rPr lang="cs-CZ" sz="4000" dirty="0"/>
              <a:t> </a:t>
            </a:r>
          </a:p>
          <a:p>
            <a:r>
              <a:rPr lang="cs-CZ" sz="4000" u="sng" dirty="0"/>
              <a:t>Úkoly</a:t>
            </a:r>
            <a:endParaRPr lang="cs-CZ" sz="4000" dirty="0"/>
          </a:p>
          <a:p>
            <a:r>
              <a:rPr lang="cs-CZ" sz="4000" dirty="0"/>
              <a:t>Přiznání krize, kritika chyb minulosti a sliby nápravy. Odtud jistá věrohodnost, podpořená popularitou v zahraničí, uvolněním v mezinárodních vztazích a rétorickým důrazem na lidská práva a svobody.</a:t>
            </a:r>
          </a:p>
          <a:p>
            <a:pPr lvl="0"/>
            <a:r>
              <a:rPr lang="cs-CZ" sz="4000" i="1" dirty="0"/>
              <a:t>perestrojka</a:t>
            </a:r>
            <a:r>
              <a:rPr lang="cs-CZ" sz="4000" dirty="0"/>
              <a:t> = přestavba ekonomiky, přechod od centrálně plánované k „tržní socialistické“</a:t>
            </a:r>
          </a:p>
          <a:p>
            <a:pPr lvl="0"/>
            <a:r>
              <a:rPr lang="cs-CZ" sz="4000" i="1" dirty="0"/>
              <a:t>glasnosť </a:t>
            </a:r>
            <a:r>
              <a:rPr lang="cs-CZ" sz="4000" dirty="0"/>
              <a:t>= otevřenost a informovanost, politická diskuse včetně KPSS, i do zahraničí</a:t>
            </a:r>
          </a:p>
          <a:p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38159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4000" dirty="0"/>
              <a:t>Takto vypadal M. S. Gorbačov </a:t>
            </a:r>
            <a:br>
              <a:rPr lang="cs-CZ" sz="4000" dirty="0"/>
            </a:br>
            <a:r>
              <a:rPr lang="cs-CZ" sz="4000" dirty="0"/>
              <a:t>v nejlepší formě… </a:t>
            </a:r>
            <a:r>
              <a:rPr lang="cs-CZ" sz="1200" dirty="0"/>
              <a:t>(</a:t>
            </a:r>
            <a:r>
              <a:rPr lang="cs-CZ" sz="1200" dirty="0" err="1"/>
              <a:t>Rian_Archive</a:t>
            </a:r>
            <a:r>
              <a:rPr lang="cs-CZ" sz="1200" dirty="0"/>
              <a:t>)</a:t>
            </a:r>
            <a:endParaRPr lang="en-GB" sz="12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60" y="548680"/>
            <a:ext cx="3361429" cy="4248472"/>
          </a:xfrm>
        </p:spPr>
      </p:pic>
    </p:spTree>
    <p:extLst>
      <p:ext uri="{BB962C8B-B14F-4D97-AF65-F5344CB8AC3E}">
        <p14:creationId xmlns:p14="http://schemas.microsoft.com/office/powerpoint/2010/main" val="230168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81800" cy="1296144"/>
          </a:xfrm>
        </p:spPr>
        <p:txBody>
          <a:bodyPr>
            <a:normAutofit/>
          </a:bodyPr>
          <a:lstStyle/>
          <a:p>
            <a:r>
              <a:rPr lang="cs-CZ" sz="3600" b="1" dirty="0"/>
              <a:t>Vnitřní politika a ekonomika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27584" y="1844824"/>
            <a:ext cx="7543800" cy="3886200"/>
          </a:xfrm>
        </p:spPr>
        <p:txBody>
          <a:bodyPr>
            <a:noAutofit/>
          </a:bodyPr>
          <a:lstStyle/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Politika</a:t>
            </a:r>
          </a:p>
          <a:p>
            <a:r>
              <a:rPr lang="cs-CZ" sz="1600" dirty="0"/>
              <a:t>Širší účast voličů na veřejném životě, odsun starých kádrů (generační výměna), propouštění disidentů, uvolnění cenzury, přehodnocení sovětských dějin. </a:t>
            </a:r>
          </a:p>
          <a:p>
            <a:r>
              <a:rPr lang="cs-CZ" sz="1600" dirty="0"/>
              <a:t>Nakonec otevření volebního systému, zrušení vedoucí úlohy KPSS a nastolení prezidentského režimu. Gorbačov jako vyvažující „střed” mezi 2 tábory: progresisté (Boris N. Jelcin) vs. konservativci (</a:t>
            </a:r>
            <a:r>
              <a:rPr lang="cs-CZ" sz="1600" dirty="0" err="1"/>
              <a:t>Jegor</a:t>
            </a:r>
            <a:r>
              <a:rPr lang="cs-CZ" sz="1600" dirty="0"/>
              <a:t> K. </a:t>
            </a:r>
            <a:r>
              <a:rPr lang="cs-CZ" sz="1600" dirty="0" err="1"/>
              <a:t>Ligačov</a:t>
            </a:r>
            <a:r>
              <a:rPr lang="cs-CZ" sz="1600" dirty="0"/>
              <a:t>).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Ekonomika</a:t>
            </a:r>
          </a:p>
          <a:p>
            <a:r>
              <a:rPr lang="cs-CZ" sz="1600" dirty="0"/>
              <a:t>Reforma státních podniků (autonomie řízení, podíl státu 30-40%), demontáž centrální správy, podpora zahraničního kapitálu. </a:t>
            </a:r>
          </a:p>
          <a:p>
            <a:r>
              <a:rPr lang="cs-CZ" sz="1600" dirty="0"/>
              <a:t>R. 1987 zákon o posílení moci pracujících na závodech, povoleno podnikání - rozvoj soukromého sektoru v obchodu a zemědělství (dlouhodobé pronájmy). Odložena naopak liberalizace cen, přetrvávají problémy v zásobování, strach z nezaměstnanosti, odpor byrokracie</a:t>
            </a:r>
            <a:r>
              <a:rPr lang="cs-CZ" sz="1800" dirty="0"/>
              <a:t>. </a:t>
            </a:r>
          </a:p>
          <a:p>
            <a:pPr lvl="0"/>
            <a:endParaRPr lang="cs-CZ" sz="1800" dirty="0"/>
          </a:p>
          <a:p>
            <a:pPr marL="0" lvl="0" indent="0">
              <a:buNone/>
            </a:pPr>
            <a:endParaRPr lang="cs-CZ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3118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r>
              <a:rPr lang="cs-CZ" sz="3200" b="1" dirty="0"/>
              <a:t>Chronologie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sz="2000" dirty="0"/>
              <a:t>únor 1986 - XXVII. sjezd KPSS Gorbačovův požadavek „radikálních a nezbytných reforem“ hospodářství (na sjezdu mezi „mladé“ tajemníky CK zvolen Jelcin)</a:t>
            </a:r>
          </a:p>
          <a:p>
            <a:pPr lvl="0"/>
            <a:r>
              <a:rPr lang="cs-CZ" sz="2000" dirty="0"/>
              <a:t>30. 6. 1987 - zákon povoluje finanční autonomii státních podniků</a:t>
            </a:r>
          </a:p>
          <a:p>
            <a:pPr lvl="0"/>
            <a:r>
              <a:rPr lang="cs-CZ" sz="2000" dirty="0"/>
              <a:t>červenec 1988 - konference KPSS (naposledy svolána 1941) schválila ekonomické reformy, mj. možnost pronájmu půdy rolníkům na dobu 50 let</a:t>
            </a:r>
          </a:p>
          <a:p>
            <a:pPr lvl="0"/>
            <a:r>
              <a:rPr lang="cs-CZ" sz="2000" dirty="0"/>
              <a:t>březen 1989 - ofenzíva reformátorů v souvislosti s volbami pro Sjezd lidových poslanců</a:t>
            </a:r>
          </a:p>
          <a:p>
            <a:pPr lvl="0"/>
            <a:r>
              <a:rPr lang="cs-CZ" sz="2000" dirty="0"/>
              <a:t>duben 1989 - kolektivní odstoupení 110 „mrtvých duší“ - odchod brežněvovských kádrů</a:t>
            </a:r>
          </a:p>
          <a:p>
            <a:pPr lvl="0"/>
            <a:r>
              <a:rPr lang="cs-CZ" sz="2000" dirty="0"/>
              <a:t>25. 5. 1989 - zahájen Sjezd lidových poslanců - nový zastupitelský orgán, volící prezidenta (nová funkce) a stále zasedající Nejvyšší sovět. Gorbačov potvrzen jako hlava státu (dosud z titulu funkce předsedy prezidia Nejvyššího sovětu, nyní z titulu funkce prezidentské)</a:t>
            </a:r>
          </a:p>
          <a:p>
            <a:pPr lvl="0"/>
            <a:r>
              <a:rPr lang="cs-CZ" sz="2000" dirty="0"/>
              <a:t>1989: vlna revolucí, Čína a Náměstí nebeského klidu, pád Berlínské zdi, konec komunismů v SVE</a:t>
            </a:r>
          </a:p>
          <a:p>
            <a:pPr lvl="0"/>
            <a:r>
              <a:rPr lang="cs-CZ" sz="2000" dirty="0"/>
              <a:t>březen 1990 - KPSS se vzdala monopolu moci, vzniká </a:t>
            </a:r>
            <a:r>
              <a:rPr lang="cs-CZ" sz="2000" dirty="0" err="1"/>
              <a:t>protodemokratický</a:t>
            </a:r>
            <a:r>
              <a:rPr lang="cs-CZ" sz="2000" dirty="0"/>
              <a:t> model; nacionální hnutí ve většině regionů a oblastí SSSR</a:t>
            </a:r>
          </a:p>
          <a:p>
            <a:pPr lvl="0"/>
            <a:r>
              <a:rPr lang="cs-CZ" sz="2000" dirty="0"/>
              <a:t>ústup Gorbačova z pozic nastartován brutálním zásahem v Pobaltí leden 1991</a:t>
            </a:r>
          </a:p>
          <a:p>
            <a:pPr lvl="0"/>
            <a:r>
              <a:rPr lang="cs-CZ" sz="2000" dirty="0"/>
              <a:t>srpen 1991 - pokus o vojenský převrat, v hlavní roli již Jelcin, 29. 8. 1991 zakazuje KPSS</a:t>
            </a:r>
          </a:p>
          <a:p>
            <a:pPr lvl="0"/>
            <a:r>
              <a:rPr lang="cs-CZ" sz="2000" dirty="0"/>
              <a:t>Gorbačov se vzdává prezidentské funkce. Rozpad SSSR a vznik nástupnických států (první 1991 Litva). Přechod reálné moci na republiky v čele s Ruskem a jeho přímo voleným prezidentem Jelcinem (roč. 1931, stejně jako Gorbačov).</a:t>
            </a:r>
          </a:p>
          <a:p>
            <a:pPr lvl="0"/>
            <a:r>
              <a:rPr lang="cs-CZ" sz="2000" dirty="0"/>
              <a:t>prosinec 1991 – Minsk, </a:t>
            </a:r>
            <a:r>
              <a:rPr lang="cs-CZ" sz="2000" i="1" dirty="0" err="1"/>
              <a:t>bělovežské</a:t>
            </a:r>
            <a:r>
              <a:rPr lang="cs-CZ" sz="2000" i="1" dirty="0"/>
              <a:t> dohody</a:t>
            </a:r>
            <a:r>
              <a:rPr lang="cs-CZ" sz="2000" dirty="0"/>
              <a:t>, Společenství nezávislých států (Rusko, Ukrajina a Bělorusko, později všichni krom Pobaltí a Gruzie)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314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Teorie – Herbert </a:t>
            </a:r>
            <a:r>
              <a:rPr lang="cs-CZ" sz="2400" b="1" dirty="0" err="1"/>
              <a:t>Kitschelt</a:t>
            </a:r>
            <a:r>
              <a:rPr lang="cs-CZ" sz="2400" b="1" dirty="0"/>
              <a:t> a modely komunismu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MODELY KOMUNISMU</a:t>
            </a:r>
          </a:p>
          <a:p>
            <a:pPr marL="0" indent="0">
              <a:buNone/>
            </a:pPr>
            <a:r>
              <a:rPr lang="cs-CZ" dirty="0"/>
              <a:t>Herbert </a:t>
            </a:r>
            <a:r>
              <a:rPr lang="cs-CZ" dirty="0" err="1"/>
              <a:t>Kitschelt</a:t>
            </a:r>
            <a:r>
              <a:rPr lang="cs-CZ" dirty="0"/>
              <a:t>: </a:t>
            </a:r>
            <a:r>
              <a:rPr lang="cs-CZ" i="1" dirty="0" err="1"/>
              <a:t>Formation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Party </a:t>
            </a:r>
            <a:r>
              <a:rPr lang="cs-CZ" i="1" dirty="0" err="1"/>
              <a:t>Cleavages</a:t>
            </a:r>
            <a:r>
              <a:rPr lang="cs-CZ" i="1" dirty="0"/>
              <a:t> in Post-</a:t>
            </a:r>
            <a:r>
              <a:rPr lang="cs-CZ" i="1" dirty="0" err="1"/>
              <a:t>Communist</a:t>
            </a:r>
            <a:r>
              <a:rPr lang="cs-CZ" i="1" dirty="0"/>
              <a:t> </a:t>
            </a:r>
            <a:r>
              <a:rPr lang="cs-CZ" i="1" dirty="0" err="1"/>
              <a:t>Democracies</a:t>
            </a:r>
            <a:r>
              <a:rPr lang="cs-CZ" i="1" dirty="0"/>
              <a:t>: </a:t>
            </a:r>
            <a:r>
              <a:rPr lang="cs-CZ" i="1" dirty="0" err="1"/>
              <a:t>Theoretical</a:t>
            </a:r>
            <a:r>
              <a:rPr lang="cs-CZ" i="1" dirty="0"/>
              <a:t> </a:t>
            </a:r>
            <a:r>
              <a:rPr lang="cs-CZ" i="1" dirty="0" err="1"/>
              <a:t>Propositions</a:t>
            </a:r>
            <a:r>
              <a:rPr lang="cs-CZ" i="1" dirty="0"/>
              <a:t>, </a:t>
            </a:r>
            <a:r>
              <a:rPr lang="cs-CZ" dirty="0"/>
              <a:t>Party </a:t>
            </a:r>
            <a:r>
              <a:rPr lang="cs-CZ" dirty="0" err="1"/>
              <a:t>Politics</a:t>
            </a:r>
            <a:r>
              <a:rPr lang="cs-CZ" i="1" dirty="0"/>
              <a:t>, </a:t>
            </a:r>
            <a:r>
              <a:rPr lang="cs-CZ" dirty="0"/>
              <a:t>I, </a:t>
            </a:r>
            <a:r>
              <a:rPr lang="cs-CZ" dirty="0" err="1"/>
              <a:t>Issue</a:t>
            </a:r>
            <a:r>
              <a:rPr lang="cs-CZ" dirty="0"/>
              <a:t> 4, </a:t>
            </a:r>
            <a:r>
              <a:rPr lang="cs-CZ" dirty="0" err="1"/>
              <a:t>October</a:t>
            </a:r>
            <a:r>
              <a:rPr lang="cs-CZ" dirty="0"/>
              <a:t>, 1995: 447-472.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základě proměnných, v různém stupni se týkajících všech transformujících se států a majících jednak vliv na podobu samotného komunistického režimu, jednak na způsob rozchodu s ním: faktory vnější + faktory vnitropolitické (přítomnost demokratických tradic z minulosti, charakter vzniku komunistického režimu, povaha jeho legitimity, tradice odporu proti němu, ekonomická situace, životní úroveň obyvatelstva, pozice a vliv katolické církve, aktuální stav životního prostředí)</a:t>
            </a:r>
          </a:p>
          <a:p>
            <a:pPr lvl="0"/>
            <a:r>
              <a:rPr lang="cs-CZ" dirty="0"/>
              <a:t>byrokraticko-autoritářský (</a:t>
            </a:r>
            <a:r>
              <a:rPr lang="cs-CZ" i="1" dirty="0" err="1"/>
              <a:t>Bureaucratic</a:t>
            </a:r>
            <a:r>
              <a:rPr lang="cs-CZ" i="1" dirty="0"/>
              <a:t> </a:t>
            </a:r>
            <a:r>
              <a:rPr lang="cs-CZ" i="1" dirty="0" err="1"/>
              <a:t>Authoritarian</a:t>
            </a:r>
            <a:r>
              <a:rPr lang="cs-CZ" dirty="0"/>
              <a:t>) - ČR, NDR</a:t>
            </a:r>
          </a:p>
          <a:p>
            <a:pPr lvl="0"/>
            <a:r>
              <a:rPr lang="cs-CZ" dirty="0"/>
              <a:t>národně-</a:t>
            </a:r>
            <a:r>
              <a:rPr lang="cs-CZ" dirty="0" err="1"/>
              <a:t>akomodativní</a:t>
            </a:r>
            <a:r>
              <a:rPr lang="cs-CZ" dirty="0"/>
              <a:t>/konsensuální (</a:t>
            </a:r>
            <a:r>
              <a:rPr lang="cs-CZ" i="1" dirty="0" err="1"/>
              <a:t>National</a:t>
            </a:r>
            <a:r>
              <a:rPr lang="cs-CZ" i="1" dirty="0"/>
              <a:t> </a:t>
            </a:r>
            <a:r>
              <a:rPr lang="cs-CZ" i="1" dirty="0" err="1"/>
              <a:t>Consensus</a:t>
            </a:r>
            <a:r>
              <a:rPr lang="cs-CZ" i="1" dirty="0"/>
              <a:t> </a:t>
            </a:r>
            <a:r>
              <a:rPr lang="cs-CZ" i="1" dirty="0" err="1"/>
              <a:t>Communism</a:t>
            </a:r>
            <a:r>
              <a:rPr lang="cs-CZ" dirty="0"/>
              <a:t>) - Maďarsko, Slovinsko, Chorvatsko</a:t>
            </a:r>
          </a:p>
          <a:p>
            <a:pPr lvl="0"/>
            <a:r>
              <a:rPr lang="cs-CZ" dirty="0"/>
              <a:t>patrimoniální (</a:t>
            </a:r>
            <a:r>
              <a:rPr lang="cs-CZ" i="1" dirty="0" err="1"/>
              <a:t>Patrimonial</a:t>
            </a:r>
            <a:r>
              <a:rPr lang="cs-CZ" i="1" dirty="0"/>
              <a:t> </a:t>
            </a:r>
            <a:r>
              <a:rPr lang="cs-CZ" i="1" dirty="0" err="1"/>
              <a:t>Communism</a:t>
            </a:r>
            <a:r>
              <a:rPr lang="cs-CZ" dirty="0"/>
              <a:t>) - Rusko, Ukrajina, Bělorusko  </a:t>
            </a:r>
          </a:p>
          <a:p>
            <a:pPr lvl="0"/>
            <a:r>
              <a:rPr lang="cs-CZ" dirty="0"/>
              <a:t>směs prvního a druhého typu - Polsko</a:t>
            </a:r>
          </a:p>
          <a:p>
            <a:pPr lvl="0"/>
            <a:r>
              <a:rPr lang="cs-CZ" dirty="0"/>
              <a:t>směs druhého a třetího typu - Slovensko, Srbsko, pobaltské země</a:t>
            </a:r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74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Teorie pádu komunismu dle </a:t>
            </a:r>
            <a:r>
              <a:rPr lang="cs-CZ" sz="2400" b="1" dirty="0" err="1"/>
              <a:t>Leslie</a:t>
            </a:r>
            <a:r>
              <a:rPr lang="cs-CZ" sz="2400" b="1" dirty="0"/>
              <a:t> Holmes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err="1"/>
              <a:t>Leslie</a:t>
            </a:r>
            <a:r>
              <a:rPr lang="cs-CZ" sz="1600" dirty="0"/>
              <a:t> Holmes: </a:t>
            </a:r>
            <a:r>
              <a:rPr lang="cs-CZ" sz="1600" i="1" dirty="0"/>
              <a:t>Post-</a:t>
            </a:r>
            <a:r>
              <a:rPr lang="cs-CZ" sz="1600" i="1" dirty="0" err="1"/>
              <a:t>Communism</a:t>
            </a:r>
            <a:r>
              <a:rPr lang="cs-CZ" sz="1600" i="1" dirty="0"/>
              <a:t>. </a:t>
            </a:r>
            <a:r>
              <a:rPr lang="cs-CZ" sz="1600" i="1" dirty="0" err="1"/>
              <a:t>An</a:t>
            </a:r>
            <a:r>
              <a:rPr lang="cs-CZ" sz="1600" i="1" dirty="0"/>
              <a:t> </a:t>
            </a:r>
            <a:r>
              <a:rPr lang="cs-CZ" sz="1600" i="1" dirty="0" err="1"/>
              <a:t>Introduction</a:t>
            </a:r>
            <a:r>
              <a:rPr lang="cs-CZ" sz="1600" dirty="0"/>
              <a:t>, 1997</a:t>
            </a:r>
          </a:p>
          <a:p>
            <a:pPr marL="0" indent="0">
              <a:buNone/>
            </a:pPr>
            <a:r>
              <a:rPr lang="cs-CZ" sz="1600" dirty="0"/>
              <a:t>Ambice sestavit </a:t>
            </a:r>
            <a:r>
              <a:rPr lang="cs-CZ" sz="1600" b="1" dirty="0"/>
              <a:t>komplet teorií pádu komunismu</a:t>
            </a:r>
            <a:r>
              <a:rPr lang="cs-CZ" sz="1600" dirty="0"/>
              <a:t>; některé se týkají celé SVE, některé pouze SSSR. </a:t>
            </a:r>
          </a:p>
          <a:p>
            <a:pPr marL="0" indent="0">
              <a:buNone/>
            </a:pPr>
            <a:r>
              <a:rPr lang="cs-CZ" sz="1600" u="sng" dirty="0"/>
              <a:t>Praktické teorie</a:t>
            </a:r>
            <a:endParaRPr lang="cs-CZ" sz="1600" dirty="0"/>
          </a:p>
          <a:p>
            <a:pPr marL="0" lvl="0" indent="0">
              <a:buNone/>
            </a:pPr>
            <a:r>
              <a:rPr lang="cs-CZ" sz="1600" dirty="0"/>
              <a:t>1. Gorbačovův faktor </a:t>
            </a:r>
          </a:p>
          <a:p>
            <a:pPr marL="0" lvl="0" indent="0">
              <a:buNone/>
            </a:pPr>
            <a:r>
              <a:rPr lang="cs-CZ" sz="1600" dirty="0"/>
              <a:t>2. Ekonomický nezdar</a:t>
            </a:r>
          </a:p>
          <a:p>
            <a:pPr marL="0" lvl="0" indent="0">
              <a:buNone/>
            </a:pPr>
            <a:r>
              <a:rPr lang="cs-CZ" sz="1600" dirty="0"/>
              <a:t>3. Role opozice</a:t>
            </a:r>
          </a:p>
          <a:p>
            <a:pPr marL="0" lvl="0" indent="0">
              <a:buNone/>
            </a:pPr>
            <a:r>
              <a:rPr lang="cs-CZ" sz="1600" dirty="0"/>
              <a:t>4. Konkurence Západu</a:t>
            </a:r>
          </a:p>
          <a:p>
            <a:pPr marL="0" indent="0">
              <a:buNone/>
            </a:pPr>
            <a:r>
              <a:rPr lang="cs-CZ" sz="1600" u="sng" dirty="0"/>
              <a:t>Abstraktní teorie</a:t>
            </a:r>
            <a:endParaRPr lang="cs-CZ" sz="1600" dirty="0"/>
          </a:p>
          <a:p>
            <a:pPr marL="0" lvl="0" indent="0">
              <a:buNone/>
            </a:pPr>
            <a:r>
              <a:rPr lang="cs-CZ" sz="1600" dirty="0"/>
              <a:t>5. Historická revize marxismu</a:t>
            </a:r>
          </a:p>
          <a:p>
            <a:pPr marL="0" lvl="0" indent="0">
              <a:buNone/>
            </a:pPr>
            <a:r>
              <a:rPr lang="cs-CZ" sz="1600" dirty="0"/>
              <a:t>6. Napětí v bloku</a:t>
            </a:r>
          </a:p>
          <a:p>
            <a:pPr marL="0" lvl="0" indent="0">
              <a:buNone/>
            </a:pPr>
            <a:r>
              <a:rPr lang="cs-CZ" sz="1600" dirty="0"/>
              <a:t>7. Srovnávací teorie revolucí (Charles </a:t>
            </a:r>
            <a:r>
              <a:rPr lang="cs-CZ" sz="1600" dirty="0" err="1"/>
              <a:t>Tilly</a:t>
            </a:r>
            <a:r>
              <a:rPr lang="cs-CZ" sz="1600" dirty="0"/>
              <a:t>)</a:t>
            </a:r>
          </a:p>
          <a:p>
            <a:pPr marL="0" lvl="0" indent="0">
              <a:buNone/>
            </a:pPr>
            <a:r>
              <a:rPr lang="cs-CZ" sz="1600" dirty="0"/>
              <a:t>8. Srovnávací teorie modernizace a modernity</a:t>
            </a:r>
          </a:p>
          <a:p>
            <a:pPr marL="0" lvl="0" indent="0">
              <a:buNone/>
            </a:pPr>
            <a:r>
              <a:rPr lang="cs-CZ" sz="1600" dirty="0"/>
              <a:t>9. Teorie krize legitimity</a:t>
            </a:r>
          </a:p>
        </p:txBody>
      </p:sp>
    </p:spTree>
    <p:extLst>
      <p:ext uri="{BB962C8B-B14F-4D97-AF65-F5344CB8AC3E}">
        <p14:creationId xmlns:p14="http://schemas.microsoft.com/office/powerpoint/2010/main" val="221879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000" dirty="0"/>
              <a:t>Analýza ruského přechodu – </a:t>
            </a:r>
            <a:r>
              <a:rPr lang="cs-CZ" sz="2000" dirty="0" err="1"/>
              <a:t>Wlodzimierz</a:t>
            </a:r>
            <a:r>
              <a:rPr lang="cs-CZ" sz="2000" dirty="0"/>
              <a:t> </a:t>
            </a:r>
            <a:r>
              <a:rPr lang="cs-CZ" sz="2000" dirty="0" err="1"/>
              <a:t>Marciniak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900" b="1" dirty="0" err="1"/>
              <a:t>Włodzimierz</a:t>
            </a:r>
            <a:r>
              <a:rPr lang="cs-CZ" sz="900" b="1" dirty="0"/>
              <a:t> </a:t>
            </a:r>
            <a:r>
              <a:rPr lang="cs-CZ" sz="900" b="1" dirty="0" err="1"/>
              <a:t>Marciniak</a:t>
            </a:r>
            <a:r>
              <a:rPr lang="cs-CZ" sz="900" b="1" dirty="0"/>
              <a:t>: </a:t>
            </a:r>
            <a:r>
              <a:rPr lang="cs-CZ" sz="900" b="1" i="1" dirty="0" err="1"/>
              <a:t>Rograbione</a:t>
            </a:r>
            <a:r>
              <a:rPr lang="cs-CZ" sz="900" b="1" i="1" dirty="0"/>
              <a:t> </a:t>
            </a:r>
            <a:r>
              <a:rPr lang="cs-CZ" sz="900" b="1" i="1" dirty="0" err="1"/>
              <a:t>imperium</a:t>
            </a:r>
            <a:r>
              <a:rPr lang="cs-CZ" sz="900" b="1" dirty="0"/>
              <a:t> (2001)</a:t>
            </a:r>
          </a:p>
          <a:p>
            <a:pPr lvl="0"/>
            <a:r>
              <a:rPr lang="cs-CZ" sz="900" dirty="0"/>
              <a:t>zachycení krátké periody od nástupu Gorbačova do vyvrcholení sporů ruské zákonodárné a výkonné moci na podzim 1993</a:t>
            </a:r>
          </a:p>
          <a:p>
            <a:pPr lvl="0"/>
            <a:r>
              <a:rPr lang="cs-CZ" sz="900" dirty="0"/>
              <a:t>chronologický přístup, osobnostní profily (</a:t>
            </a:r>
            <a:r>
              <a:rPr lang="cs-CZ" sz="900" dirty="0" err="1"/>
              <a:t>Žirinovskij</a:t>
            </a:r>
            <a:r>
              <a:rPr lang="cs-CZ" sz="900" dirty="0"/>
              <a:t>, Jelcin, </a:t>
            </a:r>
            <a:r>
              <a:rPr lang="cs-CZ" sz="900" dirty="0" err="1"/>
              <a:t>Gajdar</a:t>
            </a:r>
            <a:r>
              <a:rPr lang="cs-CZ" sz="900" dirty="0"/>
              <a:t>, </a:t>
            </a:r>
            <a:r>
              <a:rPr lang="cs-CZ" sz="900" dirty="0" err="1"/>
              <a:t>Ruckoj</a:t>
            </a:r>
            <a:r>
              <a:rPr lang="cs-CZ" sz="900" dirty="0"/>
              <a:t>)</a:t>
            </a:r>
          </a:p>
          <a:p>
            <a:pPr lvl="0"/>
            <a:r>
              <a:rPr lang="cs-CZ" sz="900" dirty="0"/>
              <a:t>rozsáhlá pramenná základna + osobní vhled do událostí (1992-97 autor působil na polském velvyslanectví v Rusku)</a:t>
            </a:r>
          </a:p>
          <a:p>
            <a:pPr lvl="0"/>
            <a:r>
              <a:rPr lang="cs-CZ" sz="900" dirty="0"/>
              <a:t>snaha o “odvržení” staré sovětské reality nikoli evoluční, ale opět revoluční metodou (se silovým zásahem shora, ze strany vlády), neznamená rozchod Ruska se sovětskou (post)komunistickou identitou</a:t>
            </a:r>
          </a:p>
          <a:p>
            <a:pPr lvl="0"/>
            <a:r>
              <a:rPr lang="cs-CZ" sz="900" dirty="0"/>
              <a:t>historicko-ekonomický rozměr, název </a:t>
            </a:r>
            <a:r>
              <a:rPr lang="cs-CZ" sz="900" i="1" dirty="0"/>
              <a:t>Rozkradené impérium</a:t>
            </a:r>
            <a:r>
              <a:rPr lang="cs-CZ" sz="900" dirty="0"/>
              <a:t> koresponduje s propojením politické a ekonomické transformace směrem od etatizované socialistické ekonomiky, část věnovaná změně majetkových poměrů v průběhu privatizace, detailně problém transferu majetkových vztahů; zárodečným obdobím pozdní socialismus, vytvářející podmínky pro neoficiální akumulaci kapitálu a utváření kvazi-podnikatelských struktur na bázi Komsomolu, speciálních zájmových skupin nomenklatury, nelegální stínové ekonomiky, v rámci struktur silových a bezpečnostních, v médiích...</a:t>
            </a:r>
          </a:p>
          <a:p>
            <a:pPr lvl="0"/>
            <a:r>
              <a:rPr lang="cs-CZ" sz="900" dirty="0"/>
              <a:t>fenomén “oligarchizace” důsledkem transformace: živelné, s absentujícím právním ohraničením, opětovná koncentrace kapitálu v rukou gigantických koncernů, bank s významnou účastí státu či jednotlivých osob propojujících svět ekonomiky, politiky a organizovaného zločinu, příklady (</a:t>
            </a:r>
            <a:r>
              <a:rPr lang="cs-CZ" sz="900" dirty="0" err="1"/>
              <a:t>Gazprom</a:t>
            </a:r>
            <a:r>
              <a:rPr lang="cs-CZ" sz="900" dirty="0"/>
              <a:t>, </a:t>
            </a:r>
            <a:r>
              <a:rPr lang="cs-CZ" sz="900" dirty="0" err="1"/>
              <a:t>Menatep</a:t>
            </a:r>
            <a:r>
              <a:rPr lang="cs-CZ" sz="900" dirty="0"/>
              <a:t>, </a:t>
            </a:r>
            <a:r>
              <a:rPr lang="cs-CZ" sz="900" dirty="0" err="1"/>
              <a:t>Gusinského</a:t>
            </a:r>
            <a:r>
              <a:rPr lang="cs-CZ" sz="900" dirty="0"/>
              <a:t> “impérium” ad.)</a:t>
            </a:r>
          </a:p>
          <a:p>
            <a:pPr lvl="0"/>
            <a:r>
              <a:rPr lang="cs-CZ" sz="900" dirty="0"/>
              <a:t>na pozadí reformátorského chaosu </a:t>
            </a:r>
            <a:r>
              <a:rPr lang="cs-CZ" sz="900" dirty="0" err="1"/>
              <a:t>Gajdarova</a:t>
            </a:r>
            <a:r>
              <a:rPr lang="cs-CZ" sz="900" dirty="0"/>
              <a:t> Ruska ve vládě soupeření dvou zájmových proudů s rozdílnou představou o dalším průběhu reforem - výsledné prosazení vojensko-průmyslové a palivo-energetické lobby znamenalo impuls pro stoupence zpomalení jejich radikality. </a:t>
            </a:r>
          </a:p>
          <a:p>
            <a:pPr lvl="0"/>
            <a:r>
              <a:rPr lang="cs-CZ" sz="900" dirty="0"/>
              <a:t>fenomén  impéria - ne ve smyslu geopolitickém, ale jako státní útvar kumulující sumu abstraktní moci i konkrétního majetku a ovládaný určitou ideou, která působí na jeho vnitřní podobu a může v sobě nést zárodky jeho vlastního zániku. Na jeho troskách v prvotní fázi chaos partikulárních zájmů, v podmínkách impéria potlačovaných, s jeho zánikem se však rychle orientují a snaží se zmocnit odpíraných statků</a:t>
            </a:r>
          </a:p>
          <a:p>
            <a:pPr lvl="0"/>
            <a:r>
              <a:rPr lang="cs-CZ" sz="900" dirty="0"/>
              <a:t>Svaz a rozporuplná identita mnohonárodnostního a zbyrokratizovaného státu, zachovávajícího si hierarchickou strukturu prostřednictvím nomenklatury</a:t>
            </a:r>
          </a:p>
          <a:p>
            <a:pPr lvl="0"/>
            <a:r>
              <a:rPr lang="cs-CZ" sz="900" dirty="0"/>
              <a:t>patrimoniální složka ruského politicko-kulturního dědictví : konzervativní prvek, odkazující na </a:t>
            </a:r>
            <a:r>
              <a:rPr lang="cs-CZ" sz="900" dirty="0" err="1"/>
              <a:t>prerepublikánské</a:t>
            </a:r>
            <a:r>
              <a:rPr lang="cs-CZ" sz="900" dirty="0"/>
              <a:t> období ruského carství, ale neodporující ani realitě (na rozdíl od ideálu) sovětského státu a totalitního principu vůdce. </a:t>
            </a:r>
          </a:p>
          <a:p>
            <a:pPr lvl="0"/>
            <a:r>
              <a:rPr lang="cs-CZ" sz="900" dirty="0"/>
              <a:t>Nestaví do středu pozornosti Jelcina a opozici. Snaha zachytit atmosféru dělení ruské politické scény na dva tábory se stoupenci v zájmových a nátlakových skupinách na profesionální a regionální úrovni, nepomíjí ani úlohu Ústavního soudu a veřejného mínění. </a:t>
            </a:r>
          </a:p>
        </p:txBody>
      </p:sp>
    </p:spTree>
    <p:extLst>
      <p:ext uri="{BB962C8B-B14F-4D97-AF65-F5344CB8AC3E}">
        <p14:creationId xmlns:p14="http://schemas.microsoft.com/office/powerpoint/2010/main" val="336655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20818</TotalTime>
  <Words>1469</Words>
  <Application>Microsoft Office PowerPoint</Application>
  <PresentationFormat>Předvádění na obrazovce (4:3)</PresentationFormat>
  <Paragraphs>98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Impact</vt:lpstr>
      <vt:lpstr>Times New Roman</vt:lpstr>
      <vt:lpstr>NewsPrint</vt:lpstr>
      <vt:lpstr>Pád sovětského modelu –  Ruská tranzice Jan Holzer – 27. 2. 2023 </vt:lpstr>
      <vt:lpstr>Cíle přednášky</vt:lpstr>
      <vt:lpstr>Perestrojka – vstupní data</vt:lpstr>
      <vt:lpstr>Takto vypadal M. S. Gorbačov  v nejlepší formě… (Rian_Archive)</vt:lpstr>
      <vt:lpstr>Vnitřní politika a ekonomika</vt:lpstr>
      <vt:lpstr>Chronologie</vt:lpstr>
      <vt:lpstr>Teorie – Herbert Kitschelt a modely komunismu</vt:lpstr>
      <vt:lpstr>Teorie pádu komunismu dle Leslie Holmes</vt:lpstr>
      <vt:lpstr>Analýza ruského přechodu – Wlodzimierz Marciniak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176</cp:revision>
  <dcterms:created xsi:type="dcterms:W3CDTF">2018-04-01T09:40:19Z</dcterms:created>
  <dcterms:modified xsi:type="dcterms:W3CDTF">2023-02-27T14:46:56Z</dcterms:modified>
</cp:coreProperties>
</file>