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8" r:id="rId3"/>
    <p:sldId id="301" r:id="rId4"/>
    <p:sldId id="300" r:id="rId5"/>
    <p:sldId id="281" r:id="rId6"/>
    <p:sldId id="296" r:id="rId7"/>
    <p:sldId id="297" r:id="rId8"/>
    <p:sldId id="29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65" autoAdjust="0"/>
    <p:restoredTop sz="94660"/>
  </p:normalViewPr>
  <p:slideViewPr>
    <p:cSldViewPr>
      <p:cViewPr varScale="1">
        <p:scale>
          <a:sx n="104" d="100"/>
          <a:sy n="104" d="100"/>
        </p:scale>
        <p:origin x="70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586F2-5CBB-424B-8AA0-EF2494226750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25DC-C195-4011-8F1F-2DB9BC146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POLITICKÝ REŽIM Jelcinova </a:t>
            </a:r>
            <a:r>
              <a:rPr lang="cs-CZ" sz="4000" b="1" dirty="0" err="1"/>
              <a:t>RuskA</a:t>
            </a:r>
            <a:br>
              <a:rPr lang="cs-CZ" sz="3600" b="1" dirty="0"/>
            </a:br>
            <a:r>
              <a:rPr lang="cs-CZ" sz="1800" b="1" dirty="0"/>
              <a:t>Jan Holzer – 27. 2. 2023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6547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rmAutofit/>
          </a:bodyPr>
          <a:lstStyle/>
          <a:p>
            <a:r>
              <a:rPr lang="cs-CZ" sz="4000" dirty="0"/>
              <a:t>Cíle přednášky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 fontScale="77500" lnSpcReduction="20000"/>
          </a:bodyPr>
          <a:lstStyle/>
          <a:p>
            <a:r>
              <a:rPr lang="cs-CZ" sz="2000" dirty="0"/>
              <a:t>Ruská politika v éře prezidenta Borise N. Jelcina: prezidentský model, parlament, volby, strany a jejich systém, soudobé ideologické spektrum, nestátní aktéři, fenomén oligarchů.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Texty k nastudování:</a:t>
            </a:r>
          </a:p>
          <a:p>
            <a:r>
              <a:rPr lang="cs-CZ" sz="2000" dirty="0"/>
              <a:t>Holzer, J. - Kuchyňková, P.: </a:t>
            </a:r>
            <a:r>
              <a:rPr lang="cs-CZ" sz="2000" i="1" dirty="0"/>
              <a:t>Jelcinovo Rusko. Případová studie nejistého režimu</a:t>
            </a:r>
            <a:r>
              <a:rPr lang="cs-CZ" sz="2000" dirty="0"/>
              <a:t>, on-line Středoevropské politické studie, roč. VII., č. 4, Podzim 2005, s. 428-455 (dostupné na www.cepsr.com). </a:t>
            </a:r>
          </a:p>
          <a:p>
            <a:r>
              <a:rPr lang="cs-CZ" sz="2000" dirty="0"/>
              <a:t>Holzer, J.: </a:t>
            </a:r>
            <a:r>
              <a:rPr lang="cs-CZ" sz="2000" i="1" dirty="0"/>
              <a:t>Rusko, </a:t>
            </a:r>
            <a:r>
              <a:rPr lang="cs-CZ" sz="2000" dirty="0"/>
              <a:t>in Kubát, M. a kol.: </a:t>
            </a:r>
            <a:r>
              <a:rPr lang="cs-CZ" sz="2000" i="1" dirty="0"/>
              <a:t>Politické a ústavní systémy zemí středovýchodní Evropy</a:t>
            </a:r>
            <a:r>
              <a:rPr lang="cs-CZ" sz="2000" dirty="0"/>
              <a:t>, Praha: </a:t>
            </a:r>
            <a:r>
              <a:rPr lang="cs-CZ" sz="2000" dirty="0" err="1"/>
              <a:t>Eurolex</a:t>
            </a:r>
            <a:r>
              <a:rPr lang="cs-CZ" sz="2000" dirty="0"/>
              <a:t> Bohemia 2004, s. 325-354.</a:t>
            </a:r>
          </a:p>
          <a:p>
            <a:pPr marL="0" indent="0">
              <a:buNone/>
            </a:pPr>
            <a:r>
              <a:rPr lang="cs-CZ" sz="2000" dirty="0"/>
              <a:t>Doporučená literatura v češtině:</a:t>
            </a:r>
          </a:p>
          <a:p>
            <a:r>
              <a:rPr lang="cs-CZ" sz="2000" dirty="0"/>
              <a:t>Holzer, J.: </a:t>
            </a:r>
            <a:r>
              <a:rPr lang="cs-CZ" sz="2000" i="1" dirty="0"/>
              <a:t>Politické strany Ruska</a:t>
            </a:r>
            <a:r>
              <a:rPr lang="cs-CZ" sz="2000" dirty="0"/>
              <a:t>, Brno: CDK 2004, s. 15-59, 79-126.</a:t>
            </a:r>
          </a:p>
          <a:p>
            <a:r>
              <a:rPr lang="cs-CZ" sz="2000" dirty="0"/>
              <a:t>Holzer, J.: </a:t>
            </a:r>
            <a:r>
              <a:rPr lang="cs-CZ" sz="2000" i="1" dirty="0"/>
              <a:t>Politický systém Ruska</a:t>
            </a:r>
            <a:r>
              <a:rPr lang="cs-CZ" sz="2000" dirty="0"/>
              <a:t>, Brno: CDK 2001, s. 27-53, 70-94.</a:t>
            </a:r>
          </a:p>
          <a:p>
            <a:r>
              <a:rPr lang="cs-CZ" sz="2000" dirty="0"/>
              <a:t>Kol.: </a:t>
            </a:r>
            <a:r>
              <a:rPr lang="cs-CZ" sz="2000" i="1" dirty="0"/>
              <a:t>Jelcinova epocha 1988-2000. Od </a:t>
            </a:r>
            <a:r>
              <a:rPr lang="cs-CZ" sz="2000" i="1" dirty="0" err="1"/>
              <a:t>Gorbačeva</a:t>
            </a:r>
            <a:r>
              <a:rPr lang="cs-CZ" sz="2000" i="1" dirty="0"/>
              <a:t> k </a:t>
            </a:r>
            <a:r>
              <a:rPr lang="cs-CZ" sz="2000" i="1" dirty="0" err="1"/>
              <a:t>Putinovi</a:t>
            </a:r>
            <a:r>
              <a:rPr lang="cs-CZ" sz="2000" i="1" dirty="0"/>
              <a:t>. Obrazy z moderních dějin Ruska</a:t>
            </a:r>
            <a:r>
              <a:rPr lang="cs-CZ" sz="2000" dirty="0"/>
              <a:t>, </a:t>
            </a:r>
            <a:r>
              <a:rPr lang="cs-CZ" sz="2000" dirty="0" err="1"/>
              <a:t>Vagrius</a:t>
            </a:r>
            <a:r>
              <a:rPr lang="cs-CZ" sz="2000" dirty="0"/>
              <a:t> 2001.</a:t>
            </a:r>
          </a:p>
          <a:p>
            <a:r>
              <a:rPr lang="cs-CZ" sz="2000" dirty="0" err="1"/>
              <a:t>Service</a:t>
            </a:r>
            <a:r>
              <a:rPr lang="cs-CZ" sz="2000" dirty="0"/>
              <a:t>, R.: </a:t>
            </a:r>
            <a:r>
              <a:rPr lang="cs-CZ" sz="2000" i="1" dirty="0"/>
              <a:t>Rusko. Experiment s jedním národem. Od roku 1991 do současnosti</a:t>
            </a:r>
            <a:r>
              <a:rPr lang="cs-CZ" sz="2000" dirty="0"/>
              <a:t>, Praha – Plzeň: Beta-Dobrovský Ševčík 2006.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9342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Autofit/>
          </a:bodyPr>
          <a:lstStyle/>
          <a:p>
            <a:pPr lvl="0"/>
            <a:r>
              <a:rPr lang="cs-CZ" sz="2000" b="1" dirty="0"/>
              <a:t>Období 1990-1991: zastánci Svazu versus zastánci republik</a:t>
            </a: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2600" b="1" dirty="0"/>
          </a:p>
          <a:p>
            <a:pPr marL="0" indent="0">
              <a:buNone/>
            </a:pPr>
            <a:r>
              <a:rPr lang="cs-CZ" sz="2600" b="1" dirty="0"/>
              <a:t>Tři proudy</a:t>
            </a:r>
          </a:p>
          <a:p>
            <a:pPr lvl="0"/>
            <a:r>
              <a:rPr lang="cs-CZ" sz="2600" dirty="0"/>
              <a:t>konservativní síly (premiér V. Pavlov, snahy o „konservativní stabilizaci”)</a:t>
            </a:r>
          </a:p>
          <a:p>
            <a:pPr lvl="0"/>
            <a:r>
              <a:rPr lang="cs-CZ" sz="2600" dirty="0"/>
              <a:t>reformní křídlo, zastánci suverenity republik (Jelcin)</a:t>
            </a:r>
          </a:p>
          <a:p>
            <a:pPr lvl="0"/>
            <a:r>
              <a:rPr lang="cs-CZ" sz="2600" dirty="0"/>
              <a:t>mezi nimi svazový prezident Gorbačov (ztrácí zázemí, v prosinci 1990 odstupuje </a:t>
            </a:r>
            <a:r>
              <a:rPr lang="cs-CZ" sz="2600" dirty="0" err="1"/>
              <a:t>Ševardnadze</a:t>
            </a:r>
            <a:r>
              <a:rPr lang="cs-CZ" sz="2600" dirty="0"/>
              <a:t>)</a:t>
            </a:r>
          </a:p>
          <a:p>
            <a:pPr marL="0" indent="0">
              <a:buNone/>
            </a:pPr>
            <a:r>
              <a:rPr lang="cs-CZ" sz="2600" b="1" dirty="0"/>
              <a:t>Hlavní téma</a:t>
            </a:r>
          </a:p>
          <a:p>
            <a:pPr lvl="0"/>
            <a:r>
              <a:rPr lang="cs-CZ" sz="2600" b="1" i="1" dirty="0"/>
              <a:t>konflikt razantní reformy vs. opatrná garance status quo</a:t>
            </a:r>
          </a:p>
          <a:p>
            <a:pPr marL="0" indent="0">
              <a:buNone/>
            </a:pPr>
            <a:r>
              <a:rPr lang="cs-CZ" sz="2600" b="1" dirty="0"/>
              <a:t>Efekty</a:t>
            </a:r>
          </a:p>
          <a:p>
            <a:pPr lvl="0"/>
            <a:r>
              <a:rPr lang="cs-CZ" sz="2600" dirty="0"/>
              <a:t>opuštění nesoutěživého modelu jediné hegemonické strany (KPSS)</a:t>
            </a:r>
          </a:p>
          <a:p>
            <a:pPr lvl="0"/>
            <a:r>
              <a:rPr lang="cs-CZ" sz="2600" dirty="0"/>
              <a:t>antisystémová / tranzitivní atomizace</a:t>
            </a:r>
          </a:p>
          <a:p>
            <a:pPr marL="0" indent="0">
              <a:buNone/>
            </a:pPr>
            <a:r>
              <a:rPr lang="cs-CZ" sz="2600" b="1" dirty="0"/>
              <a:t>Reálie</a:t>
            </a:r>
          </a:p>
          <a:p>
            <a:r>
              <a:rPr lang="cs-CZ" sz="2600" dirty="0"/>
              <a:t>první volby do Sjezdu lidových poslanců (26. 3. 1989)</a:t>
            </a:r>
          </a:p>
          <a:p>
            <a:r>
              <a:rPr lang="cs-CZ" sz="2600" dirty="0"/>
              <a:t>první Sjezd lidových poslanců (25. 5. - 6. 6. 1989)</a:t>
            </a:r>
          </a:p>
          <a:p>
            <a:r>
              <a:rPr lang="cs-CZ" sz="2600" dirty="0"/>
              <a:t>nepřímá volba prezidenta RSFSR (předseda Nejvyššího sovětu RSFSR; květen 1990) – Jelcin jako zastánce suverenity RSFSR vs. Gorbačov jako stoupenec zachování supremátu svazových orgánů</a:t>
            </a:r>
          </a:p>
          <a:p>
            <a:r>
              <a:rPr lang="cs-CZ" sz="2600" dirty="0"/>
              <a:t>vyhlášení suverenity Ruska a nadřazení jeho zákonů svazovým (12. 6. 1990)</a:t>
            </a:r>
          </a:p>
          <a:p>
            <a:r>
              <a:rPr lang="cs-CZ" sz="2600" dirty="0"/>
              <a:t>neúspěšný srpnový pokus o puč (19.-22. 8. 1991)</a:t>
            </a:r>
          </a:p>
          <a:p>
            <a:r>
              <a:rPr lang="cs-CZ" sz="2600" dirty="0"/>
              <a:t>konec SSSR (prosinec 1991) a nezávislost republik, </a:t>
            </a:r>
            <a:r>
              <a:rPr lang="cs-CZ" sz="2600" i="1" dirty="0" err="1"/>
              <a:t>bělověžské</a:t>
            </a:r>
            <a:r>
              <a:rPr lang="cs-CZ" sz="2600" i="1" dirty="0"/>
              <a:t> smlouvy</a:t>
            </a:r>
            <a:r>
              <a:rPr lang="cs-CZ" sz="2600" dirty="0"/>
              <a:t> (8. 12. 1991) </a:t>
            </a:r>
          </a:p>
          <a:p>
            <a:endParaRPr lang="cs-CZ" sz="1800" b="1" u="sng" dirty="0"/>
          </a:p>
          <a:p>
            <a:endParaRPr lang="cs-CZ" sz="2000" b="1" u="sng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42245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653136"/>
            <a:ext cx="6781800" cy="1600200"/>
          </a:xfrm>
        </p:spPr>
        <p:txBody>
          <a:bodyPr>
            <a:normAutofit/>
          </a:bodyPr>
          <a:lstStyle/>
          <a:p>
            <a:r>
              <a:rPr lang="cs-CZ" sz="2800" dirty="0"/>
              <a:t>Boris Nikolajevič Jelcin – komunista, demokrat, prezident, volejbalista, alkoholik…</a:t>
            </a:r>
            <a:endParaRPr lang="en-GB" sz="2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98352"/>
            <a:ext cx="5832647" cy="4365754"/>
          </a:xfrm>
        </p:spPr>
      </p:pic>
    </p:spTree>
    <p:extLst>
      <p:ext uri="{BB962C8B-B14F-4D97-AF65-F5344CB8AC3E}">
        <p14:creationId xmlns:p14="http://schemas.microsoft.com/office/powerpoint/2010/main" val="230168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720080"/>
          </a:xfrm>
        </p:spPr>
        <p:txBody>
          <a:bodyPr>
            <a:noAutofit/>
          </a:bodyPr>
          <a:lstStyle/>
          <a:p>
            <a:r>
              <a:rPr lang="cs-CZ" sz="2400" b="1" dirty="0"/>
              <a:t>Období 1992-1997: exekutiva versus legislativa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3902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000" b="1"/>
          </a:p>
          <a:p>
            <a:pPr marL="0" indent="0">
              <a:buNone/>
            </a:pPr>
            <a:r>
              <a:rPr lang="cs-CZ" sz="2000" b="1"/>
              <a:t>Proudy</a:t>
            </a:r>
            <a:endParaRPr lang="cs-CZ" sz="2000" b="1" dirty="0"/>
          </a:p>
          <a:p>
            <a:r>
              <a:rPr lang="cs-CZ" sz="2000" dirty="0"/>
              <a:t>zastánci rychlé ekonomické reformy (</a:t>
            </a:r>
            <a:r>
              <a:rPr lang="cs-CZ" sz="2000" dirty="0" err="1"/>
              <a:t>Němcov</a:t>
            </a:r>
            <a:r>
              <a:rPr lang="cs-CZ" sz="2000" dirty="0"/>
              <a:t>, </a:t>
            </a:r>
            <a:r>
              <a:rPr lang="cs-CZ" sz="2000" dirty="0" err="1"/>
              <a:t>Čubajs</a:t>
            </a:r>
            <a:r>
              <a:rPr lang="cs-CZ" sz="2000" dirty="0"/>
              <a:t>) jako exekutivní zázemí Jelcina, na konci 1992 ovšem premiér </a:t>
            </a:r>
            <a:r>
              <a:rPr lang="cs-CZ" sz="2000" dirty="0" err="1"/>
              <a:t>Gajdar</a:t>
            </a:r>
            <a:r>
              <a:rPr lang="cs-CZ" sz="2000" dirty="0"/>
              <a:t> nahrazen Černomyrdinem</a:t>
            </a:r>
          </a:p>
          <a:p>
            <a:pPr lvl="0"/>
            <a:r>
              <a:rPr lang="cs-CZ" sz="2000" dirty="0"/>
              <a:t>odpůrci ekonomických změn (komunisty ovládaný parlament)</a:t>
            </a:r>
          </a:p>
          <a:p>
            <a:pPr marL="0" indent="0">
              <a:buNone/>
            </a:pPr>
            <a:r>
              <a:rPr lang="cs-CZ" sz="2000" b="1" dirty="0"/>
              <a:t>Rozšíření konfliktních linií</a:t>
            </a:r>
          </a:p>
          <a:p>
            <a:pPr lvl="0"/>
            <a:r>
              <a:rPr lang="cs-CZ" sz="2000" dirty="0"/>
              <a:t>vláda vs. opozice (parlament)</a:t>
            </a:r>
          </a:p>
          <a:p>
            <a:pPr lvl="0"/>
            <a:r>
              <a:rPr lang="cs-CZ" sz="2000" dirty="0"/>
              <a:t>vláda vs. odbory</a:t>
            </a:r>
          </a:p>
          <a:p>
            <a:pPr lvl="0"/>
            <a:r>
              <a:rPr lang="cs-CZ" sz="2000" dirty="0"/>
              <a:t>centrum vs. regiony (89 subjektů, mj. konflikt v Čečensku)</a:t>
            </a:r>
          </a:p>
          <a:p>
            <a:pPr marL="0" lvl="0" indent="0">
              <a:buNone/>
            </a:pPr>
            <a:r>
              <a:rPr lang="cs-CZ" sz="2000" b="1" dirty="0"/>
              <a:t>Osobní konflikty: </a:t>
            </a:r>
            <a:r>
              <a:rPr lang="cs-CZ" sz="2000" dirty="0"/>
              <a:t>Černomyrdin vs. </a:t>
            </a:r>
            <a:r>
              <a:rPr lang="cs-CZ" sz="2000" dirty="0" err="1"/>
              <a:t>Čubajs</a:t>
            </a:r>
            <a:r>
              <a:rPr lang="cs-CZ" sz="2000" dirty="0"/>
              <a:t>, </a:t>
            </a:r>
            <a:r>
              <a:rPr lang="cs-CZ" sz="2000" dirty="0" err="1"/>
              <a:t>Čubajs</a:t>
            </a:r>
            <a:r>
              <a:rPr lang="cs-CZ" sz="2000" dirty="0"/>
              <a:t> vs. </a:t>
            </a:r>
            <a:r>
              <a:rPr lang="cs-CZ" sz="2000" dirty="0" err="1"/>
              <a:t>Němcov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Reálie</a:t>
            </a:r>
          </a:p>
          <a:p>
            <a:pPr lvl="0"/>
            <a:r>
              <a:rPr lang="cs-CZ" sz="2000" dirty="0"/>
              <a:t>referendum (jaro 1993) - pro Jelcina 58% zúčastněných</a:t>
            </a:r>
          </a:p>
          <a:p>
            <a:pPr lvl="0"/>
            <a:r>
              <a:rPr lang="cs-CZ" sz="2000" dirty="0"/>
              <a:t>parlamentní volby (1993 a 1995)</a:t>
            </a:r>
          </a:p>
          <a:p>
            <a:pPr lvl="0"/>
            <a:r>
              <a:rPr lang="cs-CZ" sz="2000" dirty="0"/>
              <a:t>prezidentské volby (červen 1996)</a:t>
            </a:r>
          </a:p>
          <a:p>
            <a:pPr lvl="0"/>
            <a:endParaRPr lang="cs-CZ" sz="2000" dirty="0"/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03146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pPr lvl="0"/>
            <a:br>
              <a:rPr lang="cs-CZ" sz="2000" b="1" dirty="0"/>
            </a:br>
            <a:br>
              <a:rPr lang="cs-CZ" sz="2000" b="1" dirty="0"/>
            </a:br>
            <a:r>
              <a:rPr lang="cs-CZ" sz="2000" b="1" dirty="0"/>
              <a:t>Období 1997-1999: </a:t>
            </a:r>
            <a:br>
              <a:rPr lang="cs-CZ" sz="2000" b="1" dirty="0"/>
            </a:br>
            <a:r>
              <a:rPr lang="cs-CZ" sz="2000" b="1" dirty="0"/>
              <a:t>(a) vláda vs. parlament  + (b) prezident vs. oligarchové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4318248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ru-RU" dirty="0"/>
          </a:p>
        </p:txBody>
      </p:sp>
      <p:sp>
        <p:nvSpPr>
          <p:cNvPr id="4" name="Obdélník 3"/>
          <p:cNvSpPr/>
          <p:nvPr/>
        </p:nvSpPr>
        <p:spPr>
          <a:xfrm>
            <a:off x="683568" y="1268761"/>
            <a:ext cx="77048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fenomén </a:t>
            </a:r>
            <a:r>
              <a:rPr lang="cs-CZ" sz="2000" i="1" dirty="0"/>
              <a:t>finanční oligarchie </a:t>
            </a:r>
            <a:r>
              <a:rPr lang="cs-CZ" sz="2000" dirty="0"/>
              <a:t>- Velká sedmička, vznik po nahrazení </a:t>
            </a:r>
            <a:r>
              <a:rPr lang="cs-CZ" sz="2000" dirty="0" err="1"/>
              <a:t>Gajdara</a:t>
            </a:r>
            <a:r>
              <a:rPr lang="cs-CZ" sz="2000" dirty="0"/>
              <a:t> Černomyrdinem, cílem rozšiřování majetku a mocenský vliv skrze média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srpen - září 1997 „vlády národní spásy” J. </a:t>
            </a:r>
            <a:r>
              <a:rPr lang="cs-CZ" sz="2000" dirty="0" err="1"/>
              <a:t>Primakova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Duma do dvou táborů: zastánci zahájení impeachmentu (nereálné) vs. přívrženci přijetí dodatků k ústavě, omezujících moc Kremlu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 květnu 1999 odvolán </a:t>
            </a:r>
            <a:r>
              <a:rPr lang="cs-CZ" sz="2000" dirty="0" err="1"/>
              <a:t>Primakov</a:t>
            </a:r>
            <a:r>
              <a:rPr lang="cs-CZ" sz="2000" dirty="0"/>
              <a:t>, novým předsedou vlády Sergej </a:t>
            </a:r>
            <a:r>
              <a:rPr lang="cs-CZ" sz="2000" dirty="0" err="1"/>
              <a:t>Stěpašin</a:t>
            </a:r>
            <a:r>
              <a:rPr lang="cs-CZ" sz="2000" dirty="0"/>
              <a:t>, hned v srpnu místo </a:t>
            </a:r>
            <a:r>
              <a:rPr lang="cs-CZ" sz="2000" dirty="0" err="1"/>
              <a:t>Stěpašina</a:t>
            </a:r>
            <a:r>
              <a:rPr lang="cs-CZ" sz="2000" dirty="0"/>
              <a:t> Vladimir Putin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 září 1999 nový konflikt v Čečensku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reforma armády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parlamentní volby (prosinec 1999)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prezidentské volby (březen 2000)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74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dirty="0"/>
              <a:t>Interpretace Jelcinovy éry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/>
              <a:t>Tři možné verze kapitalismu v Rusku </a:t>
            </a:r>
            <a:r>
              <a:rPr lang="cs-CZ" sz="1600" dirty="0"/>
              <a:t>(Boris </a:t>
            </a:r>
            <a:r>
              <a:rPr lang="cs-CZ" sz="1600" dirty="0" err="1"/>
              <a:t>Němcov</a:t>
            </a:r>
            <a:r>
              <a:rPr lang="cs-CZ" sz="1600" dirty="0"/>
              <a:t>)</a:t>
            </a:r>
          </a:p>
          <a:p>
            <a:pPr lvl="0"/>
            <a:r>
              <a:rPr lang="cs-CZ" sz="1600" dirty="0"/>
              <a:t>lidový kapitalismus” (</a:t>
            </a:r>
            <a:r>
              <a:rPr lang="cs-CZ" sz="1600" dirty="0" err="1"/>
              <a:t>Němcov</a:t>
            </a:r>
            <a:r>
              <a:rPr lang="cs-CZ" sz="1600" dirty="0"/>
              <a:t>) - moc, vlastnictví a peníze patří „co možná největšímu počtu lidí”</a:t>
            </a:r>
          </a:p>
          <a:p>
            <a:pPr lvl="0"/>
            <a:r>
              <a:rPr lang="cs-CZ" sz="1600" dirty="0"/>
              <a:t>„nomenklaturně-byrokratický kapitalismus” (</a:t>
            </a:r>
            <a:r>
              <a:rPr lang="cs-CZ" sz="1600" dirty="0" err="1"/>
              <a:t>Lužkov</a:t>
            </a:r>
            <a:r>
              <a:rPr lang="cs-CZ" sz="1600" dirty="0"/>
              <a:t>) - úřednictvo nositelem i distributorem moci</a:t>
            </a:r>
          </a:p>
          <a:p>
            <a:pPr lvl="0"/>
            <a:r>
              <a:rPr lang="cs-CZ" sz="1600" dirty="0"/>
              <a:t>„oligarchický kapitalismus” (</a:t>
            </a:r>
            <a:r>
              <a:rPr lang="cs-CZ" sz="1600" dirty="0" err="1"/>
              <a:t>Berezovskij</a:t>
            </a:r>
            <a:r>
              <a:rPr lang="cs-CZ" sz="1600" dirty="0"/>
              <a:t>) - vláda i prezident loutky, závislé na finančnících</a:t>
            </a:r>
          </a:p>
          <a:p>
            <a:pPr marL="0" indent="0">
              <a:buNone/>
            </a:pPr>
            <a:r>
              <a:rPr lang="cs-CZ" sz="1600" b="1" dirty="0"/>
              <a:t>Příčiny krize ruské „demokracie“ </a:t>
            </a:r>
            <a:r>
              <a:rPr lang="cs-CZ" sz="1600" dirty="0"/>
              <a:t>(Alexandr </a:t>
            </a:r>
            <a:r>
              <a:rPr lang="cs-CZ" sz="1600" dirty="0" err="1"/>
              <a:t>Bovin</a:t>
            </a:r>
            <a:r>
              <a:rPr lang="cs-CZ" sz="1600" dirty="0"/>
              <a:t>, bývalý ruský velvyslanec v Izraeli)</a:t>
            </a:r>
          </a:p>
          <a:p>
            <a:pPr lvl="0"/>
            <a:r>
              <a:rPr lang="cs-CZ" sz="1600" dirty="0"/>
              <a:t>elita neschopna určit strategii rozvoje Ruska, politických i ekonomických reforem</a:t>
            </a:r>
          </a:p>
          <a:p>
            <a:pPr lvl="0"/>
            <a:r>
              <a:rPr lang="cs-CZ" sz="1600" dirty="0"/>
              <a:t>rodící se ruská demokracie devastována rychlejším a zhoubnějším bujením byrokracie</a:t>
            </a:r>
          </a:p>
          <a:p>
            <a:pPr lvl="0"/>
            <a:r>
              <a:rPr lang="cs-CZ" sz="1600" dirty="0"/>
              <a:t>nebezpečný nárůst snah regionů ignorovat zákonodárství centra tvorbou vlastních „výnosů” a získat samostatnost</a:t>
            </a:r>
          </a:p>
          <a:p>
            <a:pPr lvl="0"/>
            <a:r>
              <a:rPr lang="cs-CZ" sz="1600" dirty="0"/>
              <a:t>snižující se prestiž úřadu ruského prezidenta</a:t>
            </a:r>
          </a:p>
          <a:p>
            <a:pPr lvl="0"/>
            <a:r>
              <a:rPr lang="cs-CZ" sz="1600" dirty="0"/>
              <a:t>narůstající odcizení veřejnosti politice, resp. „nomenklaturní demokracii”</a:t>
            </a:r>
          </a:p>
          <a:p>
            <a:pPr lvl="0"/>
            <a:r>
              <a:rPr lang="cs-CZ" sz="1600" dirty="0"/>
              <a:t>zpochybnění zárodečné formy ruské občanské společnosti (nejnebezpečnější aspekt)</a:t>
            </a:r>
          </a:p>
        </p:txBody>
      </p:sp>
    </p:spTree>
    <p:extLst>
      <p:ext uri="{BB962C8B-B14F-4D97-AF65-F5344CB8AC3E}">
        <p14:creationId xmlns:p14="http://schemas.microsoft.com/office/powerpoint/2010/main" val="2218794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6600" dirty="0"/>
              <a:t>Děkuji za pozornost.</a:t>
            </a:r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019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20859</TotalTime>
  <Words>781</Words>
  <Application>Microsoft Office PowerPoint</Application>
  <PresentationFormat>Předvádění na obrazovce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Impact</vt:lpstr>
      <vt:lpstr>Times New Roman</vt:lpstr>
      <vt:lpstr>NewsPrint</vt:lpstr>
      <vt:lpstr>POLITICKÝ REŽIM Jelcinova RuskA Jan Holzer – 27. 2. 2023 </vt:lpstr>
      <vt:lpstr>Cíle přednášky</vt:lpstr>
      <vt:lpstr>Období 1990-1991: zastánci Svazu versus zastánci republik</vt:lpstr>
      <vt:lpstr>Boris Nikolajevič Jelcin – komunista, demokrat, prezident, volejbalista, alkoholik…</vt:lpstr>
      <vt:lpstr>Období 1992-1997: exekutiva versus legislativa</vt:lpstr>
      <vt:lpstr>  Období 1997-1999:  (a) vláda vs. parlament  + (b) prezident vs. oligarchové</vt:lpstr>
      <vt:lpstr>Interpretace Jelcinovy éry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RIGHNTS  IN RUSSIA</dc:title>
  <dc:creator>OLGA</dc:creator>
  <cp:lastModifiedBy>Jan Holzer</cp:lastModifiedBy>
  <cp:revision>182</cp:revision>
  <dcterms:created xsi:type="dcterms:W3CDTF">2018-04-01T09:40:19Z</dcterms:created>
  <dcterms:modified xsi:type="dcterms:W3CDTF">2023-02-27T14:49:26Z</dcterms:modified>
</cp:coreProperties>
</file>