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3" r:id="rId23"/>
    <p:sldId id="278" r:id="rId24"/>
    <p:sldId id="279" r:id="rId25"/>
    <p:sldId id="281" r:id="rId26"/>
    <p:sldId id="282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F35CC56E-5DD0-4199-BE04-105189999B9D}"/>
    <pc:docChg chg="custSel modSld">
      <pc:chgData name="Peter Spáč" userId="2e8d26cd-55d7-4d78-8227-1866407259d9" providerId="ADAL" clId="{F35CC56E-5DD0-4199-BE04-105189999B9D}" dt="2023-03-20T08:51:14.299" v="27" actId="20577"/>
      <pc:docMkLst>
        <pc:docMk/>
      </pc:docMkLst>
      <pc:sldChg chg="modSp">
        <pc:chgData name="Peter Spáč" userId="2e8d26cd-55d7-4d78-8227-1866407259d9" providerId="ADAL" clId="{F35CC56E-5DD0-4199-BE04-105189999B9D}" dt="2023-03-20T08:38:49.623" v="2" actId="207"/>
        <pc:sldMkLst>
          <pc:docMk/>
          <pc:sldMk cId="2135299020" sldId="258"/>
        </pc:sldMkLst>
        <pc:graphicFrameChg chg="modGraphic">
          <ac:chgData name="Peter Spáč" userId="2e8d26cd-55d7-4d78-8227-1866407259d9" providerId="ADAL" clId="{F35CC56E-5DD0-4199-BE04-105189999B9D}" dt="2023-03-20T08:38:49.623" v="2" actId="207"/>
          <ac:graphicFrameMkLst>
            <pc:docMk/>
            <pc:sldMk cId="2135299020" sldId="258"/>
            <ac:graphicFrameMk id="4" creationId="{B0869C53-6F4B-4F18-952D-4343D245CC0F}"/>
          </ac:graphicFrameMkLst>
        </pc:graphicFrameChg>
      </pc:sldChg>
      <pc:sldChg chg="modSp">
        <pc:chgData name="Peter Spáč" userId="2e8d26cd-55d7-4d78-8227-1866407259d9" providerId="ADAL" clId="{F35CC56E-5DD0-4199-BE04-105189999B9D}" dt="2023-03-20T08:45:57.935" v="8" actId="20577"/>
        <pc:sldMkLst>
          <pc:docMk/>
          <pc:sldMk cId="2370945346" sldId="263"/>
        </pc:sldMkLst>
        <pc:spChg chg="mod">
          <ac:chgData name="Peter Spáč" userId="2e8d26cd-55d7-4d78-8227-1866407259d9" providerId="ADAL" clId="{F35CC56E-5DD0-4199-BE04-105189999B9D}" dt="2023-03-20T08:45:57.935" v="8" actId="20577"/>
          <ac:spMkLst>
            <pc:docMk/>
            <pc:sldMk cId="2370945346" sldId="263"/>
            <ac:spMk id="3" creationId="{1B639747-74A3-4EF2-9C79-5AC0B6426863}"/>
          </ac:spMkLst>
        </pc:spChg>
      </pc:sldChg>
      <pc:sldChg chg="modSp">
        <pc:chgData name="Peter Spáč" userId="2e8d26cd-55d7-4d78-8227-1866407259d9" providerId="ADAL" clId="{F35CC56E-5DD0-4199-BE04-105189999B9D}" dt="2023-03-20T08:46:30.888" v="10" actId="14734"/>
        <pc:sldMkLst>
          <pc:docMk/>
          <pc:sldMk cId="2323085115" sldId="264"/>
        </pc:sldMkLst>
        <pc:graphicFrameChg chg="modGraphic">
          <ac:chgData name="Peter Spáč" userId="2e8d26cd-55d7-4d78-8227-1866407259d9" providerId="ADAL" clId="{F35CC56E-5DD0-4199-BE04-105189999B9D}" dt="2023-03-20T08:46:30.888" v="10" actId="14734"/>
          <ac:graphicFrameMkLst>
            <pc:docMk/>
            <pc:sldMk cId="2323085115" sldId="264"/>
            <ac:graphicFrameMk id="4" creationId="{8F7DEBF0-6C95-48F2-A037-06EF9C7F74B7}"/>
          </ac:graphicFrameMkLst>
        </pc:graphicFrameChg>
      </pc:sldChg>
      <pc:sldChg chg="modSp">
        <pc:chgData name="Peter Spáč" userId="2e8d26cd-55d7-4d78-8227-1866407259d9" providerId="ADAL" clId="{F35CC56E-5DD0-4199-BE04-105189999B9D}" dt="2023-03-20T08:49:23.403" v="13" actId="207"/>
        <pc:sldMkLst>
          <pc:docMk/>
          <pc:sldMk cId="2109699675" sldId="272"/>
        </pc:sldMkLst>
        <pc:graphicFrameChg chg="modGraphic">
          <ac:chgData name="Peter Spáč" userId="2e8d26cd-55d7-4d78-8227-1866407259d9" providerId="ADAL" clId="{F35CC56E-5DD0-4199-BE04-105189999B9D}" dt="2023-03-20T08:49:23.403" v="13" actId="207"/>
          <ac:graphicFrameMkLst>
            <pc:docMk/>
            <pc:sldMk cId="2109699675" sldId="272"/>
            <ac:graphicFrameMk id="4" creationId="{CC412564-6D34-4ACD-8B55-C54BC463A269}"/>
          </ac:graphicFrameMkLst>
        </pc:graphicFrameChg>
      </pc:sldChg>
      <pc:sldChg chg="modSp">
        <pc:chgData name="Peter Spáč" userId="2e8d26cd-55d7-4d78-8227-1866407259d9" providerId="ADAL" clId="{F35CC56E-5DD0-4199-BE04-105189999B9D}" dt="2023-03-20T08:51:09.053" v="20" actId="20577"/>
        <pc:sldMkLst>
          <pc:docMk/>
          <pc:sldMk cId="871241746" sldId="288"/>
        </pc:sldMkLst>
        <pc:graphicFrameChg chg="modGraphic">
          <ac:chgData name="Peter Spáč" userId="2e8d26cd-55d7-4d78-8227-1866407259d9" providerId="ADAL" clId="{F35CC56E-5DD0-4199-BE04-105189999B9D}" dt="2023-03-20T08:51:09.053" v="20" actId="20577"/>
          <ac:graphicFrameMkLst>
            <pc:docMk/>
            <pc:sldMk cId="871241746" sldId="288"/>
            <ac:graphicFrameMk id="4" creationId="{96B74593-E6DD-4FD1-9691-4172F1602312}"/>
          </ac:graphicFrameMkLst>
        </pc:graphicFrameChg>
      </pc:sldChg>
      <pc:sldChg chg="modSp">
        <pc:chgData name="Peter Spáč" userId="2e8d26cd-55d7-4d78-8227-1866407259d9" providerId="ADAL" clId="{F35CC56E-5DD0-4199-BE04-105189999B9D}" dt="2023-03-20T08:51:14.299" v="27" actId="20577"/>
        <pc:sldMkLst>
          <pc:docMk/>
          <pc:sldMk cId="990665827" sldId="289"/>
        </pc:sldMkLst>
        <pc:spChg chg="mod">
          <ac:chgData name="Peter Spáč" userId="2e8d26cd-55d7-4d78-8227-1866407259d9" providerId="ADAL" clId="{F35CC56E-5DD0-4199-BE04-105189999B9D}" dt="2023-03-20T08:51:14.299" v="27" actId="20577"/>
          <ac:spMkLst>
            <pc:docMk/>
            <pc:sldMk cId="990665827" sldId="289"/>
            <ac:spMk id="3" creationId="{0693D060-EA97-488B-A5C7-6C6144C0C8B7}"/>
          </ac:spMkLst>
        </pc:spChg>
      </pc:sldChg>
    </pc:docChg>
  </pc:docChgLst>
  <pc:docChgLst>
    <pc:chgData name="Peter" userId="2e8d26cd-55d7-4d78-8227-1866407259d9" providerId="ADAL" clId="{49C7B2DC-CB21-4843-971A-379249F4FDA5}"/>
    <pc:docChg chg="delSld modSld">
      <pc:chgData name="Peter" userId="2e8d26cd-55d7-4d78-8227-1866407259d9" providerId="ADAL" clId="{49C7B2DC-CB21-4843-971A-379249F4FDA5}" dt="2023-03-24T07:58:12.056" v="4" actId="47"/>
      <pc:docMkLst>
        <pc:docMk/>
      </pc:docMkLst>
      <pc:sldChg chg="del">
        <pc:chgData name="Peter" userId="2e8d26cd-55d7-4d78-8227-1866407259d9" providerId="ADAL" clId="{49C7B2DC-CB21-4843-971A-379249F4FDA5}" dt="2023-03-24T07:57:58.756" v="0" actId="47"/>
        <pc:sldMkLst>
          <pc:docMk/>
          <pc:sldMk cId="1142178758" sldId="277"/>
        </pc:sldMkLst>
      </pc:sldChg>
      <pc:sldChg chg="modTransition">
        <pc:chgData name="Peter" userId="2e8d26cd-55d7-4d78-8227-1866407259d9" providerId="ADAL" clId="{49C7B2DC-CB21-4843-971A-379249F4FDA5}" dt="2023-03-24T07:58:03.876" v="2"/>
        <pc:sldMkLst>
          <pc:docMk/>
          <pc:sldMk cId="3379473199" sldId="278"/>
        </pc:sldMkLst>
      </pc:sldChg>
      <pc:sldChg chg="del">
        <pc:chgData name="Peter" userId="2e8d26cd-55d7-4d78-8227-1866407259d9" providerId="ADAL" clId="{49C7B2DC-CB21-4843-971A-379249F4FDA5}" dt="2023-03-24T07:58:07.904" v="3" actId="47"/>
        <pc:sldMkLst>
          <pc:docMk/>
          <pc:sldMk cId="1819568134" sldId="280"/>
        </pc:sldMkLst>
      </pc:sldChg>
      <pc:sldChg chg="del">
        <pc:chgData name="Peter" userId="2e8d26cd-55d7-4d78-8227-1866407259d9" providerId="ADAL" clId="{49C7B2DC-CB21-4843-971A-379249F4FDA5}" dt="2023-03-24T07:58:12.056" v="4" actId="47"/>
        <pc:sldMkLst>
          <pc:docMk/>
          <pc:sldMk cId="47864039" sldId="283"/>
        </pc:sldMkLst>
      </pc:sldChg>
      <pc:sldChg chg="modTransition">
        <pc:chgData name="Peter" userId="2e8d26cd-55d7-4d78-8227-1866407259d9" providerId="ADAL" clId="{49C7B2DC-CB21-4843-971A-379249F4FDA5}" dt="2023-03-24T07:58:01.178" v="1"/>
        <pc:sldMkLst>
          <pc:docMk/>
          <pc:sldMk cId="3142746394" sldId="29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352;kola\Politol&#243;gia\Bakal&#225;rske%20predmety\Slovak%20Politics\Predn&#225;&#353;ky\Me&#269;iar\Podpor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List3!$D$2</c:f>
              <c:strCache>
                <c:ptCount val="1"/>
                <c:pt idx="0">
                  <c:v>HZDS</c:v>
                </c:pt>
              </c:strCache>
            </c:strRef>
          </c:tx>
          <c:spPr>
            <a:ln w="28575"/>
          </c:spPr>
          <c:marker>
            <c:symbol val="circle"/>
            <c:size val="8"/>
          </c:marker>
          <c:dLbls>
            <c:dLbl>
              <c:idx val="0"/>
              <c:layout>
                <c:manualLayout>
                  <c:x val="-5.4166666666666682E-2"/>
                  <c:y val="6.469589547287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D0-4615-8712-4F588548A153}"/>
                </c:ext>
              </c:extLst>
            </c:dLbl>
            <c:dLbl>
              <c:idx val="1"/>
              <c:layout>
                <c:manualLayout>
                  <c:x val="-3.5833333333333342E-2"/>
                  <c:y val="-4.9473331832195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D0-4615-8712-4F588548A153}"/>
                </c:ext>
              </c:extLst>
            </c:dLbl>
            <c:dLbl>
              <c:idx val="2"/>
              <c:layout>
                <c:manualLayout>
                  <c:x val="-8.2500000000000004E-2"/>
                  <c:y val="-3.26197792300191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D0-4615-8712-4F588548A153}"/>
                </c:ext>
              </c:extLst>
            </c:dLbl>
            <c:dLbl>
              <c:idx val="3"/>
              <c:layout>
                <c:manualLayout>
                  <c:x val="-3.4166666666666595E-2"/>
                  <c:y val="-6.0346591575535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D0-4615-8712-4F588548A153}"/>
                </c:ext>
              </c:extLst>
            </c:dLbl>
            <c:dLbl>
              <c:idx val="4"/>
              <c:layout>
                <c:manualLayout>
                  <c:x val="-3.2500000000000001E-2"/>
                  <c:y val="-7.3938166254709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D0-4615-8712-4F588548A153}"/>
                </c:ext>
              </c:extLst>
            </c:dLbl>
            <c:dLbl>
              <c:idx val="5"/>
              <c:layout>
                <c:manualLayout>
                  <c:x val="-3.7500000000000006E-2"/>
                  <c:y val="-5.4909961703865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D0-4615-8712-4F588548A153}"/>
                </c:ext>
              </c:extLst>
            </c:dLbl>
            <c:dLbl>
              <c:idx val="6"/>
              <c:layout>
                <c:manualLayout>
                  <c:x val="-3.0833333333333341E-2"/>
                  <c:y val="-4.4036701960525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D0-4615-8712-4F588548A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List3!$C$3:$C$9</c:f>
              <c:numCache>
                <c:formatCode>General</c:formatCode>
                <c:ptCount val="7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2012</c:v>
                </c:pt>
              </c:numCache>
            </c:numRef>
          </c:xVal>
          <c:yVal>
            <c:numRef>
              <c:f>List3!$D$3:$D$9</c:f>
              <c:numCache>
                <c:formatCode>General</c:formatCode>
                <c:ptCount val="7"/>
                <c:pt idx="0">
                  <c:v>37.300000000000011</c:v>
                </c:pt>
                <c:pt idx="1">
                  <c:v>34.96</c:v>
                </c:pt>
                <c:pt idx="2">
                  <c:v>27</c:v>
                </c:pt>
                <c:pt idx="3">
                  <c:v>19.5</c:v>
                </c:pt>
                <c:pt idx="4">
                  <c:v>8.7900000000000009</c:v>
                </c:pt>
                <c:pt idx="5">
                  <c:v>4.3199999999999994</c:v>
                </c:pt>
                <c:pt idx="6">
                  <c:v>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5D0-4615-8712-4F588548A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01760"/>
        <c:axId val="170089856"/>
      </c:scatterChart>
      <c:valAx>
        <c:axId val="138901760"/>
        <c:scaling>
          <c:orientation val="minMax"/>
          <c:max val="2014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cs-CZ"/>
          </a:p>
        </c:txPr>
        <c:crossAx val="170089856"/>
        <c:crosses val="autoZero"/>
        <c:crossBetween val="midCat"/>
        <c:majorUnit val="4"/>
      </c:valAx>
      <c:valAx>
        <c:axId val="17008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cs-CZ"/>
          </a:p>
        </c:txPr>
        <c:crossAx val="138901760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SMER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13.5</c:v>
                </c:pt>
                <c:pt idx="1">
                  <c:v>29.1</c:v>
                </c:pt>
                <c:pt idx="2">
                  <c:v>34.799999999999997</c:v>
                </c:pt>
                <c:pt idx="3">
                  <c:v>44.4</c:v>
                </c:pt>
                <c:pt idx="4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7-4A1C-B4C3-DE3B529C6EA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Best rival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List1!$C$2:$C$6</c:f>
              <c:numCache>
                <c:formatCode>General</c:formatCode>
                <c:ptCount val="5"/>
                <c:pt idx="0">
                  <c:v>19.5</c:v>
                </c:pt>
                <c:pt idx="1">
                  <c:v>18.399999999999999</c:v>
                </c:pt>
                <c:pt idx="2">
                  <c:v>15.4</c:v>
                </c:pt>
                <c:pt idx="3">
                  <c:v>8.9</c:v>
                </c:pt>
                <c:pt idx="4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57-4A1C-B4C3-DE3B529C6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725760"/>
        <c:axId val="260764800"/>
      </c:barChart>
      <c:catAx>
        <c:axId val="26072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260764800"/>
        <c:crosses val="autoZero"/>
        <c:auto val="1"/>
        <c:lblAlgn val="ctr"/>
        <c:lblOffset val="100"/>
        <c:noMultiLvlLbl val="0"/>
      </c:catAx>
      <c:valAx>
        <c:axId val="26076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2607257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32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CE461-EC5B-4670-A7B3-5C81E45CA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E3EBD9-15BD-4DB0-A525-9DC860B3A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7F9D0DA-3D99-4B5E-A83E-B26CEA03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8672884-D384-4FB9-9017-030CBD86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CA7152B-61A1-471F-A9AA-DCE9EA40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3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54584-93D8-4662-AE0B-17C86C4E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A49E33C-9E05-47EE-8012-220917075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ED4E5B7-305D-4B5D-8761-E2C54733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95CE65-F59F-4652-8872-C9952B4B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63A2850-77CB-4815-835A-5BAFD9F2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6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C985171-0909-4EE6-9CF8-ECD240A37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9DB889F-A052-412E-80FE-C2FA7C878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E3665B6-0FD2-4D35-9D18-7B50B677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52EC223-8514-493C-9D13-740CAADF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2D853A4-12CE-4912-8C24-909A3D6B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22363-26E3-4AA9-98AD-A9F8002F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6EDC58-179A-4139-88C5-534A6919A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810F652-E283-4A11-A306-5B0D632D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38EA132-7C8F-49D8-9167-2C72BAFC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6124A84-F085-4F24-B067-A62EE366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7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99DC5-16AB-498D-8DA8-6A02000A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EC9139-B6D2-4DF7-AF36-6332665EF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86ED4B7-9011-4AAE-9DC3-D66B20BA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40CE4C5-DB34-4581-AF47-4C8FDB9E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997182B-B13A-4F29-8809-4AF3030D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5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4C255-1CC3-4FB4-B8B6-4CF74BC4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0A7D56-A18E-4616-B926-BCFA7B5C9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EBEDF96-17C9-497B-A78E-05A9A819C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C50ABF1-66FB-4071-B5AB-46224D27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40DCD4-7D68-40BA-A350-85F9B21E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959853A-1D92-4AE9-B49B-6F6804ED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3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2E843-B044-4A29-B21E-DB125053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CA6667-480A-4D5E-85CD-F3D91FD39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BE21ED1-6370-408F-9F0B-AD8ECACC9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A7AE0C-9F20-44E1-9CC8-650E6DEFB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41A9644-6671-4DA0-A0DA-FDB4E024E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6D8BC84-F09B-4A12-A554-B953004E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EE737E1-B79C-441A-A82D-4071D67B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F88ECF7-737A-4605-A866-AB49474C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7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0E880-E6BA-4C7B-AB47-185B9F56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A27C08F-1FB7-426F-A488-B2A55E26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DBE514F-4BE8-4760-B15A-757C3C01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847B81D-F3FC-4D92-A94C-238C9D34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5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63409CF-C0B4-4838-BBEA-B137482E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C95B943-E6E9-4D0B-A8FF-EFD4D80F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5E1C284-5E46-441E-9008-88D10A2C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B9263-513A-490D-B037-729F95B2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30E3CA-A748-4FD9-89DC-BBE02EB9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B6291A-07B3-450E-9DE6-95613D76F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7350601-4DD5-4666-99D9-89BFF382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37F2625-5A55-41FA-BD85-D15D38CB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BDDBB31-264D-4582-A344-25901787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8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8A807-7BD7-489F-A3B5-C048E2C7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9EC2880-15E8-47DD-AC8F-6AC9BC934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F10BB3-F2FA-41BD-9D03-990347C3E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44864F6-ACF0-4EBF-BDA5-F2AF55F2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3806EA6-7702-4D38-8D0E-EB4D66BA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FA912E5-DF98-4509-95DF-5722FD16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0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24FF253-028E-44DB-AC9F-3DF14FB8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316CBA-9E0A-457A-B57F-DAF72F87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9ED1039-A547-4BD7-9859-B6660BBDA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D5BAB-2598-427C-A20C-37CB5559F42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6660A92-1F99-4FCF-A75A-AD9FDDB07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49F95ED-E005-4336-8B2E-967DA8B15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6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55F03-6732-4269-BD23-A64CD3843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Party System of the New Millennium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DB67D0-6437-4065-95FC-02B873C82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494"/>
            <a:ext cx="9144000" cy="1655762"/>
          </a:xfrm>
        </p:spPr>
        <p:txBody>
          <a:bodyPr/>
          <a:lstStyle/>
          <a:p>
            <a:r>
              <a:rPr lang="en-US" dirty="0"/>
              <a:t>POLb1135 Slovak Politics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04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CBA30-37FE-4E91-8567-23FEF26A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</a:t>
            </a:r>
            <a:r>
              <a:rPr lang="sk-SK" sz="4400" dirty="0"/>
              <a:t>„</a:t>
            </a:r>
            <a:r>
              <a:rPr lang="en-US" sz="4400" dirty="0"/>
              <a:t>Map</a:t>
            </a:r>
            <a:r>
              <a:rPr lang="sk-SK" sz="4400" dirty="0"/>
              <a:t>“</a:t>
            </a:r>
            <a:r>
              <a:rPr lang="en-US" sz="4400" dirty="0"/>
              <a:t> of the Party System in </a:t>
            </a:r>
            <a:r>
              <a:rPr lang="sk-SK" sz="4400" dirty="0"/>
              <a:t>2002</a:t>
            </a:r>
            <a:endParaRPr lang="en-GB" dirty="0"/>
          </a:p>
        </p:txBody>
      </p:sp>
      <p:pic>
        <p:nvPicPr>
          <p:cNvPr id="4" name="Picture 2" descr="http://www.sdku-ds.sk/data/Download/SDKU-DS_logo.jpg">
            <a:extLst>
              <a:ext uri="{FF2B5EF4-FFF2-40B4-BE49-F238E27FC236}">
                <a16:creationId xmlns:a16="http://schemas.microsoft.com/office/drawing/2014/main" id="{7AF749B4-CB32-4978-9245-17AE04B1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9" y="1729881"/>
            <a:ext cx="1105442" cy="12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madari.sk/wp-content/themes/madari/functions/timthumb.php?src=http://madari.sk/files/2012/05/mkp-logo-1024x478.jpg&amp;w=400&amp;h=250">
            <a:extLst>
              <a:ext uri="{FF2B5EF4-FFF2-40B4-BE49-F238E27FC236}">
                <a16:creationId xmlns:a16="http://schemas.microsoft.com/office/drawing/2014/main" id="{9D522E50-4AB1-44F8-9E56-FB9FF7DB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7" y="3548620"/>
            <a:ext cx="18434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emagog.sk/data/diskusia/s/136136588257.jpg">
            <a:extLst>
              <a:ext uri="{FF2B5EF4-FFF2-40B4-BE49-F238E27FC236}">
                <a16:creationId xmlns:a16="http://schemas.microsoft.com/office/drawing/2014/main" id="{57D1F7BF-AFBF-402C-A559-7ABEA4804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229202"/>
            <a:ext cx="2441353" cy="9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pload.wikimedia.org/wikipedia/de/thumb/5/50/SMER_%E2%80%93_socialna_demokracia_Logo.svg/539px-SMER_%E2%80%93_socialna_demokracia_Logo.svg.png">
            <a:extLst>
              <a:ext uri="{FF2B5EF4-FFF2-40B4-BE49-F238E27FC236}">
                <a16:creationId xmlns:a16="http://schemas.microsoft.com/office/drawing/2014/main" id="{2ED4FC99-C4FE-4703-995B-00C352DB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43" y="2212524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upernavigator.sk/logos/12017/12017232.jpg">
            <a:extLst>
              <a:ext uri="{FF2B5EF4-FFF2-40B4-BE49-F238E27FC236}">
                <a16:creationId xmlns:a16="http://schemas.microsoft.com/office/drawing/2014/main" id="{6A06B54D-05E3-4316-A763-003588C81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67" y="4124684"/>
            <a:ext cx="1428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politika.sk/wp-content/uploads/2012/01/hzds_logo1.jpg">
            <a:extLst>
              <a:ext uri="{FF2B5EF4-FFF2-40B4-BE49-F238E27FC236}">
                <a16:creationId xmlns:a16="http://schemas.microsoft.com/office/drawing/2014/main" id="{427474F0-D739-4D6D-B127-838F9F5D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63" y="1824742"/>
            <a:ext cx="1651036" cy="16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novespravy.sk/public/media/logo_sns.gif">
            <a:extLst>
              <a:ext uri="{FF2B5EF4-FFF2-40B4-BE49-F238E27FC236}">
                <a16:creationId xmlns:a16="http://schemas.microsoft.com/office/drawing/2014/main" id="{AF7FF0AE-9D01-46B3-813E-F1CD85B7E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32" y="4213102"/>
            <a:ext cx="2117168" cy="15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17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C2D3D-331A-4590-8676-B311DB4F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2002</a:t>
            </a:r>
            <a:r>
              <a:rPr lang="en-GB" sz="4400" dirty="0"/>
              <a:t> Election</a:t>
            </a:r>
            <a:r>
              <a:rPr lang="en-US" sz="4400" dirty="0"/>
              <a:t> – Crisis of the Left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2B748C5-B2A7-4A95-BB26-76487990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597444"/>
              </p:ext>
            </p:extLst>
          </p:nvPr>
        </p:nvGraphicFramePr>
        <p:xfrm>
          <a:off x="838199" y="1590235"/>
          <a:ext cx="10515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+ SOP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99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F5E73E-AE97-4A1F-A49F-F5D55172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Government 2002 - 2006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860BB8-777C-4E0F-914B-A16C09FF6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Dzurinda</a:t>
            </a:r>
            <a:r>
              <a:rPr lang="en-US" dirty="0"/>
              <a:t> remained Prime Minister</a:t>
            </a:r>
          </a:p>
          <a:p>
            <a:endParaRPr lang="en-US" dirty="0"/>
          </a:p>
          <a:p>
            <a:r>
              <a:rPr lang="en-US" b="1" dirty="0"/>
              <a:t>No leftist parties</a:t>
            </a:r>
          </a:p>
          <a:p>
            <a:endParaRPr lang="en-US" dirty="0"/>
          </a:p>
          <a:p>
            <a:r>
              <a:rPr lang="en-US" dirty="0"/>
              <a:t>End of the integration process – EU, NATO (2004)</a:t>
            </a:r>
          </a:p>
          <a:p>
            <a:endParaRPr lang="en-US" dirty="0"/>
          </a:p>
          <a:p>
            <a:r>
              <a:rPr lang="en-US" u="sng" dirty="0"/>
              <a:t>Unpopular</a:t>
            </a:r>
            <a:r>
              <a:rPr lang="en-US" dirty="0"/>
              <a:t> economic reforms – taxes, healthcare, social system</a:t>
            </a:r>
          </a:p>
          <a:p>
            <a:endParaRPr lang="en-US" dirty="0"/>
          </a:p>
          <a:p>
            <a:r>
              <a:rPr lang="en-US" dirty="0"/>
              <a:t>Since 2003 a minority government</a:t>
            </a:r>
          </a:p>
          <a:p>
            <a:endParaRPr lang="en-GB" dirty="0"/>
          </a:p>
        </p:txBody>
      </p:sp>
      <p:pic>
        <p:nvPicPr>
          <p:cNvPr id="4" name="Picture 2" descr="http://eaq.sk/files/imagecache/story_display/files/dz%20tri.jpg">
            <a:extLst>
              <a:ext uri="{FF2B5EF4-FFF2-40B4-BE49-F238E27FC236}">
                <a16:creationId xmlns:a16="http://schemas.microsoft.com/office/drawing/2014/main" id="{F0F9329F-C12B-48B2-978E-6BDFE60F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635" y="365125"/>
            <a:ext cx="2531165" cy="22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3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enix SVG Cut file by Creative Fabrica Crafts · Creative Fabrica">
            <a:extLst>
              <a:ext uri="{FF2B5EF4-FFF2-40B4-BE49-F238E27FC236}">
                <a16:creationId xmlns:a16="http://schemas.microsoft.com/office/drawing/2014/main" id="{DF9D99D2-3E0C-4EB5-9035-6CC747DE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688" y="168357"/>
            <a:ext cx="3742755" cy="24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2C6C918-92B9-499D-9160-11CEB711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of the Left (SMER)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780C1A-6035-4E7E-B9B0-790E311B9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from populism to social democracy (</a:t>
            </a:r>
            <a:r>
              <a:rPr lang="sk-SK" dirty="0">
                <a:sym typeface="Wingdings" panose="05000000000000000000" pitchFamily="2" charset="2"/>
              </a:rPr>
              <a:t>SMER-SD)</a:t>
            </a:r>
            <a:endParaRPr lang="en-US" dirty="0"/>
          </a:p>
          <a:p>
            <a:endParaRPr lang="en-US" dirty="0"/>
          </a:p>
          <a:p>
            <a:r>
              <a:rPr lang="en-US" dirty="0"/>
              <a:t>2003-2004 – SMER absorbed smaller leftist parties</a:t>
            </a:r>
          </a:p>
          <a:p>
            <a:endParaRPr lang="en-US" dirty="0"/>
          </a:p>
          <a:p>
            <a:r>
              <a:rPr lang="en-US" dirty="0"/>
              <a:t>Strong criticism of governmental reforms</a:t>
            </a:r>
          </a:p>
          <a:p>
            <a:endParaRPr lang="en-US" dirty="0"/>
          </a:p>
          <a:p>
            <a:r>
              <a:rPr lang="en-US" dirty="0"/>
              <a:t>Huge rise of popularity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73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EA5F0-E24E-4D91-909F-F64BFCDB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To </a:t>
            </a:r>
            <a:r>
              <a:rPr lang="en-GB" i="1" dirty="0"/>
              <a:t>the </a:t>
            </a:r>
            <a:r>
              <a:rPr lang="en-US" i="1" dirty="0"/>
              <a:t>EU! But Not With Bare Asses…</a:t>
            </a:r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41B9BB7-D3D1-4C4A-B617-E8FF7494B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69" y="2018734"/>
            <a:ext cx="7193902" cy="422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3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EBEE9-073C-4366-8687-824EA79B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People deserve securities</a:t>
            </a:r>
            <a:endParaRPr lang="en-GB" dirty="0"/>
          </a:p>
        </p:txBody>
      </p:sp>
      <p:pic>
        <p:nvPicPr>
          <p:cNvPr id="4" name="Picture 2" descr="Výsledek obrázku pro ludia si zasluzia istoty">
            <a:extLst>
              <a:ext uri="{FF2B5EF4-FFF2-40B4-BE49-F238E27FC236}">
                <a16:creationId xmlns:a16="http://schemas.microsoft.com/office/drawing/2014/main" id="{B9AE0D83-F7BF-4D30-9ED1-35997A169B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4394"/>
            <a:ext cx="7620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2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31525CFA-58F0-49C4-A40C-A4225FD8E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845093"/>
              </p:ext>
            </p:extLst>
          </p:nvPr>
        </p:nvGraphicFramePr>
        <p:xfrm>
          <a:off x="838200" y="326571"/>
          <a:ext cx="10515600" cy="585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47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C412564-6D34-4ACD-8B55-C54BC463A2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115473"/>
              </p:ext>
            </p:extLst>
          </p:nvPr>
        </p:nvGraphicFramePr>
        <p:xfrm>
          <a:off x="838200" y="207963"/>
          <a:ext cx="10605380" cy="6192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6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Men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35.8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Women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43.5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0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Age 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18 - 24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25 - 34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24.3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35 - 44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45 - 59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7144" marR="714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144" marR="714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60 and more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45.3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0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Education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Primary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Lower secondary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30.6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4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Higher secondary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University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Left-Right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Left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58.4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Centre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54.4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47.9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Right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Income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Middle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61.7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699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72D8-CDF3-40C1-9FBA-50EC00C5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2006 Election – The New Leader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D5B143D5-E4AB-4628-9847-9CAB865ED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710011"/>
              </p:ext>
            </p:extLst>
          </p:nvPr>
        </p:nvGraphicFramePr>
        <p:xfrm>
          <a:off x="838200" y="1825625"/>
          <a:ext cx="10515600" cy="476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Ú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78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58C36-BC71-4731-9C03-069DFF9D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Government 2006-10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A9EB81-644E-46A5-90EA-85F866698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Prime Minister – Robert Fico</a:t>
            </a:r>
          </a:p>
          <a:p>
            <a:endParaRPr lang="en-US" dirty="0"/>
          </a:p>
          <a:p>
            <a:r>
              <a:rPr lang="en-US" dirty="0"/>
              <a:t>Return to ideological heterogeneity:</a:t>
            </a:r>
          </a:p>
          <a:p>
            <a:pPr lvl="1"/>
            <a:r>
              <a:rPr lang="en-US" dirty="0" err="1"/>
              <a:t>Smer</a:t>
            </a:r>
            <a:r>
              <a:rPr lang="en-US" dirty="0"/>
              <a:t> - social democrats</a:t>
            </a:r>
          </a:p>
          <a:p>
            <a:pPr lvl="1"/>
            <a:r>
              <a:rPr lang="en-US" dirty="0"/>
              <a:t>SNS - radical right</a:t>
            </a:r>
          </a:p>
          <a:p>
            <a:pPr lvl="1"/>
            <a:r>
              <a:rPr lang="en-US" dirty="0"/>
              <a:t>HZDS – vague</a:t>
            </a:r>
          </a:p>
          <a:p>
            <a:pPr lvl="1"/>
            <a:endParaRPr lang="en-US" dirty="0"/>
          </a:p>
          <a:p>
            <a:r>
              <a:rPr lang="en-US" dirty="0"/>
              <a:t>Analogies with </a:t>
            </a:r>
            <a:r>
              <a:rPr lang="en-US" dirty="0" err="1"/>
              <a:t>Mečiar’s</a:t>
            </a:r>
            <a:r>
              <a:rPr lang="en-US" dirty="0"/>
              <a:t> government 1994-98:</a:t>
            </a:r>
          </a:p>
          <a:p>
            <a:pPr lvl="1"/>
            <a:r>
              <a:rPr lang="en-US" dirty="0"/>
              <a:t>Total dominance of the strongest party</a:t>
            </a:r>
          </a:p>
          <a:p>
            <a:pPr lvl="1"/>
            <a:r>
              <a:rPr lang="en-US" dirty="0"/>
              <a:t>Numerous scandals, problematic style of politics</a:t>
            </a:r>
          </a:p>
          <a:p>
            <a:pPr lvl="1"/>
            <a:r>
              <a:rPr lang="en-US" dirty="0"/>
              <a:t>Prime Minister as a dividing line in the party system</a:t>
            </a:r>
          </a:p>
          <a:p>
            <a:endParaRPr lang="en-GB" dirty="0"/>
          </a:p>
        </p:txBody>
      </p:sp>
      <p:pic>
        <p:nvPicPr>
          <p:cNvPr id="4" name="Picture 2" descr="http://img.cas.sk/img/16/article/629695/fico/robert.jpg">
            <a:extLst>
              <a:ext uri="{FF2B5EF4-FFF2-40B4-BE49-F238E27FC236}">
                <a16:creationId xmlns:a16="http://schemas.microsoft.com/office/drawing/2014/main" id="{A49EADD5-EE42-4A94-B571-710CE888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48" y="365125"/>
            <a:ext cx="3780952" cy="22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1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241B6-1C36-4CC9-99A9-5D2345D8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/>
              <a:t>The fate of </a:t>
            </a:r>
            <a:r>
              <a:rPr lang="sk-SK" sz="4400" dirty="0"/>
              <a:t>Mečiar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29750C17-36AF-44D6-B37C-6E4E638FD8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hnonline.sk/sites/default/files/attachments/images/490/31763490-meciar_s.jpg">
            <a:extLst>
              <a:ext uri="{FF2B5EF4-FFF2-40B4-BE49-F238E27FC236}">
                <a16:creationId xmlns:a16="http://schemas.microsoft.com/office/drawing/2014/main" id="{A55C16A5-4C4B-4E55-994D-F4ABFB528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60" y="893973"/>
            <a:ext cx="2101416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.sme.sk/cdata/5/63/6354885/luxc-r416.jpg">
            <a:extLst>
              <a:ext uri="{FF2B5EF4-FFF2-40B4-BE49-F238E27FC236}">
                <a16:creationId xmlns:a16="http://schemas.microsoft.com/office/drawing/2014/main" id="{76525A96-42D6-4427-AB17-746C750B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01" y="3726085"/>
            <a:ext cx="20147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.ct24.cz/cache/616x411/article/38/3791/379082.jpg?1343141200">
            <a:extLst>
              <a:ext uri="{FF2B5EF4-FFF2-40B4-BE49-F238E27FC236}">
                <a16:creationId xmlns:a16="http://schemas.microsoft.com/office/drawing/2014/main" id="{FE2B43D5-F92F-49F5-8203-A7FE1C57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19" y="3680480"/>
            <a:ext cx="23009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39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EDC12-360A-4C6A-8E0A-04D17745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Changes in the Centre-Right after 2006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54C0CF-69A7-418D-A5EA-29F4F2810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Most-</a:t>
            </a:r>
            <a:r>
              <a:rPr lang="en-US" b="1" dirty="0" err="1"/>
              <a:t>Híd</a:t>
            </a:r>
            <a:r>
              <a:rPr lang="en-US" b="1" dirty="0"/>
              <a:t> (The Bridge):</a:t>
            </a:r>
          </a:p>
          <a:p>
            <a:pPr lvl="1"/>
            <a:r>
              <a:rPr lang="en-US" dirty="0"/>
              <a:t>Created by former leader of SMK Béla </a:t>
            </a:r>
            <a:r>
              <a:rPr lang="en-US" dirty="0" err="1"/>
              <a:t>Bugár</a:t>
            </a:r>
            <a:endParaRPr lang="en-US" dirty="0"/>
          </a:p>
          <a:p>
            <a:pPr lvl="1"/>
            <a:r>
              <a:rPr lang="en-US" dirty="0"/>
              <a:t>Project of Hungarian and Slovak cooperation</a:t>
            </a:r>
          </a:p>
          <a:p>
            <a:pPr lvl="1"/>
            <a:r>
              <a:rPr lang="en-US" dirty="0"/>
              <a:t>Replaced the position of SMK</a:t>
            </a:r>
          </a:p>
          <a:p>
            <a:endParaRPr lang="en-US" dirty="0"/>
          </a:p>
          <a:p>
            <a:r>
              <a:rPr lang="en-US" b="1" dirty="0"/>
              <a:t>Freedom and Solidarity (</a:t>
            </a:r>
            <a:r>
              <a:rPr lang="en-US" b="1" dirty="0" err="1"/>
              <a:t>SaS</a:t>
            </a:r>
            <a:r>
              <a:rPr lang="en-US" b="1" dirty="0"/>
              <a:t>):</a:t>
            </a:r>
          </a:p>
          <a:p>
            <a:pPr lvl="1"/>
            <a:r>
              <a:rPr lang="en-US" dirty="0"/>
              <a:t>Created by entrepreneur Richard </a:t>
            </a:r>
            <a:r>
              <a:rPr lang="en-US" dirty="0" err="1"/>
              <a:t>Sulík</a:t>
            </a:r>
            <a:endParaRPr lang="en-US" dirty="0"/>
          </a:p>
          <a:p>
            <a:pPr lvl="1"/>
            <a:r>
              <a:rPr lang="en-US" dirty="0"/>
              <a:t>Liberal, libertarian and post-materialistic</a:t>
            </a:r>
          </a:p>
          <a:p>
            <a:endParaRPr lang="en-US" dirty="0"/>
          </a:p>
          <a:p>
            <a:r>
              <a:rPr lang="en-US" dirty="0"/>
              <a:t>Together with SDKU and KDH these parties declared not to cooperate with SMER after elections 2010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/>
              <a:t> sign of polarization</a:t>
            </a:r>
          </a:p>
          <a:p>
            <a:endParaRPr lang="en-GB" dirty="0"/>
          </a:p>
        </p:txBody>
      </p:sp>
      <p:pic>
        <p:nvPicPr>
          <p:cNvPr id="4" name="Picture 2" descr="http://www.pozorblog.com/wp-content/uploads/2009/06/hid-most.png">
            <a:extLst>
              <a:ext uri="{FF2B5EF4-FFF2-40B4-BE49-F238E27FC236}">
                <a16:creationId xmlns:a16="http://schemas.microsoft.com/office/drawing/2014/main" id="{1466455C-2614-49F7-82EA-4E3452AB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884" y="1868582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pravda.sk/res/2010/04/12/thumbs/122312-sloboda-a-solidarita-logo-superHP.jpg">
            <a:extLst>
              <a:ext uri="{FF2B5EF4-FFF2-40B4-BE49-F238E27FC236}">
                <a16:creationId xmlns:a16="http://schemas.microsoft.com/office/drawing/2014/main" id="{4626734A-07CE-4D85-9CF5-0F91D3ED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350" y="3245210"/>
            <a:ext cx="2020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04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FD162-2461-4A53-AE66-A7A38356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For future generations!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0155B71-E372-41E4-BD30-EE4EEBD0A4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07" y="2006081"/>
            <a:ext cx="8585623" cy="412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48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2C13E-CEC5-4E00-8171-9A40A0F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</a:t>
            </a:r>
            <a:r>
              <a:rPr lang="sk-SK" sz="4400" dirty="0"/>
              <a:t>„</a:t>
            </a:r>
            <a:r>
              <a:rPr lang="en-US" sz="4400" dirty="0"/>
              <a:t>map</a:t>
            </a:r>
            <a:r>
              <a:rPr lang="sk-SK" sz="4400" dirty="0"/>
              <a:t>“</a:t>
            </a:r>
            <a:r>
              <a:rPr lang="en-US" sz="4400" dirty="0"/>
              <a:t> of the party system in </a:t>
            </a:r>
            <a:r>
              <a:rPr lang="sk-SK" sz="4400" dirty="0"/>
              <a:t>2010</a:t>
            </a:r>
            <a:endParaRPr lang="en-GB" dirty="0"/>
          </a:p>
        </p:txBody>
      </p:sp>
      <p:pic>
        <p:nvPicPr>
          <p:cNvPr id="4" name="Picture 4" descr="http://upload.wikimedia.org/wikipedia/de/thumb/5/50/SMER_%E2%80%93_socialna_demokracia_Logo.svg/539px-SMER_%E2%80%93_socialna_demokracia_Logo.svg.png">
            <a:extLst>
              <a:ext uri="{FF2B5EF4-FFF2-40B4-BE49-F238E27FC236}">
                <a16:creationId xmlns:a16="http://schemas.microsoft.com/office/drawing/2014/main" id="{298222AB-31FB-4181-953A-ABA15960E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2" y="1556792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politika.sk/wp-content/uploads/2012/01/hzds_logo1.jpg">
            <a:extLst>
              <a:ext uri="{FF2B5EF4-FFF2-40B4-BE49-F238E27FC236}">
                <a16:creationId xmlns:a16="http://schemas.microsoft.com/office/drawing/2014/main" id="{7D4FAA37-BFC5-47CD-9790-606686D3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01" y="3596143"/>
            <a:ext cx="1219502" cy="11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novespravy.sk/public/media/logo_sns.gif">
            <a:extLst>
              <a:ext uri="{FF2B5EF4-FFF2-40B4-BE49-F238E27FC236}">
                <a16:creationId xmlns:a16="http://schemas.microsoft.com/office/drawing/2014/main" id="{09FE5CCA-884F-4F9C-990B-A5450F1A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26" y="5484763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pravda.sk/res/2010/04/12/thumbs/122312-sloboda-a-solidarita-logo-superHP.jpg">
            <a:extLst>
              <a:ext uri="{FF2B5EF4-FFF2-40B4-BE49-F238E27FC236}">
                <a16:creationId xmlns:a16="http://schemas.microsoft.com/office/drawing/2014/main" id="{892E7800-028C-4C1B-A33F-A8376CBF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30" y="1916832"/>
            <a:ext cx="2020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dku-ds.sk/data/Download/SDKU-DS_logo.jpg">
            <a:extLst>
              <a:ext uri="{FF2B5EF4-FFF2-40B4-BE49-F238E27FC236}">
                <a16:creationId xmlns:a16="http://schemas.microsoft.com/office/drawing/2014/main" id="{390FAFD2-8CFF-4AF2-817A-3BA3D92E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80" y="1482894"/>
            <a:ext cx="1105442" cy="12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madari.sk/wp-content/themes/madari/functions/timthumb.php?src=http://madari.sk/files/2012/05/mkp-logo-1024x478.jpg&amp;w=400&amp;h=250">
            <a:extLst>
              <a:ext uri="{FF2B5EF4-FFF2-40B4-BE49-F238E27FC236}">
                <a16:creationId xmlns:a16="http://schemas.microsoft.com/office/drawing/2014/main" id="{3FFC8ACD-5768-4977-8C25-3DD45B8C6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298" y="3429000"/>
            <a:ext cx="18434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demagog.sk/data/diskusia/s/136136588257.jpg">
            <a:extLst>
              <a:ext uri="{FF2B5EF4-FFF2-40B4-BE49-F238E27FC236}">
                <a16:creationId xmlns:a16="http://schemas.microsoft.com/office/drawing/2014/main" id="{A23629EA-E868-4C00-8225-57BB76FA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323" y="5293012"/>
            <a:ext cx="2441353" cy="9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4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2C13E-CEC5-4E00-8171-9A40A0F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</a:t>
            </a:r>
            <a:r>
              <a:rPr lang="sk-SK" sz="4400" dirty="0"/>
              <a:t>„</a:t>
            </a:r>
            <a:r>
              <a:rPr lang="en-US" sz="4400" dirty="0"/>
              <a:t>map</a:t>
            </a:r>
            <a:r>
              <a:rPr lang="sk-SK" sz="4400" dirty="0"/>
              <a:t>“</a:t>
            </a:r>
            <a:r>
              <a:rPr lang="en-US" sz="4400" dirty="0"/>
              <a:t> of the party system in </a:t>
            </a:r>
            <a:r>
              <a:rPr lang="sk-SK" sz="4400" dirty="0"/>
              <a:t>2010</a:t>
            </a:r>
            <a:endParaRPr lang="en-GB" dirty="0"/>
          </a:p>
        </p:txBody>
      </p:sp>
      <p:pic>
        <p:nvPicPr>
          <p:cNvPr id="4" name="Picture 4" descr="http://upload.wikimedia.org/wikipedia/de/thumb/5/50/SMER_%E2%80%93_socialna_demokracia_Logo.svg/539px-SMER_%E2%80%93_socialna_demokracia_Logo.svg.png">
            <a:extLst>
              <a:ext uri="{FF2B5EF4-FFF2-40B4-BE49-F238E27FC236}">
                <a16:creationId xmlns:a16="http://schemas.microsoft.com/office/drawing/2014/main" id="{298222AB-31FB-4181-953A-ABA15960E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2" y="1556792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politika.sk/wp-content/uploads/2012/01/hzds_logo1.jpg">
            <a:extLst>
              <a:ext uri="{FF2B5EF4-FFF2-40B4-BE49-F238E27FC236}">
                <a16:creationId xmlns:a16="http://schemas.microsoft.com/office/drawing/2014/main" id="{7D4FAA37-BFC5-47CD-9790-606686D3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01" y="3596143"/>
            <a:ext cx="1219502" cy="11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novespravy.sk/public/media/logo_sns.gif">
            <a:extLst>
              <a:ext uri="{FF2B5EF4-FFF2-40B4-BE49-F238E27FC236}">
                <a16:creationId xmlns:a16="http://schemas.microsoft.com/office/drawing/2014/main" id="{09FE5CCA-884F-4F9C-990B-A5450F1A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26" y="5484763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pravda.sk/res/2010/04/12/thumbs/122312-sloboda-a-solidarita-logo-superHP.jpg">
            <a:extLst>
              <a:ext uri="{FF2B5EF4-FFF2-40B4-BE49-F238E27FC236}">
                <a16:creationId xmlns:a16="http://schemas.microsoft.com/office/drawing/2014/main" id="{892E7800-028C-4C1B-A33F-A8376CBF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30" y="1916832"/>
            <a:ext cx="2020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dku-ds.sk/data/Download/SDKU-DS_logo.jpg">
            <a:extLst>
              <a:ext uri="{FF2B5EF4-FFF2-40B4-BE49-F238E27FC236}">
                <a16:creationId xmlns:a16="http://schemas.microsoft.com/office/drawing/2014/main" id="{390FAFD2-8CFF-4AF2-817A-3BA3D92E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80" y="1482894"/>
            <a:ext cx="1105442" cy="12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demagog.sk/data/diskusia/s/136136588257.jpg">
            <a:extLst>
              <a:ext uri="{FF2B5EF4-FFF2-40B4-BE49-F238E27FC236}">
                <a16:creationId xmlns:a16="http://schemas.microsoft.com/office/drawing/2014/main" id="{A23629EA-E868-4C00-8225-57BB76FA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323" y="5293012"/>
            <a:ext cx="2441353" cy="9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ozorblog.com/wp-content/uploads/2009/06/hid-most.png">
            <a:extLst>
              <a:ext uri="{FF2B5EF4-FFF2-40B4-BE49-F238E27FC236}">
                <a16:creationId xmlns:a16="http://schemas.microsoft.com/office/drawing/2014/main" id="{A067C086-A550-47F7-A026-5D616180D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64" y="3782640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473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79A6A-F5B4-4508-A607-A4D71EEB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Election – HZDS is Out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3A5395E4-8532-4D7B-92A3-5A1ED1AF8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365926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34,8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Ú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15,4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Most-H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327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81738-6094-4923-BAC9-6A5FC713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Government 2010-2012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C10DCF-E033-4A93-95DC-B05C11EB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– Iveta </a:t>
            </a:r>
            <a:r>
              <a:rPr lang="en-US" dirty="0" err="1"/>
              <a:t>Radičová</a:t>
            </a:r>
            <a:endParaRPr lang="en-US" dirty="0"/>
          </a:p>
          <a:p>
            <a:r>
              <a:rPr lang="en-US" dirty="0"/>
              <a:t>Members – SDKU, </a:t>
            </a:r>
            <a:r>
              <a:rPr lang="en-US" dirty="0" err="1"/>
              <a:t>SaS</a:t>
            </a:r>
            <a:r>
              <a:rPr lang="en-US" dirty="0"/>
              <a:t>, Most-Hid, KDH</a:t>
            </a:r>
          </a:p>
          <a:p>
            <a:endParaRPr lang="en-US" dirty="0"/>
          </a:p>
          <a:p>
            <a:r>
              <a:rPr lang="en-US" dirty="0"/>
              <a:t>2011 – the EFSF vote:</a:t>
            </a:r>
          </a:p>
          <a:p>
            <a:pPr lvl="1"/>
            <a:r>
              <a:rPr lang="en-US" dirty="0" err="1"/>
              <a:t>SaS</a:t>
            </a:r>
            <a:r>
              <a:rPr lang="en-US" dirty="0"/>
              <a:t> refusal to vote for the rescue mechanism</a:t>
            </a:r>
          </a:p>
          <a:p>
            <a:pPr lvl="1"/>
            <a:r>
              <a:rPr lang="en-US" dirty="0"/>
              <a:t>EFSF vote joined with the vote of confidence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/>
              <a:t> end of the government</a:t>
            </a:r>
          </a:p>
          <a:p>
            <a:endParaRPr lang="en-US" dirty="0"/>
          </a:p>
          <a:p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/>
              <a:t> Collapse of the right </a:t>
            </a:r>
          </a:p>
          <a:p>
            <a:endParaRPr lang="en-GB" dirty="0"/>
          </a:p>
        </p:txBody>
      </p:sp>
      <p:pic>
        <p:nvPicPr>
          <p:cNvPr id="5" name="Picture 2" descr="http://www2.pictures.zimbio.com/gi/Iveta+Radicova+New+Slovak+Prime+Minister+Visits+s4Sob6mp22Fl.jpg">
            <a:extLst>
              <a:ext uri="{FF2B5EF4-FFF2-40B4-BE49-F238E27FC236}">
                <a16:creationId xmlns:a16="http://schemas.microsoft.com/office/drawing/2014/main" id="{6675A676-45B5-4DBC-A98D-9F39D737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71" y="515918"/>
            <a:ext cx="3486529" cy="22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15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B5866-C6C3-4117-896A-CAEB7DC2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2012 Elections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522369-A880-474C-803B-A82FC3C0B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Frustration of </a:t>
            </a:r>
            <a:r>
              <a:rPr lang="en-US" dirty="0" err="1"/>
              <a:t>centre</a:t>
            </a:r>
            <a:r>
              <a:rPr lang="en-US" dirty="0"/>
              <a:t>-right voters</a:t>
            </a:r>
          </a:p>
          <a:p>
            <a:endParaRPr lang="en-US" dirty="0"/>
          </a:p>
          <a:p>
            <a:r>
              <a:rPr lang="en-US" dirty="0"/>
              <a:t>The Gorilla case:</a:t>
            </a:r>
          </a:p>
          <a:p>
            <a:pPr lvl="1"/>
            <a:r>
              <a:rPr lang="en-US" dirty="0"/>
              <a:t>Revealed strong corrupt ties between politics and financial groups</a:t>
            </a:r>
          </a:p>
          <a:p>
            <a:pPr lvl="1"/>
            <a:r>
              <a:rPr lang="en-US" dirty="0"/>
              <a:t>Biggest negative impact on SDK</a:t>
            </a:r>
            <a:r>
              <a:rPr lang="sk-SK" dirty="0"/>
              <a:t>U</a:t>
            </a:r>
            <a:endParaRPr lang="en-US" dirty="0"/>
          </a:p>
          <a:p>
            <a:endParaRPr lang="en-US" dirty="0"/>
          </a:p>
          <a:p>
            <a:r>
              <a:rPr lang="en-US" dirty="0"/>
              <a:t>Ordinary People and Independent Personalities (O</a:t>
            </a:r>
            <a:r>
              <a:rPr lang="sk-SK" dirty="0"/>
              <a:t>L</a:t>
            </a:r>
            <a:r>
              <a:rPr lang="en-US" dirty="0" err="1"/>
              <a:t>aNO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Populist „party“</a:t>
            </a:r>
            <a:r>
              <a:rPr lang="sk-SK" dirty="0"/>
              <a:t>,</a:t>
            </a:r>
            <a:r>
              <a:rPr lang="en-GB" dirty="0"/>
              <a:t> four members only</a:t>
            </a:r>
            <a:endParaRPr lang="en-US" dirty="0"/>
          </a:p>
          <a:p>
            <a:pPr lvl="1"/>
            <a:r>
              <a:rPr lang="en-US" dirty="0"/>
              <a:t>Forum for independent candidates</a:t>
            </a:r>
          </a:p>
          <a:p>
            <a:pPr lvl="1"/>
            <a:r>
              <a:rPr lang="en-US" dirty="0"/>
              <a:t>Vast criticism of existing parties and corruption</a:t>
            </a:r>
          </a:p>
          <a:p>
            <a:endParaRPr lang="en-GB" dirty="0"/>
          </a:p>
        </p:txBody>
      </p:sp>
      <p:pic>
        <p:nvPicPr>
          <p:cNvPr id="4" name="Picture 4" descr="http://blog.foreignpolicy.com/files/images/baby-gorilla.jpg">
            <a:extLst>
              <a:ext uri="{FF2B5EF4-FFF2-40B4-BE49-F238E27FC236}">
                <a16:creationId xmlns:a16="http://schemas.microsoft.com/office/drawing/2014/main" id="{F5BEEE5A-7C31-4B3F-87B2-D7E77175A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46" y="885794"/>
            <a:ext cx="2860353" cy="18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bycajniludia.sk/data/files/34_olano_logo-jpg.jpg">
            <a:extLst>
              <a:ext uri="{FF2B5EF4-FFF2-40B4-BE49-F238E27FC236}">
                <a16:creationId xmlns:a16="http://schemas.microsoft.com/office/drawing/2014/main" id="{7187ACED-815F-4655-8C98-72828BB7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820" y="4272003"/>
            <a:ext cx="2127079" cy="21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01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69A14-00DB-4D9A-BAF9-A2DCF697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Election – A one man show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52F6361C-37F6-4140-A2C0-E89777867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184474"/>
              </p:ext>
            </p:extLst>
          </p:nvPr>
        </p:nvGraphicFramePr>
        <p:xfrm>
          <a:off x="838199" y="1825625"/>
          <a:ext cx="10515600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OLaNO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Most-Híd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6,</a:t>
                      </a:r>
                      <a:r>
                        <a:rPr lang="en-GB" sz="2400" dirty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(- 9,3)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11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(- 6,2)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19,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915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552F3-8097-422C-BCAD-5C2D7016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2012-16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9126CA-E8F3-4D06-8928-9E3E257D4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one party government</a:t>
            </a:r>
          </a:p>
          <a:p>
            <a:endParaRPr lang="en-US" dirty="0"/>
          </a:p>
          <a:p>
            <a:r>
              <a:rPr lang="en-US" dirty="0"/>
              <a:t>Prime </a:t>
            </a:r>
            <a:r>
              <a:rPr lang="sk-SK" dirty="0"/>
              <a:t>M</a:t>
            </a:r>
            <a:r>
              <a:rPr lang="en-US" dirty="0" err="1"/>
              <a:t>inister</a:t>
            </a:r>
            <a:r>
              <a:rPr lang="en-US" dirty="0"/>
              <a:t> – Robert Fico</a:t>
            </a:r>
            <a:endParaRPr lang="sk-SK" dirty="0"/>
          </a:p>
          <a:p>
            <a:endParaRPr lang="sk-SK" dirty="0"/>
          </a:p>
          <a:p>
            <a:r>
              <a:rPr lang="en-US" dirty="0"/>
              <a:t>No coalition partners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full responsibility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Social democracy with far right appeals</a:t>
            </a:r>
            <a:endParaRPr lang="sk-SK" dirty="0"/>
          </a:p>
          <a:p>
            <a:endParaRPr lang="en-GB" dirty="0"/>
          </a:p>
        </p:txBody>
      </p:sp>
      <p:pic>
        <p:nvPicPr>
          <p:cNvPr id="4" name="Picture 2" descr="http://img.cas.sk/img/16/article/629695/fico/robert.jpg">
            <a:extLst>
              <a:ext uri="{FF2B5EF4-FFF2-40B4-BE49-F238E27FC236}">
                <a16:creationId xmlns:a16="http://schemas.microsoft.com/office/drawing/2014/main" id="{1180E41A-EF89-4BB8-9559-A73DF42E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48" y="365125"/>
            <a:ext cx="3780952" cy="22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85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chranime slovensko">
            <a:extLst>
              <a:ext uri="{FF2B5EF4-FFF2-40B4-BE49-F238E27FC236}">
                <a16:creationId xmlns:a16="http://schemas.microsoft.com/office/drawing/2014/main" id="{C7DB264B-0D53-412C-A045-DC83BD3508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91" y="669925"/>
            <a:ext cx="8405018" cy="55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2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BFC4E-FAC0-4B86-B6AE-1CE1ED02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1998 Election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B0869C53-6F4B-4F18-952D-4343D245C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10006"/>
              </p:ext>
            </p:extLst>
          </p:nvPr>
        </p:nvGraphicFramePr>
        <p:xfrm>
          <a:off x="838199" y="1726042"/>
          <a:ext cx="10515600" cy="492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SOP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99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86CAD-0996-4042-91B4-793DB852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2016 Election – Earthquake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96B74593-E6DD-4FD1-9691-4172F1602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517417"/>
              </p:ext>
            </p:extLst>
          </p:nvPr>
        </p:nvGraphicFramePr>
        <p:xfrm>
          <a:off x="838199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0274942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 vs. 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28,3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- 16,1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+ 6,2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 err="1">
                          <a:solidFill>
                            <a:schemeClr val="tx1"/>
                          </a:solidFill>
                        </a:rPr>
                        <a:t>OLaNO</a:t>
                      </a:r>
                      <a:endParaRPr lang="en-GB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+ 2,5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+ 4,1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+ 6,5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We are Family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Most-Hid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- 0,4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Network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41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EAEB1-9E06-4395-9218-964B50EF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2016 Election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93D060-EA97-488B-A5C7-6C6144C0C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Huge decline of SMER</a:t>
            </a:r>
          </a:p>
          <a:p>
            <a:endParaRPr lang="en-US" dirty="0"/>
          </a:p>
          <a:p>
            <a:r>
              <a:rPr lang="en-US" dirty="0"/>
              <a:t>Disappointment for </a:t>
            </a:r>
            <a:r>
              <a:rPr lang="en-US"/>
              <a:t>#Network</a:t>
            </a:r>
            <a:endParaRPr lang="en-US" dirty="0"/>
          </a:p>
          <a:p>
            <a:endParaRPr lang="en-US" dirty="0"/>
          </a:p>
          <a:p>
            <a:r>
              <a:rPr lang="en-US" dirty="0"/>
              <a:t>New protest parties in parliament:</a:t>
            </a:r>
          </a:p>
          <a:p>
            <a:pPr lvl="1"/>
            <a:r>
              <a:rPr lang="en-US" dirty="0"/>
              <a:t>We are Family – populist</a:t>
            </a:r>
          </a:p>
          <a:p>
            <a:pPr lvl="1"/>
            <a:r>
              <a:rPr lang="en-US" dirty="0"/>
              <a:t>LSNS – extreme right</a:t>
            </a:r>
          </a:p>
          <a:p>
            <a:endParaRPr lang="en-US" dirty="0"/>
          </a:p>
          <a:p>
            <a:r>
              <a:rPr lang="en-US" dirty="0"/>
              <a:t>New government – SMER, nationalist SNS and Hungarian Most</a:t>
            </a:r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665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boris kollar">
            <a:extLst>
              <a:ext uri="{FF2B5EF4-FFF2-40B4-BE49-F238E27FC236}">
                <a16:creationId xmlns:a16="http://schemas.microsoft.com/office/drawing/2014/main" id="{AD623F68-B61E-48AD-8DB2-8CCC3E5AE0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90" y="339347"/>
            <a:ext cx="7931020" cy="61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41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488-b">
            <a:extLst>
              <a:ext uri="{FF2B5EF4-FFF2-40B4-BE49-F238E27FC236}">
                <a16:creationId xmlns:a16="http://schemas.microsoft.com/office/drawing/2014/main" id="{E3D3AACF-BD5C-4877-9E7B-4AF809BD6D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8" y="494473"/>
            <a:ext cx="8825643" cy="58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66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D2DA0-E636-4120-8284-19725763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Governments after 1998</a:t>
            </a:r>
            <a:endParaRPr lang="en-GB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BF258A6-A784-400D-A31B-AD55A0C0F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466099"/>
              </p:ext>
            </p:extLst>
          </p:nvPr>
        </p:nvGraphicFramePr>
        <p:xfrm>
          <a:off x="838200" y="1825625"/>
          <a:ext cx="10515599" cy="4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7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Years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Prime Minister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Consequences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Collapse of the 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Restoration of the 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New dividing line in party system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Crisis of the 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Political earthquake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2016 - 2020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III / Pellegrini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See lecture on 2020 election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7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BFD91-C58E-4E73-8B1F-09DEC239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Governments after 1998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4E24D57-060B-4FFF-A876-6D05528E56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039341"/>
              </p:ext>
            </p:extLst>
          </p:nvPr>
        </p:nvGraphicFramePr>
        <p:xfrm>
          <a:off x="838199" y="1825625"/>
          <a:ext cx="10515599" cy="4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0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3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Years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Prime Minister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Members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Ideology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SDK, SDL, SMK, SOP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From left to right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SDKU, SMK,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KDH, ANO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SMER, SNS,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HZDS (3)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From left to 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SDKU, SaS, Most,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KDH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 (1)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2016 - 2020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III / Pellegrini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SMER, SNS, Most (3)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left to right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94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1EFA6-8F02-4F73-929D-0619F503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1998 - 2002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AB59B2-3820-48EB-881E-7A474BD8F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– </a:t>
            </a:r>
            <a:r>
              <a:rPr lang="en-US" dirty="0" err="1"/>
              <a:t>Mikul</a:t>
            </a:r>
            <a:r>
              <a:rPr lang="sk-SK" dirty="0" err="1"/>
              <a:t>áš</a:t>
            </a:r>
            <a:r>
              <a:rPr lang="sk-SK" dirty="0"/>
              <a:t> Dzurinda</a:t>
            </a:r>
          </a:p>
          <a:p>
            <a:endParaRPr lang="en-US" dirty="0"/>
          </a:p>
          <a:p>
            <a:r>
              <a:rPr lang="en-US" dirty="0"/>
              <a:t>High number of members – 4 vs. 10</a:t>
            </a:r>
          </a:p>
          <a:p>
            <a:endParaRPr lang="en-US" dirty="0"/>
          </a:p>
          <a:p>
            <a:r>
              <a:rPr lang="en-US" dirty="0"/>
              <a:t>Main task – to restore the country after Me</a:t>
            </a:r>
            <a:r>
              <a:rPr lang="sk-SK" dirty="0"/>
              <a:t>čiar</a:t>
            </a:r>
            <a:r>
              <a:rPr lang="en-US" dirty="0"/>
              <a:t>’s era: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Return to liberal democratic regime</a:t>
            </a:r>
          </a:p>
          <a:p>
            <a:pPr lvl="1"/>
            <a:r>
              <a:rPr lang="en-US" dirty="0"/>
              <a:t>Retrieval of the Slovakia’s international image</a:t>
            </a:r>
          </a:p>
          <a:p>
            <a:pPr lvl="1"/>
            <a:r>
              <a:rPr lang="en-US" dirty="0"/>
              <a:t>Economic reforms, salvation of banks</a:t>
            </a:r>
          </a:p>
          <a:p>
            <a:endParaRPr lang="en-GB" dirty="0"/>
          </a:p>
        </p:txBody>
      </p:sp>
      <p:pic>
        <p:nvPicPr>
          <p:cNvPr id="4" name="Picture 2" descr="http://eaq.sk/files/imagecache/story_display/files/dz%20tri.jpg">
            <a:extLst>
              <a:ext uri="{FF2B5EF4-FFF2-40B4-BE49-F238E27FC236}">
                <a16:creationId xmlns:a16="http://schemas.microsoft.com/office/drawing/2014/main" id="{40377413-8EA4-4749-9896-71795EFF6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635" y="365125"/>
            <a:ext cx="2531165" cy="22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6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DAE43-5355-4868-8500-DEB506E4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Stability of Governmental Parties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516EE5-D9DB-4471-BAA0-CE67C7CF1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Affected all parties except the Hungarians (SMK)</a:t>
            </a:r>
          </a:p>
          <a:p>
            <a:endParaRPr lang="en-US" dirty="0"/>
          </a:p>
          <a:p>
            <a:r>
              <a:rPr lang="en-US" dirty="0"/>
              <a:t>Centre-right alliance SDK:</a:t>
            </a:r>
          </a:p>
          <a:p>
            <a:pPr lvl="1"/>
            <a:r>
              <a:rPr lang="en-US" dirty="0"/>
              <a:t>2000 – </a:t>
            </a:r>
            <a:r>
              <a:rPr lang="en-US" dirty="0" err="1"/>
              <a:t>Dzurinda</a:t>
            </a:r>
            <a:r>
              <a:rPr lang="en-US" dirty="0"/>
              <a:t> establishes Slovak Democratic and Christian Union (</a:t>
            </a:r>
            <a:r>
              <a:rPr lang="sk-SK" b="1" dirty="0"/>
              <a:t>SDK</a:t>
            </a:r>
            <a:r>
              <a:rPr lang="en-US" b="1" dirty="0"/>
              <a:t>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Only Christian Democrats (KDH) survived</a:t>
            </a:r>
          </a:p>
          <a:p>
            <a:endParaRPr lang="en-US" dirty="0"/>
          </a:p>
          <a:p>
            <a:r>
              <a:rPr lang="en-US" dirty="0"/>
              <a:t>Collapse of the left (SDL, SOP):</a:t>
            </a:r>
          </a:p>
          <a:p>
            <a:pPr lvl="1"/>
            <a:r>
              <a:rPr lang="en-US" dirty="0"/>
              <a:t>Negatively affected by the unpopular economic policy</a:t>
            </a:r>
          </a:p>
          <a:p>
            <a:pPr lvl="1"/>
            <a:r>
              <a:rPr lang="en-US" dirty="0"/>
              <a:t>SOP leader Schuster elected for president in 1999</a:t>
            </a:r>
          </a:p>
          <a:p>
            <a:pPr lvl="1"/>
            <a:r>
              <a:rPr lang="en-US" dirty="0"/>
              <a:t>SDL leading figure Fico left his party and establishes a new 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13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197A3-033B-4CEA-8790-4A0F997B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Opposition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5FB7A0-22DF-4057-A647-222AAF505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Maintained several changes</a:t>
            </a:r>
          </a:p>
          <a:p>
            <a:endParaRPr lang="en-US" dirty="0"/>
          </a:p>
          <a:p>
            <a:r>
              <a:rPr lang="en-US" dirty="0"/>
              <a:t>HZDS:</a:t>
            </a:r>
          </a:p>
          <a:p>
            <a:pPr lvl="1"/>
            <a:r>
              <a:rPr lang="en-US" dirty="0"/>
              <a:t>Hard adaptation on oppositional role</a:t>
            </a:r>
          </a:p>
          <a:p>
            <a:pPr lvl="1"/>
            <a:r>
              <a:rPr lang="en-US" dirty="0"/>
              <a:t>Non-constructive opposition work</a:t>
            </a:r>
          </a:p>
          <a:p>
            <a:pPr lvl="1"/>
            <a:r>
              <a:rPr lang="en-US" dirty="0"/>
              <a:t>Stabilization after return of Me</a:t>
            </a:r>
            <a:r>
              <a:rPr lang="sk-SK" dirty="0"/>
              <a:t>č</a:t>
            </a:r>
            <a:r>
              <a:rPr lang="en-US" dirty="0" err="1"/>
              <a:t>iar</a:t>
            </a:r>
            <a:r>
              <a:rPr lang="en-US" dirty="0"/>
              <a:t> to active politics</a:t>
            </a:r>
          </a:p>
          <a:p>
            <a:endParaRPr lang="en-US" dirty="0"/>
          </a:p>
          <a:p>
            <a:r>
              <a:rPr lang="en-US" dirty="0"/>
              <a:t>SNS:</a:t>
            </a:r>
          </a:p>
          <a:p>
            <a:pPr lvl="1"/>
            <a:r>
              <a:rPr lang="en-US" dirty="0"/>
              <a:t>Post-electoral destabilization</a:t>
            </a:r>
          </a:p>
          <a:p>
            <a:pPr lvl="1"/>
            <a:r>
              <a:rPr lang="en-US" dirty="0"/>
              <a:t>Division into 2 parties and interim marginalization</a:t>
            </a:r>
          </a:p>
          <a:p>
            <a:endParaRPr lang="en-GB" dirty="0"/>
          </a:p>
        </p:txBody>
      </p:sp>
      <p:pic>
        <p:nvPicPr>
          <p:cNvPr id="4" name="Picture 2" descr="http://ipolitika.sk/wp-content/uploads/2012/01/hzds_logo1.jpg">
            <a:extLst>
              <a:ext uri="{FF2B5EF4-FFF2-40B4-BE49-F238E27FC236}">
                <a16:creationId xmlns:a16="http://schemas.microsoft.com/office/drawing/2014/main" id="{F9919827-2F3E-41DC-A8CC-1CD480F2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99" y="196652"/>
            <a:ext cx="1537601" cy="14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vespravy.sk/public/media/logo_sns.gif">
            <a:extLst>
              <a:ext uri="{FF2B5EF4-FFF2-40B4-BE49-F238E27FC236}">
                <a16:creationId xmlns:a16="http://schemas.microsoft.com/office/drawing/2014/main" id="{EF4C1752-F01A-4CEE-BFE0-CE9DC44A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61" y="196651"/>
            <a:ext cx="2086640" cy="149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5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188E2-7598-4CE6-9D9C-81A412D9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Opposition – New Parties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639747-74A3-4EF2-9C79-5AC0B6426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Smer</a:t>
            </a:r>
            <a:r>
              <a:rPr lang="en-US" b="1" dirty="0"/>
              <a:t> (Direction), 1999:</a:t>
            </a:r>
          </a:p>
          <a:p>
            <a:pPr lvl="1"/>
            <a:r>
              <a:rPr lang="en-US" dirty="0"/>
              <a:t>Created by ex-SDL</a:t>
            </a:r>
            <a:r>
              <a:rPr lang="sk-SK" dirty="0"/>
              <a:t> </a:t>
            </a:r>
            <a:r>
              <a:rPr lang="en-US" dirty="0"/>
              <a:t>official Robert Fico</a:t>
            </a:r>
            <a:endParaRPr lang="sk-SK" dirty="0"/>
          </a:p>
          <a:p>
            <a:pPr lvl="1"/>
            <a:r>
              <a:rPr lang="en-US" dirty="0"/>
              <a:t>Refused the left-right division</a:t>
            </a:r>
          </a:p>
          <a:p>
            <a:pPr lvl="1"/>
            <a:r>
              <a:rPr lang="en-US" dirty="0"/>
              <a:t>Project of the third way</a:t>
            </a:r>
          </a:p>
          <a:p>
            <a:pPr lvl="1"/>
            <a:r>
              <a:rPr lang="en-US" dirty="0"/>
              <a:t>Strong populism, criticism of both eras – </a:t>
            </a:r>
            <a:r>
              <a:rPr lang="sk-SK" dirty="0"/>
              <a:t>Mečiar</a:t>
            </a:r>
            <a:r>
              <a:rPr lang="en-US" dirty="0"/>
              <a:t>’s and</a:t>
            </a:r>
            <a:r>
              <a:rPr lang="sk-SK" dirty="0"/>
              <a:t> Dzurinda</a:t>
            </a:r>
            <a:r>
              <a:rPr lang="en-US" dirty="0"/>
              <a:t>’s</a:t>
            </a:r>
          </a:p>
          <a:p>
            <a:endParaRPr lang="en-US" dirty="0"/>
          </a:p>
          <a:p>
            <a:r>
              <a:rPr lang="en-US" b="1" dirty="0"/>
              <a:t>Alliance of the New Citizen (ANO), 2001:</a:t>
            </a:r>
          </a:p>
          <a:p>
            <a:pPr lvl="1"/>
            <a:r>
              <a:rPr lang="en-US" dirty="0"/>
              <a:t>Created by media tycoon </a:t>
            </a:r>
            <a:r>
              <a:rPr lang="en-US" dirty="0" err="1"/>
              <a:t>Pavol</a:t>
            </a:r>
            <a:r>
              <a:rPr lang="en-US" dirty="0"/>
              <a:t> </a:t>
            </a:r>
            <a:r>
              <a:rPr lang="en-US" dirty="0" err="1"/>
              <a:t>Rusko</a:t>
            </a:r>
            <a:endParaRPr lang="en-US" dirty="0"/>
          </a:p>
          <a:p>
            <a:pPr lvl="1"/>
            <a:r>
              <a:rPr lang="en-US" dirty="0"/>
              <a:t>The Slovak </a:t>
            </a:r>
            <a:r>
              <a:rPr lang="sk-SK" dirty="0"/>
              <a:t>„</a:t>
            </a:r>
            <a:r>
              <a:rPr lang="en-US" dirty="0"/>
              <a:t>Berlusconi</a:t>
            </a:r>
            <a:r>
              <a:rPr lang="sk-SK" dirty="0"/>
              <a:t>“</a:t>
            </a:r>
            <a:endParaRPr lang="cs-CZ" dirty="0"/>
          </a:p>
          <a:p>
            <a:pPr lvl="1"/>
            <a:r>
              <a:rPr lang="en-US" dirty="0"/>
              <a:t>Populism, </a:t>
            </a:r>
            <a:r>
              <a:rPr lang="en-US" dirty="0" err="1"/>
              <a:t>centre</a:t>
            </a:r>
            <a:r>
              <a:rPr lang="en-US" dirty="0"/>
              <a:t>-right liberal values</a:t>
            </a:r>
          </a:p>
          <a:p>
            <a:endParaRPr lang="en-GB" dirty="0"/>
          </a:p>
        </p:txBody>
      </p:sp>
      <p:pic>
        <p:nvPicPr>
          <p:cNvPr id="4" name="Picture 4" descr="http://upload.wikimedia.org/wikipedia/de/thumb/5/50/SMER_%E2%80%93_socialna_demokracia_Logo.svg/539px-SMER_%E2%80%93_socialna_demokracia_Logo.svg.png">
            <a:extLst>
              <a:ext uri="{FF2B5EF4-FFF2-40B4-BE49-F238E27FC236}">
                <a16:creationId xmlns:a16="http://schemas.microsoft.com/office/drawing/2014/main" id="{7E35CD4D-D145-4C91-BD89-F466738C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884" y="1690688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upernavigator.sk/logos/12017/12017232.jpg">
            <a:extLst>
              <a:ext uri="{FF2B5EF4-FFF2-40B4-BE49-F238E27FC236}">
                <a16:creationId xmlns:a16="http://schemas.microsoft.com/office/drawing/2014/main" id="{70689B55-A3BB-411C-9957-4F04AE49B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89" y="4667249"/>
            <a:ext cx="1703393" cy="11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4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1D53F-5402-4D97-8E39-2241DA10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Perception of Prime Ministers (2001)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F7DEBF0-6C95-48F2-A037-06EF9C7F74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741474"/>
              </p:ext>
            </p:extLst>
          </p:nvPr>
        </p:nvGraphicFramePr>
        <p:xfrm>
          <a:off x="838199" y="1825625"/>
          <a:ext cx="10515600" cy="4070196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94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Both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positive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Mečiar</a:t>
                      </a:r>
                      <a:r>
                        <a:rPr lang="sk-SK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+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Dzurinda</a:t>
                      </a:r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-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Mečiar</a:t>
                      </a:r>
                      <a:r>
                        <a:rPr lang="sk-SK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-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Dzurinda</a:t>
                      </a:r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+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Both negative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 not know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HZDS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SNS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20,8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SDK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81,2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SMK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KDH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27,8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ANO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20,8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SMER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7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on-</a:t>
                      </a:r>
                      <a:r>
                        <a:rPr lang="en-GB" sz="20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voters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9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r>
                        <a:rPr lang="en-GB" sz="2000" b="0" i="0" u="none" strike="noStrike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ndecided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08511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1306</Words>
  <Application>Microsoft Office PowerPoint</Application>
  <PresentationFormat>Širokoúhlá obrazovka</PresentationFormat>
  <Paragraphs>565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Motív Office</vt:lpstr>
      <vt:lpstr>Party System of the New Millennium</vt:lpstr>
      <vt:lpstr>The fate of Mečiar</vt:lpstr>
      <vt:lpstr>1998 Election</vt:lpstr>
      <vt:lpstr>Governments after 1998</vt:lpstr>
      <vt:lpstr>Government 1998 - 2002</vt:lpstr>
      <vt:lpstr>Low Stability of Governmental Parties</vt:lpstr>
      <vt:lpstr>Opposition</vt:lpstr>
      <vt:lpstr>Opposition – New Parties</vt:lpstr>
      <vt:lpstr>Perception of Prime Ministers (2001)</vt:lpstr>
      <vt:lpstr>The „Map“ of the Party System in 2002</vt:lpstr>
      <vt:lpstr>2002 Election – Crisis of the Left</vt:lpstr>
      <vt:lpstr>Government 2002 - 2006</vt:lpstr>
      <vt:lpstr>Restoration of the Left (SMER)</vt:lpstr>
      <vt:lpstr>To the EU! But Not With Bare Asses…</vt:lpstr>
      <vt:lpstr>People deserve securities</vt:lpstr>
      <vt:lpstr>Prezentace aplikace PowerPoint</vt:lpstr>
      <vt:lpstr>Prezentace aplikace PowerPoint</vt:lpstr>
      <vt:lpstr>2006 Election – The New Leader</vt:lpstr>
      <vt:lpstr>Government 2006-10</vt:lpstr>
      <vt:lpstr>Changes in the Centre-Right after 2006</vt:lpstr>
      <vt:lpstr>For future generations!</vt:lpstr>
      <vt:lpstr>The „map“ of the party system in 2010</vt:lpstr>
      <vt:lpstr>The „map“ of the party system in 2010</vt:lpstr>
      <vt:lpstr>2010 Election – HZDS is Out</vt:lpstr>
      <vt:lpstr>Government 2010-2012</vt:lpstr>
      <vt:lpstr>Before 2012 Elections</vt:lpstr>
      <vt:lpstr>2012 Election – A one man show</vt:lpstr>
      <vt:lpstr>Government 2012-16</vt:lpstr>
      <vt:lpstr>Prezentace aplikace PowerPoint</vt:lpstr>
      <vt:lpstr>2016 Election – Earthquake</vt:lpstr>
      <vt:lpstr>2016 Election</vt:lpstr>
      <vt:lpstr>Prezentace aplikace PowerPoint</vt:lpstr>
      <vt:lpstr>Prezentace aplikace PowerPoint</vt:lpstr>
      <vt:lpstr>Governments after 1998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Party System of the New Millennium</dc:title>
  <dc:creator>Peter</dc:creator>
  <cp:lastModifiedBy>Peter Spáč</cp:lastModifiedBy>
  <cp:revision>1</cp:revision>
  <dcterms:created xsi:type="dcterms:W3CDTF">2022-03-13T08:24:58Z</dcterms:created>
  <dcterms:modified xsi:type="dcterms:W3CDTF">2023-03-24T07:58:18Z</dcterms:modified>
</cp:coreProperties>
</file>