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5" r:id="rId6"/>
    <p:sldId id="346" r:id="rId7"/>
    <p:sldId id="349" r:id="rId8"/>
    <p:sldId id="350" r:id="rId9"/>
    <p:sldId id="351" r:id="rId10"/>
    <p:sldId id="352" r:id="rId11"/>
    <p:sldId id="354" r:id="rId12"/>
    <p:sldId id="355" r:id="rId13"/>
    <p:sldId id="356" r:id="rId14"/>
    <p:sldId id="357" r:id="rId15"/>
    <p:sldId id="358" r:id="rId16"/>
    <p:sldId id="359" r:id="rId17"/>
    <p:sldId id="365" r:id="rId18"/>
    <p:sldId id="364" r:id="rId19"/>
    <p:sldId id="366" r:id="rId20"/>
    <p:sldId id="367" r:id="rId21"/>
    <p:sldId id="368" r:id="rId22"/>
    <p:sldId id="369" r:id="rId23"/>
    <p:sldId id="370" r:id="rId24"/>
    <p:sldId id="372" r:id="rId25"/>
    <p:sldId id="373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3" r:id="rId3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48CB4-2637-44F1-B5BE-3D5CD2E46758}" v="8" dt="2023-03-10T21:19:56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061480A3-307D-424C-991B-469E8AFBA87F}"/>
    <pc:docChg chg="modSld">
      <pc:chgData name="Peter Spáč" userId="2e8d26cd-55d7-4d78-8227-1866407259d9" providerId="ADAL" clId="{061480A3-307D-424C-991B-469E8AFBA87F}" dt="2023-03-06T08:53:56.164" v="1"/>
      <pc:docMkLst>
        <pc:docMk/>
      </pc:docMkLst>
      <pc:sldChg chg="modSp">
        <pc:chgData name="Peter Spáč" userId="2e8d26cd-55d7-4d78-8227-1866407259d9" providerId="ADAL" clId="{061480A3-307D-424C-991B-469E8AFBA87F}" dt="2023-03-06T08:53:56.164" v="1"/>
        <pc:sldMkLst>
          <pc:docMk/>
          <pc:sldMk cId="2319656681" sldId="373"/>
        </pc:sldMkLst>
        <pc:spChg chg="mod">
          <ac:chgData name="Peter Spáč" userId="2e8d26cd-55d7-4d78-8227-1866407259d9" providerId="ADAL" clId="{061480A3-307D-424C-991B-469E8AFBA87F}" dt="2023-03-06T08:53:56.164" v="1"/>
          <ac:spMkLst>
            <pc:docMk/>
            <pc:sldMk cId="2319656681" sldId="373"/>
            <ac:spMk id="3" creationId="{5A56A2C2-130B-4900-8B02-A729B8F47D76}"/>
          </ac:spMkLst>
        </pc:spChg>
      </pc:sldChg>
    </pc:docChg>
  </pc:docChgLst>
  <pc:docChgLst>
    <pc:chgData name="Peter" userId="2e8d26cd-55d7-4d78-8227-1866407259d9" providerId="ADAL" clId="{B7C48CB4-2637-44F1-B5BE-3D5CD2E46758}"/>
    <pc:docChg chg="delSld modSld">
      <pc:chgData name="Peter" userId="2e8d26cd-55d7-4d78-8227-1866407259d9" providerId="ADAL" clId="{B7C48CB4-2637-44F1-B5BE-3D5CD2E46758}" dt="2023-03-10T21:20:17.854" v="16" actId="47"/>
      <pc:docMkLst>
        <pc:docMk/>
      </pc:docMkLst>
      <pc:sldChg chg="modTransition">
        <pc:chgData name="Peter" userId="2e8d26cd-55d7-4d78-8227-1866407259d9" providerId="ADAL" clId="{B7C48CB4-2637-44F1-B5BE-3D5CD2E46758}" dt="2023-03-10T21:19:18.953" v="0"/>
        <pc:sldMkLst>
          <pc:docMk/>
          <pc:sldMk cId="2119536666" sldId="345"/>
        </pc:sldMkLst>
      </pc:sldChg>
      <pc:sldChg chg="del">
        <pc:chgData name="Peter" userId="2e8d26cd-55d7-4d78-8227-1866407259d9" providerId="ADAL" clId="{B7C48CB4-2637-44F1-B5BE-3D5CD2E46758}" dt="2023-03-10T21:19:25.886" v="2" actId="47"/>
        <pc:sldMkLst>
          <pc:docMk/>
          <pc:sldMk cId="4051748962" sldId="347"/>
        </pc:sldMkLst>
      </pc:sldChg>
      <pc:sldChg chg="del">
        <pc:chgData name="Peter" userId="2e8d26cd-55d7-4d78-8227-1866407259d9" providerId="ADAL" clId="{B7C48CB4-2637-44F1-B5BE-3D5CD2E46758}" dt="2023-03-10T21:19:25.091" v="1" actId="47"/>
        <pc:sldMkLst>
          <pc:docMk/>
          <pc:sldMk cId="2976272348" sldId="348"/>
        </pc:sldMkLst>
      </pc:sldChg>
      <pc:sldChg chg="del">
        <pc:chgData name="Peter" userId="2e8d26cd-55d7-4d78-8227-1866407259d9" providerId="ADAL" clId="{B7C48CB4-2637-44F1-B5BE-3D5CD2E46758}" dt="2023-03-10T21:19:30.148" v="3" actId="47"/>
        <pc:sldMkLst>
          <pc:docMk/>
          <pc:sldMk cId="2435021326" sldId="353"/>
        </pc:sldMkLst>
      </pc:sldChg>
      <pc:sldChg chg="modAnim">
        <pc:chgData name="Peter" userId="2e8d26cd-55d7-4d78-8227-1866407259d9" providerId="ADAL" clId="{B7C48CB4-2637-44F1-B5BE-3D5CD2E46758}" dt="2023-03-10T21:19:42.344" v="9"/>
        <pc:sldMkLst>
          <pc:docMk/>
          <pc:sldMk cId="3722525335" sldId="356"/>
        </pc:sldMkLst>
      </pc:sldChg>
      <pc:sldChg chg="del">
        <pc:chgData name="Peter" userId="2e8d26cd-55d7-4d78-8227-1866407259d9" providerId="ADAL" clId="{B7C48CB4-2637-44F1-B5BE-3D5CD2E46758}" dt="2023-03-10T21:19:51.436" v="13" actId="47"/>
        <pc:sldMkLst>
          <pc:docMk/>
          <pc:sldMk cId="1594868990" sldId="360"/>
        </pc:sldMkLst>
      </pc:sldChg>
      <pc:sldChg chg="del">
        <pc:chgData name="Peter" userId="2e8d26cd-55d7-4d78-8227-1866407259d9" providerId="ADAL" clId="{B7C48CB4-2637-44F1-B5BE-3D5CD2E46758}" dt="2023-03-10T21:19:49.286" v="10" actId="47"/>
        <pc:sldMkLst>
          <pc:docMk/>
          <pc:sldMk cId="2359825331" sldId="361"/>
        </pc:sldMkLst>
      </pc:sldChg>
      <pc:sldChg chg="del">
        <pc:chgData name="Peter" userId="2e8d26cd-55d7-4d78-8227-1866407259d9" providerId="ADAL" clId="{B7C48CB4-2637-44F1-B5BE-3D5CD2E46758}" dt="2023-03-10T21:19:50.251" v="11" actId="47"/>
        <pc:sldMkLst>
          <pc:docMk/>
          <pc:sldMk cId="2654433280" sldId="362"/>
        </pc:sldMkLst>
      </pc:sldChg>
      <pc:sldChg chg="del">
        <pc:chgData name="Peter" userId="2e8d26cd-55d7-4d78-8227-1866407259d9" providerId="ADAL" clId="{B7C48CB4-2637-44F1-B5BE-3D5CD2E46758}" dt="2023-03-10T21:19:50.821" v="12" actId="47"/>
        <pc:sldMkLst>
          <pc:docMk/>
          <pc:sldMk cId="3497959248" sldId="363"/>
        </pc:sldMkLst>
      </pc:sldChg>
      <pc:sldChg chg="modTransition">
        <pc:chgData name="Peter" userId="2e8d26cd-55d7-4d78-8227-1866407259d9" providerId="ADAL" clId="{B7C48CB4-2637-44F1-B5BE-3D5CD2E46758}" dt="2023-03-10T21:19:56.520" v="14"/>
        <pc:sldMkLst>
          <pc:docMk/>
          <pc:sldMk cId="3511008221" sldId="365"/>
        </pc:sldMkLst>
      </pc:sldChg>
      <pc:sldChg chg="del">
        <pc:chgData name="Peter" userId="2e8d26cd-55d7-4d78-8227-1866407259d9" providerId="ADAL" clId="{B7C48CB4-2637-44F1-B5BE-3D5CD2E46758}" dt="2023-03-10T21:20:07.508" v="15" actId="47"/>
        <pc:sldMkLst>
          <pc:docMk/>
          <pc:sldMk cId="422017599" sldId="374"/>
        </pc:sldMkLst>
      </pc:sldChg>
      <pc:sldChg chg="del">
        <pc:chgData name="Peter" userId="2e8d26cd-55d7-4d78-8227-1866407259d9" providerId="ADAL" clId="{B7C48CB4-2637-44F1-B5BE-3D5CD2E46758}" dt="2023-03-10T21:20:17.854" v="16" actId="47"/>
        <pc:sldMkLst>
          <pc:docMk/>
          <pc:sldMk cId="4049460827" sldId="3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98859495081098E-2"/>
          <c:y val="4.7977717911138668E-2"/>
          <c:w val="0.92954262731547066"/>
          <c:h val="0.8591007914017262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FE73-4244-8FB2-89CEAAD0DA9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E73-4244-8FB2-89CEAAD0DA9F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5-FE73-4244-8FB2-89CEAAD0DA9F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7-FE73-4244-8FB2-89CEAAD0DA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FE73-4244-8FB2-89CEAAD0DA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/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List1!$C$3:$C$7</c:f>
              <c:strCache>
                <c:ptCount val="5"/>
                <c:pt idx="0">
                  <c:v>Definitely yes</c:v>
                </c:pt>
                <c:pt idx="1">
                  <c:v>Rather yes</c:v>
                </c:pt>
                <c:pt idx="2">
                  <c:v>Rather no</c:v>
                </c:pt>
                <c:pt idx="3">
                  <c:v>Definitely no</c:v>
                </c:pt>
                <c:pt idx="4">
                  <c:v>Do not know</c:v>
                </c:pt>
              </c:strCache>
            </c:strRef>
          </c:cat>
          <c:val>
            <c:numRef>
              <c:f>List1!$D$3:$D$7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24.3</c:v>
                </c:pt>
                <c:pt idx="2">
                  <c:v>24.3</c:v>
                </c:pt>
                <c:pt idx="3">
                  <c:v>16.5</c:v>
                </c:pt>
                <c:pt idx="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73-4244-8FB2-89CEAAD0D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5319808"/>
        <c:axId val="105325696"/>
      </c:barChart>
      <c:catAx>
        <c:axId val="10531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sk-SK"/>
          </a:p>
        </c:txPr>
        <c:crossAx val="105325696"/>
        <c:crosses val="autoZero"/>
        <c:auto val="1"/>
        <c:lblAlgn val="ctr"/>
        <c:lblOffset val="100"/>
        <c:noMultiLvlLbl val="0"/>
      </c:catAx>
      <c:valAx>
        <c:axId val="105325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sk-SK"/>
          </a:p>
        </c:txPr>
        <c:crossAx val="10531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4C12E-BE34-4D4D-9872-A22519745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D2AED7-5E2A-4753-87AB-CA325D00D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D9AB64-43FF-4B12-B74E-53D9059D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F8C0D13-1B8F-44BE-A30D-7B7B6642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0F60E11-5476-474B-B7D1-E71B2E66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15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A9D1D-D7E7-4D0C-AA33-F0F23BF0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F2C9B2D-699F-4FF1-9A59-CDEEBAFE7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665A380-71FC-4B41-A5D4-010CF434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E85988-73B1-497E-AE04-40E0BACC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90E9C6-2BB3-4AE3-A9C4-100DCF47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5E425FD-CFC4-452F-8813-715658721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93246CA-3254-48F5-BBEC-9A5640D65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933E8AA-6C75-4FCC-B813-F46D4CD1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DF1890-B3A6-4CAC-B3D0-39B62C78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024343A-B02B-46EE-B3CD-9727DC38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47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E3879-A55F-403F-BE45-206F65D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5551DC-CFF6-4F0B-8337-BA89E718B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D94D16-5012-4DB4-9A79-03CBA59C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5B3F52-FBEE-4189-B085-5FCE07A5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85E6E47-7C4B-432E-B1BC-91008882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90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75F27-BB50-497C-81B4-B0B6DA46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6AB937-8C85-4E41-BE96-A7E4CD02B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3950BA5-E73E-4C49-97B8-C94A2C2C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530738-0172-4690-9240-BE1A1694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4242CD2-501B-4E6C-8C0F-4221E82E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1CEAB-DB4D-4D62-893E-496ED0C5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ADAEB8-5240-4AE0-85AA-BA94CD8D9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4424C9E-C93B-4709-A7DA-6BE8D9679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7804A0-950B-402C-9C90-8964D5A7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A977C4-9A71-488F-B843-FA1E7C37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A687BDE-BC1E-4AF9-9958-4DBDE56D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39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289FD-0047-4867-AECC-79295511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115B65-08C0-49CE-B56B-C520B081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0DF9CA1-DDFE-47D3-8AC4-BCBEDD2DE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BF3E34-D645-4AF4-995C-CAE107D2E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B244B61-A58C-414F-B156-14C1631B2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B3467EB-D6CD-4015-B76D-A604A0C9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856648E-2FA6-4976-A283-B3CA2DB0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3E89423-B342-4371-9E9D-5A2DC5CB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2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E71CE-0DED-4B42-91BE-91EAC74F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EC63B58-A603-4229-8634-A1074F39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90E3876-6C3D-4979-96C2-E2A030C4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2E8FD6A-FE7E-449C-B1F0-EBFF0518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61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06B1C1C-128C-4977-B0FE-7CA88F90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91BF796-1289-4682-994C-37A0D968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5C9836D-EFC6-4AA6-9CFF-3AF5EE8A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95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99037-741B-411C-B269-C5F4A62E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5C055D-EE48-4C5A-94D0-47F3E188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FCBE9E-E2C1-4FD4-8D64-CE3E169A6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9328B49-B557-472C-992B-75ACE2EF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199E795-DA42-462F-9B9B-7F010F5B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C22BDC4-3C57-4D56-8FAD-7379CE65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60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180C7-7396-4A8C-811E-71FEB0D3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ED32348-9D26-47BE-8E97-C16AA4CF2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0F69CF-BC1C-4C21-9677-0DDC837C9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FEBA276-FED4-4879-BBE4-64331736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2583151-72B4-4BFC-ABB8-44F7F148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7CE0147-4904-415F-B399-52101DE5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85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8154F3A-5182-46DF-9554-FF07365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291971-4C1C-4D80-8AE0-081E9FF2D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C45072F-AF97-4AF6-A657-EECDBEB9C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A97B-3EDE-43D4-8461-35F68D2E8471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D5B846-C230-4968-B8FC-3294A1ED0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1B4626-7092-42D1-A250-341D22660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39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AC802-7A27-4470-B9F4-9C45E1DE1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Velvet Revolution to Velvet Divorce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197E1C-5C69-4C5B-97DC-5EFFDC1D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599"/>
            <a:ext cx="9144000" cy="1655762"/>
          </a:xfrm>
        </p:spPr>
        <p:txBody>
          <a:bodyPr/>
          <a:lstStyle/>
          <a:p>
            <a:r>
              <a:rPr lang="en-US" dirty="0"/>
              <a:t>POLb1135 Slovak Politics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62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E1FFF-4057-4BFB-848F-43974459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of VPN in 1990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F7BB8A-7B9A-412B-B0F7-115FB3C8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spring 1990 the support of VPN declined to 10%</a:t>
            </a:r>
          </a:p>
          <a:p>
            <a:endParaRPr lang="en-US" dirty="0"/>
          </a:p>
          <a:p>
            <a:r>
              <a:rPr lang="en-US" dirty="0"/>
              <a:t>Reaction – adding communists on candidate lists:</a:t>
            </a:r>
          </a:p>
          <a:p>
            <a:pPr lvl="1"/>
            <a:r>
              <a:rPr lang="en-US" dirty="0" err="1"/>
              <a:t>Dubček</a:t>
            </a:r>
            <a:r>
              <a:rPr lang="en-US" dirty="0"/>
              <a:t>, </a:t>
            </a:r>
            <a:r>
              <a:rPr lang="en-US" dirty="0" err="1"/>
              <a:t>Čič</a:t>
            </a:r>
            <a:r>
              <a:rPr lang="en-US" dirty="0"/>
              <a:t>, Schuster, </a:t>
            </a:r>
            <a:r>
              <a:rPr lang="en-US" dirty="0" err="1"/>
              <a:t>Čalfa</a:t>
            </a:r>
            <a:r>
              <a:rPr lang="en-US" dirty="0"/>
              <a:t>, </a:t>
            </a:r>
            <a:r>
              <a:rPr lang="en-US" dirty="0" err="1"/>
              <a:t>Kováč</a:t>
            </a:r>
            <a:endParaRPr lang="en-US" dirty="0"/>
          </a:p>
          <a:p>
            <a:pPr lvl="1"/>
            <a:r>
              <a:rPr lang="en-US" dirty="0"/>
              <a:t>VPN thus legitimized their political careers in the post 1989 situation</a:t>
            </a:r>
          </a:p>
          <a:p>
            <a:endParaRPr lang="en-US" dirty="0"/>
          </a:p>
          <a:p>
            <a:r>
              <a:rPr lang="en-US" dirty="0"/>
              <a:t>This pragmatic step helped VPN to win elections 1990</a:t>
            </a:r>
          </a:p>
        </p:txBody>
      </p:sp>
    </p:spTree>
    <p:extLst>
      <p:ext uri="{BB962C8B-B14F-4D97-AF65-F5344CB8AC3E}">
        <p14:creationId xmlns:p14="http://schemas.microsoft.com/office/powerpoint/2010/main" val="105415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3C988EB-1288-435A-AE8A-3534646F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95275"/>
            <a:ext cx="87249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49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F7A6F-F75F-4CED-BBE9-D1848DA2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</a:t>
            </a:r>
            <a:r>
              <a:rPr lang="sk-SK" dirty="0"/>
              <a:t>P</a:t>
            </a:r>
            <a:r>
              <a:rPr lang="en-US" dirty="0"/>
              <a:t>arty System After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093D1C-D7E3-4EE0-A425-D04583AFD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Restoration of party plurality</a:t>
            </a:r>
          </a:p>
          <a:p>
            <a:endParaRPr lang="en-US" dirty="0"/>
          </a:p>
          <a:p>
            <a:r>
              <a:rPr lang="en-US" dirty="0"/>
              <a:t>The main rivals of 1989</a:t>
            </a:r>
          </a:p>
          <a:p>
            <a:endParaRPr lang="en-US" dirty="0"/>
          </a:p>
          <a:p>
            <a:r>
              <a:rPr lang="en-US" dirty="0"/>
              <a:t>Historical parties</a:t>
            </a:r>
          </a:p>
          <a:p>
            <a:endParaRPr lang="en-US" dirty="0"/>
          </a:p>
          <a:p>
            <a:r>
              <a:rPr lang="en-US" dirty="0"/>
              <a:t>New parties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5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37FB4-CA93-4888-9E1A-F0784E28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Fate of KSC and KSS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2D8854-5BC4-4E09-A160-E8C851D9C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happened to them?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en-US" b="1" dirty="0"/>
              <a:t>a</a:t>
            </a:r>
            <a:r>
              <a:rPr lang="sk-SK" b="1" dirty="0"/>
              <a:t>)</a:t>
            </a:r>
            <a:r>
              <a:rPr lang="sk-SK" dirty="0"/>
              <a:t> </a:t>
            </a:r>
            <a:r>
              <a:rPr lang="en-US" dirty="0"/>
              <a:t>changed the name and transformed to social democracy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b) </a:t>
            </a:r>
            <a:r>
              <a:rPr lang="en-US" dirty="0"/>
              <a:t>changed the name and remained the same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c)</a:t>
            </a:r>
            <a:r>
              <a:rPr lang="sk-SK" dirty="0"/>
              <a:t> </a:t>
            </a:r>
            <a:r>
              <a:rPr lang="en-US" dirty="0"/>
              <a:t>kept the same name and ideology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d)</a:t>
            </a:r>
            <a:r>
              <a:rPr lang="en-US" dirty="0"/>
              <a:t> lived long and prospered</a:t>
            </a:r>
            <a:r>
              <a:rPr lang="sk-SK" b="1" dirty="0"/>
              <a:t> </a:t>
            </a:r>
            <a:endParaRPr lang="cs-CZ" b="1" dirty="0"/>
          </a:p>
          <a:p>
            <a:endParaRPr lang="en-US" dirty="0"/>
          </a:p>
        </p:txBody>
      </p:sp>
      <p:pic>
        <p:nvPicPr>
          <p:cNvPr id="4" name="Picture 4" descr="http://www.supernavigator.sk/logos/12017/12017269.jpg">
            <a:extLst>
              <a:ext uri="{FF2B5EF4-FFF2-40B4-BE49-F238E27FC236}">
                <a16:creationId xmlns:a16="http://schemas.microsoft.com/office/drawing/2014/main" id="{E78029AB-1406-4F73-9B0C-E8732EA5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791" y="2175865"/>
            <a:ext cx="2121558" cy="12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isek.kscm.cz/data2/dep_35/Logo_KSCM(17).jpg">
            <a:extLst>
              <a:ext uri="{FF2B5EF4-FFF2-40B4-BE49-F238E27FC236}">
                <a16:creationId xmlns:a16="http://schemas.microsoft.com/office/drawing/2014/main" id="{72EF7CDB-3B94-4BE8-A8C8-66ABADDAC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224" y="3541307"/>
            <a:ext cx="1586691" cy="20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2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EDCBC-70BE-489C-BB03-008A00DE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Rivals of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518158-67FC-4A96-BCFF-3CD8FC5F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Communists (KSS):</a:t>
            </a:r>
          </a:p>
          <a:p>
            <a:pPr lvl="1"/>
            <a:r>
              <a:rPr lang="en-US" dirty="0"/>
              <a:t>Cooperation with KSC until elections 1990</a:t>
            </a:r>
          </a:p>
          <a:p>
            <a:pPr lvl="1"/>
            <a:r>
              <a:rPr lang="en-US" dirty="0"/>
              <a:t>Transformation to social democracy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/>
              <a:t> 1991 – </a:t>
            </a:r>
            <a:r>
              <a:rPr lang="en-US" b="1" dirty="0"/>
              <a:t>Party of the Democratic Left (SDL)</a:t>
            </a:r>
          </a:p>
          <a:p>
            <a:pPr lvl="1"/>
            <a:r>
              <a:rPr lang="en-US" dirty="0"/>
              <a:t>Leader – Peter Weiss</a:t>
            </a:r>
          </a:p>
          <a:p>
            <a:endParaRPr lang="en-US" dirty="0"/>
          </a:p>
          <a:p>
            <a:r>
              <a:rPr lang="en-US" b="1" dirty="0"/>
              <a:t>VPN:</a:t>
            </a:r>
          </a:p>
          <a:p>
            <a:pPr lvl="1"/>
            <a:r>
              <a:rPr lang="en-US" dirty="0"/>
              <a:t>Originally right-winged and liberal</a:t>
            </a:r>
          </a:p>
          <a:p>
            <a:pPr lvl="1"/>
            <a:r>
              <a:rPr lang="en-US" dirty="0"/>
              <a:t>Dissent movement</a:t>
            </a:r>
          </a:p>
          <a:p>
            <a:endParaRPr lang="en-US" dirty="0"/>
          </a:p>
        </p:txBody>
      </p:sp>
      <p:pic>
        <p:nvPicPr>
          <p:cNvPr id="4" name="Picture 2" descr="http://www.tyden.cz/obrazek/4a977a38d3315/weissis4-4a977e657b5f1_300x200.jpg">
            <a:extLst>
              <a:ext uri="{FF2B5EF4-FFF2-40B4-BE49-F238E27FC236}">
                <a16:creationId xmlns:a16="http://schemas.microsoft.com/office/drawing/2014/main" id="{01F3E810-BE12-445A-8D61-B02DDF21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0968" y="365125"/>
            <a:ext cx="3362832" cy="2241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33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240F2-437F-40D3-A336-CBAAE19B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parties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09691A-DFE5-4CBA-90A1-7FAA45B97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Slovak National Party (SNS):</a:t>
            </a:r>
          </a:p>
          <a:p>
            <a:pPr lvl="1"/>
            <a:r>
              <a:rPr lang="en-US" dirty="0"/>
              <a:t>Official claims of its rich history</a:t>
            </a:r>
          </a:p>
          <a:p>
            <a:pPr lvl="1"/>
            <a:r>
              <a:rPr lang="en-US" dirty="0"/>
              <a:t>Very questionable historical link</a:t>
            </a:r>
          </a:p>
          <a:p>
            <a:pPr lvl="1"/>
            <a:r>
              <a:rPr lang="en-US" dirty="0"/>
              <a:t>Strong stress on the position of Slovakia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Democratic Party (DS):</a:t>
            </a:r>
          </a:p>
          <a:p>
            <a:pPr lvl="1"/>
            <a:r>
              <a:rPr lang="en-US" dirty="0"/>
              <a:t>Weak historical link</a:t>
            </a:r>
          </a:p>
          <a:p>
            <a:pPr lvl="1"/>
            <a:r>
              <a:rPr lang="en-US" dirty="0"/>
              <a:t>Civic, right-wing orientation</a:t>
            </a:r>
          </a:p>
          <a:p>
            <a:pPr lvl="1"/>
            <a:r>
              <a:rPr lang="en-US" dirty="0"/>
              <a:t>Remained without bigger support</a:t>
            </a:r>
          </a:p>
        </p:txBody>
      </p:sp>
      <p:pic>
        <p:nvPicPr>
          <p:cNvPr id="4" name="Picture 4" descr="http://img.topky.sk/12656.jpg">
            <a:extLst>
              <a:ext uri="{FF2B5EF4-FFF2-40B4-BE49-F238E27FC236}">
                <a16:creationId xmlns:a16="http://schemas.microsoft.com/office/drawing/2014/main" id="{F341C35C-6BFA-4606-853F-56ED8F09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1157" y="681037"/>
            <a:ext cx="2294806" cy="289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17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0894A-25E7-4CAD-B74F-7758DA8B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Parties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8EBB3C-8F4B-43C4-A1F4-AB734D9C1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Christian-Democratic Movement (KDH):</a:t>
            </a:r>
          </a:p>
          <a:p>
            <a:pPr lvl="1"/>
            <a:r>
              <a:rPr lang="en-US" dirty="0"/>
              <a:t>Christian and conservative values</a:t>
            </a:r>
          </a:p>
          <a:p>
            <a:pPr lvl="1"/>
            <a:r>
              <a:rPr lang="en-US" dirty="0"/>
              <a:t>Catholic dissent</a:t>
            </a:r>
          </a:p>
          <a:p>
            <a:pPr lvl="1"/>
            <a:r>
              <a:rPr lang="en-US" dirty="0"/>
              <a:t>Leader – </a:t>
            </a:r>
            <a:r>
              <a:rPr lang="en-US" dirty="0" err="1"/>
              <a:t>Ján</a:t>
            </a:r>
            <a:r>
              <a:rPr lang="en-US" dirty="0"/>
              <a:t> </a:t>
            </a:r>
            <a:r>
              <a:rPr lang="en-US" dirty="0" err="1"/>
              <a:t>Čarnogurský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Hungarian parties:</a:t>
            </a:r>
          </a:p>
          <a:p>
            <a:pPr lvl="1"/>
            <a:r>
              <a:rPr lang="en-US" dirty="0"/>
              <a:t>Smaller parties </a:t>
            </a:r>
          </a:p>
          <a:p>
            <a:pPr lvl="1"/>
            <a:r>
              <a:rPr lang="en-US" dirty="0"/>
              <a:t>Support by ethnic Hungarians</a:t>
            </a:r>
          </a:p>
          <a:p>
            <a:pPr lvl="1"/>
            <a:r>
              <a:rPr lang="en-US" dirty="0"/>
              <a:t>Mutual cooperation</a:t>
            </a:r>
          </a:p>
          <a:p>
            <a:endParaRPr lang="en-US" dirty="0"/>
          </a:p>
        </p:txBody>
      </p:sp>
      <p:pic>
        <p:nvPicPr>
          <p:cNvPr id="4" name="Picture 2" descr="http://czechfolks.com/plus/wp-content/uploads/2009/10/carnogursky-jan.jpg">
            <a:extLst>
              <a:ext uri="{FF2B5EF4-FFF2-40B4-BE49-F238E27FC236}">
                <a16:creationId xmlns:a16="http://schemas.microsoft.com/office/drawing/2014/main" id="{E92E9FCE-3ED1-4AF6-A419-0DDD0F07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764" y="1690688"/>
            <a:ext cx="2771800" cy="2078850"/>
          </a:xfrm>
          <a:prstGeom prst="rect">
            <a:avLst/>
          </a:prstGeom>
          <a:noFill/>
        </p:spPr>
      </p:pic>
      <p:pic>
        <p:nvPicPr>
          <p:cNvPr id="5" name="Picture 4" descr="http://korkep.sk/files/2011/09/bugar_1.jpg">
            <a:extLst>
              <a:ext uri="{FF2B5EF4-FFF2-40B4-BE49-F238E27FC236}">
                <a16:creationId xmlns:a16="http://schemas.microsoft.com/office/drawing/2014/main" id="{0A384B54-7C22-4636-B700-9A8DD3724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5754" y="4107036"/>
            <a:ext cx="2939819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16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5D6A1-EF5B-4E9D-BA3D-E7774736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 Election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FB0DB350-B8BF-4A33-B02D-F9CABCC84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237402"/>
              </p:ext>
            </p:extLst>
          </p:nvPr>
        </p:nvGraphicFramePr>
        <p:xfrm>
          <a:off x="838200" y="1533388"/>
          <a:ext cx="10515600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VPN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29,4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KSC /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</a:rPr>
                        <a:t>Green 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00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97A49-A017-457D-AB03-728479BC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after 1990 election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5E1970-026B-487F-92B2-0D3E96E0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Officially center-right government</a:t>
            </a:r>
          </a:p>
          <a:p>
            <a:endParaRPr lang="en-US" dirty="0"/>
          </a:p>
          <a:p>
            <a:r>
              <a:rPr lang="en-US" dirty="0"/>
              <a:t>Prime Minister – </a:t>
            </a:r>
            <a:r>
              <a:rPr lang="en-US" dirty="0" err="1"/>
              <a:t>Vladimír</a:t>
            </a:r>
            <a:r>
              <a:rPr lang="en-US" dirty="0"/>
              <a:t> </a:t>
            </a:r>
            <a:r>
              <a:rPr lang="en-US" dirty="0" err="1"/>
              <a:t>Mečiar</a:t>
            </a:r>
            <a:r>
              <a:rPr lang="en-US" dirty="0"/>
              <a:t> (VPN)</a:t>
            </a:r>
          </a:p>
          <a:p>
            <a:endParaRPr lang="en-US" dirty="0"/>
          </a:p>
          <a:p>
            <a:r>
              <a:rPr lang="en-US" dirty="0"/>
              <a:t>Impact of previous personal changes in VPN:</a:t>
            </a:r>
          </a:p>
          <a:p>
            <a:pPr lvl="1"/>
            <a:r>
              <a:rPr lang="en-US" dirty="0"/>
              <a:t>Most executive posts of VPN gained by former communists</a:t>
            </a:r>
          </a:p>
          <a:p>
            <a:pPr lvl="1"/>
            <a:r>
              <a:rPr lang="en-US" dirty="0"/>
              <a:t>Internal tension about the character of economic reform</a:t>
            </a:r>
          </a:p>
          <a:p>
            <a:endParaRPr lang="en-US" dirty="0"/>
          </a:p>
          <a:p>
            <a:r>
              <a:rPr lang="en-US" dirty="0"/>
              <a:t>Conflict between VPN’s liberal leadership and </a:t>
            </a:r>
            <a:r>
              <a:rPr lang="en-US" dirty="0" err="1"/>
              <a:t>Mečiar</a:t>
            </a:r>
            <a:r>
              <a:rPr lang="en-US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/>
              <a:t> new Prime Minister </a:t>
            </a:r>
            <a:r>
              <a:rPr lang="en-US" dirty="0" err="1"/>
              <a:t>Čarnogurský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5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B12CB-7E82-48ED-A604-D187F5CF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System in 1990 - 1992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D4DB7D-A182-4D7B-9F86-95AC485F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Intensive dynamics</a:t>
            </a:r>
          </a:p>
          <a:p>
            <a:endParaRPr lang="en-US" dirty="0"/>
          </a:p>
          <a:p>
            <a:r>
              <a:rPr lang="en-US" dirty="0"/>
              <a:t>Low stability of party system</a:t>
            </a:r>
          </a:p>
          <a:p>
            <a:endParaRPr lang="en-US" dirty="0"/>
          </a:p>
          <a:p>
            <a:r>
              <a:rPr lang="en-US" dirty="0"/>
              <a:t>Secessions and emergence of new parties</a:t>
            </a:r>
          </a:p>
          <a:p>
            <a:endParaRPr lang="en-US" dirty="0"/>
          </a:p>
          <a:p>
            <a:r>
              <a:rPr lang="en-US" dirty="0"/>
              <a:t>Most parties affected by these trends </a:t>
            </a:r>
            <a:r>
              <a:rPr lang="sk-SK" dirty="0"/>
              <a:t>(VPN, KDH, KSS-SDL, SNS)</a:t>
            </a:r>
            <a:endParaRPr lang="en-US" dirty="0"/>
          </a:p>
          <a:p>
            <a:endParaRPr lang="en-US" dirty="0"/>
          </a:p>
          <a:p>
            <a:r>
              <a:rPr lang="en-US" dirty="0"/>
              <a:t>New parties ended as marginal – with only one crucial </a:t>
            </a:r>
            <a:r>
              <a:rPr lang="en-US" b="1" dirty="0"/>
              <a:t>exemption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4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5B36D-3EC5-48A8-B768-AFBB1200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Communist Regime in Czechoslovakia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E04A79-A996-4125-8CA8-F9E58B11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 nature of the regime</a:t>
            </a:r>
          </a:p>
          <a:p>
            <a:endParaRPr lang="en-US" dirty="0"/>
          </a:p>
          <a:p>
            <a:r>
              <a:rPr lang="en-US" dirty="0"/>
              <a:t>The impact of normalization</a:t>
            </a:r>
          </a:p>
          <a:p>
            <a:endParaRPr lang="en-US" dirty="0"/>
          </a:p>
          <a:p>
            <a:r>
              <a:rPr lang="en-US" dirty="0"/>
              <a:t>No political liberalization (unlike Poland or Hungary)</a:t>
            </a:r>
          </a:p>
          <a:p>
            <a:endParaRPr lang="en-US" dirty="0"/>
          </a:p>
          <a:p>
            <a:r>
              <a:rPr lang="en-US" dirty="0"/>
              <a:t>Absence of dialogue between the regime and the opposition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06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AC241-F4D7-42BD-BC87-0373CD5D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of a new star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F455B6-1006-4F6F-AEAD-0F4930349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Escalation of conflict in VPN</a:t>
            </a:r>
          </a:p>
          <a:p>
            <a:endParaRPr lang="en-US" dirty="0"/>
          </a:p>
          <a:p>
            <a:r>
              <a:rPr lang="en-US" dirty="0"/>
              <a:t>Party of two faces – liberals vs. former communists</a:t>
            </a:r>
          </a:p>
          <a:p>
            <a:endParaRPr lang="en-US" dirty="0"/>
          </a:p>
          <a:p>
            <a:r>
              <a:rPr lang="en-US" dirty="0"/>
              <a:t>1991 – </a:t>
            </a:r>
            <a:r>
              <a:rPr lang="en-US" dirty="0" err="1"/>
              <a:t>Mečiar</a:t>
            </a:r>
            <a:r>
              <a:rPr lang="en-US" dirty="0"/>
              <a:t> creates Movement for a Democratic Slovakia (HZDS)</a:t>
            </a:r>
          </a:p>
          <a:p>
            <a:pPr lvl="1"/>
            <a:r>
              <a:rPr lang="en-US" dirty="0"/>
              <a:t>Slower economic reform</a:t>
            </a:r>
          </a:p>
          <a:p>
            <a:pPr lvl="1"/>
            <a:r>
              <a:rPr lang="en-US" dirty="0"/>
              <a:t>Populism</a:t>
            </a:r>
          </a:p>
          <a:p>
            <a:pPr lvl="1"/>
            <a:r>
              <a:rPr lang="en-US" dirty="0"/>
              <a:t>Nationalism</a:t>
            </a:r>
          </a:p>
          <a:p>
            <a:endParaRPr lang="en-US" dirty="0"/>
          </a:p>
          <a:p>
            <a:r>
              <a:rPr lang="en-US" dirty="0"/>
              <a:t>Overwhelming support of </a:t>
            </a:r>
            <a:r>
              <a:rPr lang="en-US" dirty="0" err="1"/>
              <a:t>Mečiar</a:t>
            </a:r>
            <a:r>
              <a:rPr lang="en-US" dirty="0"/>
              <a:t> in society (80-90 %)</a:t>
            </a:r>
          </a:p>
          <a:p>
            <a:endParaRPr lang="en-US" dirty="0"/>
          </a:p>
        </p:txBody>
      </p:sp>
      <p:pic>
        <p:nvPicPr>
          <p:cNvPr id="4" name="Picture 2" descr="http://humanisti.sk/storage/201111181623_hzds.jpg">
            <a:extLst>
              <a:ext uri="{FF2B5EF4-FFF2-40B4-BE49-F238E27FC236}">
                <a16:creationId xmlns:a16="http://schemas.microsoft.com/office/drawing/2014/main" id="{623C208C-250F-4555-95C7-4C4F5847B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715" y="365125"/>
            <a:ext cx="2521085" cy="2451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3901CD-0919-4C11-B579-D0387874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54687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Let’s Move on to Czechoslovakia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33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31055-DD28-4989-8EEA-259761E3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Czechoslovakia after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413067-7CFA-448B-AB7F-575DEA5F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1989 opened discussions about the character of the state</a:t>
            </a:r>
          </a:p>
          <a:p>
            <a:endParaRPr lang="en-US" dirty="0"/>
          </a:p>
          <a:p>
            <a:r>
              <a:rPr lang="en-US" dirty="0"/>
              <a:t>Different ideas about:</a:t>
            </a:r>
          </a:p>
          <a:p>
            <a:pPr lvl="1"/>
            <a:r>
              <a:rPr lang="en-US" dirty="0"/>
              <a:t>The role of federation and of both republics</a:t>
            </a:r>
          </a:p>
          <a:p>
            <a:pPr lvl="1"/>
            <a:r>
              <a:rPr lang="en-US" dirty="0"/>
              <a:t>The speed and shape of the economic reform</a:t>
            </a:r>
          </a:p>
          <a:p>
            <a:endParaRPr lang="en-US" dirty="0"/>
          </a:p>
          <a:p>
            <a:r>
              <a:rPr lang="en-US" dirty="0"/>
              <a:t>December 31, 1992 – end of the game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03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12FB5-F14B-4D9E-91BD-59454C69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Isolated Party Systems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3676C9-7466-48CF-A0F6-6B8559ED1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parties operated </a:t>
            </a:r>
            <a:r>
              <a:rPr lang="en-US" b="1" dirty="0"/>
              <a:t>within their </a:t>
            </a:r>
            <a:r>
              <a:rPr lang="sk-SK" b="1" dirty="0"/>
              <a:t>„</a:t>
            </a:r>
            <a:r>
              <a:rPr lang="en-US" b="1" dirty="0"/>
              <a:t>national</a:t>
            </a:r>
            <a:r>
              <a:rPr lang="sk-SK" b="1" dirty="0"/>
              <a:t>“</a:t>
            </a:r>
            <a:r>
              <a:rPr lang="en-US" b="1" dirty="0"/>
              <a:t> borders</a:t>
            </a:r>
          </a:p>
          <a:p>
            <a:endParaRPr lang="en-US" dirty="0"/>
          </a:p>
          <a:p>
            <a:r>
              <a:rPr lang="en-US" dirty="0"/>
              <a:t>Communists:</a:t>
            </a:r>
          </a:p>
          <a:p>
            <a:pPr lvl="1"/>
            <a:r>
              <a:rPr lang="en-US" dirty="0"/>
              <a:t>Together in elections 1990</a:t>
            </a:r>
          </a:p>
          <a:p>
            <a:pPr lvl="1"/>
            <a:r>
              <a:rPr lang="en-US" dirty="0"/>
              <a:t>Czech </a:t>
            </a:r>
            <a:r>
              <a:rPr lang="cs-CZ" dirty="0" err="1"/>
              <a:t>hardliners</a:t>
            </a:r>
            <a:r>
              <a:rPr lang="cs-CZ" dirty="0"/>
              <a:t> vs.</a:t>
            </a:r>
            <a:r>
              <a:rPr lang="en-US" dirty="0"/>
              <a:t> Slovak reformists </a:t>
            </a:r>
            <a:endParaRPr lang="cs-CZ" dirty="0"/>
          </a:p>
          <a:p>
            <a:pPr lvl="1"/>
            <a:r>
              <a:rPr lang="en-US" dirty="0"/>
              <a:t>Dissolution into two separate parties in 1991</a:t>
            </a:r>
          </a:p>
          <a:p>
            <a:endParaRPr lang="en-US" dirty="0"/>
          </a:p>
          <a:p>
            <a:r>
              <a:rPr lang="en-US" dirty="0"/>
              <a:t>Unsuccessful efforts to make party links:</a:t>
            </a:r>
          </a:p>
          <a:p>
            <a:pPr lvl="1"/>
            <a:r>
              <a:rPr lang="en-US" dirty="0"/>
              <a:t>Greens, Christian Democrats, Social Democrats</a:t>
            </a:r>
          </a:p>
          <a:p>
            <a:pPr lvl="1"/>
            <a:r>
              <a:rPr lang="en-US" dirty="0"/>
              <a:t>Czech Civic Democratic Party </a:t>
            </a:r>
            <a:r>
              <a:rPr lang="sk-SK" dirty="0"/>
              <a:t>(ODS)</a:t>
            </a:r>
            <a:r>
              <a:rPr lang="en-US" dirty="0"/>
              <a:t> and elections 1992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90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C32C8-98AE-4654-BEA4-9B016EAB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Hyphen War (spring 1990)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D10DB3-E787-4D6E-978C-DC967D5A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Conflict about the name of the federation</a:t>
            </a:r>
          </a:p>
          <a:p>
            <a:endParaRPr lang="en-US" dirty="0"/>
          </a:p>
          <a:p>
            <a:r>
              <a:rPr lang="en-US" dirty="0"/>
              <a:t>Slovaks wanted to add a hyphen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/>
              <a:t> Czecho-Slovak Republic</a:t>
            </a:r>
          </a:p>
          <a:p>
            <a:endParaRPr lang="en-US" dirty="0"/>
          </a:p>
          <a:p>
            <a:r>
              <a:rPr lang="en-US" dirty="0"/>
              <a:t>Czechs refused this because of its usage in 1938-1939</a:t>
            </a:r>
          </a:p>
          <a:p>
            <a:endParaRPr lang="en-US" dirty="0"/>
          </a:p>
          <a:p>
            <a:r>
              <a:rPr lang="en-US" dirty="0"/>
              <a:t>Hyphen:</a:t>
            </a:r>
          </a:p>
          <a:p>
            <a:pPr lvl="1"/>
            <a:r>
              <a:rPr lang="en-US" dirty="0"/>
              <a:t>Symbol of equity between nations for Slovaks</a:t>
            </a:r>
          </a:p>
          <a:p>
            <a:pPr lvl="1"/>
            <a:r>
              <a:rPr lang="en-US" dirty="0"/>
              <a:t>Reminiscence of a negative experience for Czechs</a:t>
            </a:r>
          </a:p>
          <a:p>
            <a:endParaRPr lang="en-US" dirty="0"/>
          </a:p>
          <a:p>
            <a:r>
              <a:rPr lang="en-US" dirty="0"/>
              <a:t>Final solution – Czech and Slovak Federal Republic (CSFR)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80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877DF-C999-4508-A48E-035A2BE8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Parties and Czechoslovakia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56A2C2-130B-4900-8B02-A729B8F47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Diverse ideas about the statehood</a:t>
            </a:r>
          </a:p>
          <a:p>
            <a:endParaRPr lang="en-US" dirty="0"/>
          </a:p>
          <a:p>
            <a:r>
              <a:rPr lang="en-US" dirty="0"/>
              <a:t>Independence was not a goal shortly after 1989</a:t>
            </a:r>
          </a:p>
          <a:p>
            <a:endParaRPr lang="en-US" dirty="0"/>
          </a:p>
          <a:p>
            <a:r>
              <a:rPr lang="en-US" dirty="0"/>
              <a:t>After elections 1990:</a:t>
            </a:r>
          </a:p>
          <a:p>
            <a:pPr lvl="1"/>
            <a:r>
              <a:rPr lang="en-US" b="1" dirty="0"/>
              <a:t>Independence (</a:t>
            </a:r>
            <a:r>
              <a:rPr lang="en-US" dirty="0"/>
              <a:t>SNS)</a:t>
            </a:r>
            <a:endParaRPr lang="en-US" b="1" dirty="0"/>
          </a:p>
          <a:p>
            <a:pPr lvl="1"/>
            <a:r>
              <a:rPr lang="en-US" b="1" dirty="0"/>
              <a:t>Stronger position </a:t>
            </a:r>
            <a:r>
              <a:rPr lang="en-US" dirty="0"/>
              <a:t>of Slovakia within the state (VPN)</a:t>
            </a:r>
          </a:p>
          <a:p>
            <a:pPr lvl="1"/>
            <a:r>
              <a:rPr lang="en-US" b="1" dirty="0"/>
              <a:t>Confederation</a:t>
            </a:r>
            <a:r>
              <a:rPr lang="en-US" dirty="0"/>
              <a:t> – to grant Slovakia a sole chair and a star in the European Union (KDH)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56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F1EC6-2569-43F4-834C-F80FBDCC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 about the CSFR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D9D0F3-E388-439A-A0A5-97762CAF6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Aims of Slovak governing parties:</a:t>
            </a:r>
          </a:p>
          <a:p>
            <a:pPr lvl="1"/>
            <a:r>
              <a:rPr lang="en-US" dirty="0"/>
              <a:t>Stronger position of Slovak political institutions</a:t>
            </a:r>
          </a:p>
          <a:p>
            <a:pPr lvl="1"/>
            <a:r>
              <a:rPr lang="en-US" dirty="0"/>
              <a:t>Stronger republics within a weaker federation</a:t>
            </a:r>
          </a:p>
          <a:p>
            <a:endParaRPr lang="en-US" dirty="0"/>
          </a:p>
          <a:p>
            <a:r>
              <a:rPr lang="en-US" dirty="0"/>
              <a:t>Beginning of 1992 – </a:t>
            </a:r>
            <a:r>
              <a:rPr lang="en-US" b="1" dirty="0"/>
              <a:t>agreement in </a:t>
            </a:r>
            <a:r>
              <a:rPr lang="en-US" b="1" dirty="0" err="1"/>
              <a:t>Milovy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Compromise between Czechs and Slovaks</a:t>
            </a:r>
          </a:p>
          <a:p>
            <a:pPr lvl="1"/>
            <a:r>
              <a:rPr lang="en-US" dirty="0"/>
              <a:t>A weaker form of federation</a:t>
            </a:r>
          </a:p>
          <a:p>
            <a:pPr lvl="1"/>
            <a:r>
              <a:rPr lang="en-US" dirty="0"/>
              <a:t>Led to split of KDH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/>
              <a:t> Slovakia refused the agreement</a:t>
            </a:r>
          </a:p>
          <a:p>
            <a:endParaRPr lang="en-US" dirty="0"/>
          </a:p>
          <a:p>
            <a:r>
              <a:rPr lang="en-US" dirty="0" err="1"/>
              <a:t>Mečiar</a:t>
            </a:r>
            <a:r>
              <a:rPr lang="en-US" dirty="0"/>
              <a:t> and HZDS took the lead as protectors of Slovak nation and its interests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7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484E0-4F29-4EA3-B6DC-DB06193A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Federal Election (June 1992)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4A5042-6084-4A67-8E71-74EF4FF56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HZDS offered five scenarios to its voters:</a:t>
            </a:r>
          </a:p>
          <a:p>
            <a:pPr lvl="1"/>
            <a:r>
              <a:rPr lang="en-US" dirty="0"/>
              <a:t>Federation</a:t>
            </a:r>
          </a:p>
          <a:p>
            <a:pPr lvl="1"/>
            <a:r>
              <a:rPr lang="en-US" dirty="0"/>
              <a:t>Confederation</a:t>
            </a:r>
          </a:p>
          <a:p>
            <a:pPr lvl="1"/>
            <a:r>
              <a:rPr lang="en-US" dirty="0"/>
              <a:t>Union</a:t>
            </a:r>
          </a:p>
          <a:p>
            <a:pPr lvl="1"/>
            <a:r>
              <a:rPr lang="en-US" dirty="0"/>
              <a:t>„Benelux“ model</a:t>
            </a:r>
          </a:p>
          <a:p>
            <a:pPr lvl="1"/>
            <a:r>
              <a:rPr lang="en-US" dirty="0"/>
              <a:t>Independence</a:t>
            </a:r>
          </a:p>
          <a:p>
            <a:endParaRPr lang="en-US" dirty="0"/>
          </a:p>
          <a:p>
            <a:r>
              <a:rPr lang="en-US" dirty="0"/>
              <a:t>Election results:</a:t>
            </a:r>
          </a:p>
          <a:p>
            <a:pPr lvl="1"/>
            <a:r>
              <a:rPr lang="en-US" dirty="0"/>
              <a:t>Success of HZDS (and Czech ODS of Václav Klaus)</a:t>
            </a:r>
          </a:p>
          <a:p>
            <a:pPr lvl="1"/>
            <a:r>
              <a:rPr lang="en-US" dirty="0"/>
              <a:t>Failure of pro-federal parties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07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D3673-AE41-427C-8DC2-43084480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End of the Federation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1275A-809B-480D-B8FC-251E34ED9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492"/>
          </a:xfrm>
        </p:spPr>
        <p:txBody>
          <a:bodyPr>
            <a:normAutofit fontScale="92500"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Declaration of Independence of the Slovak Nation:</a:t>
            </a:r>
          </a:p>
          <a:p>
            <a:pPr lvl="1"/>
            <a:r>
              <a:rPr lang="en-US" dirty="0"/>
              <a:t>July 1992 (shortly after the elections)</a:t>
            </a:r>
          </a:p>
          <a:p>
            <a:pPr lvl="1"/>
            <a:r>
              <a:rPr lang="en-US" dirty="0"/>
              <a:t>Appointed by the Slovak parliament</a:t>
            </a:r>
          </a:p>
          <a:p>
            <a:pPr lvl="1"/>
            <a:r>
              <a:rPr lang="en-US" dirty="0"/>
              <a:t>Proclamation of sovereignty of Slovakia</a:t>
            </a:r>
          </a:p>
          <a:p>
            <a:endParaRPr lang="en-US" dirty="0"/>
          </a:p>
          <a:p>
            <a:r>
              <a:rPr lang="en-US" dirty="0"/>
              <a:t>Constitution of the Slovak Republic:</a:t>
            </a:r>
          </a:p>
          <a:p>
            <a:pPr lvl="1"/>
            <a:r>
              <a:rPr lang="en-US" dirty="0"/>
              <a:t>September 1992</a:t>
            </a:r>
          </a:p>
          <a:p>
            <a:endParaRPr lang="en-US" dirty="0"/>
          </a:p>
          <a:p>
            <a:r>
              <a:rPr lang="en-US" dirty="0"/>
              <a:t>Both KDH and the Hungarian parties voted against or did not vote at all</a:t>
            </a:r>
          </a:p>
          <a:p>
            <a:endParaRPr lang="en-US" dirty="0"/>
          </a:p>
        </p:txBody>
      </p:sp>
      <p:pic>
        <p:nvPicPr>
          <p:cNvPr id="4" name="Picture 2" descr="http://www1.teraz.sk/usercontent/photos/3/e/a/3-3eaea1bad96908269a2876ab49e9160211007f0e.jpg">
            <a:extLst>
              <a:ext uri="{FF2B5EF4-FFF2-40B4-BE49-F238E27FC236}">
                <a16:creationId xmlns:a16="http://schemas.microsoft.com/office/drawing/2014/main" id="{49B5AF81-3054-4D2C-9E35-51149F62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89" y="204883"/>
            <a:ext cx="3707903" cy="24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90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6F3A8-4396-480E-B242-546B050F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Federation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07B9A8-7E09-473B-920F-87F620906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Debates after elections 1992 between HZDS and ODS</a:t>
            </a:r>
          </a:p>
          <a:p>
            <a:endParaRPr lang="en-US" dirty="0"/>
          </a:p>
          <a:p>
            <a:r>
              <a:rPr lang="en-US" dirty="0"/>
              <a:t>Important feature – political leaders refused to enter federal government</a:t>
            </a:r>
          </a:p>
          <a:p>
            <a:endParaRPr lang="en-US" dirty="0"/>
          </a:p>
          <a:p>
            <a:r>
              <a:rPr lang="en-US" dirty="0"/>
              <a:t>25.11.1992 – Federal Assembly approved the Constitutional law 542/1992</a:t>
            </a:r>
          </a:p>
          <a:p>
            <a:endParaRPr lang="en-US" dirty="0"/>
          </a:p>
          <a:p>
            <a:r>
              <a:rPr lang="en-US" dirty="0"/>
              <a:t>Alternative ideas or a referendum were rejected</a:t>
            </a:r>
          </a:p>
          <a:p>
            <a:endParaRPr lang="en-US" dirty="0"/>
          </a:p>
          <a:p>
            <a:r>
              <a:rPr lang="en-US" dirty="0"/>
              <a:t>1993 – Czech Republic and Slovakia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3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skoda-virt.cz/vase_auta_upload/2/2747/2747_2006-12-15_23-04-35_26.gif">
            <a:extLst>
              <a:ext uri="{FF2B5EF4-FFF2-40B4-BE49-F238E27FC236}">
                <a16:creationId xmlns:a16="http://schemas.microsoft.com/office/drawing/2014/main" id="{948FAD9C-8AFF-440B-98AA-865D945B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812"/>
            <a:ext cx="7620000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6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6B60B-C412-462C-BAD5-D93316C2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People’s Choice?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A52D59-B4E0-4137-AEE3-BDC40BCE7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Survey in </a:t>
            </a:r>
            <a:r>
              <a:rPr lang="en-US" sz="3200" b="1" dirty="0"/>
              <a:t>1993</a:t>
            </a:r>
            <a:r>
              <a:rPr lang="en-US" dirty="0"/>
              <a:t> - if referendum would be held (ČSFR):</a:t>
            </a:r>
          </a:p>
          <a:p>
            <a:pPr lvl="1"/>
            <a:r>
              <a:rPr lang="en-US" dirty="0"/>
              <a:t>29 % for split</a:t>
            </a:r>
          </a:p>
          <a:p>
            <a:pPr lvl="1"/>
            <a:r>
              <a:rPr lang="en-US" dirty="0"/>
              <a:t>50 % for federation</a:t>
            </a:r>
          </a:p>
          <a:p>
            <a:endParaRPr lang="en-US" dirty="0"/>
          </a:p>
          <a:p>
            <a:r>
              <a:rPr lang="en-US" dirty="0"/>
              <a:t>In later years the split gained a more positive stance</a:t>
            </a:r>
          </a:p>
          <a:p>
            <a:endParaRPr lang="en-US" dirty="0"/>
          </a:p>
          <a:p>
            <a:r>
              <a:rPr lang="en-US" dirty="0"/>
              <a:t>Survey in </a:t>
            </a:r>
            <a:r>
              <a:rPr lang="en-US" sz="3200" b="1" dirty="0"/>
              <a:t>2012</a:t>
            </a:r>
            <a:r>
              <a:rPr lang="en-US" dirty="0"/>
              <a:t> – split of ČSFR (Czech Republic):</a:t>
            </a:r>
          </a:p>
          <a:p>
            <a:pPr lvl="1"/>
            <a:r>
              <a:rPr lang="en-US" dirty="0"/>
              <a:t>37 % for</a:t>
            </a:r>
          </a:p>
          <a:p>
            <a:pPr lvl="1"/>
            <a:r>
              <a:rPr lang="en-US" dirty="0"/>
              <a:t>36 % against</a:t>
            </a:r>
          </a:p>
          <a:p>
            <a:pPr lvl="1"/>
            <a:r>
              <a:rPr lang="en-US" dirty="0"/>
              <a:t>27 % do not 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81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AF5DC-9C75-47B2-B836-853C6302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Survey in Slovakia in 2007 about the restoration of a common state with the Czechs:</a:t>
            </a:r>
            <a:endParaRPr lang="en-US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44315F7D-3851-4F2E-91EA-0DFD62EB9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3156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91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54880-1DF6-4421-B784-0CEDC1B7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Changed?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28E59B-DCC2-4B4A-A994-221D2A621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Typical issues of arguments between Czechs and Slovaks before 1993</a:t>
            </a:r>
          </a:p>
          <a:p>
            <a:endParaRPr lang="en-US" sz="3200" dirty="0"/>
          </a:p>
          <a:p>
            <a:pPr lvl="1"/>
            <a:r>
              <a:rPr lang="en-US" sz="2800" dirty="0"/>
              <a:t>The flow of public money</a:t>
            </a:r>
          </a:p>
          <a:p>
            <a:endParaRPr lang="en-US" sz="3200" dirty="0"/>
          </a:p>
          <a:p>
            <a:pPr lvl="1"/>
            <a:r>
              <a:rPr lang="en-US" sz="2800" dirty="0"/>
              <a:t>Who allowed communists to rule since 1948</a:t>
            </a:r>
          </a:p>
          <a:p>
            <a:endParaRPr lang="en-US" sz="3200" dirty="0"/>
          </a:p>
          <a:p>
            <a:pPr lvl="1"/>
            <a:r>
              <a:rPr lang="en-US" sz="2800" dirty="0"/>
              <a:t>Who is the strongest nationalist</a:t>
            </a:r>
          </a:p>
        </p:txBody>
      </p:sp>
    </p:spTree>
    <p:extLst>
      <p:ext uri="{BB962C8B-B14F-4D97-AF65-F5344CB8AC3E}">
        <p14:creationId xmlns:p14="http://schemas.microsoft.com/office/powerpoint/2010/main" val="335107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5AA9F-7FE1-4B8F-992F-BFADAACE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of 1989 - 1992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CD0FC9-75A4-4FD6-B233-BFEBA415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 err="1"/>
              <a:t>Vladimír</a:t>
            </a:r>
            <a:r>
              <a:rPr lang="en-US" sz="3200" dirty="0"/>
              <a:t> </a:t>
            </a:r>
            <a:r>
              <a:rPr lang="en-US" sz="3200" dirty="0" err="1"/>
              <a:t>Mečiar</a:t>
            </a:r>
            <a:r>
              <a:rPr lang="en-US" sz="3200" dirty="0"/>
              <a:t> labeled himself as the founder of Slovakia</a:t>
            </a:r>
          </a:p>
          <a:p>
            <a:endParaRPr lang="en-US" sz="3200" dirty="0"/>
          </a:p>
          <a:p>
            <a:r>
              <a:rPr lang="en-US" sz="3200" dirty="0"/>
              <a:t>Parties that voted against the split of federation got an image of those who </a:t>
            </a:r>
            <a:r>
              <a:rPr lang="en-US" sz="3200" i="1" dirty="0"/>
              <a:t>„did not want this state“</a:t>
            </a:r>
          </a:p>
          <a:p>
            <a:endParaRPr lang="en-US" sz="3200" dirty="0"/>
          </a:p>
          <a:p>
            <a:r>
              <a:rPr lang="en-US" sz="3200" dirty="0"/>
              <a:t>Need to find a new target for Slovak nationalists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5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3B37A-BB18-4BBE-A469-3A9D5EB0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half of the 1980s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7B8B77-6D69-41E0-A993-8329211A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Rising discontent in the society</a:t>
            </a:r>
          </a:p>
          <a:p>
            <a:endParaRPr lang="cs-CZ" sz="2800" dirty="0"/>
          </a:p>
          <a:p>
            <a:r>
              <a:rPr lang="en-US" sz="2800" dirty="0"/>
              <a:t>The regime as a set of compulsory rituals without legitimacy</a:t>
            </a:r>
            <a:endParaRPr lang="cs-CZ" sz="2800" dirty="0"/>
          </a:p>
          <a:p>
            <a:endParaRPr lang="cs-CZ" sz="2800" dirty="0"/>
          </a:p>
          <a:p>
            <a:r>
              <a:rPr lang="en-US" sz="2800" b="1" dirty="0"/>
              <a:t>Candle demonstration</a:t>
            </a:r>
            <a:r>
              <a:rPr lang="en-US" sz="2800" dirty="0"/>
              <a:t> (1988) </a:t>
            </a:r>
            <a:r>
              <a:rPr lang="en-US" sz="2400" dirty="0"/>
              <a:t>in </a:t>
            </a:r>
            <a:r>
              <a:rPr lang="en-GB" dirty="0"/>
              <a:t>Bratislava</a:t>
            </a:r>
          </a:p>
          <a:p>
            <a:pPr lvl="1"/>
            <a:r>
              <a:rPr lang="en-GB" dirty="0"/>
              <a:t>First mass demonstration against the regime</a:t>
            </a:r>
          </a:p>
          <a:p>
            <a:pPr lvl="1"/>
            <a:r>
              <a:rPr lang="en-GB" dirty="0"/>
              <a:t>Organized by catholic dissent</a:t>
            </a:r>
          </a:p>
          <a:p>
            <a:pPr lvl="1"/>
            <a:r>
              <a:rPr lang="en-GB" dirty="0"/>
              <a:t>Request for respecting the citizen freedoms</a:t>
            </a:r>
          </a:p>
          <a:p>
            <a:pPr lvl="1"/>
            <a:r>
              <a:rPr lang="en-GB" dirty="0"/>
              <a:t>Suppressed by police and state forces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3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db.rferl.org/D03F4384-52EA-4AA7-B960-DB374044C323_mw1024_s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3" y="3429000"/>
            <a:ext cx="4213782" cy="31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udiolum.com/wang/prague/velvet/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44" y="169284"/>
            <a:ext cx="4580596" cy="30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snbcmedia.msn.com/i/MSNBC/Components/Photo/_new/pb-111218-havel-cann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62" y="198464"/>
            <a:ext cx="4347053" cy="2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aktuality.sk/stories/NAJNOVSIE_FOTKY/UDALOSTI/milan_knazko_nezna_revolucia_17_november_2013_tas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44" y="3429000"/>
            <a:ext cx="4649689" cy="31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3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3B37A-BB18-4BBE-A469-3A9D5EB0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7B8B77-6D69-41E0-A993-8329211A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Mass demonstrations against the ruling regime</a:t>
            </a:r>
          </a:p>
          <a:p>
            <a:endParaRPr lang="en-US" sz="2800" dirty="0"/>
          </a:p>
          <a:p>
            <a:r>
              <a:rPr lang="en-US" sz="2800" dirty="0"/>
              <a:t>Creation of </a:t>
            </a:r>
            <a:r>
              <a:rPr lang="en-US" sz="3200" b="1" dirty="0"/>
              <a:t>two</a:t>
            </a:r>
            <a:r>
              <a:rPr lang="en-US" sz="2800" dirty="0"/>
              <a:t> main dissent movements:</a:t>
            </a:r>
          </a:p>
          <a:p>
            <a:pPr lvl="1"/>
            <a:r>
              <a:rPr lang="en-US" dirty="0"/>
              <a:t>Civic Forum (OF) – Czech Republic</a:t>
            </a:r>
          </a:p>
          <a:p>
            <a:pPr lvl="1"/>
            <a:r>
              <a:rPr lang="en-US" dirty="0"/>
              <a:t>Public Against Violence (VPN) – Slovakia</a:t>
            </a:r>
          </a:p>
          <a:p>
            <a:endParaRPr lang="en-US" sz="2800" dirty="0"/>
          </a:p>
          <a:p>
            <a:r>
              <a:rPr lang="en-US" sz="2800" dirty="0"/>
              <a:t>Regime forced to enter discussions with the opposition</a:t>
            </a:r>
          </a:p>
          <a:p>
            <a:endParaRPr lang="en-US" sz="2800" dirty="0"/>
          </a:p>
          <a:p>
            <a:r>
              <a:rPr lang="en-US" sz="2800" dirty="0"/>
              <a:t>Evident inability of KSC to react to the new situation</a:t>
            </a:r>
          </a:p>
          <a:p>
            <a:endParaRPr lang="en-US" dirty="0"/>
          </a:p>
        </p:txBody>
      </p:sp>
      <p:pic>
        <p:nvPicPr>
          <p:cNvPr id="4" name="Picture 4" descr="https://ejbron.files.wordpress.com/2011/12/scan-110922-0005.jpg">
            <a:extLst>
              <a:ext uri="{FF2B5EF4-FFF2-40B4-BE49-F238E27FC236}">
                <a16:creationId xmlns:a16="http://schemas.microsoft.com/office/drawing/2014/main" id="{074F91D6-4F0B-42EF-A47C-CD884635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159" y="365125"/>
            <a:ext cx="3489367" cy="23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2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0C55B-D80D-42BE-8FED-8968A9D4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Against Violence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21C1F2-746B-4A73-8640-40DB3A111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 dissent movement</a:t>
            </a:r>
          </a:p>
          <a:p>
            <a:endParaRPr lang="en-US" dirty="0"/>
          </a:p>
          <a:p>
            <a:r>
              <a:rPr lang="en-US" dirty="0"/>
              <a:t>Leaders – </a:t>
            </a:r>
            <a:r>
              <a:rPr lang="en-US" dirty="0" err="1"/>
              <a:t>Fedor</a:t>
            </a:r>
            <a:r>
              <a:rPr lang="en-US" dirty="0"/>
              <a:t> G</a:t>
            </a:r>
            <a:r>
              <a:rPr lang="sk-SK" dirty="0" err="1"/>
              <a:t>ál</a:t>
            </a:r>
            <a:r>
              <a:rPr lang="sk-SK" dirty="0"/>
              <a:t>, Ján </a:t>
            </a:r>
            <a:r>
              <a:rPr lang="sk-SK" dirty="0" err="1"/>
              <a:t>Budaj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Comparison with Czech OF:</a:t>
            </a:r>
          </a:p>
          <a:p>
            <a:pPr lvl="1"/>
            <a:r>
              <a:rPr lang="en-US" dirty="0"/>
              <a:t>Higher support towards non-political politics</a:t>
            </a:r>
          </a:p>
          <a:p>
            <a:pPr lvl="1"/>
            <a:r>
              <a:rPr lang="en-US" dirty="0"/>
              <a:t>Less pragmatic than OF</a:t>
            </a:r>
          </a:p>
          <a:p>
            <a:pPr lvl="1"/>
            <a:r>
              <a:rPr lang="en-US" dirty="0"/>
              <a:t>Lesser interest in gaining political positions</a:t>
            </a:r>
          </a:p>
          <a:p>
            <a:pPr lvl="1"/>
            <a:r>
              <a:rPr lang="en-US" dirty="0"/>
              <a:t>Primary aim to </a:t>
            </a:r>
            <a:r>
              <a:rPr lang="en-US" b="1" dirty="0"/>
              <a:t>control</a:t>
            </a:r>
            <a:r>
              <a:rPr lang="en-US" dirty="0"/>
              <a:t> and not to directly </a:t>
            </a:r>
            <a:r>
              <a:rPr lang="en-US" b="1" dirty="0"/>
              <a:t>rule</a:t>
            </a:r>
          </a:p>
          <a:p>
            <a:endParaRPr lang="en-US" dirty="0"/>
          </a:p>
        </p:txBody>
      </p:sp>
      <p:pic>
        <p:nvPicPr>
          <p:cNvPr id="4" name="Picture 2" descr="http://media.vam.ac.uk/media/thira/collection_images/2009CA/2009CA2240_jpg_ds.jpg">
            <a:extLst>
              <a:ext uri="{FF2B5EF4-FFF2-40B4-BE49-F238E27FC236}">
                <a16:creationId xmlns:a16="http://schemas.microsoft.com/office/drawing/2014/main" id="{DF2533D5-2DFD-4CD9-B612-2853282D6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319" y="-1"/>
            <a:ext cx="4046107" cy="4046107"/>
          </a:xfrm>
          <a:prstGeom prst="rect">
            <a:avLst/>
          </a:prstGeom>
          <a:noFill/>
        </p:spPr>
      </p:pic>
      <p:pic>
        <p:nvPicPr>
          <p:cNvPr id="6" name="Picture 6" descr="http://www.autogramy.unas.cz/images/politika/fedor_gal.jpg">
            <a:extLst>
              <a:ext uri="{FF2B5EF4-FFF2-40B4-BE49-F238E27FC236}">
                <a16:creationId xmlns:a16="http://schemas.microsoft.com/office/drawing/2014/main" id="{C69571B2-8774-4CD3-B6FA-738602FF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962" y="1569352"/>
            <a:ext cx="1520044" cy="2016223"/>
          </a:xfrm>
          <a:prstGeom prst="rect">
            <a:avLst/>
          </a:prstGeom>
          <a:noFill/>
        </p:spPr>
      </p:pic>
      <p:pic>
        <p:nvPicPr>
          <p:cNvPr id="8" name="Picture 4" descr="http://i.sme.sk/cdata/2/41/4178242/5.jpg">
            <a:extLst>
              <a:ext uri="{FF2B5EF4-FFF2-40B4-BE49-F238E27FC236}">
                <a16:creationId xmlns:a16="http://schemas.microsoft.com/office/drawing/2014/main" id="{EDD22B68-4A07-4385-B053-309637C9C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3687" y="4633795"/>
            <a:ext cx="2509370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36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E6CE0-439E-4F01-84E2-E322E155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of the Government(s)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46FDCE-49E9-4ED5-8B44-AD8B83C4D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Game of Thrones in Czechoslovakia</a:t>
            </a:r>
          </a:p>
          <a:p>
            <a:endParaRPr lang="en-US" dirty="0"/>
          </a:p>
          <a:p>
            <a:r>
              <a:rPr lang="en-US" dirty="0"/>
              <a:t>Proof of differences between OF and VPN</a:t>
            </a:r>
          </a:p>
          <a:p>
            <a:endParaRPr lang="en-US" dirty="0"/>
          </a:p>
          <a:p>
            <a:r>
              <a:rPr lang="en-US" dirty="0"/>
              <a:t>Petr </a:t>
            </a:r>
            <a:r>
              <a:rPr lang="en-US" dirty="0" err="1"/>
              <a:t>Pithart</a:t>
            </a:r>
            <a:r>
              <a:rPr lang="en-US" dirty="0"/>
              <a:t> as Prime Minister of Czech government</a:t>
            </a:r>
          </a:p>
          <a:p>
            <a:endParaRPr lang="en-US" dirty="0"/>
          </a:p>
          <a:p>
            <a:r>
              <a:rPr lang="en-US" dirty="0"/>
              <a:t>Slovak government:</a:t>
            </a:r>
          </a:p>
          <a:p>
            <a:pPr lvl="1"/>
            <a:r>
              <a:rPr lang="en-US" dirty="0"/>
              <a:t>9 non-partisans, 6 communists, only 1 person from VPN</a:t>
            </a:r>
          </a:p>
          <a:p>
            <a:pPr lvl="1"/>
            <a:r>
              <a:rPr lang="en-US" dirty="0"/>
              <a:t>Prime Minister – Milan </a:t>
            </a:r>
            <a:r>
              <a:rPr lang="en-US" dirty="0" err="1"/>
              <a:t>Čič</a:t>
            </a:r>
            <a:r>
              <a:rPr lang="en-US" dirty="0"/>
              <a:t> – Minister of Justice in 1988-89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9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B18D4-79E3-4C74-8986-C7F79D251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Tactics in 1990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E99457-9404-4DDC-B528-FDA6C787F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VPN understood its mistake when it was </a:t>
            </a:r>
            <a:r>
              <a:rPr lang="en-US" b="1" dirty="0"/>
              <a:t>too late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End of euphoria from November 1989</a:t>
            </a:r>
          </a:p>
          <a:p>
            <a:pPr lvl="1"/>
            <a:r>
              <a:rPr lang="en-US" dirty="0" err="1"/>
              <a:t>Dubček</a:t>
            </a:r>
            <a:r>
              <a:rPr lang="en-US" dirty="0"/>
              <a:t> not elected as president</a:t>
            </a:r>
          </a:p>
          <a:p>
            <a:endParaRPr lang="en-US" dirty="0"/>
          </a:p>
          <a:p>
            <a:r>
              <a:rPr lang="en-US" dirty="0"/>
              <a:t>Unsuccessful efforts of VPN to gain positions:</a:t>
            </a:r>
          </a:p>
          <a:p>
            <a:pPr lvl="1"/>
            <a:r>
              <a:rPr lang="en-US" dirty="0"/>
              <a:t>Slovak parliament refused to elect </a:t>
            </a:r>
            <a:r>
              <a:rPr lang="en-US" dirty="0" err="1"/>
              <a:t>Budaj</a:t>
            </a:r>
            <a:r>
              <a:rPr lang="en-US" dirty="0"/>
              <a:t> as its chairman and kept this post for communist official Rudolf Schuster</a:t>
            </a:r>
          </a:p>
          <a:p>
            <a:pPr lvl="1"/>
            <a:r>
              <a:rPr lang="en-US" dirty="0"/>
              <a:t>After that VPN did not even try to get the office of Slovak Prime Minister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0772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1269</Words>
  <Application>Microsoft Office PowerPoint</Application>
  <PresentationFormat>Širokouhlá</PresentationFormat>
  <Paragraphs>288</Paragraphs>
  <Slides>33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Motív Office</vt:lpstr>
      <vt:lpstr>From Velvet Revolution to Velvet Divorce</vt:lpstr>
      <vt:lpstr>Communist Regime in Czechoslovakia</vt:lpstr>
      <vt:lpstr>Prezentácia programu PowerPoint</vt:lpstr>
      <vt:lpstr>Second half of the 1980s</vt:lpstr>
      <vt:lpstr>Prezentácia programu PowerPoint</vt:lpstr>
      <vt:lpstr>November 1989</vt:lpstr>
      <vt:lpstr>Public Against Violence</vt:lpstr>
      <vt:lpstr>Reconstruction of the Government(s)</vt:lpstr>
      <vt:lpstr>Change of Tactics in 1990</vt:lpstr>
      <vt:lpstr>Crisis of VPN in 1990</vt:lpstr>
      <vt:lpstr>Prezentácia programu PowerPoint</vt:lpstr>
      <vt:lpstr>Slovak Party System After 1989</vt:lpstr>
      <vt:lpstr>Fate of KSC and KSS</vt:lpstr>
      <vt:lpstr>Rivals of 1989</vt:lpstr>
      <vt:lpstr>Historical parties</vt:lpstr>
      <vt:lpstr>New Parties</vt:lpstr>
      <vt:lpstr>1990 Election</vt:lpstr>
      <vt:lpstr>Government after 1990 election</vt:lpstr>
      <vt:lpstr>Party System in 1990 - 1992</vt:lpstr>
      <vt:lpstr>Birth of a new star</vt:lpstr>
      <vt:lpstr>Let’s Move on to Czechoslovakia</vt:lpstr>
      <vt:lpstr>Czechoslovakia after 1989</vt:lpstr>
      <vt:lpstr>Two Isolated Party Systems</vt:lpstr>
      <vt:lpstr>The Hyphen War (spring 1990)</vt:lpstr>
      <vt:lpstr>Slovak Parties and Czechoslovakia</vt:lpstr>
      <vt:lpstr>Discussions about the CSFR</vt:lpstr>
      <vt:lpstr>Last Federal Election (June 1992)</vt:lpstr>
      <vt:lpstr>End of the Federation</vt:lpstr>
      <vt:lpstr>End of the Federation</vt:lpstr>
      <vt:lpstr>The People’s Choice?</vt:lpstr>
      <vt:lpstr>Survey in Slovakia in 2007 about the restoration of a common state with the Czechs:</vt:lpstr>
      <vt:lpstr>What has Changed?</vt:lpstr>
      <vt:lpstr>Legacy of 1989 - 1992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Velvet Revolution to Velvet Divorce</dc:title>
  <dc:creator>Peter Spáč</dc:creator>
  <cp:lastModifiedBy>Peter</cp:lastModifiedBy>
  <cp:revision>35</cp:revision>
  <dcterms:created xsi:type="dcterms:W3CDTF">2022-02-27T08:28:06Z</dcterms:created>
  <dcterms:modified xsi:type="dcterms:W3CDTF">2023-03-10T21:20:20Z</dcterms:modified>
</cp:coreProperties>
</file>