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301" r:id="rId5"/>
    <p:sldId id="300" r:id="rId6"/>
    <p:sldId id="267" r:id="rId7"/>
    <p:sldId id="258" r:id="rId8"/>
    <p:sldId id="271" r:id="rId9"/>
    <p:sldId id="302" r:id="rId10"/>
    <p:sldId id="303" r:id="rId11"/>
    <p:sldId id="304" r:id="rId12"/>
    <p:sldId id="274" r:id="rId13"/>
    <p:sldId id="276" r:id="rId14"/>
    <p:sldId id="305" r:id="rId15"/>
    <p:sldId id="306" r:id="rId16"/>
    <p:sldId id="307" r:id="rId17"/>
    <p:sldId id="308" r:id="rId18"/>
    <p:sldId id="277" r:id="rId19"/>
    <p:sldId id="278" r:id="rId20"/>
    <p:sldId id="279" r:id="rId21"/>
    <p:sldId id="281" r:id="rId22"/>
    <p:sldId id="284" r:id="rId23"/>
    <p:sldId id="282" r:id="rId24"/>
    <p:sldId id="309" r:id="rId25"/>
    <p:sldId id="285" r:id="rId26"/>
    <p:sldId id="310" r:id="rId27"/>
    <p:sldId id="29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C79DF-09B6-4055-9D9C-53A62895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751383-DF82-4E10-91FB-692314DC7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55484-3819-4944-8C20-E88A4CC4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25793-1738-40A3-B98F-CD32B7D5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246E44-760F-4314-BBD5-384334AA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2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AC5DD-1AFA-4A00-995A-D940B6C4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836749-F018-45D7-A29C-0F5D7638C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DFB85-B182-4050-B706-CB3BBBF7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C2F9A-1418-44E0-924D-D4518282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3DB1C-6B6B-4EEC-9DBC-E925FAFD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1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32B32B-4B35-47CA-AD44-C987C7264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CA1DCF-B140-46F1-9764-8E2A0612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BD9AB-4DCA-4533-A3A5-7998C3AA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C6B22-EA9B-4198-8CFF-4353AF6D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FF8FA-9BE0-4E93-BB7D-10FAB2EE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9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6A9D3-AF5A-4402-A441-227A3C0E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F2EF16-B0CA-419D-84ED-51100F06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968D8-8EF2-4D2D-ACFA-80B525C0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F7818-54A5-4E8A-8F61-D95096E0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047ABC-4C9E-43BC-825C-39160278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3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FB384-4A53-4DA8-B9D1-85385D4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D4F2DC-E029-467D-80E2-D8B6E0BD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A258E-154C-4349-9D90-687B6CCD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ED7E4-3247-4C64-A471-E504EBEC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9CF8-3AC3-4977-871E-30FDAC2C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5D7D6-9BF2-4AA9-9261-05F956E6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53C28F-EDBF-4E6B-9FF8-9774A45A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0510CD-4F51-4CED-95D4-3DB179336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7DBE34-05B1-4DCF-8F0E-FC161D63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D57078-829E-4826-B9FA-8830198B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4012D4-2EB6-48D0-9C2F-8C401B3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1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57623-3351-4CBE-BDAB-DFC9F877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7162896-7268-451B-8783-AE961EAD4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4EFBC93-1B0A-4027-B806-3598AEE0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0F8DAB-08E6-40AD-BE0F-D34300801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E5B3D1-966C-4FE4-927D-29EB75B20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41E4C94-F4D9-485A-9745-7756A17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A8CAF9-0BE3-422A-B784-711DAFB4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CEBBF3-5541-40F3-8DFA-A836FBBA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3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1ECBD-C964-4C26-A70F-2E614236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028DC9-DC71-404C-B306-5C06DAC9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AC8AA0-585C-4094-B283-7298CE7B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4FE437-648F-4EB7-A044-4EBF4B96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0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F1E43A-6EAB-4AD9-8119-F466F394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6B2DBF-EB9D-44A5-A86B-69B2A07A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C3657B-E1E5-46E7-B2F7-7E5780FA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00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8EB8-A3BE-4DBF-A8A7-5B8D4AE8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C7CD1-7BEC-4524-BFDC-066DDC6C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5F476E-6A19-450E-8B6C-FD0F15227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2E7FC1-41B3-45C9-858F-4FCE17C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179750-157B-47A2-87D2-EFF06E71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1AD674-7347-48CA-B565-890CB89E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9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A0409-772D-4295-BC25-BE6C6392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9397DE-CA2F-4A6B-B264-2E9EB34F5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6F9DC5-C12F-46BF-872B-4D6666AB2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BF20E-9DD1-43C6-AA32-8ACB8531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427282-93C1-42B2-AB51-FC143E8F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D62831-F3CF-4991-B164-C7EBC49F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9C1384-F21E-4D95-84C7-83B89787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141F35-E722-4F3B-AA4D-848A063A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EE7B2A-059B-475E-AE83-C21C24999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7862-9B3F-4634-BE15-4857D1491A79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DCD409-9246-433E-BC02-F85D6A0BB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7BFBD-68DE-407F-917B-3F10C600A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6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E527A-4A5C-40ED-B820-E179E1DF3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A2910E7-7A27-40E6-8C4D-1DFD20AD5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7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D9ED7-5AFA-4917-8D94-CBC7A1E9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9D9CD64E-5D99-43E8-8D7B-281B0DA71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3" y="164890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AE867EB3-F289-4CBE-8B27-09D0F7B82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409575"/>
            <a:ext cx="10172700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2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9C326-6960-4624-B624-7C25FC1E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78ED967-19BC-49A9-8334-49008C83F9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8068" y="1825625"/>
            <a:ext cx="7575863" cy="4351338"/>
          </a:xfrm>
        </p:spPr>
      </p:pic>
    </p:spTree>
    <p:extLst>
      <p:ext uri="{BB962C8B-B14F-4D97-AF65-F5344CB8AC3E}">
        <p14:creationId xmlns:p14="http://schemas.microsoft.com/office/powerpoint/2010/main" val="322718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9AEC0-0375-4614-888B-76B37D96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077CB-C6DA-4181-8D16-C2CD589D7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</a:t>
            </a:r>
            <a:r>
              <a:rPr lang="cs-CZ" i="1" dirty="0" err="1">
                <a:sym typeface="Wingdings" pitchFamily="2" charset="2"/>
              </a:rPr>
              <a:t>significant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pPr lvl="2"/>
            <a:r>
              <a:rPr lang="cs-CZ" dirty="0" err="1">
                <a:sym typeface="Wingdings" pitchFamily="2" charset="2"/>
              </a:rPr>
              <a:t>Listwise</a:t>
            </a:r>
            <a:r>
              <a:rPr lang="cs-CZ" dirty="0">
                <a:sym typeface="Wingdings" pitchFamily="2" charset="2"/>
              </a:rPr>
              <a:t> – pokud počítáme více korelačních koeficientů, všechny budou založeny na stejných datech</a:t>
            </a:r>
          </a:p>
          <a:p>
            <a:pPr lvl="2"/>
            <a:r>
              <a:rPr lang="cs-CZ" dirty="0" err="1">
                <a:sym typeface="Wingdings" pitchFamily="2" charset="2"/>
              </a:rPr>
              <a:t>pairwise</a:t>
            </a:r>
            <a:r>
              <a:rPr lang="cs-CZ" dirty="0">
                <a:sym typeface="Wingdings" pitchFamily="2" charset="2"/>
              </a:rPr>
              <a:t> – </a:t>
            </a:r>
            <a:r>
              <a:rPr lang="cs-CZ" dirty="0" err="1">
                <a:sym typeface="Wingdings" pitchFamily="2" charset="2"/>
              </a:rPr>
              <a:t>missing</a:t>
            </a:r>
            <a:r>
              <a:rPr lang="cs-CZ" dirty="0">
                <a:sym typeface="Wingdings" pitchFamily="2" charset="2"/>
              </a:rPr>
              <a:t> odstraněny zvlášť v každém páru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7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28C0A-3732-4851-9C24-14408739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 – příklad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B950C5-8E06-4AA9-BE82-F4F1C757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spolu souvisí podpora senátního kandidáta v obcích s podporou jeho strany?</a:t>
            </a:r>
          </a:p>
          <a:p>
            <a:r>
              <a:rPr lang="cs-CZ" dirty="0"/>
              <a:t>Potřebujeme zohlednit signifikanci?</a:t>
            </a:r>
          </a:p>
          <a:p>
            <a:endParaRPr lang="cs-CZ" dirty="0"/>
          </a:p>
          <a:p>
            <a:r>
              <a:rPr lang="cs-CZ" dirty="0"/>
              <a:t>Co potřebujeme udělat před spočítáním koeficientu?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191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1927B-5F7F-4E94-B6A5-5F8B72AD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koeficientu v SPSS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451009-3E9F-4306-9E3D-41CF81C2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senat_jicin_22</a:t>
            </a:r>
          </a:p>
          <a:p>
            <a:endParaRPr lang="cs-CZ" dirty="0"/>
          </a:p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r>
              <a:rPr lang="cs-CZ" dirty="0"/>
              <a:t>Všechny </a:t>
            </a:r>
            <a:r>
              <a:rPr lang="cs-CZ" dirty="0" err="1"/>
              <a:t>poměnné</a:t>
            </a:r>
            <a:endParaRPr lang="cs-CZ" dirty="0"/>
          </a:p>
          <a:p>
            <a:r>
              <a:rPr lang="cs-CZ" dirty="0" err="1"/>
              <a:t>Options</a:t>
            </a:r>
            <a:r>
              <a:rPr lang="cs-CZ" dirty="0"/>
              <a:t> –  </a:t>
            </a:r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– </a:t>
            </a:r>
            <a:r>
              <a:rPr lang="cs-CZ" dirty="0" err="1"/>
              <a:t>exclude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listwise</a:t>
            </a:r>
            <a:endParaRPr lang="cs-CZ" dirty="0"/>
          </a:p>
          <a:p>
            <a:r>
              <a:rPr lang="cs-CZ" dirty="0"/>
              <a:t>Flag 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corelations</a:t>
            </a:r>
            <a:r>
              <a:rPr lang="cs-CZ" dirty="0"/>
              <a:t> nechat prázdné </a:t>
            </a:r>
          </a:p>
        </p:txBody>
      </p:sp>
    </p:spTree>
    <p:extLst>
      <p:ext uri="{BB962C8B-B14F-4D97-AF65-F5344CB8AC3E}">
        <p14:creationId xmlns:p14="http://schemas.microsoft.com/office/powerpoint/2010/main" val="1819584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2A1F9-82ED-4AC5-9997-F85F6C541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62CB6C4-7108-ECDB-E8C1-02684DECE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54263"/>
            <a:ext cx="10206831" cy="5138612"/>
          </a:xfrm>
        </p:spPr>
      </p:pic>
    </p:spTree>
    <p:extLst>
      <p:ext uri="{BB962C8B-B14F-4D97-AF65-F5344CB8AC3E}">
        <p14:creationId xmlns:p14="http://schemas.microsoft.com/office/powerpoint/2010/main" val="3748483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EFB2C-8D8A-4D83-ACB1-229F63ED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–souvislost mezi hodnocením situace a hodnocením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6F8B59-2C24-4E3A-9DBC-D25AA60DD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spolu souvisí hodnocení vlády a hodnocení ekonomické a politické situace?</a:t>
            </a:r>
          </a:p>
          <a:p>
            <a:r>
              <a:rPr lang="cs-CZ" dirty="0"/>
              <a:t>Využitá data: vzorek populace</a:t>
            </a:r>
          </a:p>
          <a:p>
            <a:r>
              <a:rPr lang="cs-CZ" dirty="0"/>
              <a:t>Potřebujeme zohlednit signifikanci?</a:t>
            </a:r>
          </a:p>
          <a:p>
            <a:endParaRPr lang="cs-CZ" dirty="0"/>
          </a:p>
          <a:p>
            <a:r>
              <a:rPr lang="cs-CZ" dirty="0"/>
              <a:t>Co potřebujeme udělat před spočítáním koeficientu?</a:t>
            </a:r>
          </a:p>
        </p:txBody>
      </p:sp>
    </p:spTree>
    <p:extLst>
      <p:ext uri="{BB962C8B-B14F-4D97-AF65-F5344CB8AC3E}">
        <p14:creationId xmlns:p14="http://schemas.microsoft.com/office/powerpoint/2010/main" val="229532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7E88D-3EF8-4853-AC63-C622C4BE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ees9cz</a:t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5A8D640-CEB7-44F5-82FE-B7D74FBF4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925" y="2053431"/>
            <a:ext cx="7296150" cy="3895725"/>
          </a:xfrm>
        </p:spPr>
      </p:pic>
    </p:spTree>
    <p:extLst>
      <p:ext uri="{BB962C8B-B14F-4D97-AF65-F5344CB8AC3E}">
        <p14:creationId xmlns:p14="http://schemas.microsoft.com/office/powerpoint/2010/main" val="347484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F6F28-BB97-491C-B656-58ED08B0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A4475-60E1-49A2-8D75-513C58A6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x 100 vymezuje, jaký podíl variability jedné proměnné je sdílený s druhou proměnnou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153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DF8B2-6A1E-4B95-8E02-81F24C44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F9D85-8332-4453-B9D5-A3E8AB0A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r>
              <a:rPr lang="cs-CZ" dirty="0"/>
              <a:t>Kladné / záporné výsledné hodnoty závisí na kódování dichotomické proměnné</a:t>
            </a:r>
          </a:p>
          <a:p>
            <a:endParaRPr lang="cs-CZ" dirty="0"/>
          </a:p>
          <a:p>
            <a:r>
              <a:rPr lang="cs-CZ" dirty="0"/>
              <a:t>Mnohem lepší je ale v takovém případě použít srovnání průměrů!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54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AFEC6-5A52-4BF8-90C3-599FE063C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jsme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E1F1B-E947-4F19-9BE3-CEC154C4A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Souvislost kategorických proměnných: </a:t>
            </a:r>
            <a:r>
              <a:rPr lang="cs-CZ" dirty="0" err="1"/>
              <a:t>crosstab</a:t>
            </a:r>
            <a:endParaRPr lang="cs-CZ" dirty="0"/>
          </a:p>
          <a:p>
            <a:r>
              <a:rPr lang="cs-CZ" dirty="0"/>
              <a:t>Souvislost kategorické a kardinální proměnné: srovnání průměrů</a:t>
            </a:r>
          </a:p>
          <a:p>
            <a:r>
              <a:rPr lang="cs-CZ" dirty="0"/>
              <a:t>Souvislost kardinálních proměnných: korelační koeficient</a:t>
            </a:r>
          </a:p>
        </p:txBody>
      </p:sp>
    </p:spTree>
    <p:extLst>
      <p:ext uri="{BB962C8B-B14F-4D97-AF65-F5344CB8AC3E}">
        <p14:creationId xmlns:p14="http://schemas.microsoft.com/office/powerpoint/2010/main" val="584851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6471F-CC43-4E12-8A0F-C033A209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pohlaví x příjem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9C456C3-CA88-40CA-9A76-1C5F5F9486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907" y="1383418"/>
            <a:ext cx="6721306" cy="4537163"/>
          </a:xfrm>
        </p:spPr>
      </p:pic>
    </p:spTree>
    <p:extLst>
      <p:ext uri="{BB962C8B-B14F-4D97-AF65-F5344CB8AC3E}">
        <p14:creationId xmlns:p14="http://schemas.microsoft.com/office/powerpoint/2010/main" val="3452571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344A6-B424-46BB-9EC2-D82C262E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a </a:t>
            </a:r>
            <a:r>
              <a:rPr lang="cs-CZ" dirty="0" err="1"/>
              <a:t>Kendallovo</a:t>
            </a:r>
            <a:r>
              <a:rPr lang="cs-CZ" dirty="0"/>
              <a:t> tau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6C61A-4745-45B0-802B-F3D09304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Oboje: neparametrický postup</a:t>
            </a:r>
          </a:p>
          <a:p>
            <a:r>
              <a:rPr lang="cs-CZ" dirty="0"/>
              <a:t>RHO:</a:t>
            </a:r>
          </a:p>
          <a:p>
            <a:pPr lvl="1"/>
            <a:r>
              <a:rPr lang="cs-CZ" dirty="0"/>
              <a:t>Využíván zejména pro kombinaci ordinálních proměnných</a:t>
            </a:r>
          </a:p>
          <a:p>
            <a:pPr lvl="1"/>
            <a:r>
              <a:rPr lang="cs-CZ" dirty="0"/>
              <a:t>V menších vzorcích (do 200-500) při porušení normality</a:t>
            </a:r>
          </a:p>
          <a:p>
            <a:pPr lvl="1"/>
            <a:r>
              <a:rPr lang="cs-CZ" dirty="0"/>
              <a:t>pro výpočet využívá pořadí případů, nikoli samotné hodnoty proměnné</a:t>
            </a:r>
          </a:p>
          <a:p>
            <a:pPr lvl="1"/>
            <a:r>
              <a:rPr lang="cs-CZ" dirty="0"/>
              <a:t>Výsledné hodnoty jsou ve stejném pásmu jako u PKK (od -1 po 1)</a:t>
            </a:r>
          </a:p>
          <a:p>
            <a:r>
              <a:rPr lang="cs-CZ" dirty="0"/>
              <a:t>TAU: (viz příští slide)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67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3BAE-9063-40BE-A3CC-76084CFE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941C0-3DB6-4655-A20F-F0A9B6DBC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r>
              <a:rPr lang="cs-CZ" dirty="0"/>
              <a:t>Pro malé vzorky</a:t>
            </a:r>
          </a:p>
          <a:p>
            <a:r>
              <a:rPr lang="cs-CZ" dirty="0"/>
              <a:t>Menší množství kategorií </a:t>
            </a:r>
          </a:p>
          <a:p>
            <a:pPr lvl="1"/>
            <a:r>
              <a:rPr lang="cs-CZ" dirty="0"/>
              <a:t>Volba mezi </a:t>
            </a:r>
            <a:r>
              <a:rPr lang="cs-CZ" dirty="0" err="1"/>
              <a:t>kendallem</a:t>
            </a:r>
            <a:r>
              <a:rPr lang="cs-CZ" dirty="0"/>
              <a:t> a </a:t>
            </a:r>
            <a:r>
              <a:rPr lang="cs-CZ" dirty="0" err="1"/>
              <a:t>crosstabem</a:t>
            </a:r>
            <a:endParaRPr lang="cs-CZ" dirty="0"/>
          </a:p>
          <a:p>
            <a:r>
              <a:rPr lang="cs-CZ" dirty="0"/>
              <a:t>Některé hodnoty se velice často opakují</a:t>
            </a:r>
          </a:p>
          <a:p>
            <a:pPr lvl="1"/>
            <a:r>
              <a:rPr lang="cs-CZ" dirty="0"/>
              <a:t>Pro malé vzorky</a:t>
            </a:r>
          </a:p>
          <a:p>
            <a:pPr lvl="1"/>
            <a:r>
              <a:rPr lang="cs-CZ" dirty="0"/>
              <a:t>Menší množství kategorií </a:t>
            </a:r>
          </a:p>
          <a:p>
            <a:pPr lvl="2"/>
            <a:r>
              <a:rPr lang="cs-CZ" dirty="0"/>
              <a:t>Volba mezi </a:t>
            </a:r>
            <a:r>
              <a:rPr lang="cs-CZ" dirty="0" err="1"/>
              <a:t>kendallem</a:t>
            </a:r>
            <a:r>
              <a:rPr lang="cs-CZ" dirty="0"/>
              <a:t> a </a:t>
            </a:r>
            <a:r>
              <a:rPr lang="cs-CZ" dirty="0" err="1"/>
              <a:t>crosstabem</a:t>
            </a:r>
            <a:endParaRPr lang="cs-CZ" dirty="0"/>
          </a:p>
          <a:p>
            <a:pPr lvl="1"/>
            <a:r>
              <a:rPr lang="cs-CZ" dirty="0"/>
              <a:t>Některé hodnoty se velice často opakují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462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1C893-4438-411A-A642-0C383083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5ECF7A-16A0-4943-B9BA-C0A0F9AE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r>
              <a:rPr lang="cs-CZ" i="1" dirty="0">
                <a:sym typeface="Wingdings" pitchFamily="2" charset="2"/>
              </a:rPr>
              <a:t> a/nebo </a:t>
            </a:r>
            <a:r>
              <a:rPr lang="cs-CZ" i="1" dirty="0" err="1">
                <a:sym typeface="Wingdings" pitchFamily="2" charset="2"/>
              </a:rPr>
              <a:t>Kendall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776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9EE6F-F84C-4B26-8EF1-2DD25699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86F1613-893B-439A-B95C-481CD07EF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5436" y="593386"/>
            <a:ext cx="8259773" cy="6199349"/>
          </a:xfrm>
        </p:spPr>
      </p:pic>
    </p:spTree>
    <p:extLst>
      <p:ext uri="{BB962C8B-B14F-4D97-AF65-F5344CB8AC3E}">
        <p14:creationId xmlns:p14="http://schemas.microsoft.com/office/powerpoint/2010/main" val="143075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3FEC1-F5A9-4230-87DD-71792376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výsledků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D48F-5E59-475C-8822-3A1DE7C6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Nemožnost konstatovat kauzalitu i pokud se jeví jako logická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65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7E7BE-D44B-4D98-8DD5-F46029E8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https://www.tylervigen.com/spurious-correlations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F622034-6390-4F9B-BC0E-552510008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556" y="1825625"/>
            <a:ext cx="8504887" cy="4351338"/>
          </a:xfrm>
        </p:spPr>
      </p:pic>
    </p:spTree>
    <p:extLst>
      <p:ext uri="{BB962C8B-B14F-4D97-AF65-F5344CB8AC3E}">
        <p14:creationId xmlns:p14="http://schemas.microsoft.com/office/powerpoint/2010/main" val="3378137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49115-F035-4600-9214-8761B289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C224B-30CF-4AF9-AECE-B71E8513C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Když nevíte, který </a:t>
            </a:r>
            <a:r>
              <a:rPr lang="cs-CZ" dirty="0" err="1"/>
              <a:t>koef</a:t>
            </a:r>
            <a:r>
              <a:rPr lang="cs-CZ" dirty="0"/>
              <a:t>. spočítat, spočítejte všechny</a:t>
            </a:r>
          </a:p>
          <a:p>
            <a:pPr lvl="1"/>
            <a:r>
              <a:rPr lang="cs-CZ" dirty="0"/>
              <a:t>Všechny vyjdou podobně (</a:t>
            </a:r>
            <a:r>
              <a:rPr lang="cs-CZ" dirty="0" err="1"/>
              <a:t>kendall</a:t>
            </a:r>
            <a:r>
              <a:rPr lang="cs-CZ" dirty="0"/>
              <a:t> má ale obecně nižší hodnoty)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Jaký koeficient byl použit, kolik případů bylo v analýze</a:t>
            </a:r>
          </a:p>
          <a:p>
            <a:pPr lvl="1"/>
            <a:r>
              <a:rPr lang="cs-CZ" dirty="0"/>
              <a:t>V tabulce: hodnoty koeficientu, hvězdičky a </a:t>
            </a:r>
            <a:r>
              <a:rPr lang="cs-CZ" dirty="0" err="1"/>
              <a:t>sig</a:t>
            </a:r>
            <a:r>
              <a:rPr lang="cs-CZ" dirty="0"/>
              <a:t> jen pokud je potřeba zohlednit signifikanci</a:t>
            </a:r>
          </a:p>
          <a:p>
            <a:pPr lvl="1"/>
            <a:r>
              <a:rPr lang="cs-CZ" dirty="0"/>
              <a:t>K hvězdičkám je nutné dodat legendu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1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66D1E-C8CD-4488-89E4-E9C49E2E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E9284D-62C5-4054-BBE6-F52105A28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„součinitel souvztažnosti“</a:t>
            </a:r>
          </a:p>
          <a:p>
            <a:r>
              <a:rPr lang="cs-CZ" dirty="0"/>
              <a:t>Jak se pozná souvislost:</a:t>
            </a:r>
          </a:p>
          <a:p>
            <a:pPr lvl="1"/>
            <a:r>
              <a:rPr lang="cs-CZ" dirty="0"/>
              <a:t>S růstem hodnot jedné proměnné narůstají nebo klesají hodnoty druhé proměnné</a:t>
            </a:r>
          </a:p>
          <a:p>
            <a:r>
              <a:rPr lang="cs-CZ" dirty="0"/>
              <a:t>Lineární vztah: nárůst/pokles musí být pro nízké i vysoké hodnoty proměnné stejný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7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95BE3-3366-41A9-BE33-26962052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3" y="5734793"/>
            <a:ext cx="11692805" cy="1325563"/>
          </a:xfrm>
        </p:spPr>
        <p:txBody>
          <a:bodyPr>
            <a:normAutofit/>
          </a:bodyPr>
          <a:lstStyle/>
          <a:p>
            <a:r>
              <a:rPr lang="cs-CZ" sz="1200" dirty="0"/>
              <a:t>Autor: </a:t>
            </a:r>
            <a:r>
              <a:rPr lang="cs-CZ" sz="1200" dirty="0" err="1"/>
              <a:t>DenisBoigelot</a:t>
            </a:r>
            <a:r>
              <a:rPr lang="cs-CZ" sz="1200" dirty="0"/>
              <a:t>, </a:t>
            </a:r>
            <a:r>
              <a:rPr lang="cs-CZ" sz="1200" dirty="0" err="1"/>
              <a:t>original</a:t>
            </a:r>
            <a:r>
              <a:rPr lang="cs-CZ" sz="1200" dirty="0"/>
              <a:t> </a:t>
            </a:r>
            <a:r>
              <a:rPr lang="cs-CZ" sz="1200" dirty="0" err="1"/>
              <a:t>uploader</a:t>
            </a:r>
            <a:r>
              <a:rPr lang="cs-CZ" sz="1200" dirty="0"/>
              <a:t> </a:t>
            </a:r>
            <a:r>
              <a:rPr lang="cs-CZ" sz="1200" dirty="0" err="1"/>
              <a:t>was</a:t>
            </a:r>
            <a:r>
              <a:rPr lang="cs-CZ" sz="1200" dirty="0"/>
              <a:t> </a:t>
            </a:r>
            <a:r>
              <a:rPr lang="cs-CZ" sz="1200" dirty="0" err="1"/>
              <a:t>Imagecreator</a:t>
            </a:r>
            <a:r>
              <a:rPr lang="cs-CZ" sz="1200" dirty="0"/>
              <a:t> – Vlastní dílo, </a:t>
            </a:r>
            <a:r>
              <a:rPr lang="cs-CZ" sz="1200" dirty="0" err="1"/>
              <a:t>original</a:t>
            </a:r>
            <a:r>
              <a:rPr lang="cs-CZ" sz="1200" dirty="0"/>
              <a:t> </a:t>
            </a:r>
            <a:r>
              <a:rPr lang="cs-CZ" sz="1200" dirty="0" err="1"/>
              <a:t>uploader</a:t>
            </a:r>
            <a:r>
              <a:rPr lang="cs-CZ" sz="1200" dirty="0"/>
              <a:t> </a:t>
            </a:r>
            <a:r>
              <a:rPr lang="cs-CZ" sz="1200" dirty="0" err="1"/>
              <a:t>was</a:t>
            </a:r>
            <a:r>
              <a:rPr lang="cs-CZ" sz="1200" dirty="0"/>
              <a:t> </a:t>
            </a:r>
            <a:r>
              <a:rPr lang="cs-CZ" sz="1200" dirty="0" err="1"/>
              <a:t>Imagecreator</a:t>
            </a:r>
            <a:r>
              <a:rPr lang="cs-CZ" sz="1200" dirty="0"/>
              <a:t>, CC0, https://commons.wikimedia.org/w/index.php?curid=15165296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8496E7-661A-4ED4-A94E-981F10D0C1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035" y="1383455"/>
            <a:ext cx="952630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69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B38DA-B81E-48FA-AA9F-43A3D6E1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korelačních koeficientů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97EE1-5B04-426F-844B-EA964FE4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pearson</a:t>
            </a:r>
            <a:endParaRPr lang="cs-CZ" dirty="0"/>
          </a:p>
          <a:p>
            <a:r>
              <a:rPr lang="cs-CZ" dirty="0" err="1"/>
              <a:t>Spearman</a:t>
            </a:r>
            <a:endParaRPr lang="cs-CZ" dirty="0"/>
          </a:p>
          <a:p>
            <a:r>
              <a:rPr lang="cs-CZ" dirty="0" err="1"/>
              <a:t>kendall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08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2E27-AB13-471E-8C1A-5D2101FE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AEDB65-3BC1-4DBB-9CF9-7B44D92E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</a:t>
            </a:r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kladná souvislost – s růstem jedné proměnné roste druhá</a:t>
            </a:r>
          </a:p>
          <a:p>
            <a:pPr lvl="1"/>
            <a:r>
              <a:rPr lang="cs-CZ" dirty="0"/>
              <a:t>-1  = perfektní záporná souvislost – s růstem jedné proměnné klesá druhá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r>
              <a:rPr lang="cs-CZ" dirty="0"/>
              <a:t>Existují „tabulky“ k hodnocení síly vztahu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49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7295F-4276-4A7E-9480-807E1402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40984-5F9E-4192-A47B-4F8B736F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mechanismus výpočtu </a:t>
            </a:r>
            <a:r>
              <a:rPr lang="cs-CZ" dirty="0" err="1"/>
              <a:t>pearsonova</a:t>
            </a:r>
            <a:r>
              <a:rPr lang="cs-CZ" dirty="0"/>
              <a:t> korelačního koeficientu</a:t>
            </a:r>
          </a:p>
          <a:p>
            <a:r>
              <a:rPr lang="cs-CZ" dirty="0"/>
              <a:t>„sdílený rozptyl“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Ke smysluplné interpretaci potřebuje standardizaci -&gt; </a:t>
            </a:r>
            <a:r>
              <a:rPr lang="cs-CZ" dirty="0" err="1"/>
              <a:t>pearson</a:t>
            </a:r>
            <a:endParaRPr lang="cs-CZ" dirty="0"/>
          </a:p>
          <a:p>
            <a:pPr lvl="1"/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70344749-579E-4248-ADD6-D22B9E54F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371" y="2942995"/>
            <a:ext cx="3355749" cy="97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385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E11BD-2BA9-4398-84C9-6B74CD92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9DE06-9C90-4E32-B797-1C2C2F5F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(jedna z proměnných může být dichotomická)</a:t>
            </a:r>
          </a:p>
          <a:p>
            <a:pPr lvl="1"/>
            <a:r>
              <a:rPr lang="cs-CZ" dirty="0"/>
              <a:t>normální rozložení / dostatečná velikost vzorku (min. 200-500)</a:t>
            </a:r>
          </a:p>
          <a:p>
            <a:r>
              <a:rPr lang="cs-CZ" dirty="0"/>
              <a:t>Citlivost na odlehlé případy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5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3E244-3B96-4143-A88A-3EFB8559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- Graf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BDDDB-3F4A-4240-89BA-12B559783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proměnné nabývají mnoho různých málo se opakujících se hodnot </a:t>
            </a:r>
          </a:p>
          <a:p>
            <a:r>
              <a:rPr lang="cs-CZ" dirty="0"/>
              <a:t>Nebo pokud je vzorek malý</a:t>
            </a:r>
          </a:p>
          <a:p>
            <a:endParaRPr lang="cs-CZ" dirty="0"/>
          </a:p>
          <a:p>
            <a:r>
              <a:rPr lang="cs-CZ" dirty="0"/>
              <a:t>=&gt; možnost zobrazit souvislost graficky</a:t>
            </a:r>
          </a:p>
          <a:p>
            <a:endParaRPr lang="cs-CZ" dirty="0"/>
          </a:p>
          <a:p>
            <a:r>
              <a:rPr lang="cs-CZ" dirty="0" err="1"/>
              <a:t>Graphs</a:t>
            </a:r>
            <a:r>
              <a:rPr lang="cs-CZ" dirty="0"/>
              <a:t> – </a:t>
            </a:r>
            <a:r>
              <a:rPr lang="cs-CZ" dirty="0" err="1"/>
              <a:t>legacy</a:t>
            </a:r>
            <a:r>
              <a:rPr lang="cs-CZ" dirty="0"/>
              <a:t> </a:t>
            </a:r>
            <a:r>
              <a:rPr lang="cs-CZ" dirty="0" err="1"/>
              <a:t>dialogs</a:t>
            </a:r>
            <a:r>
              <a:rPr lang="cs-CZ" dirty="0"/>
              <a:t> – </a:t>
            </a:r>
            <a:r>
              <a:rPr lang="cs-CZ" dirty="0" err="1"/>
              <a:t>scatter</a:t>
            </a:r>
            <a:r>
              <a:rPr lang="cs-CZ" dirty="0"/>
              <a:t>/</a:t>
            </a:r>
            <a:r>
              <a:rPr lang="cs-CZ" dirty="0" err="1"/>
              <a:t>dot</a:t>
            </a:r>
            <a:r>
              <a:rPr lang="cs-CZ" dirty="0"/>
              <a:t> –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scatter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2202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716</Words>
  <Application>Microsoft Office PowerPoint</Application>
  <PresentationFormat>Širokoúhlá obrazovka</PresentationFormat>
  <Paragraphs>135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Korelace</vt:lpstr>
      <vt:lpstr>Kde jsme</vt:lpstr>
      <vt:lpstr>Korelace</vt:lpstr>
      <vt:lpstr>Autor: DenisBoigelot, original uploader was Imagecreator – Vlastní dílo, original uploader was Imagecreator, CC0, https://commons.wikimedia.org/w/index.php?curid=15165296</vt:lpstr>
      <vt:lpstr>Typy korelačních koeficientů</vt:lpstr>
      <vt:lpstr>Pearsonův korelační koeficient</vt:lpstr>
      <vt:lpstr>Kovariance</vt:lpstr>
      <vt:lpstr>Pearsonův korelační koeficient</vt:lpstr>
      <vt:lpstr>Vsuvka - Graf</vt:lpstr>
      <vt:lpstr>Prezentace aplikace PowerPoint</vt:lpstr>
      <vt:lpstr>Prezentace aplikace PowerPoint</vt:lpstr>
      <vt:lpstr>Práce v SPSS</vt:lpstr>
      <vt:lpstr>Pearsonův korelační koeficient – příklad 1</vt:lpstr>
      <vt:lpstr>Výpočet koeficientu v SPSS</vt:lpstr>
      <vt:lpstr>Prezentace aplikace PowerPoint</vt:lpstr>
      <vt:lpstr>Příklad 2 –souvislost mezi hodnocením situace a hodnocením vlády</vt:lpstr>
      <vt:lpstr>Data ees9cz </vt:lpstr>
      <vt:lpstr>Pearsonův korelační koeficient</vt:lpstr>
      <vt:lpstr>Pearsonův korelační koeficient</vt:lpstr>
      <vt:lpstr>Korelace pohlaví x příjem</vt:lpstr>
      <vt:lpstr>Spearmanovo rho a Kendallovo tau </vt:lpstr>
      <vt:lpstr>Kendallovo tau</vt:lpstr>
      <vt:lpstr>SPSS</vt:lpstr>
      <vt:lpstr>Prezentace aplikace PowerPoint</vt:lpstr>
      <vt:lpstr>Interpretace výsledků</vt:lpstr>
      <vt:lpstr>https://www.tylervigen.com/spurious-correlations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</dc:title>
  <dc:creator>Peter Spáč</dc:creator>
  <cp:lastModifiedBy>Petr Voda</cp:lastModifiedBy>
  <cp:revision>4</cp:revision>
  <dcterms:created xsi:type="dcterms:W3CDTF">2021-10-14T09:09:22Z</dcterms:created>
  <dcterms:modified xsi:type="dcterms:W3CDTF">2023-04-17T06:20:05Z</dcterms:modified>
</cp:coreProperties>
</file>