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9" r:id="rId3"/>
    <p:sldId id="257" r:id="rId4"/>
    <p:sldId id="301" r:id="rId5"/>
    <p:sldId id="300" r:id="rId6"/>
    <p:sldId id="267" r:id="rId7"/>
    <p:sldId id="258" r:id="rId8"/>
    <p:sldId id="271" r:id="rId9"/>
    <p:sldId id="302" r:id="rId10"/>
    <p:sldId id="303" r:id="rId11"/>
    <p:sldId id="304" r:id="rId12"/>
    <p:sldId id="274" r:id="rId13"/>
    <p:sldId id="276" r:id="rId14"/>
    <p:sldId id="305" r:id="rId15"/>
    <p:sldId id="306" r:id="rId16"/>
    <p:sldId id="307" r:id="rId17"/>
    <p:sldId id="308" r:id="rId18"/>
    <p:sldId id="277" r:id="rId19"/>
    <p:sldId id="278" r:id="rId20"/>
    <p:sldId id="279" r:id="rId21"/>
    <p:sldId id="281" r:id="rId22"/>
    <p:sldId id="284" r:id="rId23"/>
    <p:sldId id="282" r:id="rId24"/>
    <p:sldId id="309" r:id="rId25"/>
    <p:sldId id="285" r:id="rId26"/>
    <p:sldId id="310" r:id="rId27"/>
    <p:sldId id="298" r:id="rId2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EC79DF-09B6-4055-9D9C-53A6289544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D751383-DF82-4E10-91FB-692314DC75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B55484-3819-4944-8C20-E88A4CC47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16.04.2023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725793-1738-40A3-B98F-CD32B7D5D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246E44-760F-4314-BBD5-384334AA8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282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EAC5DD-1AFA-4A00-995A-D940B6C46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7836749-F018-45D7-A29C-0F5D7638C6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4ADFB85-B182-4050-B706-CB3BBBF7B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16.04.2023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5C2F9A-1418-44E0-924D-D4518282C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D3DB1C-6B6B-4EEC-9DBC-E925FAFDA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5818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C32B32B-4B35-47CA-AD44-C987C72645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BCA1DCF-B140-46F1-9764-8E2A0612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4BD9AB-4DCA-4533-A3A5-7998C3AAD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16.04.2023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EC6B22-EA9B-4198-8CFF-4353AF6D4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4FF8FA-9BE0-4E93-BB7D-10FAB2EEE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8937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46A9D3-AF5A-4402-A441-227A3C0ED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F2EF16-B0CA-419D-84ED-51100F067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B968D8-8EF2-4D2D-ACFA-80B525C0B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16.04.2023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8F7818-54A5-4E8A-8F61-D95096E05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2047ABC-4C9E-43BC-825C-39160278F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731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0FB384-4A53-4DA8-B9D1-85385D4FC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DD4F2DC-E029-467D-80E2-D8B6E0BD8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3A258E-154C-4349-9D90-687B6CCD1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16.04.2023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BED7E4-3247-4C64-A471-E504EBECE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DC9CF8-3AC3-4977-871E-30FDAC2C5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972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65D7D6-9BF2-4AA9-9261-05F956E67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53C28F-EDBF-4E6B-9FF8-9774A45A5C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50510CD-4F51-4CED-95D4-3DB1793369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E7DBE34-05B1-4DCF-8F0E-FC161D631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16.04.2023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0D57078-829E-4826-B9FA-8830198B6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F4012D4-2EB6-48D0-9C2F-8C401B347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3119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C57623-3351-4CBE-BDAB-DFC9F8771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7162896-7268-451B-8783-AE961EAD40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4EFBC93-1B0A-4027-B806-3598AEE070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6A0F8DAB-08E6-40AD-BE0F-D343008011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86E5B3D1-966C-4FE4-927D-29EB75B209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41E4C94-F4D9-485A-9745-7756A1779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16.04.2023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8A8CAF9-0BE3-422A-B784-711DAFB40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ECEBBF3-5541-40F3-8DFA-A836FBBA3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334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61ECBD-C964-4C26-A70F-2E6142365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A028DC9-DC71-404C-B306-5C06DAC9B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16.04.2023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7AC8AA0-585C-4094-B283-7298CE7B8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84FE437-648F-4EB7-A044-4EBF4B96B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5303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9F1E43A-6EAB-4AD9-8119-F466F394B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16.04.2023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B6B2DBF-EB9D-44A5-A86B-69B2A07AD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5C3657B-E1E5-46E7-B2F7-7E5780FA4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6005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388EB8-A3BE-4DBF-A8A7-5B8D4AE84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2C7CD1-7BEC-4524-BFDC-066DDC6CC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D5F476E-6A19-450E-8B6C-FD0F15227D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72E7FC1-41B3-45C9-858F-4FCE17C87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16.04.2023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179750-157B-47A2-87D2-EFF06E715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B1AD674-7347-48CA-B565-890CB89EF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496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AA0409-772D-4295-BC25-BE6C63929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79397DE-CA2F-4A6B-B264-2E9EB34F51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86F9DC5-C12F-46BF-872B-4D6666AB22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DFBF20E-9DD1-43C6-AA32-8ACB85312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16.04.2023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C427282-93C1-42B2-AB51-FC143E8F4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6D62831-F3CF-4991-B164-C7EBC49F4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290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A9C1384-F21E-4D95-84C7-83B897876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5141F35-E722-4F3B-AA4D-848A063A85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EE7B2A-059B-475E-AE83-C21C24999F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C7862-9B3F-4634-BE15-4857D1491A79}" type="datetimeFigureOut">
              <a:rPr lang="cs-CZ" smtClean="0"/>
              <a:t>16.04.2023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DCD409-9246-433E-BC02-F85D6A0BBC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47BFBD-68DE-407F-917B-3F10C600AA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2686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9E527A-4A5C-40ED-B820-E179E1DF3E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Korelace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AA2910E7-7A27-40E6-8C4D-1DFD20AD5A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970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1D9ED7-5AFA-4917-8D94-CBC7A1E9C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obsah 14">
            <a:extLst>
              <a:ext uri="{FF2B5EF4-FFF2-40B4-BE49-F238E27FC236}">
                <a16:creationId xmlns:a16="http://schemas.microsoft.com/office/drawing/2014/main" id="{9D9CD64E-5D99-43E8-8D7B-281B0DA71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103" y="1648901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AE867EB3-F289-4CBE-8B27-09D0F7B824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650" y="409575"/>
            <a:ext cx="10172700" cy="603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024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59C326-6960-4624-B624-7C25FC1E3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778ED967-19BC-49A9-8334-49008C83F9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8068" y="1825625"/>
            <a:ext cx="7575863" cy="4351338"/>
          </a:xfrm>
        </p:spPr>
      </p:pic>
    </p:spTree>
    <p:extLst>
      <p:ext uri="{BB962C8B-B14F-4D97-AF65-F5344CB8AC3E}">
        <p14:creationId xmlns:p14="http://schemas.microsoft.com/office/powerpoint/2010/main" val="3227181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09AEC0-0375-4614-888B-76B37D965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v SPSS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0077CB-C6DA-4181-8D16-C2CD589D7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Analyze</a:t>
            </a:r>
            <a:r>
              <a:rPr lang="cs-CZ" dirty="0"/>
              <a:t> </a:t>
            </a:r>
            <a:r>
              <a:rPr lang="cs-CZ" dirty="0">
                <a:sym typeface="Wingdings" pitchFamily="2" charset="2"/>
              </a:rPr>
              <a:t> </a:t>
            </a:r>
            <a:r>
              <a:rPr lang="cs-CZ" dirty="0" err="1">
                <a:sym typeface="Wingdings" pitchFamily="2" charset="2"/>
              </a:rPr>
              <a:t>Correlate</a:t>
            </a:r>
            <a:r>
              <a:rPr lang="cs-CZ" dirty="0">
                <a:sym typeface="Wingdings" pitchFamily="2" charset="2"/>
              </a:rPr>
              <a:t>  </a:t>
            </a:r>
            <a:r>
              <a:rPr lang="cs-CZ" dirty="0" err="1">
                <a:sym typeface="Wingdings" pitchFamily="2" charset="2"/>
              </a:rPr>
              <a:t>Bivariate</a:t>
            </a:r>
            <a:r>
              <a:rPr lang="cs-CZ" dirty="0">
                <a:sym typeface="Wingdings" pitchFamily="2" charset="2"/>
              </a:rPr>
              <a:t>:</a:t>
            </a:r>
          </a:p>
          <a:p>
            <a:pPr lvl="1"/>
            <a:r>
              <a:rPr lang="cs-CZ" dirty="0">
                <a:sym typeface="Wingdings" pitchFamily="2" charset="2"/>
              </a:rPr>
              <a:t>Zvolit proměnné</a:t>
            </a:r>
          </a:p>
          <a:p>
            <a:pPr lvl="1"/>
            <a:r>
              <a:rPr lang="cs-CZ" dirty="0" err="1">
                <a:sym typeface="Wingdings" pitchFamily="2" charset="2"/>
              </a:rPr>
              <a:t>Pearsonův</a:t>
            </a:r>
            <a:r>
              <a:rPr lang="cs-CZ" dirty="0">
                <a:sym typeface="Wingdings" pitchFamily="2" charset="2"/>
              </a:rPr>
              <a:t> koeficient je přednastavený</a:t>
            </a:r>
          </a:p>
          <a:p>
            <a:pPr lvl="1"/>
            <a:r>
              <a:rPr lang="cs-CZ" dirty="0">
                <a:sym typeface="Wingdings" pitchFamily="2" charset="2"/>
              </a:rPr>
              <a:t>Pro sledování signifikance zvolit </a:t>
            </a:r>
            <a:r>
              <a:rPr lang="cs-CZ" i="1" dirty="0">
                <a:sym typeface="Wingdings" pitchFamily="2" charset="2"/>
              </a:rPr>
              <a:t>Flag </a:t>
            </a:r>
            <a:r>
              <a:rPr lang="cs-CZ" i="1" dirty="0" err="1">
                <a:sym typeface="Wingdings" pitchFamily="2" charset="2"/>
              </a:rPr>
              <a:t>significant</a:t>
            </a:r>
            <a:r>
              <a:rPr lang="cs-CZ" i="1" dirty="0">
                <a:sym typeface="Wingdings" pitchFamily="2" charset="2"/>
              </a:rPr>
              <a:t> </a:t>
            </a:r>
            <a:r>
              <a:rPr lang="cs-CZ" i="1" dirty="0" err="1">
                <a:sym typeface="Wingdings" pitchFamily="2" charset="2"/>
              </a:rPr>
              <a:t>correlations</a:t>
            </a:r>
            <a:endParaRPr lang="cs-CZ" dirty="0">
              <a:sym typeface="Wingdings" pitchFamily="2" charset="2"/>
            </a:endParaRP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 err="1">
                <a:sym typeface="Wingdings" pitchFamily="2" charset="2"/>
              </a:rPr>
              <a:t>Options</a:t>
            </a:r>
            <a:r>
              <a:rPr lang="cs-CZ" dirty="0">
                <a:sym typeface="Wingdings" pitchFamily="2" charset="2"/>
              </a:rPr>
              <a:t>:</a:t>
            </a:r>
          </a:p>
          <a:p>
            <a:pPr lvl="1"/>
            <a:r>
              <a:rPr lang="cs-CZ" dirty="0">
                <a:sym typeface="Wingdings" pitchFamily="2" charset="2"/>
              </a:rPr>
              <a:t>Možnost spočítat základní statistiky a kovarianci</a:t>
            </a:r>
          </a:p>
          <a:p>
            <a:pPr lvl="1"/>
            <a:r>
              <a:rPr lang="cs-CZ" dirty="0">
                <a:sym typeface="Wingdings" pitchFamily="2" charset="2"/>
              </a:rPr>
              <a:t>Vynechání hodnot / případů</a:t>
            </a:r>
          </a:p>
          <a:p>
            <a:pPr lvl="2"/>
            <a:r>
              <a:rPr lang="cs-CZ" dirty="0" err="1">
                <a:sym typeface="Wingdings" pitchFamily="2" charset="2"/>
              </a:rPr>
              <a:t>Listwise</a:t>
            </a:r>
            <a:r>
              <a:rPr lang="cs-CZ" dirty="0">
                <a:sym typeface="Wingdings" pitchFamily="2" charset="2"/>
              </a:rPr>
              <a:t> – pokud počítáme více korelačních koeficientů, všechny budou založeny na stejných datech</a:t>
            </a:r>
          </a:p>
          <a:p>
            <a:pPr lvl="2"/>
            <a:r>
              <a:rPr lang="cs-CZ" dirty="0" err="1">
                <a:sym typeface="Wingdings" pitchFamily="2" charset="2"/>
              </a:rPr>
              <a:t>pairwise</a:t>
            </a:r>
            <a:r>
              <a:rPr lang="cs-CZ" dirty="0">
                <a:sym typeface="Wingdings" pitchFamily="2" charset="2"/>
              </a:rPr>
              <a:t> – </a:t>
            </a:r>
            <a:r>
              <a:rPr lang="cs-CZ" dirty="0" err="1">
                <a:sym typeface="Wingdings" pitchFamily="2" charset="2"/>
              </a:rPr>
              <a:t>missing</a:t>
            </a:r>
            <a:r>
              <a:rPr lang="cs-CZ" dirty="0">
                <a:sym typeface="Wingdings" pitchFamily="2" charset="2"/>
              </a:rPr>
              <a:t> odstraněny zvlášť v každém páru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82793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F28C0A-3732-4851-9C24-144087397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 – příklad 1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2B950C5-8E06-4AA9-BE82-F4F1C7577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spolu souvisí podpora senátního kandidáta v obcích s podporou jeho strany?</a:t>
            </a:r>
          </a:p>
          <a:p>
            <a:r>
              <a:rPr lang="cs-CZ" dirty="0"/>
              <a:t>Potřebujeme zohlednit signifikanci?</a:t>
            </a:r>
          </a:p>
          <a:p>
            <a:endParaRPr lang="cs-CZ" dirty="0"/>
          </a:p>
          <a:p>
            <a:r>
              <a:rPr lang="cs-CZ" dirty="0"/>
              <a:t>Co potřebujeme udělat před spočítáním koeficientu?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61910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21927B-5F7F-4E94-B6A5-5F8B72AD1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Výpočet koeficientu v SPSS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451009-3E9F-4306-9E3D-41CF81C27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Data senat_jicin_22</a:t>
            </a:r>
          </a:p>
          <a:p>
            <a:endParaRPr lang="cs-CZ" dirty="0"/>
          </a:p>
          <a:p>
            <a:r>
              <a:rPr lang="cs-CZ" dirty="0" err="1"/>
              <a:t>Analyze</a:t>
            </a:r>
            <a:r>
              <a:rPr lang="cs-CZ" dirty="0"/>
              <a:t> </a:t>
            </a:r>
            <a:r>
              <a:rPr lang="cs-CZ" dirty="0">
                <a:sym typeface="Wingdings" pitchFamily="2" charset="2"/>
              </a:rPr>
              <a:t> </a:t>
            </a:r>
            <a:r>
              <a:rPr lang="cs-CZ" dirty="0" err="1">
                <a:sym typeface="Wingdings" pitchFamily="2" charset="2"/>
              </a:rPr>
              <a:t>Correlate</a:t>
            </a:r>
            <a:r>
              <a:rPr lang="cs-CZ" dirty="0">
                <a:sym typeface="Wingdings" pitchFamily="2" charset="2"/>
              </a:rPr>
              <a:t>  </a:t>
            </a:r>
            <a:r>
              <a:rPr lang="cs-CZ" dirty="0" err="1">
                <a:sym typeface="Wingdings" pitchFamily="2" charset="2"/>
              </a:rPr>
              <a:t>Bivariate</a:t>
            </a:r>
            <a:r>
              <a:rPr lang="cs-CZ" dirty="0">
                <a:sym typeface="Wingdings" pitchFamily="2" charset="2"/>
              </a:rPr>
              <a:t>:</a:t>
            </a:r>
          </a:p>
          <a:p>
            <a:r>
              <a:rPr lang="cs-CZ" dirty="0"/>
              <a:t>Všechny </a:t>
            </a:r>
            <a:r>
              <a:rPr lang="cs-CZ" dirty="0" err="1"/>
              <a:t>poměnné</a:t>
            </a:r>
            <a:endParaRPr lang="cs-CZ" dirty="0"/>
          </a:p>
          <a:p>
            <a:r>
              <a:rPr lang="cs-CZ" dirty="0" err="1"/>
              <a:t>Options</a:t>
            </a:r>
            <a:r>
              <a:rPr lang="cs-CZ" dirty="0"/>
              <a:t> –  </a:t>
            </a:r>
            <a:r>
              <a:rPr lang="cs-CZ" dirty="0" err="1"/>
              <a:t>missing</a:t>
            </a:r>
            <a:r>
              <a:rPr lang="cs-CZ" dirty="0"/>
              <a:t> </a:t>
            </a:r>
            <a:r>
              <a:rPr lang="cs-CZ" dirty="0" err="1"/>
              <a:t>values</a:t>
            </a:r>
            <a:r>
              <a:rPr lang="cs-CZ" dirty="0"/>
              <a:t> – </a:t>
            </a:r>
            <a:r>
              <a:rPr lang="cs-CZ" dirty="0" err="1"/>
              <a:t>exclude</a:t>
            </a:r>
            <a:r>
              <a:rPr lang="cs-CZ" dirty="0"/>
              <a:t> </a:t>
            </a:r>
            <a:r>
              <a:rPr lang="cs-CZ" dirty="0" err="1"/>
              <a:t>cases</a:t>
            </a:r>
            <a:r>
              <a:rPr lang="cs-CZ" dirty="0"/>
              <a:t> </a:t>
            </a:r>
            <a:r>
              <a:rPr lang="cs-CZ" dirty="0" err="1"/>
              <a:t>listwise</a:t>
            </a:r>
            <a:endParaRPr lang="cs-CZ" dirty="0"/>
          </a:p>
          <a:p>
            <a:r>
              <a:rPr lang="cs-CZ" dirty="0"/>
              <a:t>Flag </a:t>
            </a:r>
            <a:r>
              <a:rPr lang="cs-CZ" dirty="0" err="1"/>
              <a:t>significant</a:t>
            </a:r>
            <a:r>
              <a:rPr lang="cs-CZ" dirty="0"/>
              <a:t> </a:t>
            </a:r>
            <a:r>
              <a:rPr lang="cs-CZ" dirty="0" err="1"/>
              <a:t>corelations</a:t>
            </a:r>
            <a:r>
              <a:rPr lang="cs-CZ" dirty="0"/>
              <a:t> nechat prázdné </a:t>
            </a:r>
          </a:p>
        </p:txBody>
      </p:sp>
    </p:spTree>
    <p:extLst>
      <p:ext uri="{BB962C8B-B14F-4D97-AF65-F5344CB8AC3E}">
        <p14:creationId xmlns:p14="http://schemas.microsoft.com/office/powerpoint/2010/main" val="18195842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52A1F9-82ED-4AC5-9997-F85F6C541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262CB6C4-7108-ECDB-E8C1-02684DECE8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354263"/>
            <a:ext cx="10206831" cy="5138612"/>
          </a:xfrm>
        </p:spPr>
      </p:pic>
    </p:spTree>
    <p:extLst>
      <p:ext uri="{BB962C8B-B14F-4D97-AF65-F5344CB8AC3E}">
        <p14:creationId xmlns:p14="http://schemas.microsoft.com/office/powerpoint/2010/main" val="37484835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FEFB2C-8D8A-4D83-ACB1-229F63ED1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2 –souvislost mezi hodnocením situace a hodnocením vlády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6F8B59-2C24-4E3A-9DBC-D25AA60DD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spolu souvisí hodnocení vlády a hodnocení ekonomické a politické situace?</a:t>
            </a:r>
          </a:p>
          <a:p>
            <a:r>
              <a:rPr lang="cs-CZ" dirty="0"/>
              <a:t>Využitá data: vzorek populace</a:t>
            </a:r>
          </a:p>
          <a:p>
            <a:r>
              <a:rPr lang="cs-CZ" dirty="0"/>
              <a:t>Potřebujeme zohlednit signifikanci?</a:t>
            </a:r>
          </a:p>
          <a:p>
            <a:endParaRPr lang="cs-CZ" dirty="0"/>
          </a:p>
          <a:p>
            <a:r>
              <a:rPr lang="cs-CZ" dirty="0"/>
              <a:t>Co potřebujeme udělat před spočítáním koeficientu?</a:t>
            </a:r>
          </a:p>
        </p:txBody>
      </p:sp>
    </p:spTree>
    <p:extLst>
      <p:ext uri="{BB962C8B-B14F-4D97-AF65-F5344CB8AC3E}">
        <p14:creationId xmlns:p14="http://schemas.microsoft.com/office/powerpoint/2010/main" val="2295329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07E88D-3EF8-4853-AC63-C622C4BEF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 ees9cz</a:t>
            </a:r>
            <a:br>
              <a:rPr lang="cs-CZ" dirty="0"/>
            </a:b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75A8D640-CEB7-44F5-82FE-B7D74FBF46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47925" y="2053431"/>
            <a:ext cx="7296150" cy="3895725"/>
          </a:xfrm>
        </p:spPr>
      </p:pic>
    </p:spTree>
    <p:extLst>
      <p:ext uri="{BB962C8B-B14F-4D97-AF65-F5344CB8AC3E}">
        <p14:creationId xmlns:p14="http://schemas.microsoft.com/office/powerpoint/2010/main" val="34748402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EF6F28-BB97-491C-B656-58ED08B06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34A4475-60E1-49A2-8D75-513C58A6C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Se zjištěným R je možné dál pracovat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Po umocnění získáváme tzv. Index determinace (R</a:t>
            </a:r>
            <a:r>
              <a:rPr lang="cs-CZ" baseline="30000" dirty="0">
                <a:sym typeface="Wingdings" pitchFamily="2" charset="2"/>
              </a:rPr>
              <a:t>2</a:t>
            </a:r>
            <a:r>
              <a:rPr lang="cs-CZ" dirty="0">
                <a:sym typeface="Wingdings" pitchFamily="2" charset="2"/>
              </a:rPr>
              <a:t>)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R</a:t>
            </a:r>
            <a:r>
              <a:rPr lang="cs-CZ" baseline="30000" dirty="0">
                <a:sym typeface="Wingdings" pitchFamily="2" charset="2"/>
              </a:rPr>
              <a:t>2</a:t>
            </a:r>
            <a:r>
              <a:rPr lang="cs-CZ" dirty="0">
                <a:sym typeface="Wingdings" pitchFamily="2" charset="2"/>
              </a:rPr>
              <a:t> x 100 vymezuje, jaký podíl variability jedné proměnné je sdílený s druhou proměnnou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01531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7DF8B2-6A1E-4B95-8E02-81F24C443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0F9D85-8332-4453-B9D5-A3E8AB0A6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Výjimka z kardinálních dat </a:t>
            </a:r>
            <a:r>
              <a:rPr lang="cs-CZ" dirty="0">
                <a:sym typeface="Wingdings" pitchFamily="2" charset="2"/>
              </a:rPr>
              <a:t> korelace jedné kardinální proměnné a jedné dichotomické</a:t>
            </a:r>
          </a:p>
          <a:p>
            <a:r>
              <a:rPr lang="cs-CZ" dirty="0">
                <a:sym typeface="Wingdings" pitchFamily="2" charset="2"/>
              </a:rPr>
              <a:t>Tzv. point-</a:t>
            </a:r>
            <a:r>
              <a:rPr lang="cs-CZ" dirty="0" err="1">
                <a:sym typeface="Wingdings" pitchFamily="2" charset="2"/>
              </a:rPr>
              <a:t>biserial</a:t>
            </a:r>
            <a:r>
              <a:rPr lang="cs-CZ" dirty="0">
                <a:sym typeface="Wingdings" pitchFamily="2" charset="2"/>
              </a:rPr>
              <a:t> korelace</a:t>
            </a:r>
          </a:p>
          <a:p>
            <a:r>
              <a:rPr lang="cs-CZ" dirty="0"/>
              <a:t>Kladné / záporné výsledné hodnoty závisí na kódování dichotomické proměnné</a:t>
            </a:r>
          </a:p>
          <a:p>
            <a:endParaRPr lang="cs-CZ" dirty="0"/>
          </a:p>
          <a:p>
            <a:r>
              <a:rPr lang="cs-CZ" dirty="0"/>
              <a:t>Mnohem lepší je ale v takovém případě použít srovnání průměrů!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8546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EAFEC6-5A52-4BF8-90C3-599FE063C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jsme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3E1F1B-E947-4F19-9BE3-CEC154C4AC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Souvislost kategorických proměnných: </a:t>
            </a:r>
            <a:r>
              <a:rPr lang="cs-CZ" dirty="0" err="1"/>
              <a:t>crosstab</a:t>
            </a:r>
            <a:endParaRPr lang="cs-CZ" dirty="0"/>
          </a:p>
          <a:p>
            <a:r>
              <a:rPr lang="cs-CZ" dirty="0"/>
              <a:t>Souvislost kategorické a kardinální proměnné: srovnání průměrů</a:t>
            </a:r>
          </a:p>
          <a:p>
            <a:r>
              <a:rPr lang="cs-CZ" dirty="0"/>
              <a:t>Souvislost kardinálních proměnných: korelační koeficient</a:t>
            </a:r>
          </a:p>
        </p:txBody>
      </p:sp>
    </p:spTree>
    <p:extLst>
      <p:ext uri="{BB962C8B-B14F-4D97-AF65-F5344CB8AC3E}">
        <p14:creationId xmlns:p14="http://schemas.microsoft.com/office/powerpoint/2010/main" val="5848511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B6471F-CC43-4E12-8A0F-C033A209B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Korelace pohlaví x příjem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99C456C3-CA88-40CA-9A76-1C5F5F9486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7907" y="1383418"/>
            <a:ext cx="6721306" cy="4537163"/>
          </a:xfrm>
        </p:spPr>
      </p:pic>
    </p:spTree>
    <p:extLst>
      <p:ext uri="{BB962C8B-B14F-4D97-AF65-F5344CB8AC3E}">
        <p14:creationId xmlns:p14="http://schemas.microsoft.com/office/powerpoint/2010/main" val="34525714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9344A6-B424-46BB-9EC2-D82C262EB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Spearmanovo</a:t>
            </a:r>
            <a:r>
              <a:rPr lang="cs-CZ" dirty="0"/>
              <a:t> </a:t>
            </a:r>
            <a:r>
              <a:rPr lang="cs-CZ" dirty="0" err="1"/>
              <a:t>rho</a:t>
            </a:r>
            <a:r>
              <a:rPr lang="cs-CZ" dirty="0"/>
              <a:t> a </a:t>
            </a:r>
            <a:r>
              <a:rPr lang="cs-CZ" dirty="0" err="1"/>
              <a:t>Kendallovo</a:t>
            </a:r>
            <a:r>
              <a:rPr lang="cs-CZ" dirty="0"/>
              <a:t> tau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06C61A-4745-45B0-802B-F3D09304E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Oboje: neparametrický postup</a:t>
            </a:r>
          </a:p>
          <a:p>
            <a:r>
              <a:rPr lang="cs-CZ" dirty="0"/>
              <a:t>RHO:</a:t>
            </a:r>
          </a:p>
          <a:p>
            <a:pPr lvl="1"/>
            <a:r>
              <a:rPr lang="cs-CZ" dirty="0"/>
              <a:t>Využíván zejména pro kombinaci ordinálních proměnných</a:t>
            </a:r>
          </a:p>
          <a:p>
            <a:pPr lvl="1"/>
            <a:r>
              <a:rPr lang="cs-CZ" dirty="0"/>
              <a:t>V menších vzorcích (do 200-500) při porušení normality</a:t>
            </a:r>
          </a:p>
          <a:p>
            <a:pPr lvl="1"/>
            <a:r>
              <a:rPr lang="cs-CZ" dirty="0"/>
              <a:t>pro výpočet využívá pořadí případů, nikoli samotné hodnoty proměnné</a:t>
            </a:r>
          </a:p>
          <a:p>
            <a:pPr lvl="1"/>
            <a:r>
              <a:rPr lang="cs-CZ" dirty="0"/>
              <a:t>Výsledné hodnoty jsou ve stejném pásmu jako u PKK (od -1 po 1)</a:t>
            </a:r>
          </a:p>
          <a:p>
            <a:r>
              <a:rPr lang="cs-CZ" dirty="0"/>
              <a:t>TAU: (viz příští slide)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08671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403BAE-9063-40BE-A3CC-76084CFE4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Kendallovo</a:t>
            </a:r>
            <a:r>
              <a:rPr lang="cs-CZ" dirty="0"/>
              <a:t> tau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A941C0-3DB6-4655-A20F-F0A9B6DBC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Neparametrický</a:t>
            </a:r>
            <a:r>
              <a:rPr lang="cs-CZ" dirty="0"/>
              <a:t> postup</a:t>
            </a:r>
          </a:p>
          <a:p>
            <a:r>
              <a:rPr lang="cs-CZ" dirty="0"/>
              <a:t>Pro malé vzorky</a:t>
            </a:r>
          </a:p>
          <a:p>
            <a:r>
              <a:rPr lang="cs-CZ" dirty="0"/>
              <a:t>Menší množství kategorií </a:t>
            </a:r>
          </a:p>
          <a:p>
            <a:pPr lvl="1"/>
            <a:r>
              <a:rPr lang="cs-CZ" dirty="0"/>
              <a:t>Volba mezi </a:t>
            </a:r>
            <a:r>
              <a:rPr lang="cs-CZ" dirty="0" err="1"/>
              <a:t>kendallem</a:t>
            </a:r>
            <a:r>
              <a:rPr lang="cs-CZ" dirty="0"/>
              <a:t> a </a:t>
            </a:r>
            <a:r>
              <a:rPr lang="cs-CZ" dirty="0" err="1"/>
              <a:t>crosstabem</a:t>
            </a:r>
            <a:endParaRPr lang="cs-CZ" dirty="0"/>
          </a:p>
          <a:p>
            <a:r>
              <a:rPr lang="cs-CZ" dirty="0"/>
              <a:t>Některé hodnoty se velice často opakují</a:t>
            </a:r>
          </a:p>
          <a:p>
            <a:pPr lvl="1"/>
            <a:r>
              <a:rPr lang="cs-CZ" dirty="0"/>
              <a:t>Pro malé vzorky</a:t>
            </a:r>
          </a:p>
          <a:p>
            <a:pPr lvl="1"/>
            <a:r>
              <a:rPr lang="cs-CZ" dirty="0"/>
              <a:t>Menší množství kategorií </a:t>
            </a:r>
          </a:p>
          <a:p>
            <a:pPr lvl="2"/>
            <a:r>
              <a:rPr lang="cs-CZ" dirty="0"/>
              <a:t>Volba mezi </a:t>
            </a:r>
            <a:r>
              <a:rPr lang="cs-CZ" dirty="0" err="1"/>
              <a:t>kendallem</a:t>
            </a:r>
            <a:r>
              <a:rPr lang="cs-CZ" dirty="0"/>
              <a:t> a </a:t>
            </a:r>
            <a:r>
              <a:rPr lang="cs-CZ" dirty="0" err="1"/>
              <a:t>crosstabem</a:t>
            </a:r>
            <a:endParaRPr lang="cs-CZ" dirty="0"/>
          </a:p>
          <a:p>
            <a:pPr lvl="1"/>
            <a:r>
              <a:rPr lang="cs-CZ" dirty="0"/>
              <a:t>Některé hodnoty se velice často opakují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14628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C1C893-4438-411A-A642-0C383083A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SPSS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5ECF7A-16A0-4943-B9BA-C0A0F9AEE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Analyze</a:t>
            </a:r>
            <a:r>
              <a:rPr lang="cs-CZ" dirty="0"/>
              <a:t> </a:t>
            </a:r>
            <a:r>
              <a:rPr lang="cs-CZ" dirty="0">
                <a:sym typeface="Wingdings" pitchFamily="2" charset="2"/>
              </a:rPr>
              <a:t> </a:t>
            </a:r>
            <a:r>
              <a:rPr lang="cs-CZ" dirty="0" err="1">
                <a:sym typeface="Wingdings" pitchFamily="2" charset="2"/>
              </a:rPr>
              <a:t>Correlate</a:t>
            </a:r>
            <a:r>
              <a:rPr lang="cs-CZ" dirty="0">
                <a:sym typeface="Wingdings" pitchFamily="2" charset="2"/>
              </a:rPr>
              <a:t>  </a:t>
            </a:r>
            <a:r>
              <a:rPr lang="cs-CZ" dirty="0" err="1">
                <a:sym typeface="Wingdings" pitchFamily="2" charset="2"/>
              </a:rPr>
              <a:t>Bivariate</a:t>
            </a:r>
            <a:r>
              <a:rPr lang="cs-CZ" dirty="0">
                <a:sym typeface="Wingdings" pitchFamily="2" charset="2"/>
              </a:rPr>
              <a:t>:</a:t>
            </a:r>
          </a:p>
          <a:p>
            <a:pPr lvl="1"/>
            <a:r>
              <a:rPr lang="cs-CZ" dirty="0">
                <a:sym typeface="Wingdings" pitchFamily="2" charset="2"/>
              </a:rPr>
              <a:t>Zvolit proměnné</a:t>
            </a:r>
          </a:p>
          <a:p>
            <a:pPr lvl="1"/>
            <a:r>
              <a:rPr lang="cs-CZ" dirty="0">
                <a:sym typeface="Wingdings" pitchFamily="2" charset="2"/>
              </a:rPr>
              <a:t>Vybrat </a:t>
            </a:r>
            <a:r>
              <a:rPr lang="cs-CZ" i="1" dirty="0" err="1">
                <a:sym typeface="Wingdings" pitchFamily="2" charset="2"/>
              </a:rPr>
              <a:t>Spearman</a:t>
            </a:r>
            <a:r>
              <a:rPr lang="cs-CZ" i="1" dirty="0">
                <a:sym typeface="Wingdings" pitchFamily="2" charset="2"/>
              </a:rPr>
              <a:t> a/nebo </a:t>
            </a:r>
            <a:r>
              <a:rPr lang="cs-CZ" i="1" dirty="0" err="1">
                <a:sym typeface="Wingdings" pitchFamily="2" charset="2"/>
              </a:rPr>
              <a:t>Kendall</a:t>
            </a:r>
            <a:endParaRPr lang="cs-CZ" i="1" dirty="0">
              <a:sym typeface="Wingdings" pitchFamily="2" charset="2"/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17766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09EE6F-F84C-4B26-8EF1-2DD256990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D86F1613-893B-439A-B95C-481CD07EF3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5436" y="593386"/>
            <a:ext cx="8259773" cy="6199349"/>
          </a:xfrm>
        </p:spPr>
      </p:pic>
    </p:spTree>
    <p:extLst>
      <p:ext uri="{BB962C8B-B14F-4D97-AF65-F5344CB8AC3E}">
        <p14:creationId xmlns:p14="http://schemas.microsoft.com/office/powerpoint/2010/main" val="14307534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D3FEC1-F5A9-4230-87DD-717923766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Interpretace výsledků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9BD48F-5E59-475C-8822-3A1DE7C6E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Základní pravidlo – </a:t>
            </a:r>
            <a:r>
              <a:rPr lang="cs-CZ" b="1" dirty="0"/>
              <a:t>korelace ≠ kauzalita</a:t>
            </a:r>
          </a:p>
          <a:p>
            <a:endParaRPr lang="cs-CZ" dirty="0"/>
          </a:p>
          <a:p>
            <a:r>
              <a:rPr lang="cs-CZ" dirty="0"/>
              <a:t>Korelace vyjadřuje pouze souvislost mezi proměnnými, neukazuje na žádnou příčinu a následek</a:t>
            </a:r>
          </a:p>
          <a:p>
            <a:endParaRPr lang="cs-CZ" dirty="0"/>
          </a:p>
          <a:p>
            <a:r>
              <a:rPr lang="cs-CZ" dirty="0"/>
              <a:t>Vliv třetích proměnných</a:t>
            </a:r>
          </a:p>
          <a:p>
            <a:endParaRPr lang="cs-CZ" dirty="0"/>
          </a:p>
          <a:p>
            <a:r>
              <a:rPr lang="cs-CZ" dirty="0"/>
              <a:t>Nemožnost konstatovat kauzalitu i pokud se jeví jako logická</a:t>
            </a:r>
          </a:p>
          <a:p>
            <a:endParaRPr lang="cs-CZ" dirty="0"/>
          </a:p>
          <a:p>
            <a:r>
              <a:rPr lang="cs-CZ" dirty="0"/>
              <a:t>Statistické zjištění nemá automaticky věcný význam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11655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47E7BE-D44B-4D98-8DD5-F46029E8F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https://www.tylervigen.com/spurious-correlations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FF622034-6390-4F9B-BC0E-552510008E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3556" y="1825625"/>
            <a:ext cx="8504887" cy="4351338"/>
          </a:xfrm>
        </p:spPr>
      </p:pic>
    </p:spTree>
    <p:extLst>
      <p:ext uri="{BB962C8B-B14F-4D97-AF65-F5344CB8AC3E}">
        <p14:creationId xmlns:p14="http://schemas.microsoft.com/office/powerpoint/2010/main" val="33781373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849115-F035-4600-9214-8761B2891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s koeficienty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DC224B-30CF-4AF9-AECE-B71E8513C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Když nevíte, který </a:t>
            </a:r>
            <a:r>
              <a:rPr lang="cs-CZ" dirty="0" err="1"/>
              <a:t>koef</a:t>
            </a:r>
            <a:r>
              <a:rPr lang="cs-CZ" dirty="0"/>
              <a:t>. spočítat, spočítejte všechny</a:t>
            </a:r>
          </a:p>
          <a:p>
            <a:pPr lvl="1"/>
            <a:r>
              <a:rPr lang="cs-CZ" dirty="0"/>
              <a:t>Všechny vyjdou podobně (</a:t>
            </a:r>
            <a:r>
              <a:rPr lang="cs-CZ" dirty="0" err="1"/>
              <a:t>kendall</a:t>
            </a:r>
            <a:r>
              <a:rPr lang="cs-CZ" dirty="0"/>
              <a:t> má ale obecně nižší hodnoty)</a:t>
            </a:r>
          </a:p>
          <a:p>
            <a:pPr lvl="1"/>
            <a:endParaRPr lang="cs-CZ" dirty="0"/>
          </a:p>
          <a:p>
            <a:endParaRPr lang="cs-CZ" dirty="0"/>
          </a:p>
          <a:p>
            <a:r>
              <a:rPr lang="cs-CZ" dirty="0"/>
              <a:t>Co uvádět:</a:t>
            </a:r>
          </a:p>
          <a:p>
            <a:pPr lvl="1"/>
            <a:r>
              <a:rPr lang="cs-CZ" dirty="0"/>
              <a:t>Jaký koeficient byl použit, kolik případů bylo v analýze</a:t>
            </a:r>
          </a:p>
          <a:p>
            <a:pPr lvl="1"/>
            <a:r>
              <a:rPr lang="cs-CZ" dirty="0"/>
              <a:t>V tabulce: hodnoty koeficientu, hvězdičky a </a:t>
            </a:r>
            <a:r>
              <a:rPr lang="cs-CZ" dirty="0" err="1"/>
              <a:t>sig</a:t>
            </a:r>
            <a:r>
              <a:rPr lang="cs-CZ" dirty="0"/>
              <a:t> jen pokud je potřeba zohlednit signifikanci</a:t>
            </a:r>
          </a:p>
          <a:p>
            <a:pPr lvl="1"/>
            <a:r>
              <a:rPr lang="cs-CZ" dirty="0"/>
              <a:t>K hvězdičkám je nutné dodat legendu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618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366D1E-C8CD-4488-89E4-E9C49E2E2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Korelace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E9284D-62C5-4054-BBE6-F52105A28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„součinitel souvztažnosti“</a:t>
            </a:r>
          </a:p>
          <a:p>
            <a:r>
              <a:rPr lang="cs-CZ" dirty="0"/>
              <a:t>Jak se pozná souvislost:</a:t>
            </a:r>
          </a:p>
          <a:p>
            <a:pPr lvl="1"/>
            <a:r>
              <a:rPr lang="cs-CZ" dirty="0"/>
              <a:t>S růstem hodnot jedné proměnné narůstají nebo klesají hodnoty druhé proměnné</a:t>
            </a:r>
          </a:p>
          <a:p>
            <a:r>
              <a:rPr lang="cs-CZ" dirty="0"/>
              <a:t>Lineární vztah: nárůst/pokles musí být pro nízké i vysoké hodnoty proměnné stejný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0172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195BE3-3366-41A9-BE33-269620522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643" y="5734793"/>
            <a:ext cx="11692805" cy="1325563"/>
          </a:xfrm>
        </p:spPr>
        <p:txBody>
          <a:bodyPr>
            <a:normAutofit/>
          </a:bodyPr>
          <a:lstStyle/>
          <a:p>
            <a:r>
              <a:rPr lang="cs-CZ" sz="1200" dirty="0"/>
              <a:t>Autor: </a:t>
            </a:r>
            <a:r>
              <a:rPr lang="cs-CZ" sz="1200" dirty="0" err="1"/>
              <a:t>DenisBoigelot</a:t>
            </a:r>
            <a:r>
              <a:rPr lang="cs-CZ" sz="1200" dirty="0"/>
              <a:t>, </a:t>
            </a:r>
            <a:r>
              <a:rPr lang="cs-CZ" sz="1200" dirty="0" err="1"/>
              <a:t>original</a:t>
            </a:r>
            <a:r>
              <a:rPr lang="cs-CZ" sz="1200" dirty="0"/>
              <a:t> </a:t>
            </a:r>
            <a:r>
              <a:rPr lang="cs-CZ" sz="1200" dirty="0" err="1"/>
              <a:t>uploader</a:t>
            </a:r>
            <a:r>
              <a:rPr lang="cs-CZ" sz="1200" dirty="0"/>
              <a:t> </a:t>
            </a:r>
            <a:r>
              <a:rPr lang="cs-CZ" sz="1200" dirty="0" err="1"/>
              <a:t>was</a:t>
            </a:r>
            <a:r>
              <a:rPr lang="cs-CZ" sz="1200" dirty="0"/>
              <a:t> </a:t>
            </a:r>
            <a:r>
              <a:rPr lang="cs-CZ" sz="1200" dirty="0" err="1"/>
              <a:t>Imagecreator</a:t>
            </a:r>
            <a:r>
              <a:rPr lang="cs-CZ" sz="1200" dirty="0"/>
              <a:t> – Vlastní dílo, </a:t>
            </a:r>
            <a:r>
              <a:rPr lang="cs-CZ" sz="1200" dirty="0" err="1"/>
              <a:t>original</a:t>
            </a:r>
            <a:r>
              <a:rPr lang="cs-CZ" sz="1200" dirty="0"/>
              <a:t> </a:t>
            </a:r>
            <a:r>
              <a:rPr lang="cs-CZ" sz="1200" dirty="0" err="1"/>
              <a:t>uploader</a:t>
            </a:r>
            <a:r>
              <a:rPr lang="cs-CZ" sz="1200" dirty="0"/>
              <a:t> </a:t>
            </a:r>
            <a:r>
              <a:rPr lang="cs-CZ" sz="1200" dirty="0" err="1"/>
              <a:t>was</a:t>
            </a:r>
            <a:r>
              <a:rPr lang="cs-CZ" sz="1200" dirty="0"/>
              <a:t> </a:t>
            </a:r>
            <a:r>
              <a:rPr lang="cs-CZ" sz="1200" dirty="0" err="1"/>
              <a:t>Imagecreator</a:t>
            </a:r>
            <a:r>
              <a:rPr lang="cs-CZ" sz="1200" dirty="0"/>
              <a:t>, CC0, https://commons.wikimedia.org/w/index.php?curid=15165296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48496E7-661A-4ED4-A94E-981F10D0C1E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9035" y="1383455"/>
            <a:ext cx="952630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2691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FB38DA-B81E-48FA-AA9F-43A3D6E10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korelačních koeficientů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97EE1-5B04-426F-844B-EA964FE46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pearson</a:t>
            </a:r>
            <a:endParaRPr lang="cs-CZ" dirty="0"/>
          </a:p>
          <a:p>
            <a:r>
              <a:rPr lang="cs-CZ" dirty="0" err="1"/>
              <a:t>Spearman</a:t>
            </a:r>
            <a:endParaRPr lang="cs-CZ" dirty="0"/>
          </a:p>
          <a:p>
            <a:r>
              <a:rPr lang="cs-CZ" dirty="0" err="1"/>
              <a:t>kendall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2085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1E2E27-AB13-471E-8C1A-5D2101FEA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CAEDB65-3BC1-4DBB-9CF9-7B44D92E1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Jeden ze základních korelačních koeficientů</a:t>
            </a:r>
          </a:p>
          <a:p>
            <a:endParaRPr lang="cs-CZ" dirty="0"/>
          </a:p>
          <a:p>
            <a:r>
              <a:rPr lang="cs-CZ" dirty="0"/>
              <a:t>Značení - R</a:t>
            </a:r>
          </a:p>
          <a:p>
            <a:r>
              <a:rPr lang="cs-CZ" dirty="0"/>
              <a:t>Hodnoty koeficientu:</a:t>
            </a:r>
          </a:p>
          <a:p>
            <a:pPr lvl="1"/>
            <a:r>
              <a:rPr lang="cs-CZ" dirty="0"/>
              <a:t>Rozsah od -1 po 1</a:t>
            </a:r>
          </a:p>
          <a:p>
            <a:pPr lvl="1"/>
            <a:r>
              <a:rPr lang="cs-CZ" dirty="0"/>
              <a:t>+1 = perfektní kladná souvislost – s růstem jedné proměnné roste druhá</a:t>
            </a:r>
          </a:p>
          <a:p>
            <a:pPr lvl="1"/>
            <a:r>
              <a:rPr lang="cs-CZ" dirty="0"/>
              <a:t>-1  = perfektní záporná souvislost – s růstem jedné proměnné klesá druhá</a:t>
            </a:r>
          </a:p>
          <a:p>
            <a:pPr lvl="1"/>
            <a:r>
              <a:rPr lang="cs-CZ" dirty="0"/>
              <a:t>0 = žádná souvislost</a:t>
            </a:r>
          </a:p>
          <a:p>
            <a:endParaRPr lang="cs-CZ" dirty="0"/>
          </a:p>
          <a:p>
            <a:r>
              <a:rPr lang="cs-CZ" dirty="0"/>
              <a:t>Čím více je hodnota vzdálena od nuly, tím je souvislost silnější</a:t>
            </a:r>
          </a:p>
          <a:p>
            <a:r>
              <a:rPr lang="cs-CZ" dirty="0"/>
              <a:t>Existují „tabulky“ k hodnocení síly vztahu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8495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E7295F-4276-4A7E-9480-807E14025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Kovariance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740984-5F9E-4192-A47B-4F8B736F7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mechanismus výpočtu </a:t>
            </a:r>
            <a:r>
              <a:rPr lang="cs-CZ" dirty="0" err="1"/>
              <a:t>pearsonova</a:t>
            </a:r>
            <a:r>
              <a:rPr lang="cs-CZ" dirty="0"/>
              <a:t> korelačního koeficientu</a:t>
            </a:r>
          </a:p>
          <a:p>
            <a:r>
              <a:rPr lang="cs-CZ" dirty="0"/>
              <a:t>„sdílený rozptyl“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Ke smysluplné interpretaci potřebuje standardizaci -&gt; </a:t>
            </a:r>
            <a:r>
              <a:rPr lang="cs-CZ" dirty="0" err="1"/>
              <a:t>pearson</a:t>
            </a:r>
            <a:endParaRPr lang="cs-CZ" dirty="0"/>
          </a:p>
          <a:p>
            <a:pPr lvl="1"/>
            <a:r>
              <a:rPr lang="cs-CZ" dirty="0"/>
              <a:t>Hodnota kovariance se vydělí součinem obou směrodatných odchylek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id="{70344749-579E-4248-ADD6-D22B9E54F3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5371" y="2942995"/>
            <a:ext cx="3355749" cy="972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83857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DE11BD-2BA9-4398-84C9-6B74CD92A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BF9DE06-9C90-4E32-B797-1C2C2F5F6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Předpoklady:</a:t>
            </a:r>
          </a:p>
          <a:p>
            <a:pPr lvl="1"/>
            <a:r>
              <a:rPr lang="cs-CZ" dirty="0"/>
              <a:t>Kardinální data (jedna z proměnných může být dichotomická)</a:t>
            </a:r>
          </a:p>
          <a:p>
            <a:pPr lvl="1"/>
            <a:r>
              <a:rPr lang="cs-CZ" dirty="0"/>
              <a:t>normální rozložení / dostatečná velikost vzorku (min. 200-500)</a:t>
            </a:r>
          </a:p>
          <a:p>
            <a:r>
              <a:rPr lang="cs-CZ" dirty="0"/>
              <a:t>Citlivost na odlehlé případy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2658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03E244-3B96-4143-A88A-3EFB85591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Vsuvka - Graf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9BDDDB-3F4A-4240-89BA-12B559783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proměnné nabývají mnoho různých málo se opakujících se hodnot </a:t>
            </a:r>
          </a:p>
          <a:p>
            <a:r>
              <a:rPr lang="cs-CZ" dirty="0"/>
              <a:t>Nebo pokud je vzorek malý</a:t>
            </a:r>
          </a:p>
          <a:p>
            <a:endParaRPr lang="cs-CZ" dirty="0"/>
          </a:p>
          <a:p>
            <a:r>
              <a:rPr lang="cs-CZ" dirty="0"/>
              <a:t>=&gt; možnost zobrazit souvislost graficky</a:t>
            </a:r>
          </a:p>
          <a:p>
            <a:endParaRPr lang="cs-CZ" dirty="0"/>
          </a:p>
          <a:p>
            <a:r>
              <a:rPr lang="cs-CZ" dirty="0" err="1"/>
              <a:t>Graphs</a:t>
            </a:r>
            <a:r>
              <a:rPr lang="cs-CZ" dirty="0"/>
              <a:t> – </a:t>
            </a:r>
            <a:r>
              <a:rPr lang="cs-CZ" dirty="0" err="1"/>
              <a:t>legacy</a:t>
            </a:r>
            <a:r>
              <a:rPr lang="cs-CZ" dirty="0"/>
              <a:t> </a:t>
            </a:r>
            <a:r>
              <a:rPr lang="cs-CZ" dirty="0" err="1"/>
              <a:t>dialogs</a:t>
            </a:r>
            <a:r>
              <a:rPr lang="cs-CZ" dirty="0"/>
              <a:t> – </a:t>
            </a:r>
            <a:r>
              <a:rPr lang="cs-CZ" dirty="0" err="1"/>
              <a:t>scatter</a:t>
            </a:r>
            <a:r>
              <a:rPr lang="cs-CZ" dirty="0"/>
              <a:t>/</a:t>
            </a:r>
            <a:r>
              <a:rPr lang="cs-CZ" dirty="0" err="1"/>
              <a:t>dot</a:t>
            </a:r>
            <a:r>
              <a:rPr lang="cs-CZ" dirty="0"/>
              <a:t> – </a:t>
            </a:r>
            <a:r>
              <a:rPr lang="cs-CZ" dirty="0" err="1"/>
              <a:t>simple</a:t>
            </a:r>
            <a:r>
              <a:rPr lang="cs-CZ" dirty="0"/>
              <a:t> </a:t>
            </a:r>
            <a:r>
              <a:rPr lang="cs-CZ" dirty="0" err="1"/>
              <a:t>scatter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92202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1210</TotalTime>
  <Words>716</Words>
  <Application>Microsoft Office PowerPoint</Application>
  <PresentationFormat>Širokoúhlá obrazovka</PresentationFormat>
  <Paragraphs>135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Motiv Office</vt:lpstr>
      <vt:lpstr>Korelace</vt:lpstr>
      <vt:lpstr>Kde jsme</vt:lpstr>
      <vt:lpstr>Korelace</vt:lpstr>
      <vt:lpstr>Autor: DenisBoigelot, original uploader was Imagecreator – Vlastní dílo, original uploader was Imagecreator, CC0, https://commons.wikimedia.org/w/index.php?curid=15165296</vt:lpstr>
      <vt:lpstr>Typy korelačních koeficientů</vt:lpstr>
      <vt:lpstr>Pearsonův korelační koeficient</vt:lpstr>
      <vt:lpstr>Kovariance</vt:lpstr>
      <vt:lpstr>Pearsonův korelační koeficient</vt:lpstr>
      <vt:lpstr>Vsuvka - Graf</vt:lpstr>
      <vt:lpstr>Prezentace aplikace PowerPoint</vt:lpstr>
      <vt:lpstr>Prezentace aplikace PowerPoint</vt:lpstr>
      <vt:lpstr>Práce v SPSS</vt:lpstr>
      <vt:lpstr>Pearsonův korelační koeficient – příklad 1</vt:lpstr>
      <vt:lpstr>Výpočet koeficientu v SPSS</vt:lpstr>
      <vt:lpstr>Prezentace aplikace PowerPoint</vt:lpstr>
      <vt:lpstr>Příklad 2 –souvislost mezi hodnocením situace a hodnocením vlády</vt:lpstr>
      <vt:lpstr>Data ees9cz </vt:lpstr>
      <vt:lpstr>Pearsonův korelační koeficient</vt:lpstr>
      <vt:lpstr>Pearsonův korelační koeficient</vt:lpstr>
      <vt:lpstr>Korelace pohlaví x příjem</vt:lpstr>
      <vt:lpstr>Spearmanovo rho a Kendallovo tau </vt:lpstr>
      <vt:lpstr>Kendallovo tau</vt:lpstr>
      <vt:lpstr>SPSS</vt:lpstr>
      <vt:lpstr>Prezentace aplikace PowerPoint</vt:lpstr>
      <vt:lpstr>Interpretace výsledků</vt:lpstr>
      <vt:lpstr>https://www.tylervigen.com/spurious-correlations</vt:lpstr>
      <vt:lpstr>Práce s koeficienty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Korelace</dc:title>
  <dc:creator>Peter Spáč</dc:creator>
  <cp:lastModifiedBy>Petr Voda</cp:lastModifiedBy>
  <cp:revision>4</cp:revision>
  <dcterms:created xsi:type="dcterms:W3CDTF">2021-10-14T09:09:22Z</dcterms:created>
  <dcterms:modified xsi:type="dcterms:W3CDTF">2023-04-17T06:20:05Z</dcterms:modified>
</cp:coreProperties>
</file>