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5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AA7027-987E-4EFE-AE17-77497114409C}" v="73" dt="2023-03-10T21:17:24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00B9AA6F-614C-4A87-AEF1-A1EF54378312}"/>
    <pc:docChg chg="modSld">
      <pc:chgData name="Peter Spáč" userId="2e8d26cd-55d7-4d78-8227-1866407259d9" providerId="ADAL" clId="{00B9AA6F-614C-4A87-AEF1-A1EF54378312}" dt="2023-03-06T06:42:44.161" v="0" actId="6549"/>
      <pc:docMkLst>
        <pc:docMk/>
      </pc:docMkLst>
      <pc:sldChg chg="modSp">
        <pc:chgData name="Peter Spáč" userId="2e8d26cd-55d7-4d78-8227-1866407259d9" providerId="ADAL" clId="{00B9AA6F-614C-4A87-AEF1-A1EF54378312}" dt="2023-03-06T06:42:44.161" v="0" actId="6549"/>
        <pc:sldMkLst>
          <pc:docMk/>
          <pc:sldMk cId="2543904343" sldId="274"/>
        </pc:sldMkLst>
        <pc:spChg chg="mod">
          <ac:chgData name="Peter Spáč" userId="2e8d26cd-55d7-4d78-8227-1866407259d9" providerId="ADAL" clId="{00B9AA6F-614C-4A87-AEF1-A1EF54378312}" dt="2023-03-06T06:42:44.161" v="0" actId="6549"/>
          <ac:spMkLst>
            <pc:docMk/>
            <pc:sldMk cId="2543904343" sldId="274"/>
            <ac:spMk id="9" creationId="{95951D02-815E-4997-9001-8BAB8CA6E2BF}"/>
          </ac:spMkLst>
        </pc:spChg>
      </pc:sldChg>
    </pc:docChg>
  </pc:docChgLst>
  <pc:docChgLst>
    <pc:chgData name="Peter" userId="2e8d26cd-55d7-4d78-8227-1866407259d9" providerId="ADAL" clId="{E4AA7027-987E-4EFE-AE17-77497114409C}"/>
    <pc:docChg chg="delSld modSld">
      <pc:chgData name="Peter" userId="2e8d26cd-55d7-4d78-8227-1866407259d9" providerId="ADAL" clId="{E4AA7027-987E-4EFE-AE17-77497114409C}" dt="2023-03-10T21:17:34.264" v="78" actId="47"/>
      <pc:docMkLst>
        <pc:docMk/>
      </pc:docMkLst>
      <pc:sldChg chg="modAnim">
        <pc:chgData name="Peter" userId="2e8d26cd-55d7-4d78-8227-1866407259d9" providerId="ADAL" clId="{E4AA7027-987E-4EFE-AE17-77497114409C}" dt="2023-03-10T21:15:58.804" v="3"/>
        <pc:sldMkLst>
          <pc:docMk/>
          <pc:sldMk cId="2306114108" sldId="257"/>
        </pc:sldMkLst>
      </pc:sldChg>
      <pc:sldChg chg="del">
        <pc:chgData name="Peter" userId="2e8d26cd-55d7-4d78-8227-1866407259d9" providerId="ADAL" clId="{E4AA7027-987E-4EFE-AE17-77497114409C}" dt="2023-03-10T21:16:01.161" v="4" actId="47"/>
        <pc:sldMkLst>
          <pc:docMk/>
          <pc:sldMk cId="1629359185" sldId="258"/>
        </pc:sldMkLst>
      </pc:sldChg>
      <pc:sldChg chg="modAnim">
        <pc:chgData name="Peter" userId="2e8d26cd-55d7-4d78-8227-1866407259d9" providerId="ADAL" clId="{E4AA7027-987E-4EFE-AE17-77497114409C}" dt="2023-03-10T21:16:04.911" v="7"/>
        <pc:sldMkLst>
          <pc:docMk/>
          <pc:sldMk cId="571307146" sldId="261"/>
        </pc:sldMkLst>
      </pc:sldChg>
      <pc:sldChg chg="modAnim">
        <pc:chgData name="Peter" userId="2e8d26cd-55d7-4d78-8227-1866407259d9" providerId="ADAL" clId="{E4AA7027-987E-4EFE-AE17-77497114409C}" dt="2023-03-10T21:16:09.917" v="14"/>
        <pc:sldMkLst>
          <pc:docMk/>
          <pc:sldMk cId="2329616324" sldId="262"/>
        </pc:sldMkLst>
      </pc:sldChg>
      <pc:sldChg chg="modAnim">
        <pc:chgData name="Peter" userId="2e8d26cd-55d7-4d78-8227-1866407259d9" providerId="ADAL" clId="{E4AA7027-987E-4EFE-AE17-77497114409C}" dt="2023-03-10T21:16:15.043" v="23"/>
        <pc:sldMkLst>
          <pc:docMk/>
          <pc:sldMk cId="2576942171" sldId="264"/>
        </pc:sldMkLst>
      </pc:sldChg>
      <pc:sldChg chg="modAnim">
        <pc:chgData name="Peter" userId="2e8d26cd-55d7-4d78-8227-1866407259d9" providerId="ADAL" clId="{E4AA7027-987E-4EFE-AE17-77497114409C}" dt="2023-03-10T21:16:19.965" v="28"/>
        <pc:sldMkLst>
          <pc:docMk/>
          <pc:sldMk cId="282245688" sldId="266"/>
        </pc:sldMkLst>
      </pc:sldChg>
      <pc:sldChg chg="modAnim">
        <pc:chgData name="Peter" userId="2e8d26cd-55d7-4d78-8227-1866407259d9" providerId="ADAL" clId="{E4AA7027-987E-4EFE-AE17-77497114409C}" dt="2023-03-10T21:16:27.584" v="29"/>
        <pc:sldMkLst>
          <pc:docMk/>
          <pc:sldMk cId="1970314904" sldId="272"/>
        </pc:sldMkLst>
      </pc:sldChg>
      <pc:sldChg chg="modAnim">
        <pc:chgData name="Peter" userId="2e8d26cd-55d7-4d78-8227-1866407259d9" providerId="ADAL" clId="{E4AA7027-987E-4EFE-AE17-77497114409C}" dt="2023-03-10T21:16:30.722" v="31"/>
        <pc:sldMkLst>
          <pc:docMk/>
          <pc:sldMk cId="3029634892" sldId="273"/>
        </pc:sldMkLst>
      </pc:sldChg>
      <pc:sldChg chg="del">
        <pc:chgData name="Peter" userId="2e8d26cd-55d7-4d78-8227-1866407259d9" providerId="ADAL" clId="{E4AA7027-987E-4EFE-AE17-77497114409C}" dt="2023-03-10T21:16:33.391" v="32" actId="47"/>
        <pc:sldMkLst>
          <pc:docMk/>
          <pc:sldMk cId="2543904343" sldId="274"/>
        </pc:sldMkLst>
      </pc:sldChg>
      <pc:sldChg chg="modAnim">
        <pc:chgData name="Peter" userId="2e8d26cd-55d7-4d78-8227-1866407259d9" providerId="ADAL" clId="{E4AA7027-987E-4EFE-AE17-77497114409C}" dt="2023-03-10T21:16:39.987" v="39"/>
        <pc:sldMkLst>
          <pc:docMk/>
          <pc:sldMk cId="122625077" sldId="278"/>
        </pc:sldMkLst>
      </pc:sldChg>
      <pc:sldChg chg="modAnim">
        <pc:chgData name="Peter" userId="2e8d26cd-55d7-4d78-8227-1866407259d9" providerId="ADAL" clId="{E4AA7027-987E-4EFE-AE17-77497114409C}" dt="2023-03-10T21:16:46.132" v="51"/>
        <pc:sldMkLst>
          <pc:docMk/>
          <pc:sldMk cId="2809540556" sldId="280"/>
        </pc:sldMkLst>
      </pc:sldChg>
      <pc:sldChg chg="del">
        <pc:chgData name="Peter" userId="2e8d26cd-55d7-4d78-8227-1866407259d9" providerId="ADAL" clId="{E4AA7027-987E-4EFE-AE17-77497114409C}" dt="2023-03-10T21:17:32.901" v="76" actId="47"/>
        <pc:sldMkLst>
          <pc:docMk/>
          <pc:sldMk cId="2629085657" sldId="282"/>
        </pc:sldMkLst>
      </pc:sldChg>
      <pc:sldChg chg="modAnim">
        <pc:chgData name="Peter" userId="2e8d26cd-55d7-4d78-8227-1866407259d9" providerId="ADAL" clId="{E4AA7027-987E-4EFE-AE17-77497114409C}" dt="2023-03-10T21:16:59.800" v="57"/>
        <pc:sldMkLst>
          <pc:docMk/>
          <pc:sldMk cId="4250047145" sldId="285"/>
        </pc:sldMkLst>
      </pc:sldChg>
      <pc:sldChg chg="del">
        <pc:chgData name="Peter" userId="2e8d26cd-55d7-4d78-8227-1866407259d9" providerId="ADAL" clId="{E4AA7027-987E-4EFE-AE17-77497114409C}" dt="2023-03-10T21:17:11.707" v="58" actId="47"/>
        <pc:sldMkLst>
          <pc:docMk/>
          <pc:sldMk cId="1372638612" sldId="286"/>
        </pc:sldMkLst>
      </pc:sldChg>
      <pc:sldChg chg="modAnim">
        <pc:chgData name="Peter" userId="2e8d26cd-55d7-4d78-8227-1866407259d9" providerId="ADAL" clId="{E4AA7027-987E-4EFE-AE17-77497114409C}" dt="2023-03-10T21:17:13.860" v="62"/>
        <pc:sldMkLst>
          <pc:docMk/>
          <pc:sldMk cId="1597638643" sldId="287"/>
        </pc:sldMkLst>
      </pc:sldChg>
      <pc:sldChg chg="modAnim">
        <pc:chgData name="Peter" userId="2e8d26cd-55d7-4d78-8227-1866407259d9" providerId="ADAL" clId="{E4AA7027-987E-4EFE-AE17-77497114409C}" dt="2023-03-10T21:17:20.311" v="72"/>
        <pc:sldMkLst>
          <pc:docMk/>
          <pc:sldMk cId="4106700771" sldId="289"/>
        </pc:sldMkLst>
      </pc:sldChg>
      <pc:sldChg chg="modAnim">
        <pc:chgData name="Peter" userId="2e8d26cd-55d7-4d78-8227-1866407259d9" providerId="ADAL" clId="{E4AA7027-987E-4EFE-AE17-77497114409C}" dt="2023-03-10T21:17:24.179" v="75"/>
        <pc:sldMkLst>
          <pc:docMk/>
          <pc:sldMk cId="1325378355" sldId="290"/>
        </pc:sldMkLst>
      </pc:sldChg>
      <pc:sldChg chg="del">
        <pc:chgData name="Peter" userId="2e8d26cd-55d7-4d78-8227-1866407259d9" providerId="ADAL" clId="{E4AA7027-987E-4EFE-AE17-77497114409C}" dt="2023-03-10T21:17:33.550" v="77" actId="47"/>
        <pc:sldMkLst>
          <pc:docMk/>
          <pc:sldMk cId="4100766091" sldId="291"/>
        </pc:sldMkLst>
      </pc:sldChg>
      <pc:sldChg chg="del">
        <pc:chgData name="Peter" userId="2e8d26cd-55d7-4d78-8227-1866407259d9" providerId="ADAL" clId="{E4AA7027-987E-4EFE-AE17-77497114409C}" dt="2023-03-10T21:17:34.264" v="78" actId="47"/>
        <pc:sldMkLst>
          <pc:docMk/>
          <pc:sldMk cId="2767569244" sldId="292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12:14:42.052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0,'26'1,"0"2,29 6,37 4,234-11,-169-4,-135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29:01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24575,'3'64'0,"2"0"0,23 107 0,-19-111 0,-3 0 0,-3 80 0,6 52 0,6-72 0,-1-14 0,0 109 0,-16 541 0,16-582 0,-1-6 0,-14 842 0,-1-966 0,-3 0 0,-1-1 0,-3 1 0,-26 83 0,25-91 0,-7 59 0,-6 23 0,16-90-273,1 1 0,1-1 0,2 1 0,0 39 0,3-45-6553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29:12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24575,'1'10'0,"0"0"0,1-1 0,1 1 0,0 0 0,0-1 0,0 0 0,2 0 0,-1 0 0,1 0 0,6 8 0,15 32 0,10 28 0,-18-42 0,-2 1 0,-1 0 0,16 67 0,-27-89 0,0 0 0,1 0 0,0 0 0,1 0 0,1-1 0,0 0 0,13 17 0,-11-15 0,-2 0 0,12 32 0,0 0 0,-4-10 0,-10-24 0,0 0 0,2 0 0,13 22 0,101 137 0,-116-165 0,1-1 0,0 1 0,0-1 0,0-1 0,0 1 0,1-1 0,0 0 0,8 5 0,-13-9 0,1 0 0,-1 0 0,0 0 0,1-1 0,-1 1 0,1 0 0,-1-1 0,1 0 0,-1 1 0,1-1 0,-1 0 0,1 0 0,-1-1 0,1 1 0,-1 0 0,1-1 0,-1 0 0,1 1 0,-1-1 0,0 0 0,1 0 0,-1 0 0,0-1 0,0 1 0,0 0 0,0-1 0,0 0 0,0 1 0,0-1 0,0 0 0,1-2 0,10-13 0,-1 0 0,-1-1 0,10-20 0,-10 18 0,0 0 0,25-32 0,365-354 0,-283 316 0,-72 44 53,23-21-1471,-56 57-5408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29:20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1600 1 24575,'-3'0'0,"0"1"0,0 0 0,-1 0 0,1 1 0,0-1 0,0 1 0,0-1 0,1 1 0,-1 0 0,0 0 0,1 0 0,-4 4 0,-28 30 0,-50 88 0,-173 264 0,140-207 0,-54 121 0,140-246 0,-40 53 0,19-31 0,9-12 0,-41 67 0,54-79 0,-46 60 0,38-56 0,2 2 0,-45 104 0,76-154 0,-55 132 0,49-116 0,-8 35 0,-10 25 0,25-73 0,0-1 0,0 1 0,-2 20 0,4-20 0,-1-1 0,0 1 0,0-1 0,-7 15 0,-51 115 0,49-115 0,-1-1 0,-2 0 0,-17 24 0,0-1 0,28-43-170,1 1-1,-1 0 0,2 0 1,-1 0-1,1 0 0,0 0 1,-1 10-1,0 4-6655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29:24.2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24575,'6'16'0,"0"1"0,-1-1 0,-1 1 0,-1 0 0,3 31 0,1 7 0,6 14 0,-2-14 0,-3 1 0,3 75 0,-13 290 0,4-400 0,0 0 0,2-1 0,1 1 0,0-1 0,16 38 0,-10-26 0,9 36 0,-19-63 0,0 0 0,0 0 0,1 0 0,-1 0 0,1 0 0,0-1 0,1 1 0,-1-1 0,1 1 0,4 6 0,-4-10 0,-1 1 0,0 0 0,1-1 0,-1 1 0,0-1 0,1 0 0,0 0 0,-1 0 0,1 0 0,0 0 0,-1-1 0,1 1 0,0-1 0,0 0 0,-1 0 0,1 0 0,0 0 0,0 0 0,0 0 0,-1-1 0,4 0 0,6-2 0,0-1 0,-1 0 0,1-1 0,-1 0 0,0-1 0,0 0 0,17-13 0,-13 9 0,0 0 0,0 2 0,18-8 0,15-3 0,-9 3 0,-1 2 0,2 1 0,41-7 0,-22 7 0,0-3 0,73-29 0,27-8 0,-95 28 0,-51 19 0,1 1 0,-1 0 0,1 1 0,27-6 0,23-3-1365,-47 8-5461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42:35.7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950 0 24575,'-7'6'0,"-1"-1"0,1 0 0,-1 0 0,0-1 0,-11 4 0,-13 7 0,-25 13 0,38-20 0,1 1 0,-21 13 0,13-5 0,-4 2 0,0 2 0,2 1 0,0 1 0,-34 38 0,-72 94 0,102-117 0,19-24 0,1 1 0,-20 30 0,-7 33 0,-56 159 0,73-178 0,7-9 0,2 1 0,-9 72 0,5-27 0,17-95 0,-53 289 0,42-206 0,0 127 0,10-140 0,0-29 0,1 1 0,2-1 0,15 78 0,-9-84 0,9 34 0,50 131 0,-21-75 0,-31-79 0,33 68 0,-9-42 0,4-1 0,74 95 0,-65-100 0,11 14 0,76 78 0,-79-96 0,-2 3 0,64 97 0,-100-135 0,37 39 0,-3-5 0,4 7 0,76 68 0,77 51 0,-172-153 0,27 32 132,-20-18-1629,-33-35-5329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42:38.4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1799 0 24575,'0'599'0,"-2"-563"0,-2-1 0,-1-1 0,-13 48 0,-6 33 0,-6 33 0,6-33 0,17-74 0,-1-1 0,2 0 0,-2 55 0,9-86 0,-2 0 0,1 1 0,-1-1 0,-1 0 0,0 0 0,0 1 0,-6 12 0,7-18 0,0-1 0,-1-1 0,0 1 0,0 0 0,0 0 0,0-1 0,0 1 0,0-1 0,-1 1 0,1-1 0,-1 0 0,0 0 0,1 0 0,-1-1 0,0 1 0,0-1 0,0 1 0,0-1 0,-1 0 0,1 0 0,0 0 0,0-1 0,-1 1 0,-4-1 0,-10 0 0,0-2 0,0-1 0,0 0 0,0-1 0,0-1 0,-23-10 0,-10-1 0,-567-137 0,345 107 0,177 35 0,42 4 0,-54-1 0,64 9-107,-46-1 339,82-1-397,-1 0-1,1-1 0,0 0 1,-1 0-1,1 0 1,0-1-1,0-1 1,-8-4-1,2-1-6660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42:44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24575,'0'2'0,"0"-1"0,1 0 0,-1 1 0,1-1 0,-1 0 0,1 0 0,-1 0 0,1 1 0,0-1 0,0 0 0,0 0 0,-1 0 0,1 0 0,0 0 0,0 0 0,0-1 0,1 1 0,0 1 0,27 15 0,-19-12 0,75 40 0,2-3 0,2-5 0,141 41 0,21 6 0,13 4 0,-207-69 0,0 3 0,68 37 0,22 9 0,110 46 0,-61-24 0,-145-66 0,57 19 0,22 9 0,-30-9 0,194 54 0,-190-68 0,305 94 0,-129-45 0,-34-12 0,-171-45 0,-48-14 0,-1 1 0,1 1 0,29 14 0,5 5 0,-47-23 0,1 1 0,-1 1 0,0 0 0,-1 1 0,0 0 0,21 18 0,-21-14-1365,-1-2-5461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42:48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781 0 24575,'1'3'0,"0"0"0,0-1 0,0 1 0,1-1 0,-1 0 0,0 1 0,1-1 0,0 0 0,0 0 0,0 0 0,-1 0 0,5 2 0,3 7 0,125 160 0,-96-119 0,155 225 0,-64-102 0,-61-88 0,86 116 0,-101-120 0,-4 3 0,52 124 0,-96-200 0,48 126 0,-49-129 0,-2 1 0,1-1 0,-1 0 0,0 1 0,0 0 0,-1-1 0,0 1 0,0 12 0,-1-17 0,-1 0 0,1-1 0,0 1 0,-1-1 0,0 1 0,1-1 0,-1 1 0,0-1 0,0 0 0,-1 1 0,1-1 0,0 0 0,-1 0 0,1 0 0,-1 0 0,0 0 0,1 0 0,-1 0 0,0-1 0,0 1 0,0-1 0,-1 1 0,1-1 0,0 0 0,0 0 0,-1 0 0,1 0 0,-5 1 0,-23 3 0,1 0 0,-1-3 0,0 0 0,0-2 0,-34-3 0,-4 0 0,-957-1 18,593 5-1401,409-1-5443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42:49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3:20:14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 58 24575,'-18'0'0,"-1"1"0,-1-1 0,0-1 0,0-1 0,0 0 0,1-2 0,-34-9 0,28 4 0,-1 2 0,0 0 0,0 2 0,-51-3 0,-108 8 0,83 2 0,81-1 0,0 1 0,1 1 0,0 1 0,-1 1 0,1 0 0,1 2 0,-1 0 0,1 1 0,1 1 0,-1 1 0,-24 17 0,30-17 0,0 0 0,0 1 0,1 1 0,1 0 0,0 0 0,1 1 0,-16 25 0,7-5 0,0 2 0,-15 42 0,13-16 0,-18 87 0,23-84 0,8-14 0,1 0 0,3 1 0,2-1 0,5 60 0,-1-14 0,-1-80 0,0 0 0,2 0 0,0 0 0,0 0 0,2-1 0,10 27 0,-1-11 0,1 0 0,22 31 0,-25-47 0,0 0 0,1-1 0,1-1 0,0 0 0,0-1 0,33 20 0,-6-10 0,1-1 0,1-3 0,1-1 0,82 20 0,-80-28 0,0-2 0,78 1 0,0 1 0,486 7 0,-399-18 0,-192 1 0,-1 0 0,1-1 0,0-1 0,0-1 0,-1-1 0,0 0 0,0-1 0,-1-1 0,1-1 0,-1-1 0,-1 0 0,0-1 0,21-16 0,-17 11 0,0-2 0,-1 0 0,-1-1 0,-1 0 0,0-2 0,-1 0 0,-1-1 0,-2 0 0,0-2 0,-1 1 0,-1-1 0,-1-1 0,-1 0 0,-1 0 0,-1-1 0,-1 0 0,-2 0 0,0 0 0,0-30 0,-3-7 0,-8-75 0,4 114 0,0 0 0,-2 1 0,-1 0 0,0 0 0,-2 0 0,-16-34 0,2 15 0,-57-95 0,66 117 0,-1 0 0,0 2 0,-1 0 0,-34-29 0,22 25 0,0 1 0,-1 1 0,-1 1 0,0 2 0,-60-24 0,12 11 0,-220-70 0,264 93-21,0 2-1,0 2 0,-1 1 1,-38 3-1,9 0-1235,39-2-5569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12:14:45.47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0,'1231'0,"-1208"0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3:27:31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1085 28 24575,'-75'-1'0,"-102"3"0,150 0 0,0 2 0,0 0 0,1 2 0,-38 13 0,-130 60 0,163-64 0,1 2 0,0 1 0,1 2 0,-27 23 0,23-14 0,-34 38 0,50-48 0,1 0 0,0 1 0,2 1 0,0 0 0,1 1 0,1 0 0,1 1 0,1 0 0,2 1 0,-13 48 0,6 12 0,3 1 0,4 0 0,4 0 0,7 103 0,-1-174 0,0 0 0,1 0 0,1-1 0,0 0 0,0 1 0,2-1 0,-1-1 0,10 15 0,6 6 0,39 47 0,-24-34 0,-19-28 0,1 0 0,0-2 0,1 0 0,1-1 0,36 22 0,-15-10 0,-19-14 0,0-1 0,0 0 0,2-2 0,-1 0 0,1-2 0,0-1 0,1 0 0,47 5 0,10-6 0,114-4 0,-115-3 0,-61 0 0,0-1 0,0-1 0,0 0 0,-1-2 0,1 0 0,-1-1 0,-1-1 0,1-1 0,20-11 0,-12 3 0,0-1 0,-2-1 0,0-1 0,-1-1 0,24-27 0,4-6 0,-3-3 0,44-63 0,-62 71 0,-2-1 0,27-60 0,-28 45 0,53-134 0,-72 170 0,-2 0 0,0 0 0,-2-1 0,-1 0 0,0-39 0,-3 10 0,0 7 0,-2 1 0,-14-97 0,12 135 0,-1 0 0,0 1 0,0 0 0,-1 0 0,0 0 0,-1 1 0,-1-1 0,1 1 0,-16-16 0,9 12 0,-1 0 0,-1 1 0,0 1 0,-1 0 0,-22-12 0,20 16 0,-1 0 0,0 2 0,0 0 0,-1 1 0,1 1 0,-32-3 0,-18-4 0,-9-1-455,-1 3 0,-154 5 0,210 4-6371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4:27:58.9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9851 1836 24575,'0'-1154'0,"-1"1140"0,-1 1 0,0-1 0,-1 1 0,0 0 0,-1 0 0,-8-16 0,7 15 0,0-1 0,0 0 0,1 1 0,-3-28 0,8-132 0,-2-19 0,1 190 0,0-1 0,-1 1 0,1-1 0,-1 1 0,0-1 0,0 1 0,0 0 0,0 0 0,-1-1 0,1 1 0,-1 0 0,0 0 0,0 0 0,0 0 0,0 1 0,0-1 0,-1 1 0,1-1 0,-5-3 0,1 3 0,1 1 0,-1 0 0,0 0 0,0 0 0,0 0 0,0 1 0,0 0 0,0 0 0,0 1 0,-9-1 0,-400 3 0,135 0 0,-136-17 0,-213 2 0,404 15 0,-3204-2 0,3128 14 0,7-1 0,-426-14 0,536 15 0,13-1 0,-770-12 0,455-3 0,-632 2 0,1114 0 0,0 0 0,1 0 0,-1 0 0,0 1 0,0-1 0,1 1 0,-1 0 0,0 0 0,1 0 0,-1 1 0,1-1 0,-1 1 0,1 0 0,-6 4 0,7-4 0,-1 1 0,1 0 0,0 0 0,0 0 0,1 0 0,-1 0 0,1 0 0,-1 0 0,1 1 0,0-1 0,0 1 0,0-1 0,1 1 0,-1-1 0,1 1 0,0 3 0,1 186 0,3-67 0,-5 372 0,3-469 0,1 0 0,2 0 0,12 44 0,-8-37 0,7 56 0,-2-12 0,-9-56 0,-1 0 0,1 30 0,-6 72 0,2 62 0,9-146-1365,-5-25-5461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4:43:05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1966 28 24575,'-38'-1'0,"-52"-10"0,-12-1 0,-246 8 0,200 5 0,81 2 0,-75 14 0,86-9 0,20-1 0,0 2 0,1 1 0,0 2 0,-64 32 0,15-7 0,62-26 0,0 1 0,0 0 0,1 2 0,1 1 0,0 0 0,-22 23 0,5 0 0,-62 80 0,-52 105 0,126-178 0,1 0 0,3 2 0,-20 61 0,21-42 0,2 0 0,3 2 0,3 0 0,3 1 0,0 79 0,9-95 0,10 201 0,-6-226 0,1 0 0,1 0 0,1 0 0,2-1 0,0 0 0,25 47 0,6-2 0,3-3 0,77 96 0,-25-38 0,-68-88 0,1-1 0,2-2 0,52 50 0,-49-59 0,2-1 0,2-1 0,0-3 0,78 36 0,172 47 0,-260-96 0,5 0 0,1-1 0,0-1 0,0-2 0,35 2 0,-5-6 0,77-7 0,-123 5 0,1-2 0,-1 0 0,1-1 0,-1 0 0,0-2 0,-1 0 0,1-1 0,-1 0 0,0-1 0,-1-1 0,23-17 0,48-43 0,35-30 0,-86 66 0,-1-3 0,-2-1 0,34-50 0,70-131 0,-108 171 0,49-107 0,-56 113 0,-2 0 0,-2-1 0,21-84 0,-21 69 0,-11 31 0,0-1 0,2-44 0,-6 45 0,1 0 0,13-49 0,-7 40 0,0-2 0,-3 1 0,4-69 0,-14-113 0,1 183 0,-1 2 0,-2-1 0,-1 1 0,-2 0 0,-1 0 0,-2 1 0,-19-38 0,21 49 0,-23-48 0,-64-96 0,6 55 0,77 92 0,1 1 0,0 0 0,-2 1 0,-27-25 0,-22-25 0,49 53-151,-1 0-1,0 1 0,-1 1 0,-1 1 1,0 0-1,0 2 0,0 0 1,-31-9-1,30 14-6674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4:44:06.6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1574 582 24575,'-7'-2'0,"-1"0"0,0 0 0,0 0 0,1-1 0,-1 0 0,1-1 0,0 1 0,-13-10 0,6 5 0,-12-9 0,0-1 0,0-1 0,-28-28 0,-62-73 0,55 55 0,32 35 0,-1 1 0,-2 2 0,-1 1 0,-50-30 0,61 44 0,-1 0 0,-1 1 0,0 2 0,0 0 0,-1 1 0,0 2 0,0 1 0,-35-4 0,21 6 0,0 2 0,-64 5 0,89-2 0,0 0 0,1 1 0,-1 0 0,1 1 0,0 0 0,0 2 0,0-1 0,1 1 0,-1 1 0,-21 16 0,9-4 0,1 2 0,1 0 0,0 1 0,2 2 0,0 0 0,2 1 0,-26 43 0,26-31 0,2 1 0,2 0 0,-20 76 0,9-13 0,12-53 0,2 1 0,-10 87 0,19 279 0,5-213 0,-3-60 0,3 161 0,2-260 0,1-1 0,3 1 0,1-2 0,21 61 0,76 156 0,-63-168 0,5-2 0,3-1 0,4-4 0,82 97 0,-114-154 0,1-1 0,1-2 0,1 0 0,1-2 0,1 0 0,1-2 0,60 29 0,-45-29 0,1-2 0,1-1 0,1-3 0,0-1 0,51 4 0,22 1 0,0-6 0,203-8 0,-310-4 0,0 0 0,0-1 0,-1-1 0,1 0 0,-1 0 0,0-2 0,0 1 0,18-11 0,-16 6 0,0 0 0,-1-2 0,0 1 0,-1-1 0,0-1 0,12-16 0,-8 8 0,0 0 0,-1-1 0,-2-1 0,0 0 0,-1-1 0,-2 0 0,0-1 0,-1 0 0,11-50 0,-10 12 0,3-109 0,-14-65 0,-2 89 0,-10-129 0,-1 25 0,13 219 0,-2 1 0,-2 0 0,-13-54 0,-39-86 0,17 58 0,5 22 0,-87-160 0,93 196 0,-8-21 0,22 42 0,-2 1 0,-1 0 0,-1 1 0,-26-30 0,26 37 67,-30-50 0,-4-6-1566,36 59-5327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4:44:10.8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1653 160 24575,'-70'-2'0,"-1"-3"0,-86-18 0,-133-43 0,105 21 0,134 36 0,-1 3 0,0 3 0,-84 4 0,70 0 0,54 0 0,1 0 0,-1 0 0,1 1 0,0 1 0,0 0 0,0 0 0,0 1 0,0 1 0,1 0 0,0 0 0,0 1 0,0 0 0,1 1 0,0 0 0,0 0 0,0 1 0,1 0 0,1 1 0,-1 0 0,-6 11 0,-9 16 0,1 0 0,2 2 0,2 1 0,-14 42 0,12-29 0,-60 170 0,69-184 0,2 0 0,2 0 0,1 1 0,-1 42 0,-19 199 0,13-176 0,0 113 0,12-145 0,3-1 0,4 1 0,20 99 0,-12-123 0,1-1 0,2-1 0,33 60 0,85 124 0,-102-183 0,60 65 0,-58-71 0,0-5 0,2-2 0,1-1 0,57 37 0,6 7 0,-81-62 0,0-1 0,1-1 0,1 0 0,0-2 0,39 15 0,118 24 0,-116-35 0,12 4 0,198 41 0,-167-45 0,150 1 0,-230-16 0,1-1 0,-1-1 0,38-8 0,-53 7 0,0 0 0,-1-1 0,1 0 0,-1-1 0,0 0 0,-1 0 0,1-1 0,-1-1 0,0 1 0,15-16 0,3-10 0,-1-2 0,-1-1 0,-3-1 0,35-71 0,-23 42 0,29-69 0,-20 41 0,42-105 0,-74 165 0,-2 0 0,-1-1 0,-1 0 0,2-41 0,3-70 0,3-103 0,-14 122 0,-4-202 0,-1 289 0,-2 0 0,-1 1 0,-3 0 0,0 0 0,-3 1 0,-1 0 0,-35-63 0,20 50 0,-65-84 0,-50-35 0,104 123 0,4 10 0,-3 1 0,0 2 0,-3 2 0,-52-30 0,87 56 0,-29-16-227,0 2-1,-1 1 1,-1 2-1,0 1 1,-43-9-1,59 18-6598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5:02:59.7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11104 1 24575,'0'1'0,"-1"0"0,1 0 0,0-1 0,-1 1 0,1 0 0,-1 0 0,1 0 0,-1 0 0,1-1 0,-1 1 0,1 0 0,-1-1 0,0 1 0,1 0 0,-1-1 0,0 1 0,0-1 0,1 1 0,-1-1 0,0 1 0,0-1 0,0 0 0,0 1 0,-1-1 0,-27 8 0,21-6 0,-52 9 0,-1-2 0,0-3 0,-96-3 0,101-3 0,-1069 1 0,521-2 0,308 15 0,25-1 0,-880-12 0,550-2 0,305 14 0,38 0 0,1-11 0,-400 18 0,30 46 0,439-44 0,-156 24 0,67 1 0,-1-12 0,-362-1 0,221-52 0,184 3 0,15 2 0,-83 6 0,56 3 0,-28-29 0,143 14 0,59 8 0,33 4 0,-50-2 0,46 5 0,2-1 0,-1-2 0,1-2 0,0-2 0,-44-17 0,67 22 0,-1 1 0,1 1 0,-1 1 0,-31-1 0,-84 5 0,51 2 0,3-3-1365,58 0-5461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5:03:03.4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11157 0 24575,'-18'1'0,"-1"1"0,0 1 0,-29 9 0,-14 2 0,-74 1 0,-246-5 0,287-10 0,-1418-2 0,1026 29 0,46 0 0,-336 20 0,322 21 0,36-27 0,211-24 0,-201 3 0,99-8 0,164-4 0,-176 17 0,-151 10 0,-2-36 0,198-1 0,128 1 0,5-2 0,-248 28 0,-495 100 0,716-95 0,90-14 0,-134 9 0,-27 2 0,160-15 0,-98 3 0,-24-2 0,-21 0 0,-446-14-1365,648 1-5461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5:03:16.5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11482 164 24575,'-1456'-36'0,"499"17"0,653 5 0,26 0 0,-100 16 0,-178-4 0,225-25 0,55 2 0,159 18 0,-409-15 0,-2596 24 0,2818 14 0,150-5 0,-2-1 0,-216 7 0,-616-18 0,951-1 0,-1-2 0,1-1 0,-38-11 0,37 7 0,0 1 0,-66-3 0,-415 13 0,487 0 34,0 1-1,1 2 0,-44 12 1,35-7-784,-47 5 1,64-13-6077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5:03:20.6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11239 1082 24575,'-6'5'0,"0"0"0,0 0 0,-1 0 0,1-1 0,-1 0 0,0 0 0,-1-1 0,1 0 0,-1 0 0,1 0 0,-1-1 0,-13 1 0,-9 1 0,-61-1 0,57-3 0,-202-1 0,-358-47 0,-169-65 0,1-31 0,-598-122 0,1200 231 0,-212-76 0,255 73 0,13 10 0,-179-24 0,240 45 0,11 3 0,-740-107 0,100 67 0,0 43 0,301 3 0,-1562-2 0,1858-3 0,-116-22 0,-51-2 0,66 13 0,-9 1 0,111 8 0,-91-17 0,97 10 0,-119-4 0,-160 18-1365,324-2-5461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5:03:24.2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11455 1220 24575,'-51'0'0,"2"1"0,-93-11 0,-38-20 0,-132-29 0,82 14-79,-2288-446-3591,2115 414 5115,-142-29 859,-140-22-2304,216 44 0,342 59 0,-376-54 0,337 73 0,-23-2 0,-866-60 0,213 64 0,453 6 0,-502-2 0,680 17 0,124-7 0,-124 17 0,63-1 0,101-15 0,-1-3 0,-66 3 0,60-7 0,-1 2 0,1 3 0,-57 17 0,7-2 0,48-17 0,0-1 0,0-3 0,-77-6 0,19 0 0,88 3-1365,3 0-5461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12:14:48.11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1,'865'0,"-842"0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5:07:33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11293 731 24575,'0'1'0,"0"-1"0,0 1 0,0 0 0,0-1 0,-1 1 0,1 0 0,0-1 0,-1 1 0,1 0 0,0-1 0,-1 1 0,1-1 0,-1 1 0,1 0 0,-1-1 0,1 1 0,-1-1 0,1 0 0,-1 1 0,1-1 0,-1 1 0,0-1 0,1 0 0,-1 1 0,0-1 0,-1 0 0,-22 6 0,15-4 0,-67 10 0,-115 5 0,-80-14 0,-180-28 0,0-26 0,368 41 0,-350-19 0,-7-2 0,-551-109 0,596 81 0,133 19 0,-219-29 0,-5 36 0,-1560 34 0,1936-4 0,-171-27 0,-105-44 0,343 66 0,-533-84 0,575 92 0,-103-9 0,-140 5 0,-54-3 0,-238-10 0,435 18 0,66-3 0,-51-9 0,-8-1 0,-392 8 0,268 6 0,187-4 0,-60-10 0,59 6 0,-56-2 0,-237 9-1365,302-1-5461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5:07:37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11421 1 24575,'-18'1'0,"1"0"0,-30 7 0,0 0 0,-441 71 0,35-6-731,-111 15-2195,-81 15 1792,-2513 398-999,2825-446 1653,-138 37 1271,65-11 5822,319-69-6613,-91 0 0,-44 4 0,141-5 0,-418 64 0,8 38 0,353-72 0,-309 103 0,353-109 0,-215 93 0,-399 199 0,521-232 0,125-61 0,-2-2 0,-78 27 0,11-11 0,-29 10 0,75-27 0,62-22 0,1 0 0,-1-2 0,-1 0 0,-26 3 0,14-4 0,1 1 0,-48 15 0,60-16 0,-38 5 0,47-9 0,0 0 0,0 0 0,0 2 0,0-1 0,1 2 0,-1 0 0,1 0 0,-14 9 0,-37 21 44,48-28-326,0 1 0,0 1 1,1 1-1,-18 14 0,22-13-6544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12:14:51.55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0,'734'0,"-712"0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12:14:51.906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12:14:56.53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0,'1046'0,"-1022"0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12:14:58.51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1,'918'0,"-896"0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28:49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24575,'6'5'0,"1"-1"0,0 1 0,1-2 0,-1 1 0,1-1 0,-1 0 0,1 0 0,12 1 0,13 7 0,105 49 0,-74-30 0,77 23 0,-41-22 0,-1 4 0,-2 5 0,-2 4 0,135 83 0,-57-23 0,-10-7 0,-14-12 0,-4-2 0,228 137 0,-335-196 0,278 172 0,205 146 0,-460-300 0,294 230 0,-306-233 0,164 119 0,-133-96 0,145 105 0,-111-78 0,-22-15 0,67 43 0,-129-94 0,35 37 0,-40-35 0,53 40 0,-61-56-1365,-2-2-5461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28:54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0 892 24575,'12'1'0,"0"0"0,0 0 0,0 1 0,-1 1 0,1 0 0,21 10 0,68 38 0,-37-17 0,-20-14 0,2-2 0,0-2 0,48 10 0,-65-18 0,42 19 0,-46-16 0,0-2 0,35 9 0,-14-9 0,-1-1 0,2-3 0,51 0 0,-71-4 0,0 2 0,1 0 0,-1 2 0,42 12 0,-62-14 0,0 1 0,0 0 0,0 0 0,-1 0 0,11 9 0,23 16 0,-38-28 0,0 0 0,0 0 0,0 0 0,0 0 0,1 0 0,-1-1 0,0 1 0,1-1 0,-1 1 0,0-1 0,1 0 0,-1 0 0,1 0 0,-1 0 0,4-1 0,-4 0 0,-1 1 0,1-1 0,0 1 0,-1-1 0,1 0 0,-1 0 0,1 0 0,-1 0 0,0 0 0,1 0 0,-1 0 0,0 0 0,0-1 0,0 1 0,0 0 0,0-1 0,0 1 0,0-1 0,0 1 0,0-1 0,-1 0 0,1 1 0,-1-1 0,1 0 0,-1 1 0,0-1 0,1 0 0,-1 1 0,0-1 0,0 0 0,0 0 0,-1 1 0,1-1 0,-1-2 0,-1-8 0,-1 1 0,0 0 0,-1 0 0,-5-11 0,3 10 0,-4-20 0,1 1 0,1-2 0,-3-36 0,-14-53 0,12 79 0,-12-49 0,18 57 0,-1-6 0,1 0 0,0-46 0,6 70 0,-1 0 0,0 0 0,-1 0 0,-1 1 0,-11-30 0,-41-75 0,52 110 0,-1 1 0,2-1 0,0 1 0,-2-13 0,4 16 0,-1 0 0,1-1 0,-1 1 0,-1 0 0,1 0 0,-1 0 0,-1 0 0,1 1 0,-1-1 0,-8-10 0,4 9-103,-5-5-150,1 0 1,0-1 0,1 0-1,-17-29 1,21 27-6574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7B2FDC-3CC1-49D7-8FCB-2933756E2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E7D385-1637-4753-AF6C-F69667779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2A6D0AA-5678-4AA4-A5BF-8F38901C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BC238CE-988D-49AD-BA16-780F7A871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C031669-2E6C-40AD-AB3C-56692145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5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143933-9362-4447-979F-7952D5EF2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C263D48-FB08-4F25-AC20-9F2F752E3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93F911E-DC33-46A7-B46B-331513ECF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741F6AA-1F6D-402F-BE3D-ECF9A90B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8D56784-AEBC-4982-8BD6-044FFF47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80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230FA3A5-712F-44C5-9A05-E40F2EC08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CD7939C-97A3-4A21-91C1-4BA513B93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0E67F59-1710-4AB6-8C35-9A27BBE3D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4795508-15D7-4066-B353-19B166A2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66D5CCD-029A-44FE-B13C-B4C3C0AA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9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44BAC-6563-48DB-9CD5-7AF324666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25D9D0B-1DCB-401C-B225-E6B26BBFE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BD993E5-B70A-4096-A62B-E7ED31A2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501779D-138E-4570-A000-DDAFCCB5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97E2C78-0763-4E39-9256-5E106B21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1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324D7-46BB-466B-8D6A-0CF86B7F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2E2CB0-3731-412F-8DFA-DA381872A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C27BD25-DA98-4BC6-B8EF-9F8DA06B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D25A911-7459-4C13-9A9C-A6370B2D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86C4CF1-C373-4FB2-B2FE-068C62B9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95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CBAF7D-5B8A-4178-ADD3-6A011C6D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47FBCD-8474-486F-BD4D-14FF72C12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D1C0AE6-3FEB-4615-B52C-607BCC94F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18C4B61-FE04-4A48-A2F0-6409F077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416FAD9-9443-478A-B6AC-DBF70BC2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A391D0B-DE2B-4FD6-9C6D-A36E61E5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31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5AA13F-E6A4-41F3-9570-54F3CC418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67A68D-AE75-438F-8BEC-62E6DB23D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5BEA7F2-10B7-4881-80EB-F055FE93F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A2D411A-604D-44B2-8AF4-0770563C2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8B118B0-70DC-42A0-9936-52C9FBDD4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62F4843-CBDF-4D0D-9337-A7091015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9E235A21-D0DF-4AEA-AD9A-856A53F5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CA68CCC-E3B6-4736-B033-7BC04486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18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A13E0-44B8-4E3A-8B99-47C8FBE84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F7D9BA13-3820-45B8-ACE0-5F4AFAC1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6B67B2A-3B23-4040-BA55-213FEF8C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598D74A-AF2E-4F67-97FF-72FD0C8D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80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A37B0DE-0ABA-4826-9DD7-19B5713A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C18C894C-9B98-4E28-8C5D-82E7D60D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909D3CF-E901-4C45-BC10-850D5ADDF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98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668A7-59F8-486E-B783-3E58F318D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CB71FF-F6B8-45E9-A0DF-D44AC8B27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6B331C-662E-4DAF-946B-6EF39326A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8B744B1-222A-4206-8EB7-188EED27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00B8EF5-34C2-4B55-9338-C05CDC448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A9DC730-D98F-4AC0-B5F4-A8BC134B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06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44142-258C-4BDA-AB68-722451BFA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5EF68A4B-C91A-4F7A-BA77-7A0F8BF24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EBCC3C-0D3B-4493-896E-706687CB7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7B31C6F-5A92-4FC2-B359-2F84EBDE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BC8D-FC32-4283-A96E-73EF901476C0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5324AF5-8018-44E7-9B9F-11A55014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A2D321A-4129-4D3B-912D-174BB578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25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526029C-CDAA-4A36-96E8-D3B233A4E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350C36-C8B1-4907-89F5-8574E171F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7EA48A2-FF92-412D-9BF6-7902E4972F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BC8D-FC32-4283-A96E-73EF901476C0}" type="datetimeFigureOut">
              <a:rPr lang="cs-CZ" smtClean="0"/>
              <a:t>10.03.2023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226A96E-5E5E-4DF9-9B06-E5ED1D643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34E0CF2-07E4-4FCB-8C71-6F6B41ECE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F05E9-8D60-40EA-BB00-B427301455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54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12" Type="http://schemas.openxmlformats.org/officeDocument/2006/relationships/customXml" Target="../ink/ink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../media/image48.png"/><Relationship Id="rId4" Type="http://schemas.openxmlformats.org/officeDocument/2006/relationships/customXml" Target="../ink/ink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customXml" Target="../ink/ink25.xml"/><Relationship Id="rId7" Type="http://schemas.openxmlformats.org/officeDocument/2006/relationships/customXml" Target="../ink/ink27.xml"/><Relationship Id="rId12" Type="http://schemas.openxmlformats.org/officeDocument/2006/relationships/image" Target="../media/image5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customXml" Target="../ink/ink29.xml"/><Relationship Id="rId5" Type="http://schemas.openxmlformats.org/officeDocument/2006/relationships/customXml" Target="../ink/ink26.xml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customXml" Target="../ink/ink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customXml" Target="../ink/ink31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customXml" Target="../ink/ink4.xml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13.xml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12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customXml" Target="../ink/ink11.xml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A01AE3-90DF-4B16-A0D3-E09A6F48D3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Deskriptivní statistika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A64362E-1B82-4E25-91A5-20D360690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cs-CZ" dirty="0"/>
              <a:t>POLb1139 Statistické myšlení v sociálních vědách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911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F0834-C501-4C85-8BF0-5E2F078C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290A72-6303-4BC8-8959-27A7D9633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Analyze</a:t>
            </a:r>
            <a:r>
              <a:rPr lang="sk-SK" dirty="0"/>
              <a:t> </a:t>
            </a:r>
            <a:r>
              <a:rPr lang="sk-SK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Descriptive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Frequencies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Charts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 err="1">
                <a:sym typeface="Wingdings" panose="05000000000000000000" pitchFamily="2" charset="2"/>
              </a:rPr>
              <a:t>Graphs</a:t>
            </a:r>
            <a:r>
              <a:rPr lang="cs-CZ" dirty="0">
                <a:sym typeface="Wingdings" panose="05000000000000000000" pitchFamily="2" charset="2"/>
              </a:rPr>
              <a:t>  Chart </a:t>
            </a:r>
            <a:r>
              <a:rPr lang="cs-CZ" dirty="0" err="1">
                <a:sym typeface="Wingdings" panose="05000000000000000000" pitchFamily="2" charset="2"/>
              </a:rPr>
              <a:t>Builder</a:t>
            </a:r>
            <a:r>
              <a:rPr lang="cs-CZ" dirty="0">
                <a:sym typeface="Wingdings" panose="05000000000000000000" pitchFamily="2" charset="2"/>
              </a:rPr>
              <a:t>  Bar…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F39D98C-8AC5-4CE5-82D1-2C31CAC0C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054" y="2454375"/>
            <a:ext cx="3643052" cy="416708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AAAC209-4D05-4B89-8ABF-565421A7E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94" y="4001294"/>
            <a:ext cx="6317932" cy="2067582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3CEFDE35-063D-4251-A881-38474F7C58D1}"/>
              </a:ext>
            </a:extLst>
          </p:cNvPr>
          <p:cNvGrpSpPr/>
          <p:nvPr/>
        </p:nvGrpSpPr>
        <p:grpSpPr>
          <a:xfrm>
            <a:off x="406999" y="2100776"/>
            <a:ext cx="682560" cy="1625400"/>
            <a:chOff x="406999" y="2100776"/>
            <a:chExt cx="682560" cy="162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Písanie rukou 7">
                  <a:extLst>
                    <a:ext uri="{FF2B5EF4-FFF2-40B4-BE49-F238E27FC236}">
                      <a16:creationId xmlns:a16="http://schemas.microsoft.com/office/drawing/2014/main" id="{D1011675-BFC5-46D5-A8F3-D461E5144AA3}"/>
                    </a:ext>
                  </a:extLst>
                </p14:cNvPr>
                <p14:cNvContentPartPr/>
                <p14:nvPr/>
              </p14:nvContentPartPr>
              <p14:xfrm>
                <a:off x="406999" y="2100776"/>
                <a:ext cx="587520" cy="1571760"/>
              </p14:xfrm>
            </p:contentPart>
          </mc:Choice>
          <mc:Fallback xmlns="">
            <p:pic>
              <p:nvPicPr>
                <p:cNvPr id="8" name="Písanie rukou 7">
                  <a:extLst>
                    <a:ext uri="{FF2B5EF4-FFF2-40B4-BE49-F238E27FC236}">
                      <a16:creationId xmlns:a16="http://schemas.microsoft.com/office/drawing/2014/main" id="{D1011675-BFC5-46D5-A8F3-D461E5144AA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8359" y="2091776"/>
                  <a:ext cx="605160" cy="15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Písanie rukou 8">
                  <a:extLst>
                    <a:ext uri="{FF2B5EF4-FFF2-40B4-BE49-F238E27FC236}">
                      <a16:creationId xmlns:a16="http://schemas.microsoft.com/office/drawing/2014/main" id="{AED9C3AB-E8C0-4D46-A99E-DB2EBD1D0CDD}"/>
                    </a:ext>
                  </a:extLst>
                </p14:cNvPr>
                <p14:cNvContentPartPr/>
                <p14:nvPr/>
              </p14:nvContentPartPr>
              <p14:xfrm>
                <a:off x="441559" y="3180776"/>
                <a:ext cx="648000" cy="545400"/>
              </p14:xfrm>
            </p:contentPart>
          </mc:Choice>
          <mc:Fallback xmlns="">
            <p:pic>
              <p:nvPicPr>
                <p:cNvPr id="9" name="Písanie rukou 8">
                  <a:extLst>
                    <a:ext uri="{FF2B5EF4-FFF2-40B4-BE49-F238E27FC236}">
                      <a16:creationId xmlns:a16="http://schemas.microsoft.com/office/drawing/2014/main" id="{AED9C3AB-E8C0-4D46-A99E-DB2EBD1D0CD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2559" y="3171776"/>
                  <a:ext cx="665640" cy="56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Písanie rukou 10">
                <a:extLst>
                  <a:ext uri="{FF2B5EF4-FFF2-40B4-BE49-F238E27FC236}">
                    <a16:creationId xmlns:a16="http://schemas.microsoft.com/office/drawing/2014/main" id="{A39A2D92-5FEE-453B-AE68-F23A7FA6B416}"/>
                  </a:ext>
                </a:extLst>
              </p14:cNvPr>
              <p14:cNvContentPartPr/>
              <p14:nvPr/>
            </p14:nvContentPartPr>
            <p14:xfrm>
              <a:off x="6066506" y="2581126"/>
              <a:ext cx="1453320" cy="551160"/>
            </p14:xfrm>
          </p:contentPart>
        </mc:Choice>
        <mc:Fallback xmlns="">
          <p:pic>
            <p:nvPicPr>
              <p:cNvPr id="11" name="Písanie rukou 10">
                <a:extLst>
                  <a:ext uri="{FF2B5EF4-FFF2-40B4-BE49-F238E27FC236}">
                    <a16:creationId xmlns:a16="http://schemas.microsoft.com/office/drawing/2014/main" id="{A39A2D92-5FEE-453B-AE68-F23A7FA6B41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7866" y="2572126"/>
                <a:ext cx="147096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Písanie rukou 11">
                <a:extLst>
                  <a:ext uri="{FF2B5EF4-FFF2-40B4-BE49-F238E27FC236}">
                    <a16:creationId xmlns:a16="http://schemas.microsoft.com/office/drawing/2014/main" id="{3A6A79B4-3416-48EF-92B1-06E4AA95D51F}"/>
                  </a:ext>
                </a:extLst>
              </p14:cNvPr>
              <p14:cNvContentPartPr/>
              <p14:nvPr/>
            </p14:nvContentPartPr>
            <p14:xfrm>
              <a:off x="6956119" y="2567696"/>
              <a:ext cx="650880" cy="606600"/>
            </p14:xfrm>
          </p:contentPart>
        </mc:Choice>
        <mc:Fallback xmlns="">
          <p:pic>
            <p:nvPicPr>
              <p:cNvPr id="12" name="Písanie rukou 11">
                <a:extLst>
                  <a:ext uri="{FF2B5EF4-FFF2-40B4-BE49-F238E27FC236}">
                    <a16:creationId xmlns:a16="http://schemas.microsoft.com/office/drawing/2014/main" id="{3A6A79B4-3416-48EF-92B1-06E4AA95D51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47119" y="2558696"/>
                <a:ext cx="66852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Písanie rukou 12">
                <a:extLst>
                  <a:ext uri="{FF2B5EF4-FFF2-40B4-BE49-F238E27FC236}">
                    <a16:creationId xmlns:a16="http://schemas.microsoft.com/office/drawing/2014/main" id="{5151D8C1-6256-49C3-B996-E8B9FC10FAA8}"/>
                  </a:ext>
                </a:extLst>
              </p14:cNvPr>
              <p14:cNvContentPartPr/>
              <p14:nvPr/>
            </p14:nvContentPartPr>
            <p14:xfrm>
              <a:off x="11886679" y="3122456"/>
              <a:ext cx="360" cy="360"/>
            </p14:xfrm>
          </p:contentPart>
        </mc:Choice>
        <mc:Fallback xmlns="">
          <p:pic>
            <p:nvPicPr>
              <p:cNvPr id="13" name="Písanie rukou 12">
                <a:extLst>
                  <a:ext uri="{FF2B5EF4-FFF2-40B4-BE49-F238E27FC236}">
                    <a16:creationId xmlns:a16="http://schemas.microsoft.com/office/drawing/2014/main" id="{5151D8C1-6256-49C3-B996-E8B9FC10FAA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877679" y="311345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245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7AE7809-3B05-42A7-BDBD-8B3F8258E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04" y="2373984"/>
            <a:ext cx="7373100" cy="4351338"/>
          </a:xfr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44916B91-FB24-441D-AF8E-31D14E3CA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498" y="208953"/>
            <a:ext cx="4981086" cy="21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69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44916B91-FB24-441D-AF8E-31D14E3CA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498" y="208953"/>
            <a:ext cx="4981086" cy="2165031"/>
          </a:xfrm>
          <a:prstGeom prst="rect">
            <a:avLst/>
          </a:prstGeom>
        </p:spPr>
      </p:pic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105CBB64-5EBC-49EA-93ED-1B8389310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680" y="2308348"/>
            <a:ext cx="7373100" cy="4351338"/>
          </a:xfrm>
        </p:spPr>
      </p:pic>
    </p:spTree>
    <p:extLst>
      <p:ext uri="{BB962C8B-B14F-4D97-AF65-F5344CB8AC3E}">
        <p14:creationId xmlns:p14="http://schemas.microsoft.com/office/powerpoint/2010/main" val="2994543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CECCB731-08C4-4CD9-8F9F-1AA6A2C4A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366" y="554527"/>
            <a:ext cx="9741268" cy="5748946"/>
          </a:xfrm>
        </p:spPr>
      </p:pic>
    </p:spTree>
    <p:extLst>
      <p:ext uri="{BB962C8B-B14F-4D97-AF65-F5344CB8AC3E}">
        <p14:creationId xmlns:p14="http://schemas.microsoft.com/office/powerpoint/2010/main" val="2144382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E9699DB8-DB01-4E26-A9A3-DA25CF166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25" y="539277"/>
            <a:ext cx="9792950" cy="577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2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E9D26-BC02-403E-90B3-A53B36070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Kardinální proměnné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0D0812-7810-4E3A-8AB7-9C56A769B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Intervalové a poměrové (SPSS nerozlišuje – obě jsou </a:t>
            </a:r>
            <a:r>
              <a:rPr lang="cs-CZ" i="1" dirty="0" err="1"/>
              <a:t>scale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Numerické kódy (zpravidla) odpovídají reálným pozorovaným hodnotám</a:t>
            </a:r>
          </a:p>
          <a:p>
            <a:endParaRPr lang="cs-CZ" dirty="0"/>
          </a:p>
          <a:p>
            <a:r>
              <a:rPr lang="cs-CZ" dirty="0"/>
              <a:t>Více možností jednorozměrné analýzy oproti nominálním a ordinálním proměnným</a:t>
            </a:r>
          </a:p>
          <a:p>
            <a:endParaRPr lang="cs-CZ" dirty="0"/>
          </a:p>
          <a:p>
            <a:r>
              <a:rPr lang="cs-CZ" dirty="0"/>
              <a:t>Vizualizace – stejná pravidla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264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41F51-8486-4D2E-961D-CCDF8EC9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Histogram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5504FC8-7693-4994-B077-8C6216B59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960" y="1352818"/>
            <a:ext cx="9329844" cy="550613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Písanie rukou 5">
                <a:extLst>
                  <a:ext uri="{FF2B5EF4-FFF2-40B4-BE49-F238E27FC236}">
                    <a16:creationId xmlns:a16="http://schemas.microsoft.com/office/drawing/2014/main" id="{E149EB87-F366-4532-991B-80DC3E9E7BD2}"/>
                  </a:ext>
                </a:extLst>
              </p14:cNvPr>
              <p14:cNvContentPartPr/>
              <p14:nvPr/>
            </p14:nvContentPartPr>
            <p14:xfrm>
              <a:off x="7040359" y="5737856"/>
              <a:ext cx="791640" cy="566280"/>
            </p14:xfrm>
          </p:contentPart>
        </mc:Choice>
        <mc:Fallback xmlns="">
          <p:pic>
            <p:nvPicPr>
              <p:cNvPr id="6" name="Písanie rukou 5">
                <a:extLst>
                  <a:ext uri="{FF2B5EF4-FFF2-40B4-BE49-F238E27FC236}">
                    <a16:creationId xmlns:a16="http://schemas.microsoft.com/office/drawing/2014/main" id="{E149EB87-F366-4532-991B-80DC3E9E7B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1719" y="5729216"/>
                <a:ext cx="809280" cy="58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0314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3BBB8-069C-4F13-85E8-B43B48A5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Histogram</a:t>
            </a:r>
          </a:p>
        </p:txBody>
      </p:sp>
      <p:pic>
        <p:nvPicPr>
          <p:cNvPr id="13" name="Zástupný objekt pre obsah 12">
            <a:extLst>
              <a:ext uri="{FF2B5EF4-FFF2-40B4-BE49-F238E27FC236}">
                <a16:creationId xmlns:a16="http://schemas.microsoft.com/office/drawing/2014/main" id="{DA7EF789-5855-4C5D-A36B-85FC3466B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252" y="1340981"/>
            <a:ext cx="9348282" cy="551702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Písanie rukou 13">
                <a:extLst>
                  <a:ext uri="{FF2B5EF4-FFF2-40B4-BE49-F238E27FC236}">
                    <a16:creationId xmlns:a16="http://schemas.microsoft.com/office/drawing/2014/main" id="{232785E3-E419-4AC0-9DC4-9FDB99B1731B}"/>
                  </a:ext>
                </a:extLst>
              </p14:cNvPr>
              <p14:cNvContentPartPr/>
              <p14:nvPr/>
            </p14:nvContentPartPr>
            <p14:xfrm>
              <a:off x="7245559" y="5700056"/>
              <a:ext cx="654840" cy="613440"/>
            </p14:xfrm>
          </p:contentPart>
        </mc:Choice>
        <mc:Fallback xmlns="">
          <p:pic>
            <p:nvPicPr>
              <p:cNvPr id="14" name="Písanie rukou 13">
                <a:extLst>
                  <a:ext uri="{FF2B5EF4-FFF2-40B4-BE49-F238E27FC236}">
                    <a16:creationId xmlns:a16="http://schemas.microsoft.com/office/drawing/2014/main" id="{232785E3-E419-4AC0-9DC4-9FDB99B173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6919" y="5691416"/>
                <a:ext cx="672480" cy="63108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Zástupný objekt pre obsah 2">
            <a:extLst>
              <a:ext uri="{FF2B5EF4-FFF2-40B4-BE49-F238E27FC236}">
                <a16:creationId xmlns:a16="http://schemas.microsoft.com/office/drawing/2014/main" id="{66508467-92FF-44D7-B036-7BA1B4CE5FDE}"/>
              </a:ext>
            </a:extLst>
          </p:cNvPr>
          <p:cNvSpPr txBox="1">
            <a:spLocks/>
          </p:cNvSpPr>
          <p:nvPr/>
        </p:nvSpPr>
        <p:spPr>
          <a:xfrm>
            <a:off x="7245559" y="4870498"/>
            <a:ext cx="996267" cy="8295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5400" b="1" dirty="0">
                <a:solidFill>
                  <a:srgbClr val="FF000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029634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9F4DA-B03E-49E1-A540-1538707A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Míry centrální tendence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F97C0E3-99C1-478C-9D3D-3348EA925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Užitečné nástroje k lepšímu poznání našich dat</a:t>
            </a:r>
          </a:p>
          <a:p>
            <a:pPr lvl="1"/>
            <a:r>
              <a:rPr lang="cs-CZ" dirty="0"/>
              <a:t>Modus, medián, průměr</a:t>
            </a:r>
          </a:p>
          <a:p>
            <a:endParaRPr lang="cs-CZ" dirty="0"/>
          </a:p>
          <a:p>
            <a:r>
              <a:rPr lang="cs-CZ" dirty="0"/>
              <a:t>Použití závisí od typu proměnné:</a:t>
            </a:r>
          </a:p>
          <a:p>
            <a:pPr lvl="1"/>
            <a:r>
              <a:rPr lang="cs-CZ" dirty="0"/>
              <a:t>Nominální – modus</a:t>
            </a:r>
          </a:p>
          <a:p>
            <a:pPr lvl="1"/>
            <a:r>
              <a:rPr lang="cs-CZ" dirty="0"/>
              <a:t>Ordinální – modus, medián</a:t>
            </a:r>
          </a:p>
          <a:p>
            <a:pPr lvl="1"/>
            <a:r>
              <a:rPr lang="cs-CZ" dirty="0"/>
              <a:t>Kardinální – modus, medián, průměr</a:t>
            </a:r>
          </a:p>
        </p:txBody>
      </p:sp>
    </p:spTree>
    <p:extLst>
      <p:ext uri="{BB962C8B-B14F-4D97-AF65-F5344CB8AC3E}">
        <p14:creationId xmlns:p14="http://schemas.microsoft.com/office/powerpoint/2010/main" val="2562286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ADD1D-EF05-4F4E-BC4C-23E64B71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Modus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4265C8-0FBB-4668-A04D-85DA187C0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Nejčastější hodnota</a:t>
            </a:r>
          </a:p>
          <a:p>
            <a:r>
              <a:rPr lang="cs-CZ" dirty="0"/>
              <a:t>Frekvenční tabulka - nejvyšší hodnota</a:t>
            </a:r>
          </a:p>
          <a:p>
            <a:r>
              <a:rPr lang="cs-CZ" dirty="0"/>
              <a:t>Sloupcový graf / histogram - nejvyšší sloupec</a:t>
            </a:r>
          </a:p>
          <a:p>
            <a:endParaRPr lang="cs-CZ" dirty="0"/>
          </a:p>
          <a:p>
            <a:r>
              <a:rPr lang="cs-CZ" dirty="0"/>
              <a:t>Využití při všech typech proměnných</a:t>
            </a:r>
          </a:p>
          <a:p>
            <a:r>
              <a:rPr lang="cs-CZ" dirty="0"/>
              <a:t>Modus nemusí být nutně pouze jeden (bimodální, multimodální distribuce)</a:t>
            </a:r>
          </a:p>
        </p:txBody>
      </p:sp>
    </p:spTree>
    <p:extLst>
      <p:ext uri="{BB962C8B-B14F-4D97-AF65-F5344CB8AC3E}">
        <p14:creationId xmlns:p14="http://schemas.microsoft.com/office/powerpoint/2010/main" val="326782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38848-4F76-4807-86E9-609ABFEC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Dnes se posouváme o krok dále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9BEBC5-052F-4BDB-853B-857B518B6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Známe typy proměnných</a:t>
            </a:r>
          </a:p>
          <a:p>
            <a:r>
              <a:rPr lang="cs-CZ" dirty="0"/>
              <a:t>Máme data (vlastní sběr / jiným způsobem)</a:t>
            </a:r>
          </a:p>
          <a:p>
            <a:endParaRPr lang="cs-CZ" dirty="0"/>
          </a:p>
          <a:p>
            <a:r>
              <a:rPr lang="cs-CZ" dirty="0"/>
              <a:t>Jak začít analýzu?</a:t>
            </a:r>
          </a:p>
          <a:p>
            <a:endParaRPr lang="cs-CZ" dirty="0"/>
          </a:p>
          <a:p>
            <a:r>
              <a:rPr lang="cs-CZ" dirty="0"/>
              <a:t>Ideální první kroky:</a:t>
            </a:r>
          </a:p>
          <a:p>
            <a:pPr lvl="1"/>
            <a:r>
              <a:rPr lang="cs-CZ" dirty="0"/>
              <a:t>Poznejte svá data – struktura, distribuce</a:t>
            </a:r>
          </a:p>
          <a:p>
            <a:pPr lvl="1"/>
            <a:r>
              <a:rPr lang="cs-CZ" dirty="0"/>
              <a:t>Vizualizace dat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114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B237B-598C-438B-9B3A-A5E83D23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Medián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5F6E01C-E356-48E7-8B94-1E47FF4CF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Středová hodnota, rozděluje </a:t>
            </a:r>
            <a:r>
              <a:rPr lang="cs-CZ" dirty="0" err="1"/>
              <a:t>dataset</a:t>
            </a:r>
            <a:r>
              <a:rPr lang="cs-CZ" dirty="0"/>
              <a:t> na dvě poloviny hodnot</a:t>
            </a:r>
          </a:p>
          <a:p>
            <a:pPr lvl="1"/>
            <a:r>
              <a:rPr lang="cs-CZ" dirty="0"/>
              <a:t>Hodnota, pod kterou leží 50 % hodnot a nad kterou leží 50 % hodnot</a:t>
            </a:r>
          </a:p>
          <a:p>
            <a:pPr lvl="1"/>
            <a:r>
              <a:rPr lang="cs-CZ" dirty="0"/>
              <a:t>V kategorických datech  = mediánová kategorie (kumulativní četnost zahrnuje 50 % případů pod mediánem)</a:t>
            </a:r>
          </a:p>
          <a:p>
            <a:pPr lvl="1"/>
            <a:r>
              <a:rPr lang="cs-CZ" dirty="0"/>
              <a:t>50. percentil</a:t>
            </a:r>
          </a:p>
          <a:p>
            <a:endParaRPr lang="cs-CZ" dirty="0"/>
          </a:p>
          <a:p>
            <a:r>
              <a:rPr lang="cs-CZ" dirty="0"/>
              <a:t>Postup:</a:t>
            </a:r>
          </a:p>
          <a:p>
            <a:pPr lvl="1"/>
            <a:r>
              <a:rPr lang="cs-CZ" dirty="0"/>
              <a:t>Seřadíme hodnoty vzestupně</a:t>
            </a:r>
          </a:p>
          <a:p>
            <a:pPr lvl="1"/>
            <a:r>
              <a:rPr lang="cs-CZ" dirty="0"/>
              <a:t>Najdeme tu, která leží uprostřed data setu (jednodušší pro matice s lichým počtem hodnot)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Výhoda: je stabilní, není citlivý na extrémní hodnoty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0706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AAA83-8116-4A9C-908D-4D18C439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Medián - příklad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663A9F-2D44-45BB-98BB-E2FE47995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Počet hodin denně na sociálních sítích (9 lidí): 7, 0, 15, 8, 4, 6, 3, 10, 1</a:t>
            </a:r>
          </a:p>
          <a:p>
            <a:pPr lvl="1"/>
            <a:r>
              <a:rPr lang="cs-CZ" dirty="0"/>
              <a:t>Seřazení </a:t>
            </a:r>
            <a:r>
              <a:rPr lang="cs-CZ" dirty="0">
                <a:sym typeface="Wingdings" panose="05000000000000000000" pitchFamily="2" charset="2"/>
              </a:rPr>
              <a:t> 0, 1, 3, 4, 6, 7, 8, 10, 15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Výběr hodnoty uprostřed (5. v pořadí)  </a:t>
            </a:r>
            <a:r>
              <a:rPr lang="cs-CZ" b="1" dirty="0">
                <a:sym typeface="Wingdings" panose="05000000000000000000" pitchFamily="2" charset="2"/>
              </a:rPr>
              <a:t>6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Co když máme sudý počet pozorování?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8 lidí, stejný příklad: 7, 0, 15, 8, 4, 6, 3, 10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Seřazení  0, 3, 4, 6, 7, 8, 10, 15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Medián je uprostřed dvou prostředních naměřených hodnot: (6+7)/2 = </a:t>
            </a:r>
            <a:r>
              <a:rPr lang="cs-CZ" b="1" dirty="0">
                <a:sym typeface="Wingdings" panose="05000000000000000000" pitchFamily="2" charset="2"/>
              </a:rPr>
              <a:t>6,5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Sudý a lichý počet – při velkém počtu dat je rozdíl věcně zanedbatelný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25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E64BD-0D66-4706-A24E-6CE53571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Průměr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C15A3-63FA-4339-A8BD-64A3B1123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Aritmetický průměr = součet hodnot / počet případů</a:t>
            </a:r>
          </a:p>
          <a:p>
            <a:endParaRPr lang="cs-CZ" dirty="0"/>
          </a:p>
          <a:p>
            <a:r>
              <a:rPr lang="cs-CZ" dirty="0"/>
              <a:t>Pouze u kardinálních proměnných</a:t>
            </a:r>
          </a:p>
          <a:p>
            <a:endParaRPr lang="cs-CZ" dirty="0"/>
          </a:p>
          <a:p>
            <a:r>
              <a:rPr lang="cs-CZ" dirty="0"/>
              <a:t>Citlivý na extrémní hodnoty</a:t>
            </a:r>
          </a:p>
          <a:p>
            <a:endParaRPr lang="cs-CZ" dirty="0"/>
          </a:p>
          <a:p>
            <a:r>
              <a:rPr lang="cs-CZ" dirty="0"/>
              <a:t>Průměrná mzda vs. mediánová mzda</a:t>
            </a:r>
          </a:p>
        </p:txBody>
      </p:sp>
    </p:spTree>
    <p:extLst>
      <p:ext uri="{BB962C8B-B14F-4D97-AF65-F5344CB8AC3E}">
        <p14:creationId xmlns:p14="http://schemas.microsoft.com/office/powerpoint/2010/main" val="1310757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A0FC2-5A2E-40C0-B3F4-4D971DFF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Měsíčné příjmy hostů restaurace v tis. Kč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502DBD-E2F2-47C5-887D-56565D0A8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687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Příklad 1:</a:t>
            </a:r>
          </a:p>
          <a:p>
            <a:pPr lvl="1"/>
            <a:r>
              <a:rPr lang="cs-CZ" dirty="0"/>
              <a:t>11 hostů: 20, 30, 35, 40, 45, 50, 55, 60, 70, 75, 80</a:t>
            </a:r>
          </a:p>
          <a:p>
            <a:pPr lvl="1"/>
            <a:r>
              <a:rPr lang="cs-CZ" dirty="0"/>
              <a:t>Medián = 50k</a:t>
            </a:r>
          </a:p>
          <a:p>
            <a:pPr lvl="1"/>
            <a:r>
              <a:rPr lang="cs-CZ" dirty="0"/>
              <a:t>Průměr = 50,9k</a:t>
            </a:r>
          </a:p>
          <a:p>
            <a:endParaRPr lang="cs-CZ" sz="1300" dirty="0"/>
          </a:p>
          <a:p>
            <a:r>
              <a:rPr lang="cs-CZ" b="1" dirty="0"/>
              <a:t>Příklad 2:</a:t>
            </a:r>
          </a:p>
          <a:p>
            <a:pPr lvl="1"/>
            <a:r>
              <a:rPr lang="cs-CZ" dirty="0"/>
              <a:t>13 hostů: 20, 30, 35, 40, 45, 50, 55, 60, 70, 75, 80, 400, 450</a:t>
            </a:r>
          </a:p>
          <a:p>
            <a:pPr lvl="1"/>
            <a:r>
              <a:rPr lang="cs-CZ" dirty="0"/>
              <a:t>Medián = 55k</a:t>
            </a:r>
          </a:p>
          <a:p>
            <a:pPr lvl="1"/>
            <a:r>
              <a:rPr lang="cs-CZ" dirty="0"/>
              <a:t>Průměr = 108,5k</a:t>
            </a:r>
          </a:p>
          <a:p>
            <a:endParaRPr lang="cs-CZ" sz="1300" dirty="0"/>
          </a:p>
          <a:p>
            <a:r>
              <a:rPr lang="cs-CZ" b="1" dirty="0"/>
              <a:t>Příklad 3:</a:t>
            </a:r>
          </a:p>
          <a:p>
            <a:pPr lvl="1"/>
            <a:r>
              <a:rPr lang="cs-CZ" dirty="0"/>
              <a:t>Do restaurace vstoupí </a:t>
            </a:r>
            <a:r>
              <a:rPr lang="cs-CZ" dirty="0" err="1"/>
              <a:t>Elon</a:t>
            </a:r>
            <a:r>
              <a:rPr lang="cs-CZ" dirty="0"/>
              <a:t> Musk a Bill Gates</a:t>
            </a:r>
          </a:p>
          <a:p>
            <a:pPr lvl="1"/>
            <a:r>
              <a:rPr lang="cs-CZ" dirty="0"/>
              <a:t>Medián = ?</a:t>
            </a:r>
          </a:p>
          <a:p>
            <a:pPr lvl="1"/>
            <a:r>
              <a:rPr lang="cs-CZ" dirty="0"/>
              <a:t>Průměr = ?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540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C56BC2-4E96-4EA6-B799-6E9A73625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Míry centrální tendence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4B992A2-B6FD-49D2-ACEF-879DD06C8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22906" cy="4351338"/>
          </a:xfrm>
        </p:spPr>
        <p:txBody>
          <a:bodyPr>
            <a:normAutofit/>
          </a:bodyPr>
          <a:lstStyle/>
          <a:p>
            <a:r>
              <a:rPr lang="cs-CZ" sz="2400" dirty="0"/>
              <a:t>Užitečné ukazatele, někdy však nemusí stačit</a:t>
            </a:r>
          </a:p>
          <a:p>
            <a:endParaRPr lang="cs-CZ" sz="2400" dirty="0"/>
          </a:p>
          <a:p>
            <a:r>
              <a:rPr lang="cs-CZ" sz="2400" dirty="0"/>
              <a:t>Např. dva soubory dat mají stejné průměry, ale ve skutečnosti se dost odlišují</a:t>
            </a:r>
          </a:p>
          <a:p>
            <a:endParaRPr lang="cs-CZ" sz="2400" dirty="0"/>
          </a:p>
          <a:p>
            <a:r>
              <a:rPr lang="cs-CZ" sz="2400" dirty="0"/>
              <a:t>Důležité je znát i míru rozptýlení dat (</a:t>
            </a:r>
            <a:r>
              <a:rPr lang="cs-CZ" sz="2400" dirty="0" err="1"/>
              <a:t>dispersion</a:t>
            </a:r>
            <a:r>
              <a:rPr lang="cs-CZ" sz="2400" dirty="0"/>
              <a:t>)</a:t>
            </a:r>
          </a:p>
        </p:txBody>
      </p:sp>
      <p:pic>
        <p:nvPicPr>
          <p:cNvPr id="5" name="Obrázek 3">
            <a:extLst>
              <a:ext uri="{FF2B5EF4-FFF2-40B4-BE49-F238E27FC236}">
                <a16:creationId xmlns:a16="http://schemas.microsoft.com/office/drawing/2014/main" id="{D69159D1-8AE2-46A1-9955-228055F8DE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62009" y="1690688"/>
            <a:ext cx="6892560" cy="413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24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E376B1-247D-4CA3-9F7C-B65BA0411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Mezikvartilové</a:t>
            </a:r>
            <a:r>
              <a:rPr lang="cs-CZ" dirty="0"/>
              <a:t> rozpětí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CAABDDD-F5DA-48FA-9BB8-540E97C7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Interquartile</a:t>
            </a:r>
            <a:r>
              <a:rPr lang="cs-CZ" dirty="0"/>
              <a:t> </a:t>
            </a:r>
            <a:r>
              <a:rPr lang="cs-CZ" dirty="0" err="1"/>
              <a:t>range</a:t>
            </a:r>
            <a:r>
              <a:rPr lang="cs-CZ" dirty="0"/>
              <a:t> (IQR)</a:t>
            </a:r>
          </a:p>
          <a:p>
            <a:endParaRPr lang="cs-CZ" dirty="0"/>
          </a:p>
          <a:p>
            <a:r>
              <a:rPr lang="cs-CZ" dirty="0"/>
              <a:t>Umožňuje snížit citlivost na odlehlé případy</a:t>
            </a:r>
          </a:p>
          <a:p>
            <a:endParaRPr lang="cs-CZ" dirty="0"/>
          </a:p>
          <a:p>
            <a:r>
              <a:rPr lang="cs-CZ" dirty="0"/>
              <a:t>Kvartily – hodnoty, které rozdělují soubor dat na 4 stejně velké skupiny</a:t>
            </a:r>
          </a:p>
          <a:p>
            <a:endParaRPr lang="cs-CZ" dirty="0"/>
          </a:p>
          <a:p>
            <a:r>
              <a:rPr lang="cs-CZ" dirty="0"/>
              <a:t>První kvartil (Q1), druhý kvartil (Q2), třetí kvartil (Q3) </a:t>
            </a:r>
          </a:p>
        </p:txBody>
      </p:sp>
    </p:spTree>
    <p:extLst>
      <p:ext uri="{BB962C8B-B14F-4D97-AF65-F5344CB8AC3E}">
        <p14:creationId xmlns:p14="http://schemas.microsoft.com/office/powerpoint/2010/main" val="2286054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7F15118-9CB2-4CA9-8659-4733A7700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6180" y="3211134"/>
            <a:ext cx="651235" cy="56901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Q1</a:t>
            </a:r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0004B039-8996-4885-841E-21C29FD026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380090"/>
              </p:ext>
            </p:extLst>
          </p:nvPr>
        </p:nvGraphicFramePr>
        <p:xfrm>
          <a:off x="2615545" y="2013669"/>
          <a:ext cx="6960908" cy="97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227">
                  <a:extLst>
                    <a:ext uri="{9D8B030D-6E8A-4147-A177-3AD203B41FA5}">
                      <a16:colId xmlns:a16="http://schemas.microsoft.com/office/drawing/2014/main" val="817648894"/>
                    </a:ext>
                  </a:extLst>
                </a:gridCol>
                <a:gridCol w="1740227">
                  <a:extLst>
                    <a:ext uri="{9D8B030D-6E8A-4147-A177-3AD203B41FA5}">
                      <a16:colId xmlns:a16="http://schemas.microsoft.com/office/drawing/2014/main" val="3526708322"/>
                    </a:ext>
                  </a:extLst>
                </a:gridCol>
                <a:gridCol w="1740227">
                  <a:extLst>
                    <a:ext uri="{9D8B030D-6E8A-4147-A177-3AD203B41FA5}">
                      <a16:colId xmlns:a16="http://schemas.microsoft.com/office/drawing/2014/main" val="246419385"/>
                    </a:ext>
                  </a:extLst>
                </a:gridCol>
                <a:gridCol w="1740227">
                  <a:extLst>
                    <a:ext uri="{9D8B030D-6E8A-4147-A177-3AD203B41FA5}">
                      <a16:colId xmlns:a16="http://schemas.microsoft.com/office/drawing/2014/main" val="1394186104"/>
                    </a:ext>
                  </a:extLst>
                </a:gridCol>
              </a:tblGrid>
              <a:tr h="974137"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olidFill>
                            <a:schemeClr val="tx1"/>
                          </a:solidFill>
                        </a:rPr>
                        <a:t>25 %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dirty="0">
                          <a:solidFill>
                            <a:schemeClr val="tx1"/>
                          </a:solidFill>
                        </a:rPr>
                        <a:t>25 %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dirty="0">
                          <a:solidFill>
                            <a:schemeClr val="tx1"/>
                          </a:solidFill>
                        </a:rPr>
                        <a:t>25 %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dirty="0">
                          <a:solidFill>
                            <a:schemeClr val="tx1"/>
                          </a:solidFill>
                        </a:rPr>
                        <a:t>25 %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009043"/>
                  </a:ext>
                </a:extLst>
              </a:tr>
            </a:tbl>
          </a:graphicData>
        </a:graphic>
      </p:graphicFrame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EEDDEB4F-1A40-46D1-9451-24171175CCD7}"/>
              </a:ext>
            </a:extLst>
          </p:cNvPr>
          <p:cNvSpPr txBox="1">
            <a:spLocks/>
          </p:cNvSpPr>
          <p:nvPr/>
        </p:nvSpPr>
        <p:spPr>
          <a:xfrm>
            <a:off x="5770381" y="3211133"/>
            <a:ext cx="651235" cy="56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Q2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7F8CB29C-406D-45B0-ACA1-3ED428F8C141}"/>
              </a:ext>
            </a:extLst>
          </p:cNvPr>
          <p:cNvSpPr txBox="1">
            <a:spLocks/>
          </p:cNvSpPr>
          <p:nvPr/>
        </p:nvSpPr>
        <p:spPr>
          <a:xfrm>
            <a:off x="7544582" y="3211133"/>
            <a:ext cx="651235" cy="56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Q3</a:t>
            </a:r>
          </a:p>
        </p:txBody>
      </p:sp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C76D6197-AD20-4D24-B5E8-2325BAC1EA51}"/>
              </a:ext>
            </a:extLst>
          </p:cNvPr>
          <p:cNvSpPr txBox="1">
            <a:spLocks/>
          </p:cNvSpPr>
          <p:nvPr/>
        </p:nvSpPr>
        <p:spPr>
          <a:xfrm>
            <a:off x="4418028" y="615565"/>
            <a:ext cx="3355942" cy="569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err="1"/>
              <a:t>Mezikvartilové</a:t>
            </a:r>
            <a:r>
              <a:rPr lang="cs-CZ" dirty="0"/>
              <a:t> rozpětí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Písanie rukou 17">
                <a:extLst>
                  <a:ext uri="{FF2B5EF4-FFF2-40B4-BE49-F238E27FC236}">
                    <a16:creationId xmlns:a16="http://schemas.microsoft.com/office/drawing/2014/main" id="{7B93A27D-EB22-4481-8A1A-28DC8CDB7B3C}"/>
                  </a:ext>
                </a:extLst>
              </p14:cNvPr>
              <p14:cNvContentPartPr/>
              <p14:nvPr/>
            </p14:nvContentPartPr>
            <p14:xfrm>
              <a:off x="4287233" y="1130199"/>
              <a:ext cx="3546720" cy="660960"/>
            </p14:xfrm>
          </p:contentPart>
        </mc:Choice>
        <mc:Fallback xmlns="">
          <p:pic>
            <p:nvPicPr>
              <p:cNvPr id="18" name="Písanie rukou 17">
                <a:extLst>
                  <a:ext uri="{FF2B5EF4-FFF2-40B4-BE49-F238E27FC236}">
                    <a16:creationId xmlns:a16="http://schemas.microsoft.com/office/drawing/2014/main" id="{7B93A27D-EB22-4481-8A1A-28DC8CDB7B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9233" y="1112199"/>
                <a:ext cx="3582360" cy="6966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Zástupný objekt pre obsah 2">
            <a:extLst>
              <a:ext uri="{FF2B5EF4-FFF2-40B4-BE49-F238E27FC236}">
                <a16:creationId xmlns:a16="http://schemas.microsoft.com/office/drawing/2014/main" id="{E69AD735-945D-46CE-99F1-6447E9A8C0CE}"/>
              </a:ext>
            </a:extLst>
          </p:cNvPr>
          <p:cNvSpPr txBox="1">
            <a:spLocks/>
          </p:cNvSpPr>
          <p:nvPr/>
        </p:nvSpPr>
        <p:spPr>
          <a:xfrm>
            <a:off x="838200" y="4204355"/>
            <a:ext cx="10515600" cy="19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IQR = Q3 – Q1</a:t>
            </a:r>
          </a:p>
          <a:p>
            <a:endParaRPr lang="cs-CZ" dirty="0"/>
          </a:p>
          <a:p>
            <a:r>
              <a:rPr lang="cs-CZ" dirty="0"/>
              <a:t>Co je Q2?</a:t>
            </a:r>
          </a:p>
        </p:txBody>
      </p:sp>
    </p:spTree>
    <p:extLst>
      <p:ext uri="{BB962C8B-B14F-4D97-AF65-F5344CB8AC3E}">
        <p14:creationId xmlns:p14="http://schemas.microsoft.com/office/powerpoint/2010/main" val="4250047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74A48-BB5F-40B8-B60B-6B61BA6C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Mezikvartilové</a:t>
            </a:r>
            <a:r>
              <a:rPr lang="cs-CZ" dirty="0"/>
              <a:t> rozpětí - postup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F48BF5-8149-4D5F-A533-354DE0340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1992"/>
            <a:ext cx="10515600" cy="8861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1200" dirty="0"/>
              <a:t>1     2,7     4,3     8,9     11,4     17,5     19,0     25,1     31,2     32,8     65,4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  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592CB2CC-91C4-4550-857C-B971E1B7363B}"/>
              </a:ext>
            </a:extLst>
          </p:cNvPr>
          <p:cNvSpPr txBox="1">
            <a:spLocks/>
          </p:cNvSpPr>
          <p:nvPr/>
        </p:nvSpPr>
        <p:spPr>
          <a:xfrm>
            <a:off x="4138368" y="4715611"/>
            <a:ext cx="2799760" cy="573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1200" dirty="0"/>
              <a:t>Najdeme Q1 a Q3</a:t>
            </a: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               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Písanie rukou 4">
                <a:extLst>
                  <a:ext uri="{FF2B5EF4-FFF2-40B4-BE49-F238E27FC236}">
                    <a16:creationId xmlns:a16="http://schemas.microsoft.com/office/drawing/2014/main" id="{9D119746-9C07-437B-A11D-EE159408F90C}"/>
                  </a:ext>
                </a:extLst>
              </p14:cNvPr>
              <p14:cNvContentPartPr/>
              <p14:nvPr/>
            </p14:nvContentPartPr>
            <p14:xfrm>
              <a:off x="4966913" y="3289172"/>
              <a:ext cx="916920" cy="1030680"/>
            </p14:xfrm>
          </p:contentPart>
        </mc:Choice>
        <mc:Fallback xmlns="">
          <p:pic>
            <p:nvPicPr>
              <p:cNvPr id="5" name="Písanie rukou 4">
                <a:extLst>
                  <a:ext uri="{FF2B5EF4-FFF2-40B4-BE49-F238E27FC236}">
                    <a16:creationId xmlns:a16="http://schemas.microsoft.com/office/drawing/2014/main" id="{9D119746-9C07-437B-A11D-EE159408F9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7913" y="3280172"/>
                <a:ext cx="934560" cy="10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Písanie rukou 5">
                <a:extLst>
                  <a:ext uri="{FF2B5EF4-FFF2-40B4-BE49-F238E27FC236}">
                    <a16:creationId xmlns:a16="http://schemas.microsoft.com/office/drawing/2014/main" id="{87CD9175-3981-4955-8150-6F18605E16B6}"/>
                  </a:ext>
                </a:extLst>
              </p14:cNvPr>
              <p14:cNvContentPartPr/>
              <p14:nvPr/>
            </p14:nvContentPartPr>
            <p14:xfrm>
              <a:off x="2251433" y="3221852"/>
              <a:ext cx="738000" cy="1189800"/>
            </p14:xfrm>
          </p:contentPart>
        </mc:Choice>
        <mc:Fallback xmlns="">
          <p:pic>
            <p:nvPicPr>
              <p:cNvPr id="6" name="Písanie rukou 5">
                <a:extLst>
                  <a:ext uri="{FF2B5EF4-FFF2-40B4-BE49-F238E27FC236}">
                    <a16:creationId xmlns:a16="http://schemas.microsoft.com/office/drawing/2014/main" id="{87CD9175-3981-4955-8150-6F18605E16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3793" y="3204212"/>
                <a:ext cx="773640" cy="12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Písanie rukou 6">
                <a:extLst>
                  <a:ext uri="{FF2B5EF4-FFF2-40B4-BE49-F238E27FC236}">
                    <a16:creationId xmlns:a16="http://schemas.microsoft.com/office/drawing/2014/main" id="{1044582E-0D7C-41D1-BE9F-D90A3B51406D}"/>
                  </a:ext>
                </a:extLst>
              </p14:cNvPr>
              <p14:cNvContentPartPr/>
              <p14:nvPr/>
            </p14:nvContentPartPr>
            <p14:xfrm>
              <a:off x="8077313" y="3298172"/>
              <a:ext cx="925920" cy="1095120"/>
            </p14:xfrm>
          </p:contentPart>
        </mc:Choice>
        <mc:Fallback xmlns="">
          <p:pic>
            <p:nvPicPr>
              <p:cNvPr id="7" name="Písanie rukou 6">
                <a:extLst>
                  <a:ext uri="{FF2B5EF4-FFF2-40B4-BE49-F238E27FC236}">
                    <a16:creationId xmlns:a16="http://schemas.microsoft.com/office/drawing/2014/main" id="{1044582E-0D7C-41D1-BE9F-D90A3B51406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9673" y="3280532"/>
                <a:ext cx="961560" cy="11307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69F6339F-FD40-4AA2-8AAC-366BDEF82299}"/>
              </a:ext>
            </a:extLst>
          </p:cNvPr>
          <p:cNvSpPr txBox="1">
            <a:spLocks/>
          </p:cNvSpPr>
          <p:nvPr/>
        </p:nvSpPr>
        <p:spPr>
          <a:xfrm>
            <a:off x="3110845" y="5684833"/>
            <a:ext cx="5175316" cy="573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IQR = Q3 – Q1 = 31,2 – 4,3 = </a:t>
            </a:r>
            <a:r>
              <a:rPr lang="cs-CZ" b="1" dirty="0"/>
              <a:t>26,9</a:t>
            </a:r>
            <a:r>
              <a:rPr lang="cs-CZ" dirty="0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97638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C02A7-B4A9-437E-9E8A-542F1874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Odlehlé případy (</a:t>
            </a:r>
            <a:r>
              <a:rPr lang="cs-CZ" dirty="0" err="1"/>
              <a:t>outliers</a:t>
            </a:r>
            <a:r>
              <a:rPr lang="cs-CZ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F571EC6-D33F-4BA7-9679-E5ECA617F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&lt; Q1 – 1,5*IQR</a:t>
            </a:r>
          </a:p>
          <a:p>
            <a:r>
              <a:rPr lang="cs-CZ" dirty="0"/>
              <a:t>&gt; Q3 + 1,5*IQR</a:t>
            </a:r>
          </a:p>
          <a:p>
            <a:endParaRPr lang="cs-CZ" dirty="0"/>
          </a:p>
          <a:p>
            <a:r>
              <a:rPr lang="cs-CZ" dirty="0" err="1"/>
              <a:t>Outliers</a:t>
            </a:r>
            <a:r>
              <a:rPr lang="cs-CZ" dirty="0"/>
              <a:t> </a:t>
            </a: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leží za těmito hodnotami</a:t>
            </a:r>
          </a:p>
          <a:p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Vhodné poznat pro určité druhy analýzy (vliv na výsledky)</a:t>
            </a:r>
          </a:p>
          <a:p>
            <a:endParaRPr lang="cs-C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Spočítaní nebo vizualizace pomocí krabicového grafu (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boxplot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848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02978E5-AD91-40AD-9396-7672F9203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003" y="710169"/>
            <a:ext cx="9213814" cy="5437661"/>
          </a:xfrm>
        </p:spPr>
      </p:pic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30BD02E3-2209-4DA7-9847-FC1A608A209D}"/>
              </a:ext>
            </a:extLst>
          </p:cNvPr>
          <p:cNvSpPr txBox="1">
            <a:spLocks/>
          </p:cNvSpPr>
          <p:nvPr/>
        </p:nvSpPr>
        <p:spPr>
          <a:xfrm>
            <a:off x="10669354" y="4514641"/>
            <a:ext cx="651235" cy="56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Q1</a:t>
            </a:r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412163AD-7E46-4C78-B561-DE6371B011C8}"/>
              </a:ext>
            </a:extLst>
          </p:cNvPr>
          <p:cNvSpPr txBox="1">
            <a:spLocks/>
          </p:cNvSpPr>
          <p:nvPr/>
        </p:nvSpPr>
        <p:spPr>
          <a:xfrm>
            <a:off x="10669354" y="3482500"/>
            <a:ext cx="651235" cy="56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Q2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D48D2EA4-1F42-4121-8176-A7F36F935172}"/>
              </a:ext>
            </a:extLst>
          </p:cNvPr>
          <p:cNvSpPr txBox="1">
            <a:spLocks/>
          </p:cNvSpPr>
          <p:nvPr/>
        </p:nvSpPr>
        <p:spPr>
          <a:xfrm>
            <a:off x="10667465" y="2734865"/>
            <a:ext cx="651235" cy="56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Q3</a:t>
            </a:r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1B2F8EF5-6CE8-4895-B809-8C634C06BB0C}"/>
              </a:ext>
            </a:extLst>
          </p:cNvPr>
          <p:cNvSpPr txBox="1">
            <a:spLocks/>
          </p:cNvSpPr>
          <p:nvPr/>
        </p:nvSpPr>
        <p:spPr>
          <a:xfrm>
            <a:off x="10155677" y="5419312"/>
            <a:ext cx="1566153" cy="569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Minimum</a:t>
            </a:r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D2E95AE1-84EA-4715-BCB1-0952F9997A1F}"/>
              </a:ext>
            </a:extLst>
          </p:cNvPr>
          <p:cNvSpPr txBox="1">
            <a:spLocks/>
          </p:cNvSpPr>
          <p:nvPr/>
        </p:nvSpPr>
        <p:spPr>
          <a:xfrm>
            <a:off x="10155677" y="1740242"/>
            <a:ext cx="1566153" cy="569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Maximum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Písanie rukou 10">
                <a:extLst>
                  <a:ext uri="{FF2B5EF4-FFF2-40B4-BE49-F238E27FC236}">
                    <a16:creationId xmlns:a16="http://schemas.microsoft.com/office/drawing/2014/main" id="{DD69D924-D702-47BD-AD7F-2A2F1BA2AFF3}"/>
                  </a:ext>
                </a:extLst>
              </p14:cNvPr>
              <p14:cNvContentPartPr/>
              <p14:nvPr/>
            </p14:nvContentPartPr>
            <p14:xfrm>
              <a:off x="6060799" y="1935176"/>
              <a:ext cx="3997440" cy="137520"/>
            </p14:xfrm>
          </p:contentPart>
        </mc:Choice>
        <mc:Fallback xmlns="">
          <p:pic>
            <p:nvPicPr>
              <p:cNvPr id="11" name="Písanie rukou 10">
                <a:extLst>
                  <a:ext uri="{FF2B5EF4-FFF2-40B4-BE49-F238E27FC236}">
                    <a16:creationId xmlns:a16="http://schemas.microsoft.com/office/drawing/2014/main" id="{DD69D924-D702-47BD-AD7F-2A2F1BA2AF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2799" y="1917536"/>
                <a:ext cx="40330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Písanie rukou 11">
                <a:extLst>
                  <a:ext uri="{FF2B5EF4-FFF2-40B4-BE49-F238E27FC236}">
                    <a16:creationId xmlns:a16="http://schemas.microsoft.com/office/drawing/2014/main" id="{8F135636-6E11-472A-8FB5-B0089E0E94EE}"/>
                  </a:ext>
                </a:extLst>
              </p14:cNvPr>
              <p14:cNvContentPartPr/>
              <p14:nvPr/>
            </p14:nvContentPartPr>
            <p14:xfrm>
              <a:off x="6479479" y="2927696"/>
              <a:ext cx="4016880" cy="243720"/>
            </p14:xfrm>
          </p:contentPart>
        </mc:Choice>
        <mc:Fallback xmlns="">
          <p:pic>
            <p:nvPicPr>
              <p:cNvPr id="12" name="Písanie rukou 11">
                <a:extLst>
                  <a:ext uri="{FF2B5EF4-FFF2-40B4-BE49-F238E27FC236}">
                    <a16:creationId xmlns:a16="http://schemas.microsoft.com/office/drawing/2014/main" id="{8F135636-6E11-472A-8FB5-B0089E0E94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61479" y="2909696"/>
                <a:ext cx="40525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Písanie rukou 12">
                <a:extLst>
                  <a:ext uri="{FF2B5EF4-FFF2-40B4-BE49-F238E27FC236}">
                    <a16:creationId xmlns:a16="http://schemas.microsoft.com/office/drawing/2014/main" id="{7FA054D1-3E50-44DE-8030-00629D40241E}"/>
                  </a:ext>
                </a:extLst>
              </p14:cNvPr>
              <p14:cNvContentPartPr/>
              <p14:nvPr/>
            </p14:nvContentPartPr>
            <p14:xfrm>
              <a:off x="6459679" y="3705656"/>
              <a:ext cx="4133520" cy="59040"/>
            </p14:xfrm>
          </p:contentPart>
        </mc:Choice>
        <mc:Fallback xmlns="">
          <p:pic>
            <p:nvPicPr>
              <p:cNvPr id="13" name="Písanie rukou 12">
                <a:extLst>
                  <a:ext uri="{FF2B5EF4-FFF2-40B4-BE49-F238E27FC236}">
                    <a16:creationId xmlns:a16="http://schemas.microsoft.com/office/drawing/2014/main" id="{7FA054D1-3E50-44DE-8030-00629D40241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42039" y="3687656"/>
                <a:ext cx="41691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Písanie rukou 13">
                <a:extLst>
                  <a:ext uri="{FF2B5EF4-FFF2-40B4-BE49-F238E27FC236}">
                    <a16:creationId xmlns:a16="http://schemas.microsoft.com/office/drawing/2014/main" id="{37C5B23F-D9D1-40C7-87C4-AF0B6B68907D}"/>
                  </a:ext>
                </a:extLst>
              </p14:cNvPr>
              <p14:cNvContentPartPr/>
              <p14:nvPr/>
            </p14:nvContentPartPr>
            <p14:xfrm>
              <a:off x="6459679" y="4357256"/>
              <a:ext cx="4046040" cy="410040"/>
            </p14:xfrm>
          </p:contentPart>
        </mc:Choice>
        <mc:Fallback xmlns="">
          <p:pic>
            <p:nvPicPr>
              <p:cNvPr id="14" name="Písanie rukou 13">
                <a:extLst>
                  <a:ext uri="{FF2B5EF4-FFF2-40B4-BE49-F238E27FC236}">
                    <a16:creationId xmlns:a16="http://schemas.microsoft.com/office/drawing/2014/main" id="{37C5B23F-D9D1-40C7-87C4-AF0B6B68907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2039" y="4339256"/>
                <a:ext cx="408168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Písanie rukou 14">
                <a:extLst>
                  <a:ext uri="{FF2B5EF4-FFF2-40B4-BE49-F238E27FC236}">
                    <a16:creationId xmlns:a16="http://schemas.microsoft.com/office/drawing/2014/main" id="{075DE773-206E-4814-897B-B798355F0716}"/>
                  </a:ext>
                </a:extLst>
              </p14:cNvPr>
              <p14:cNvContentPartPr/>
              <p14:nvPr/>
            </p14:nvContentPartPr>
            <p14:xfrm>
              <a:off x="5914999" y="5134856"/>
              <a:ext cx="4123800" cy="439560"/>
            </p14:xfrm>
          </p:contentPart>
        </mc:Choice>
        <mc:Fallback xmlns="">
          <p:pic>
            <p:nvPicPr>
              <p:cNvPr id="15" name="Písanie rukou 14">
                <a:extLst>
                  <a:ext uri="{FF2B5EF4-FFF2-40B4-BE49-F238E27FC236}">
                    <a16:creationId xmlns:a16="http://schemas.microsoft.com/office/drawing/2014/main" id="{075DE773-206E-4814-897B-B798355F071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97359" y="5117216"/>
                <a:ext cx="4159440" cy="47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670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F67D7-0D68-4645-A325-F666C698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Deskriptivní analýza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D59C32-FF04-44D7-8147-13ECC364F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/>
              <a:t>Explorace dat v rámci jedné proměnné</a:t>
            </a:r>
          </a:p>
          <a:p>
            <a:endParaRPr lang="cs-CZ" sz="2400" dirty="0"/>
          </a:p>
          <a:p>
            <a:r>
              <a:rPr lang="cs-CZ" sz="2400" dirty="0"/>
              <a:t>Jednorozměrná analýza</a:t>
            </a:r>
          </a:p>
          <a:p>
            <a:endParaRPr lang="cs-CZ" sz="2400" dirty="0"/>
          </a:p>
          <a:p>
            <a:r>
              <a:rPr lang="cs-CZ" sz="2400" dirty="0"/>
              <a:t>Cílem je popsat a porozumět datům</a:t>
            </a:r>
          </a:p>
          <a:p>
            <a:endParaRPr lang="cs-CZ" sz="2400" dirty="0"/>
          </a:p>
          <a:p>
            <a:r>
              <a:rPr lang="cs-CZ" sz="2400" dirty="0"/>
              <a:t>Nehledáme rozdíly ani souvislosti mezi proměnnými</a:t>
            </a:r>
          </a:p>
          <a:p>
            <a:endParaRPr lang="cs-CZ" sz="2400" dirty="0"/>
          </a:p>
          <a:p>
            <a:r>
              <a:rPr lang="cs-CZ" sz="2400" dirty="0"/>
              <a:t>Má smysl před vícerozměrnou analýzou (nebo i samostatně)</a:t>
            </a:r>
          </a:p>
          <a:p>
            <a:endParaRPr lang="cs-CZ" sz="2400" dirty="0"/>
          </a:p>
          <a:p>
            <a:r>
              <a:rPr lang="cs-CZ" sz="2400" dirty="0"/>
              <a:t>Vizualizace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71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AAC06D75-718B-4CBF-8451-9F95EC6A7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703" y="642076"/>
            <a:ext cx="9444575" cy="5573848"/>
          </a:xfrm>
        </p:spPr>
      </p:pic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9F76AB52-B4A6-4980-BA57-21AFC719BBC5}"/>
              </a:ext>
            </a:extLst>
          </p:cNvPr>
          <p:cNvSpPr txBox="1">
            <a:spLocks/>
          </p:cNvSpPr>
          <p:nvPr/>
        </p:nvSpPr>
        <p:spPr>
          <a:xfrm>
            <a:off x="10155677" y="1740242"/>
            <a:ext cx="1566153" cy="56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err="1"/>
              <a:t>Outliers</a:t>
            </a:r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Písanie rukou 6">
                <a:extLst>
                  <a:ext uri="{FF2B5EF4-FFF2-40B4-BE49-F238E27FC236}">
                    <a16:creationId xmlns:a16="http://schemas.microsoft.com/office/drawing/2014/main" id="{5695339B-52C0-4705-93E7-29610CFC0467}"/>
                  </a:ext>
                </a:extLst>
              </p14:cNvPr>
              <p14:cNvContentPartPr/>
              <p14:nvPr/>
            </p14:nvContentPartPr>
            <p14:xfrm>
              <a:off x="5905279" y="1672376"/>
              <a:ext cx="4065480" cy="282960"/>
            </p14:xfrm>
          </p:contentPart>
        </mc:Choice>
        <mc:Fallback xmlns="">
          <p:pic>
            <p:nvPicPr>
              <p:cNvPr id="7" name="Písanie rukou 6">
                <a:extLst>
                  <a:ext uri="{FF2B5EF4-FFF2-40B4-BE49-F238E27FC236}">
                    <a16:creationId xmlns:a16="http://schemas.microsoft.com/office/drawing/2014/main" id="{5695339B-52C0-4705-93E7-29610CFC04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6639" y="1663736"/>
                <a:ext cx="408312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Písanie rukou 7">
                <a:extLst>
                  <a:ext uri="{FF2B5EF4-FFF2-40B4-BE49-F238E27FC236}">
                    <a16:creationId xmlns:a16="http://schemas.microsoft.com/office/drawing/2014/main" id="{0604FEFD-2AC0-4826-BDC2-596568702CB0}"/>
                  </a:ext>
                </a:extLst>
              </p14:cNvPr>
              <p14:cNvContentPartPr/>
              <p14:nvPr/>
            </p14:nvContentPartPr>
            <p14:xfrm>
              <a:off x="5839399" y="1935176"/>
              <a:ext cx="4111920" cy="937080"/>
            </p14:xfrm>
          </p:contentPart>
        </mc:Choice>
        <mc:Fallback xmlns="">
          <p:pic>
            <p:nvPicPr>
              <p:cNvPr id="8" name="Písanie rukou 7">
                <a:extLst>
                  <a:ext uri="{FF2B5EF4-FFF2-40B4-BE49-F238E27FC236}">
                    <a16:creationId xmlns:a16="http://schemas.microsoft.com/office/drawing/2014/main" id="{0604FEFD-2AC0-4826-BDC2-596568702C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30759" y="1926536"/>
                <a:ext cx="4129560" cy="9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537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3824E-DAA6-4039-B184-541D99CB9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Deskriptivní analýza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1F4ECFC-7090-41F5-B325-DB6AC332C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Záleží na úrovni proměnných podle měření</a:t>
            </a:r>
          </a:p>
          <a:p>
            <a:pPr lvl="1"/>
            <a:r>
              <a:rPr lang="cs-CZ" dirty="0"/>
              <a:t>Různé typy proměnných poskytují různé možnosti</a:t>
            </a:r>
          </a:p>
          <a:p>
            <a:pPr lvl="1"/>
            <a:r>
              <a:rPr lang="cs-CZ" dirty="0"/>
              <a:t>Kardinální &gt; ordinální &gt; nominální</a:t>
            </a:r>
          </a:p>
          <a:p>
            <a:pPr lvl="1"/>
            <a:r>
              <a:rPr lang="cs-CZ" dirty="0"/>
              <a:t>SPSS vás zpravidla nezachrání (a neupozorní na očividný nesmysl)</a:t>
            </a:r>
          </a:p>
          <a:p>
            <a:pPr lvl="1"/>
            <a:endParaRPr lang="cs-CZ" dirty="0"/>
          </a:p>
          <a:p>
            <a:r>
              <a:rPr lang="cs-CZ" dirty="0"/>
              <a:t>Prostor pro odhalování chyb (měření)</a:t>
            </a:r>
          </a:p>
          <a:p>
            <a:pPr lvl="1"/>
            <a:r>
              <a:rPr lang="cs-CZ" dirty="0"/>
              <a:t>Identifikace odlehlých případů (</a:t>
            </a:r>
            <a:r>
              <a:rPr lang="cs-CZ" dirty="0" err="1"/>
              <a:t>outliers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Identifikace chyb při vkládaní dat (pokud se dají jednoduše rozpoznat)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8686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7FF17-03F4-4ACB-A873-5D6E0D5B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Kategorická data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8BA4747-B242-41A2-9C09-94AB4021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Nominální a ordinální proměnné</a:t>
            </a:r>
          </a:p>
          <a:p>
            <a:r>
              <a:rPr lang="cs-CZ" dirty="0"/>
              <a:t>Společné znaky a rozdíly</a:t>
            </a:r>
          </a:p>
          <a:p>
            <a:r>
              <a:rPr lang="cs-CZ" dirty="0"/>
              <a:t>Co je (a není) s nimi možné dělat?</a:t>
            </a:r>
          </a:p>
          <a:p>
            <a:endParaRPr lang="cs-CZ" dirty="0"/>
          </a:p>
          <a:p>
            <a:r>
              <a:rPr lang="cs-CZ" dirty="0"/>
              <a:t>Primárně můžeme sledovat, kolik případů spadá do jednotlivých kategorií</a:t>
            </a:r>
          </a:p>
          <a:p>
            <a:r>
              <a:rPr lang="cs-CZ" dirty="0"/>
              <a:t>Jaká je distribuce hodnot napříč kategoriemi</a:t>
            </a:r>
          </a:p>
          <a:p>
            <a:r>
              <a:rPr lang="cs-CZ" dirty="0"/>
              <a:t>Numerické kódy pro jejich hodnoty mají pouze symbolický význam </a:t>
            </a:r>
            <a:r>
              <a:rPr lang="cs-CZ" dirty="0">
                <a:sym typeface="Wingdings" panose="05000000000000000000" pitchFamily="2" charset="2"/>
              </a:rPr>
              <a:t> důsledky?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30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013A2-2414-42A9-B9A8-27A82943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Najděte alespoň 5 </a:t>
            </a:r>
            <a:r>
              <a:rPr lang="cs-CZ" dirty="0" err="1"/>
              <a:t>nom</a:t>
            </a:r>
            <a:r>
              <a:rPr lang="cs-CZ" dirty="0"/>
              <a:t>. / </a:t>
            </a:r>
            <a:r>
              <a:rPr lang="cs-CZ" dirty="0" err="1"/>
              <a:t>ord</a:t>
            </a:r>
            <a:r>
              <a:rPr lang="cs-CZ" dirty="0"/>
              <a:t>. proměnných</a:t>
            </a: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1BBA64DA-809B-4B72-B27E-59C4B480B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217" y="1825625"/>
            <a:ext cx="8721566" cy="43513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Písanie rukou 21">
                <a:extLst>
                  <a:ext uri="{FF2B5EF4-FFF2-40B4-BE49-F238E27FC236}">
                    <a16:creationId xmlns:a16="http://schemas.microsoft.com/office/drawing/2014/main" id="{2E552002-0680-4E57-B3C4-2ABE0DB07779}"/>
                  </a:ext>
                </a:extLst>
              </p14:cNvPr>
              <p14:cNvContentPartPr/>
              <p14:nvPr/>
            </p14:nvContentPartPr>
            <p14:xfrm>
              <a:off x="2412713" y="2771132"/>
              <a:ext cx="254160" cy="10080"/>
            </p14:xfrm>
          </p:contentPart>
        </mc:Choice>
        <mc:Fallback xmlns="">
          <p:pic>
            <p:nvPicPr>
              <p:cNvPr id="22" name="Písanie rukou 21">
                <a:extLst>
                  <a:ext uri="{FF2B5EF4-FFF2-40B4-BE49-F238E27FC236}">
                    <a16:creationId xmlns:a16="http://schemas.microsoft.com/office/drawing/2014/main" id="{2E552002-0680-4E57-B3C4-2ABE0DB077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7073" y="2699132"/>
                <a:ext cx="3258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Písanie rukou 22">
                <a:extLst>
                  <a:ext uri="{FF2B5EF4-FFF2-40B4-BE49-F238E27FC236}">
                    <a16:creationId xmlns:a16="http://schemas.microsoft.com/office/drawing/2014/main" id="{53A82FE9-9879-48BA-86A5-C088B5EEBC14}"/>
                  </a:ext>
                </a:extLst>
              </p14:cNvPr>
              <p14:cNvContentPartPr/>
              <p14:nvPr/>
            </p14:nvContentPartPr>
            <p14:xfrm>
              <a:off x="2393993" y="3139052"/>
              <a:ext cx="451800" cy="360"/>
            </p14:xfrm>
          </p:contentPart>
        </mc:Choice>
        <mc:Fallback xmlns="">
          <p:pic>
            <p:nvPicPr>
              <p:cNvPr id="23" name="Písanie rukou 22">
                <a:extLst>
                  <a:ext uri="{FF2B5EF4-FFF2-40B4-BE49-F238E27FC236}">
                    <a16:creationId xmlns:a16="http://schemas.microsoft.com/office/drawing/2014/main" id="{53A82FE9-9879-48BA-86A5-C088B5EEBC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58353" y="3067052"/>
                <a:ext cx="5234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Písanie rukou 23">
                <a:extLst>
                  <a:ext uri="{FF2B5EF4-FFF2-40B4-BE49-F238E27FC236}">
                    <a16:creationId xmlns:a16="http://schemas.microsoft.com/office/drawing/2014/main" id="{B392BCE0-A24F-47DC-BD38-93F2556185EF}"/>
                  </a:ext>
                </a:extLst>
              </p14:cNvPr>
              <p14:cNvContentPartPr/>
              <p14:nvPr/>
            </p14:nvContentPartPr>
            <p14:xfrm>
              <a:off x="2422073" y="3487532"/>
              <a:ext cx="320040" cy="360"/>
            </p14:xfrm>
          </p:contentPart>
        </mc:Choice>
        <mc:Fallback xmlns="">
          <p:pic>
            <p:nvPicPr>
              <p:cNvPr id="24" name="Písanie rukou 23">
                <a:extLst>
                  <a:ext uri="{FF2B5EF4-FFF2-40B4-BE49-F238E27FC236}">
                    <a16:creationId xmlns:a16="http://schemas.microsoft.com/office/drawing/2014/main" id="{B392BCE0-A24F-47DC-BD38-93F2556185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86433" y="3415892"/>
                <a:ext cx="391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Písanie rukou 24">
                <a:extLst>
                  <a:ext uri="{FF2B5EF4-FFF2-40B4-BE49-F238E27FC236}">
                    <a16:creationId xmlns:a16="http://schemas.microsoft.com/office/drawing/2014/main" id="{3B14C96A-B709-4374-87F4-E84991910498}"/>
                  </a:ext>
                </a:extLst>
              </p14:cNvPr>
              <p14:cNvContentPartPr/>
              <p14:nvPr/>
            </p14:nvContentPartPr>
            <p14:xfrm>
              <a:off x="2403353" y="4684892"/>
              <a:ext cx="272880" cy="360"/>
            </p14:xfrm>
          </p:contentPart>
        </mc:Choice>
        <mc:Fallback xmlns="">
          <p:pic>
            <p:nvPicPr>
              <p:cNvPr id="25" name="Písanie rukou 24">
                <a:extLst>
                  <a:ext uri="{FF2B5EF4-FFF2-40B4-BE49-F238E27FC236}">
                    <a16:creationId xmlns:a16="http://schemas.microsoft.com/office/drawing/2014/main" id="{3B14C96A-B709-4374-87F4-E8499191049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67713" y="4612892"/>
                <a:ext cx="344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Písanie rukou 25">
                <a:extLst>
                  <a:ext uri="{FF2B5EF4-FFF2-40B4-BE49-F238E27FC236}">
                    <a16:creationId xmlns:a16="http://schemas.microsoft.com/office/drawing/2014/main" id="{12B1A5AB-5FC4-465D-AE80-69F43D071ABB}"/>
                  </a:ext>
                </a:extLst>
              </p14:cNvPr>
              <p14:cNvContentPartPr/>
              <p14:nvPr/>
            </p14:nvContentPartPr>
            <p14:xfrm>
              <a:off x="2686313" y="4684892"/>
              <a:ext cx="360" cy="360"/>
            </p14:xfrm>
          </p:contentPart>
        </mc:Choice>
        <mc:Fallback xmlns="">
          <p:pic>
            <p:nvPicPr>
              <p:cNvPr id="26" name="Písanie rukou 25">
                <a:extLst>
                  <a:ext uri="{FF2B5EF4-FFF2-40B4-BE49-F238E27FC236}">
                    <a16:creationId xmlns:a16="http://schemas.microsoft.com/office/drawing/2014/main" id="{12B1A5AB-5FC4-465D-AE80-69F43D071AB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0313" y="461289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Písanie rukou 26">
                <a:extLst>
                  <a:ext uri="{FF2B5EF4-FFF2-40B4-BE49-F238E27FC236}">
                    <a16:creationId xmlns:a16="http://schemas.microsoft.com/office/drawing/2014/main" id="{26A900B0-A4E7-469D-ADA0-A45E2836DC67}"/>
                  </a:ext>
                </a:extLst>
              </p14:cNvPr>
              <p14:cNvContentPartPr/>
              <p14:nvPr/>
            </p14:nvContentPartPr>
            <p14:xfrm>
              <a:off x="2412713" y="5702972"/>
              <a:ext cx="385920" cy="360"/>
            </p14:xfrm>
          </p:contentPart>
        </mc:Choice>
        <mc:Fallback xmlns="">
          <p:pic>
            <p:nvPicPr>
              <p:cNvPr id="27" name="Písanie rukou 26">
                <a:extLst>
                  <a:ext uri="{FF2B5EF4-FFF2-40B4-BE49-F238E27FC236}">
                    <a16:creationId xmlns:a16="http://schemas.microsoft.com/office/drawing/2014/main" id="{26A900B0-A4E7-469D-ADA0-A45E2836DC6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77073" y="5630972"/>
                <a:ext cx="4575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Písanie rukou 27">
                <a:extLst>
                  <a:ext uri="{FF2B5EF4-FFF2-40B4-BE49-F238E27FC236}">
                    <a16:creationId xmlns:a16="http://schemas.microsoft.com/office/drawing/2014/main" id="{4ADD1031-62EB-45A0-83DB-2CC6FCDA074F}"/>
                  </a:ext>
                </a:extLst>
              </p14:cNvPr>
              <p14:cNvContentPartPr/>
              <p14:nvPr/>
            </p14:nvContentPartPr>
            <p14:xfrm>
              <a:off x="2403353" y="6079892"/>
              <a:ext cx="339120" cy="360"/>
            </p14:xfrm>
          </p:contentPart>
        </mc:Choice>
        <mc:Fallback xmlns="">
          <p:pic>
            <p:nvPicPr>
              <p:cNvPr id="28" name="Písanie rukou 27">
                <a:extLst>
                  <a:ext uri="{FF2B5EF4-FFF2-40B4-BE49-F238E27FC236}">
                    <a16:creationId xmlns:a16="http://schemas.microsoft.com/office/drawing/2014/main" id="{4ADD1031-62EB-45A0-83DB-2CC6FCDA07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67713" y="6008252"/>
                <a:ext cx="41076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961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D06D3-7D85-4738-A42F-1B5FFFB4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Tabulka četností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558582-B519-4CA5-957D-26879C841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Analyze</a:t>
            </a:r>
            <a:r>
              <a:rPr lang="sk-SK" dirty="0"/>
              <a:t> </a:t>
            </a:r>
            <a:r>
              <a:rPr lang="sk-SK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Descriptive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Frequencies</a:t>
            </a:r>
            <a:endParaRPr lang="cs-CZ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DE4C06B-AF87-48AC-A8C8-9D7F18B7A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477" y="2821354"/>
            <a:ext cx="9125045" cy="302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4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D4595-BD73-4234-B225-1F725C3E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Tabulka četností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1DC2D3F3-CADC-434E-AD5D-01B420452655}"/>
              </a:ext>
            </a:extLst>
          </p:cNvPr>
          <p:cNvSpPr txBox="1">
            <a:spLocks/>
          </p:cNvSpPr>
          <p:nvPr/>
        </p:nvSpPr>
        <p:spPr>
          <a:xfrm>
            <a:off x="2335099" y="2245350"/>
            <a:ext cx="2819400" cy="577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/>
              <a:t>Absolutní četnost</a:t>
            </a:r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94054E1C-A1EB-4FD0-8895-7B0210FD6AA2}"/>
              </a:ext>
            </a:extLst>
          </p:cNvPr>
          <p:cNvSpPr txBox="1">
            <a:spLocks/>
          </p:cNvSpPr>
          <p:nvPr/>
        </p:nvSpPr>
        <p:spPr>
          <a:xfrm>
            <a:off x="5353639" y="1689710"/>
            <a:ext cx="2819400" cy="577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/>
              <a:t>Relativní četnost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24DBEBF5-88E7-46E7-BD07-3D1E699DE25A}"/>
              </a:ext>
            </a:extLst>
          </p:cNvPr>
          <p:cNvSpPr txBox="1">
            <a:spLocks/>
          </p:cNvSpPr>
          <p:nvPr/>
        </p:nvSpPr>
        <p:spPr>
          <a:xfrm>
            <a:off x="8447202" y="2060462"/>
            <a:ext cx="3223182" cy="577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/>
              <a:t>Kumulativní procenta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2F1F11B2-F4B3-4270-AA47-BFD126388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37" y="3584451"/>
            <a:ext cx="6268325" cy="27245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Písanie rukou 21">
                <a:extLst>
                  <a:ext uri="{FF2B5EF4-FFF2-40B4-BE49-F238E27FC236}">
                    <a16:creationId xmlns:a16="http://schemas.microsoft.com/office/drawing/2014/main" id="{5113A564-8FC7-4518-9FAF-B0BC99879B83}"/>
                  </a:ext>
                </a:extLst>
              </p14:cNvPr>
              <p14:cNvContentPartPr/>
              <p14:nvPr/>
            </p14:nvContentPartPr>
            <p14:xfrm>
              <a:off x="3921113" y="2705252"/>
              <a:ext cx="1631880" cy="1017360"/>
            </p14:xfrm>
          </p:contentPart>
        </mc:Choice>
        <mc:Fallback xmlns="">
          <p:pic>
            <p:nvPicPr>
              <p:cNvPr id="22" name="Písanie rukou 21">
                <a:extLst>
                  <a:ext uri="{FF2B5EF4-FFF2-40B4-BE49-F238E27FC236}">
                    <a16:creationId xmlns:a16="http://schemas.microsoft.com/office/drawing/2014/main" id="{5113A564-8FC7-4518-9FAF-B0BC99879B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2473" y="2696252"/>
                <a:ext cx="1649520" cy="10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Písanie rukou 22">
                <a:extLst>
                  <a:ext uri="{FF2B5EF4-FFF2-40B4-BE49-F238E27FC236}">
                    <a16:creationId xmlns:a16="http://schemas.microsoft.com/office/drawing/2014/main" id="{F6A738C8-0102-4EAA-9B71-53DE66E0ACF7}"/>
                  </a:ext>
                </a:extLst>
              </p14:cNvPr>
              <p14:cNvContentPartPr/>
              <p14:nvPr/>
            </p14:nvContentPartPr>
            <p14:xfrm>
              <a:off x="5127833" y="3279812"/>
              <a:ext cx="462600" cy="460800"/>
            </p14:xfrm>
          </p:contentPart>
        </mc:Choice>
        <mc:Fallback xmlns="">
          <p:pic>
            <p:nvPicPr>
              <p:cNvPr id="23" name="Písanie rukou 22">
                <a:extLst>
                  <a:ext uri="{FF2B5EF4-FFF2-40B4-BE49-F238E27FC236}">
                    <a16:creationId xmlns:a16="http://schemas.microsoft.com/office/drawing/2014/main" id="{F6A738C8-0102-4EAA-9B71-53DE66E0AC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18833" y="3270812"/>
                <a:ext cx="48024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Písanie rukou 23">
                <a:extLst>
                  <a:ext uri="{FF2B5EF4-FFF2-40B4-BE49-F238E27FC236}">
                    <a16:creationId xmlns:a16="http://schemas.microsoft.com/office/drawing/2014/main" id="{90F22013-E4BE-46C0-B3D5-18124B49C3B5}"/>
                  </a:ext>
                </a:extLst>
              </p14:cNvPr>
              <p14:cNvContentPartPr/>
              <p14:nvPr/>
            </p14:nvContentPartPr>
            <p14:xfrm>
              <a:off x="6560273" y="2186852"/>
              <a:ext cx="47880" cy="1460520"/>
            </p14:xfrm>
          </p:contentPart>
        </mc:Choice>
        <mc:Fallback xmlns="">
          <p:pic>
            <p:nvPicPr>
              <p:cNvPr id="24" name="Písanie rukou 23">
                <a:extLst>
                  <a:ext uri="{FF2B5EF4-FFF2-40B4-BE49-F238E27FC236}">
                    <a16:creationId xmlns:a16="http://schemas.microsoft.com/office/drawing/2014/main" id="{90F22013-E4BE-46C0-B3D5-18124B49C3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51633" y="2177852"/>
                <a:ext cx="65520" cy="14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Písanie rukou 26">
                <a:extLst>
                  <a:ext uri="{FF2B5EF4-FFF2-40B4-BE49-F238E27FC236}">
                    <a16:creationId xmlns:a16="http://schemas.microsoft.com/office/drawing/2014/main" id="{EB43DAEB-D292-44FD-9168-EF4653964233}"/>
                  </a:ext>
                </a:extLst>
              </p14:cNvPr>
              <p14:cNvContentPartPr/>
              <p14:nvPr/>
            </p14:nvContentPartPr>
            <p14:xfrm>
              <a:off x="6362633" y="3289532"/>
              <a:ext cx="493560" cy="376200"/>
            </p14:xfrm>
          </p:contentPart>
        </mc:Choice>
        <mc:Fallback xmlns="">
          <p:pic>
            <p:nvPicPr>
              <p:cNvPr id="27" name="Písanie rukou 26">
                <a:extLst>
                  <a:ext uri="{FF2B5EF4-FFF2-40B4-BE49-F238E27FC236}">
                    <a16:creationId xmlns:a16="http://schemas.microsoft.com/office/drawing/2014/main" id="{EB43DAEB-D292-44FD-9168-EF46539642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53993" y="3280532"/>
                <a:ext cx="511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Písanie rukou 27">
                <a:extLst>
                  <a:ext uri="{FF2B5EF4-FFF2-40B4-BE49-F238E27FC236}">
                    <a16:creationId xmlns:a16="http://schemas.microsoft.com/office/drawing/2014/main" id="{75ED2B46-AB0C-43C8-8667-98B2B734DF4E}"/>
                  </a:ext>
                </a:extLst>
              </p14:cNvPr>
              <p14:cNvContentPartPr/>
              <p14:nvPr/>
            </p14:nvContentPartPr>
            <p14:xfrm>
              <a:off x="8633513" y="2469452"/>
              <a:ext cx="576360" cy="1017360"/>
            </p14:xfrm>
          </p:contentPart>
        </mc:Choice>
        <mc:Fallback xmlns="">
          <p:pic>
            <p:nvPicPr>
              <p:cNvPr id="28" name="Písanie rukou 27">
                <a:extLst>
                  <a:ext uri="{FF2B5EF4-FFF2-40B4-BE49-F238E27FC236}">
                    <a16:creationId xmlns:a16="http://schemas.microsoft.com/office/drawing/2014/main" id="{75ED2B46-AB0C-43C8-8667-98B2B734DF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24513" y="2460812"/>
                <a:ext cx="594000" cy="10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Písanie rukou 28">
                <a:extLst>
                  <a:ext uri="{FF2B5EF4-FFF2-40B4-BE49-F238E27FC236}">
                    <a16:creationId xmlns:a16="http://schemas.microsoft.com/office/drawing/2014/main" id="{EA8E08AA-B6CC-4976-9306-71446BC146FF}"/>
                  </a:ext>
                </a:extLst>
              </p14:cNvPr>
              <p14:cNvContentPartPr/>
              <p14:nvPr/>
            </p14:nvContentPartPr>
            <p14:xfrm>
              <a:off x="8559353" y="3063092"/>
              <a:ext cx="473760" cy="451800"/>
            </p14:xfrm>
          </p:contentPart>
        </mc:Choice>
        <mc:Fallback xmlns="">
          <p:pic>
            <p:nvPicPr>
              <p:cNvPr id="29" name="Písanie rukou 28">
                <a:extLst>
                  <a:ext uri="{FF2B5EF4-FFF2-40B4-BE49-F238E27FC236}">
                    <a16:creationId xmlns:a16="http://schemas.microsoft.com/office/drawing/2014/main" id="{EA8E08AA-B6CC-4976-9306-71446BC146F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50353" y="3054452"/>
                <a:ext cx="491400" cy="46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694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203C4-D0CC-461E-A3FA-99C0D0AC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84D11C-7146-4F9F-BC6A-717A5E2B0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pravidlo – nekomplikovat si grafy (život)</a:t>
            </a:r>
          </a:p>
          <a:p>
            <a:endParaRPr lang="cs-CZ" dirty="0"/>
          </a:p>
          <a:p>
            <a:r>
              <a:rPr lang="cs-CZ" dirty="0"/>
              <a:t>Cíl – vizualizovat distribuci hodnot</a:t>
            </a:r>
          </a:p>
          <a:p>
            <a:endParaRPr lang="cs-CZ" dirty="0"/>
          </a:p>
          <a:p>
            <a:r>
              <a:rPr lang="cs-CZ" dirty="0"/>
              <a:t>Plně postačí jednoduché sloupcové grafy (bar </a:t>
            </a:r>
            <a:r>
              <a:rPr lang="cs-CZ" dirty="0" err="1"/>
              <a:t>charts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Je zbytečné přidávat různé prvky typu 3D, kombinovat barvy, používat pro efekt koláčové grafy (</a:t>
            </a:r>
            <a:r>
              <a:rPr lang="cs-CZ" dirty="0" err="1"/>
              <a:t>pie</a:t>
            </a:r>
            <a:r>
              <a:rPr lang="cs-CZ" dirty="0"/>
              <a:t> </a:t>
            </a:r>
            <a:r>
              <a:rPr lang="cs-CZ" dirty="0" err="1"/>
              <a:t>charts</a:t>
            </a:r>
            <a:r>
              <a:rPr lang="cs-CZ" dirty="0"/>
              <a:t>) atd.</a:t>
            </a:r>
          </a:p>
        </p:txBody>
      </p:sp>
    </p:spTree>
    <p:extLst>
      <p:ext uri="{BB962C8B-B14F-4D97-AF65-F5344CB8AC3E}">
        <p14:creationId xmlns:p14="http://schemas.microsoft.com/office/powerpoint/2010/main" val="69022362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877</Words>
  <Application>Microsoft Office PowerPoint</Application>
  <PresentationFormat>Širokouhlá</PresentationFormat>
  <Paragraphs>178</Paragraphs>
  <Slides>30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Motív Office</vt:lpstr>
      <vt:lpstr>Deskriptivní statistika</vt:lpstr>
      <vt:lpstr>Dnes se posouváme o krok dále</vt:lpstr>
      <vt:lpstr>Deskriptivní analýza</vt:lpstr>
      <vt:lpstr>Deskriptivní analýza</vt:lpstr>
      <vt:lpstr>Kategorická data</vt:lpstr>
      <vt:lpstr>Najděte alespoň 5 nom. / ord. proměnných</vt:lpstr>
      <vt:lpstr>Tabulka četností</vt:lpstr>
      <vt:lpstr>Tabulka četností</vt:lpstr>
      <vt:lpstr>Vizualizace</vt:lpstr>
      <vt:lpstr>Vizualizace</vt:lpstr>
      <vt:lpstr>Prezentácia programu PowerPoint</vt:lpstr>
      <vt:lpstr>Prezentácia programu PowerPoint</vt:lpstr>
      <vt:lpstr>Prezentácia programu PowerPoint</vt:lpstr>
      <vt:lpstr>Prezentácia programu PowerPoint</vt:lpstr>
      <vt:lpstr>Kardinální proměnné</vt:lpstr>
      <vt:lpstr>Histogram</vt:lpstr>
      <vt:lpstr>Histogram</vt:lpstr>
      <vt:lpstr>Míry centrální tendence</vt:lpstr>
      <vt:lpstr>Modus</vt:lpstr>
      <vt:lpstr>Medián</vt:lpstr>
      <vt:lpstr>Medián - příklad</vt:lpstr>
      <vt:lpstr>Průměr</vt:lpstr>
      <vt:lpstr>Měsíčné příjmy hostů restaurace v tis. Kč</vt:lpstr>
      <vt:lpstr>Míry centrální tendence</vt:lpstr>
      <vt:lpstr>Mezikvartilové rozpětí</vt:lpstr>
      <vt:lpstr>Prezentácia programu PowerPoint</vt:lpstr>
      <vt:lpstr>Mezikvartilové rozpětí - postup</vt:lpstr>
      <vt:lpstr>Odlehlé případy (outliers)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Deskriptivní statistika</dc:title>
  <dc:creator>Peter Spáč</dc:creator>
  <cp:lastModifiedBy>Peter</cp:lastModifiedBy>
  <cp:revision>1</cp:revision>
  <dcterms:created xsi:type="dcterms:W3CDTF">2022-02-10T08:53:04Z</dcterms:created>
  <dcterms:modified xsi:type="dcterms:W3CDTF">2023-03-10T21:17:34Z</dcterms:modified>
</cp:coreProperties>
</file>