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7" r:id="rId3"/>
    <p:sldId id="275" r:id="rId4"/>
    <p:sldId id="261" r:id="rId5"/>
    <p:sldId id="263" r:id="rId6"/>
    <p:sldId id="274" r:id="rId7"/>
    <p:sldId id="259" r:id="rId8"/>
    <p:sldId id="258" r:id="rId9"/>
    <p:sldId id="269" r:id="rId10"/>
    <p:sldId id="279" r:id="rId11"/>
    <p:sldId id="276" r:id="rId12"/>
    <p:sldId id="280" r:id="rId13"/>
    <p:sldId id="260" r:id="rId14"/>
    <p:sldId id="262" r:id="rId15"/>
    <p:sldId id="264" r:id="rId16"/>
    <p:sldId id="265" r:id="rId17"/>
    <p:sldId id="266" r:id="rId18"/>
    <p:sldId id="278" r:id="rId19"/>
    <p:sldId id="267" r:id="rId20"/>
    <p:sldId id="268" r:id="rId21"/>
    <p:sldId id="270" r:id="rId22"/>
    <p:sldId id="271" r:id="rId23"/>
    <p:sldId id="272" r:id="rId24"/>
    <p:sldId id="273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86" autoAdjust="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67877-9A67-4078-9CE6-331F0E2178D3}" type="datetimeFigureOut">
              <a:rPr lang="cs-CZ" smtClean="0"/>
              <a:pPr/>
              <a:t>5.4.2023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854AF-ADD7-4B26-B335-B2C568C0C3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60225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4AF-ADD7-4B26-B335-B2C568C0C398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4AF-ADD7-4B26-B335-B2C568C0C398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5.4.2023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D5B29-046E-4298-8ABE-2A1DB7DA4D19}" type="datetimeFigureOut">
              <a:rPr lang="cs-CZ" smtClean="0"/>
              <a:pPr/>
              <a:t>5.4.2023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Případové a komparativní studie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POLn4003</a:t>
            </a:r>
          </a:p>
          <a:p>
            <a:endParaRPr lang="cs-CZ" dirty="0"/>
          </a:p>
          <a:p>
            <a:r>
              <a:rPr lang="cs-CZ" dirty="0" smtClean="0"/>
              <a:t>5</a:t>
            </a:r>
            <a:r>
              <a:rPr lang="cs-CZ" dirty="0" smtClean="0"/>
              <a:t>.4</a:t>
            </a:r>
            <a:r>
              <a:rPr lang="cs-CZ" dirty="0"/>
              <a:t>. </a:t>
            </a:r>
            <a:r>
              <a:rPr lang="cs-CZ" dirty="0" smtClean="0"/>
              <a:t>2023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Studium nejvíce pravděpodobného případu-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Čím větší poměrnost VS, tím více stran ve stranickém systému</a:t>
            </a:r>
          </a:p>
          <a:p>
            <a:endParaRPr lang="cs-CZ" dirty="0"/>
          </a:p>
          <a:p>
            <a:r>
              <a:rPr lang="cs-CZ" dirty="0"/>
              <a:t>Vybíráme si Nizozemí, pokud bychom zjistili malý počet stran, byla by teorie zpochybněna.</a:t>
            </a:r>
          </a:p>
          <a:p>
            <a:endParaRPr lang="cs-CZ" dirty="0"/>
          </a:p>
          <a:p>
            <a:r>
              <a:rPr lang="cs-CZ"/>
              <a:t>Problematičtější strategie, </a:t>
            </a:r>
            <a:r>
              <a:rPr lang="cs-CZ" dirty="0"/>
              <a:t>než nejméně pravděpodobný případ.</a:t>
            </a:r>
          </a:p>
        </p:txBody>
      </p:sp>
    </p:spTree>
    <p:extLst>
      <p:ext uri="{BB962C8B-B14F-4D97-AF65-F5344CB8AC3E}">
        <p14:creationId xmlns:p14="http://schemas.microsoft.com/office/powerpoint/2010/main" xmlns="" val="583242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Studium deviantního případu- příklad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Předpokládáme, že </a:t>
            </a:r>
            <a:r>
              <a:rPr lang="cs-CZ" b="1" dirty="0"/>
              <a:t>poměrné systémy podporují multipartimus</a:t>
            </a:r>
          </a:p>
          <a:p>
            <a:endParaRPr lang="cs-CZ" b="1" dirty="0"/>
          </a:p>
          <a:p>
            <a:r>
              <a:rPr lang="cs-CZ" dirty="0"/>
              <a:t>Studujeme podrobně deviantní případ(y): Maltu a Rakousko po WW2</a:t>
            </a:r>
          </a:p>
          <a:p>
            <a:endParaRPr lang="cs-CZ" dirty="0"/>
          </a:p>
          <a:p>
            <a:r>
              <a:rPr lang="cs-CZ" dirty="0"/>
              <a:t>Výsledkem reformulace teorie: </a:t>
            </a:r>
            <a:r>
              <a:rPr lang="cs-CZ" b="1" dirty="0"/>
              <a:t>počet stran je ovlivněn jak volebním systémem, tak strukturací stávajícího stranického systému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C6DB102-EEFD-4643-ADCB-7C40CC8A8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Interpretativní případová studie/aplikace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E402B1F-7A7E-440C-AEE2-EC0776C61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Diplomka </a:t>
            </a:r>
            <a:r>
              <a:rPr lang="cs-CZ" dirty="0" err="1"/>
              <a:t>Golasowski</a:t>
            </a:r>
            <a:r>
              <a:rPr lang="cs-CZ" dirty="0"/>
              <a:t> 2021</a:t>
            </a:r>
          </a:p>
          <a:p>
            <a:r>
              <a:rPr lang="cs-CZ" dirty="0"/>
              <a:t>Koncept/teorie </a:t>
            </a:r>
            <a:r>
              <a:rPr lang="cs-CZ" dirty="0" err="1"/>
              <a:t>spindoctoringu</a:t>
            </a:r>
            <a:endParaRPr lang="cs-CZ" dirty="0"/>
          </a:p>
          <a:p>
            <a:r>
              <a:rPr lang="cs-CZ" dirty="0"/>
              <a:t>T.G. Masaryk jako „</a:t>
            </a:r>
            <a:r>
              <a:rPr lang="cs-CZ" dirty="0" err="1"/>
              <a:t>spindoctor</a:t>
            </a:r>
            <a:r>
              <a:rPr lang="cs-CZ" dirty="0"/>
              <a:t>“ během WW1</a:t>
            </a:r>
          </a:p>
          <a:p>
            <a:r>
              <a:rPr lang="cs-CZ" dirty="0"/>
              <a:t>10 případových studií Masaryka- </a:t>
            </a:r>
            <a:r>
              <a:rPr lang="cs-CZ" dirty="0" err="1"/>
              <a:t>spindoctora</a:t>
            </a:r>
            <a:r>
              <a:rPr lang="cs-CZ" dirty="0"/>
              <a:t> (kritéria čas, důležitost), porozumění kontextu, identifikace spinu, popis konkrétních technik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984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Komparativní studie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Lijphart: </a:t>
            </a:r>
            <a:r>
              <a:rPr lang="cs-CZ" b="1" dirty="0"/>
              <a:t>kvaziexperimentální metoda</a:t>
            </a:r>
            <a:r>
              <a:rPr lang="cs-CZ" dirty="0"/>
              <a:t>- proč?</a:t>
            </a:r>
          </a:p>
          <a:p>
            <a:r>
              <a:rPr lang="cs-CZ" dirty="0"/>
              <a:t>Malé N (nemůžeme použít statistickou metodu)</a:t>
            </a:r>
          </a:p>
          <a:p>
            <a:r>
              <a:rPr lang="cs-CZ" dirty="0"/>
              <a:t>V </a:t>
            </a:r>
            <a:r>
              <a:rPr lang="cs-CZ" b="1" dirty="0"/>
              <a:t>experimentu</a:t>
            </a:r>
            <a:r>
              <a:rPr lang="cs-CZ" dirty="0"/>
              <a:t>: kontrolujeme vliv prostředí, manipulujeme jen proměnnou, která nás zajímá (kontrolní a experimentální skupina)</a:t>
            </a:r>
          </a:p>
          <a:p>
            <a:pPr>
              <a:buNone/>
            </a:pPr>
            <a:r>
              <a:rPr lang="cs-CZ" dirty="0"/>
              <a:t>V </a:t>
            </a:r>
            <a:r>
              <a:rPr lang="cs-CZ" b="1" dirty="0"/>
              <a:t>komparativní studii</a:t>
            </a:r>
            <a:r>
              <a:rPr lang="cs-CZ" dirty="0"/>
              <a:t>- manipulujeme případy (jejich výběrem) tak, aby některé parametry byly konstantní a jiné variovaly.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Logika srovnání a tvorba teorie- 3 strategie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Metoda shody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Metoda rozdílu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Fuzzy set logika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shody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Sanžíme se najít systémy/případy, ve kterých (všech) 1. existuje nějaká hodnota závislé proměnné (např. demokracie=ANO) a zároveň jsou v řadě parametrů velmi odlišné. My hledáme parametr, ve kterém jsou shodné a který má potenciál vysvětlit naši hodnotu závislé proměnné.</a:t>
            </a:r>
          </a:p>
          <a:p>
            <a:r>
              <a:rPr lang="cs-CZ" dirty="0"/>
              <a:t> Domníváme se při našem vysvětlení, že hodnota Y je ovlivněna tím X, kde nalezneme kovarianci.</a:t>
            </a:r>
          </a:p>
          <a:p>
            <a:r>
              <a:rPr lang="cs-CZ" dirty="0"/>
              <a:t>Prakticky tzv. </a:t>
            </a:r>
            <a:r>
              <a:rPr lang="cs-CZ" b="1" dirty="0"/>
              <a:t>studium nejvíce odlišných případů MDSD (výhoda- obvykle jich je hodně)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Studium nejvíce odlišných případů</a:t>
            </a:r>
            <a:r>
              <a:rPr lang="cs-CZ" dirty="0"/>
              <a:t>: příklad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Co podporuje/Podporují individuální politická práva přetrvání demokracie?</a:t>
            </a:r>
          </a:p>
          <a:p>
            <a:r>
              <a:rPr lang="cs-CZ" dirty="0"/>
              <a:t>Vybereme si státy OSN, které jsou odlišné v řadě parametrů (kontinent, velikost, forma vlády, HDP per capita, první, druhý, třetí svět etc.), ale ve všech z nich přetrvala demokracie.</a:t>
            </a:r>
          </a:p>
          <a:p>
            <a:r>
              <a:rPr lang="cs-CZ" dirty="0"/>
              <a:t>Měříme 1.politická práva (X1) a 2.jejich dodržování (X2) (nezávislé proměnné) a stabilitu demokracie (závislou proměnnou Y). Konstatujeme, že mezi nimi existuje kauzální mechanismus, pokud nalezneme konfiguraci stejné hodnoty X1,X2-stejná hodnota Y</a:t>
            </a:r>
          </a:p>
          <a:p>
            <a:r>
              <a:rPr lang="cs-CZ" dirty="0"/>
              <a:t>Zároveň měříme celou řadu dalších proměnných, kde nenalezneme kovarianci, ty nejsou naše vysvětlení (ale měřit je musíme, protože zkoumáme odlišné případy).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různosti/rozdílu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Snažíme se najít případy, v nichž 1. existuje řada víceméně shodných parametrů- proměnných (historický vývoj, dědictví minulého režimu, forma vlády, velikost) a 2.zároveň se u všech případů proměňuje hodnota závislé proměnné. My hledáme nezávislou proměnnou/proměnné, které variují společně s tou závislou </a:t>
            </a:r>
            <a:r>
              <a:rPr lang="cs-CZ" b="1" dirty="0"/>
              <a:t>(TO JE NAŠE VYSVĚTLENÍ).</a:t>
            </a:r>
          </a:p>
          <a:p>
            <a:r>
              <a:rPr lang="cs-CZ" dirty="0"/>
              <a:t>Prakticky- </a:t>
            </a:r>
            <a:r>
              <a:rPr lang="cs-CZ" b="1" dirty="0"/>
              <a:t>studium (nejvíce) podobných případů MSSD (nevýhoda- často je jich málo).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Příklad: logika studia podobných případů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Chceme vysvětlit levicový terorismus v Itálii v 70. letech XX. stol. a to, že ve Francii v té době nebyl</a:t>
            </a:r>
          </a:p>
          <a:p>
            <a:endParaRPr lang="cs-CZ" dirty="0"/>
          </a:p>
          <a:p>
            <a:r>
              <a:rPr lang="cs-CZ" dirty="0"/>
              <a:t>Důvody určitě nejsou ani pluralistický systém zprostředkování zájmů ani přítomnost komunistické strany, protože v těchto věcech na tom země byly stejně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Příklad: studium podobných případů (MSSD)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Zajímá nás, zda </a:t>
            </a:r>
            <a:r>
              <a:rPr lang="cs-CZ" u="sng" dirty="0"/>
              <a:t>sféra politiky </a:t>
            </a:r>
            <a:r>
              <a:rPr lang="cs-CZ" dirty="0"/>
              <a:t>(politics) ovlivňuje </a:t>
            </a:r>
            <a:r>
              <a:rPr lang="cs-CZ" u="sng" dirty="0"/>
              <a:t>velikost sociálního státu </a:t>
            </a:r>
            <a:r>
              <a:rPr lang="cs-CZ" dirty="0"/>
              <a:t>(množství sociálních výdajů)</a:t>
            </a:r>
          </a:p>
          <a:p>
            <a:r>
              <a:rPr lang="cs-CZ" dirty="0"/>
              <a:t>Vybereme si podobné země (například země OECD)</a:t>
            </a:r>
          </a:p>
          <a:p>
            <a:r>
              <a:rPr lang="cs-CZ" dirty="0"/>
              <a:t>Politics operacionalizujeme jako převahu levice/pravice ve vládě.</a:t>
            </a:r>
          </a:p>
          <a:p>
            <a:r>
              <a:rPr lang="cs-CZ" dirty="0"/>
              <a:t>Pokud zjistíme, že velikost sociálního státu se mění s tím, kdo má převahu ve vládě (např. u levice roste, u pravice klesá), je politics vysvětlující proměnnou velikosti sociálního státu.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b="1" dirty="0"/>
              <a:t>    Sherlock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i="1" dirty="0"/>
              <a:t>I used to think I was an idiot</a:t>
            </a:r>
            <a:r>
              <a:rPr lang="en-US" dirty="0"/>
              <a:t>. </a:t>
            </a:r>
            <a:r>
              <a:rPr lang="en-US" b="1" dirty="0"/>
              <a:t>Mycroft</a:t>
            </a:r>
            <a:r>
              <a:rPr lang="en-US" dirty="0"/>
              <a:t>: </a:t>
            </a:r>
            <a:r>
              <a:rPr lang="en-US" i="1" dirty="0"/>
              <a:t>Both of us thought you were an idiot, Sherlock. We had nothing else to go on 'til we met other children. </a:t>
            </a:r>
            <a:endParaRPr lang="cs-CZ" i="1" dirty="0" smtClean="0"/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i="1" dirty="0" smtClean="0"/>
              <a:t>(</a:t>
            </a:r>
            <a:r>
              <a:rPr lang="cs-CZ" i="1" dirty="0" err="1" smtClean="0"/>
              <a:t>Sherlock</a:t>
            </a:r>
            <a:r>
              <a:rPr lang="cs-CZ" i="1" dirty="0" smtClean="0"/>
              <a:t>, TV </a:t>
            </a:r>
            <a:r>
              <a:rPr lang="cs-CZ" i="1" dirty="0" err="1" smtClean="0"/>
              <a:t>Series</a:t>
            </a:r>
            <a:r>
              <a:rPr lang="cs-CZ" i="1" dirty="0" smtClean="0"/>
              <a:t> 2010-2017)</a:t>
            </a:r>
            <a:endParaRPr lang="cs-CZ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Fuzzy set srovnávací logika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Používá se zejména tam, kde uvažujeme vícenásobné příčiny, pracujeme s „mlhavou logikou“</a:t>
            </a:r>
          </a:p>
          <a:p>
            <a:r>
              <a:rPr lang="cs-CZ" dirty="0"/>
              <a:t>Příklad: uvažujeme, že rozpady států mohou být způsobeny kombinací tří proměnných typu „náchylnost k rozpadu při tlaku zvenčí“, „agrarismus“ a „zneužívání  moci elitou“ (mají hodnoty „přítomno x nepřítomno“) máme tak osm (2x2x2) ideálních typů, následně zkoumáme, jak reálné případy, v nichž byla nebo naopak nebyla sociální revoluce naplňují tyto kombinace podmínek. Zjistíme například, že nutnou a postačující podmínkou sociální revoluce je 1. buďto přítomnost všech tří faktorů nebo 2.nepřítomnost dvou konkrétních a přítomnost jednoho.</a:t>
            </a:r>
          </a:p>
          <a:p>
            <a:r>
              <a:rPr lang="cs-CZ" dirty="0"/>
              <a:t>Rozlišujeme někdy rovněž </a:t>
            </a:r>
            <a:r>
              <a:rPr lang="cs-CZ" b="1" dirty="0"/>
              <a:t>míru přítomnosti </a:t>
            </a:r>
            <a:r>
              <a:rPr lang="cs-CZ" dirty="0"/>
              <a:t>faktorů (členství v proměnných není ano x ne), převádíme číselné argumenty v lingvistické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DP Adam Polách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Nevýhody a omezení komparativních studií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„Málo případů, mnoho proměnných“- často problém s využitím metody shody/rozdílu</a:t>
            </a:r>
          </a:p>
          <a:p>
            <a:r>
              <a:rPr lang="cs-CZ" dirty="0"/>
              <a:t>Abychom měli více případů, dochází k roztahování konceptů </a:t>
            </a:r>
            <a:r>
              <a:rPr lang="cs-CZ" b="1" dirty="0"/>
              <a:t>„concept stretching“ </a:t>
            </a:r>
            <a:r>
              <a:rPr lang="cs-CZ" dirty="0"/>
              <a:t>(minulá přednáška), ty pak ztrácí část významu.</a:t>
            </a:r>
          </a:p>
          <a:p>
            <a:pPr>
              <a:buNone/>
            </a:pPr>
            <a:r>
              <a:rPr lang="cs-CZ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293096"/>
            <a:ext cx="2768923" cy="2372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roztažení konceptů- </a:t>
            </a:r>
            <a:r>
              <a:rPr lang="cs-CZ" b="1" dirty="0"/>
              <a:t>rodinná podobnost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Definujeme politické strany jako entity, které 1.usilují o hlasy, 2.usilují o volené úřady a 3.usilují o prosazení politiky.</a:t>
            </a:r>
          </a:p>
          <a:p>
            <a:endParaRPr lang="cs-CZ" dirty="0"/>
          </a:p>
          <a:p>
            <a:r>
              <a:rPr lang="cs-CZ" dirty="0"/>
              <a:t>Pokud zkoumáme politické strany, můžeme mezi ně například zahrnout všechny entity, které splňují aspoň dvě podmínky. Pokud ale zkoumáme, jaké strategie mají strany, aby naplnily jednotlivé podmínky, nemůžeme koncept roztáhnout.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Nevýhody a omezení komparativních studií (II.)- čas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Strategie maximalizace případů skrze prostor a čas má své limity (</a:t>
            </a:r>
            <a:r>
              <a:rPr lang="cs-CZ" b="1" i="1" dirty="0"/>
              <a:t>pooled time analysis</a:t>
            </a:r>
            <a:r>
              <a:rPr lang="cs-CZ" dirty="0"/>
              <a:t>), může se proměňovat význam konceptů</a:t>
            </a:r>
          </a:p>
          <a:p>
            <a:r>
              <a:rPr lang="cs-CZ" b="1" dirty="0"/>
              <a:t>Univerzalisté</a:t>
            </a:r>
            <a:r>
              <a:rPr lang="cs-CZ" dirty="0"/>
              <a:t>: politické systémy mají stále stejné funkce vs. </a:t>
            </a:r>
            <a:r>
              <a:rPr lang="cs-CZ" b="1" dirty="0"/>
              <a:t>Relativisté: </a:t>
            </a:r>
            <a:r>
              <a:rPr lang="cs-CZ" dirty="0"/>
              <a:t>kulturní a antropologické rozdíly.</a:t>
            </a:r>
          </a:p>
          <a:p>
            <a:r>
              <a:rPr lang="cs-CZ" b="1" dirty="0"/>
              <a:t>Příklad problematického designu</a:t>
            </a:r>
            <a:r>
              <a:rPr lang="cs-CZ" dirty="0"/>
              <a:t>: levice x pravice v čase a prostoru.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interpretace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Galtonův problém</a:t>
            </a:r>
            <a:r>
              <a:rPr lang="cs-CZ" dirty="0"/>
              <a:t>- případy na sobě nejsou navzájem nezávislé, ovlivňují se navzájem, to zkresluje vliv našich vysvětlujících proměnných</a:t>
            </a:r>
          </a:p>
          <a:p>
            <a:endParaRPr lang="cs-CZ" dirty="0"/>
          </a:p>
          <a:p>
            <a:r>
              <a:rPr lang="cs-CZ" b="1" dirty="0"/>
              <a:t>Ekologické chyby</a:t>
            </a:r>
            <a:r>
              <a:rPr lang="cs-CZ" dirty="0"/>
              <a:t>- používáme data/závěry z jedné úrovně (např. státní) k tomu, abychom formulovali předpoklady o jiné úrovni (např. skupinové) více viz následující přednáška dr. Vody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Kvantitativní výzkum vs. Případové studie- „význam případu“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09768378"/>
              </p:ext>
            </p:extLst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KVANTITATIVNÍ VÝZKUM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PŘÍPADOVÉ STUDIE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CÍL</a:t>
                      </a:r>
                      <a:r>
                        <a:rPr lang="cs-CZ" dirty="0"/>
                        <a:t>:</a:t>
                      </a:r>
                      <a:r>
                        <a:rPr lang="cs-CZ" baseline="0" dirty="0"/>
                        <a:t> NALEZENÍ OBECNÉ TENDENCE VE VELKÉM MNOŽSTVÍ POZOROVÁNÍ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CÍL</a:t>
                      </a:r>
                      <a:r>
                        <a:rPr lang="cs-CZ" dirty="0"/>
                        <a:t>: POROZUMĚNÍ MALÉMU</a:t>
                      </a:r>
                      <a:r>
                        <a:rPr lang="cs-CZ" baseline="0" dirty="0"/>
                        <a:t> MNOŽSTVÍ PŘÍPADŮ, KTERÉ JSOU BUĎTO SUBSTANTIVNĚ NEBO TEORETICKY DŮLEŽITÉ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POPULACE</a:t>
                      </a:r>
                      <a:r>
                        <a:rPr lang="cs-CZ" dirty="0"/>
                        <a:t>:</a:t>
                      </a:r>
                      <a:r>
                        <a:rPr lang="cs-CZ" baseline="0" dirty="0"/>
                        <a:t> PŘEDEM ZNÁMÁ, HLAVNÍM ÚKOLEM VYBRAT VZOREK, KTERÝ JI NĚJAK REPREZENTUJE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POPULACE</a:t>
                      </a:r>
                      <a:r>
                        <a:rPr lang="cs-CZ" dirty="0"/>
                        <a:t>:</a:t>
                      </a:r>
                      <a:r>
                        <a:rPr lang="cs-CZ" baseline="0" dirty="0"/>
                        <a:t> VÝZKUMNÍK ODPOVÍDÁ NA DVĚ OTÁZKY- „JAKÉ ZKOUMÁM PŘÍPADY?“ A „JAK PŘESNĚ VYPADAJÍ?“ V PRŮBĚHU VÝZKUMU, JAK SE VYVÍJÍ JEHO ZNALOST O FENOMÉNECH, KTERÉ ZKOUMÁ 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N:</a:t>
                      </a:r>
                      <a:r>
                        <a:rPr lang="cs-CZ" baseline="0" dirty="0"/>
                        <a:t> VĚTŠÍ N JE VŽDY LEPŠÍ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N</a:t>
                      </a:r>
                      <a:r>
                        <a:rPr lang="cs-CZ" dirty="0"/>
                        <a:t>: DŮLEŽITÉ JE, ABY SE VYSKYTOVAL NĚJAKÝ FENOMÉN,</a:t>
                      </a:r>
                      <a:r>
                        <a:rPr lang="cs-CZ" baseline="0" dirty="0"/>
                        <a:t> VĚTŠÍ N NENÍ NUTNĚ LEPŠÍ („ZEMĚ ARABSKÉHO JARA“)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TEORIE</a:t>
                      </a:r>
                      <a:r>
                        <a:rPr lang="cs-CZ" dirty="0"/>
                        <a:t>:</a:t>
                      </a:r>
                      <a:r>
                        <a:rPr lang="cs-CZ" baseline="0" dirty="0"/>
                        <a:t> OBVYKLE JSOU FORMULOVANÉ, NENÍ PROBLÉM PRACOVAT S NIMI ANI S HYPOTÉZAMI (CONVERSE: IDENTIFIKACE)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TEORIE</a:t>
                      </a:r>
                      <a:r>
                        <a:rPr lang="cs-CZ" dirty="0"/>
                        <a:t>: OBVYKLE NEEXISTUJÍ, KOMPARATIVNÍ</a:t>
                      </a:r>
                      <a:r>
                        <a:rPr lang="cs-CZ" baseline="0" dirty="0"/>
                        <a:t> STUDIUM ZNAMENÁ  HLEDAT A VYVÍJET NOVÉ KONCEPTY, HYPOTÉZY </a:t>
                      </a:r>
                      <a:r>
                        <a:rPr lang="cs-CZ" baseline="0" dirty="0" smtClean="0"/>
                        <a:t>A NĚKDY I TEORIE</a:t>
                      </a:r>
                      <a:r>
                        <a:rPr lang="cs-CZ" baseline="0" dirty="0"/>
                        <a:t>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„Případ“ v komparativní analýze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cs-CZ" dirty="0"/>
              <a:t>„Uzavřený systém v čase a prostoru“ (Mussoliniho Itálie, Evropa po WW2, Parlamentní volby v ČR r. 2010)</a:t>
            </a:r>
          </a:p>
          <a:p>
            <a:r>
              <a:rPr lang="cs-CZ" dirty="0"/>
              <a:t>Obvykle ho vybíráme z větší skupiny podobně definovaných objektů.</a:t>
            </a:r>
          </a:p>
          <a:p>
            <a:r>
              <a:rPr lang="cs-CZ" dirty="0"/>
              <a:t>Studovat ho neznamená nutně jedno pozorování, často i více (</a:t>
            </a:r>
            <a:r>
              <a:rPr lang="cs-CZ" b="1" dirty="0"/>
              <a:t>time-series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/>
          </a:bodyPr>
          <a:lstStyle/>
          <a:p>
            <a:r>
              <a:rPr lang="cs-CZ" dirty="0"/>
              <a:t>Typy zahrnutých výzkumných designů (Pennings 2006)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02273" y="1429482"/>
            <a:ext cx="5741727" cy="542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Případové a komparativní studie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Jednopřípadová studie</a:t>
            </a:r>
            <a:r>
              <a:rPr lang="cs-CZ" dirty="0"/>
              <a:t>: striktně vzato (sama o sobě) ne komparativní, může být ale součástí komparativního designu</a:t>
            </a:r>
          </a:p>
          <a:p>
            <a:r>
              <a:rPr lang="cs-CZ" b="1" dirty="0"/>
              <a:t>Časová řada: </a:t>
            </a:r>
            <a:r>
              <a:rPr lang="cs-CZ" dirty="0"/>
              <a:t>u jednoho nebo více případů- zkoumáme mechanismy (konfiguraci proměnných), produkující efekt, můžeme replikovat stávající studii tím, že přidáme další body v čase (typicky konfigurace po volbách)</a:t>
            </a:r>
          </a:p>
          <a:p>
            <a:r>
              <a:rPr lang="cs-CZ" b="1" dirty="0"/>
              <a:t>Uzavřené univerzum:</a:t>
            </a:r>
            <a:r>
              <a:rPr lang="cs-CZ" dirty="0"/>
              <a:t> pár případů v jednom nebo málo časových bodech (příklad: staré a nové režimy)</a:t>
            </a:r>
          </a:p>
          <a:p>
            <a:r>
              <a:rPr lang="cs-CZ" b="1" dirty="0"/>
              <a:t>Průřezová studie</a:t>
            </a:r>
            <a:r>
              <a:rPr lang="cs-CZ" dirty="0"/>
              <a:t>: více případů v jednom čase (nejčastější)</a:t>
            </a:r>
          </a:p>
          <a:p>
            <a:r>
              <a:rPr lang="cs-CZ" b="1" dirty="0"/>
              <a:t>Pooled analýzy</a:t>
            </a:r>
            <a:r>
              <a:rPr lang="cs-CZ" dirty="0"/>
              <a:t>: více případů v různých časech (Sartoriho polarizované pluralismy)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případových studií (Lijphart)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Případová studie bez teorie/teoretické ambice (deskriptivní)</a:t>
            </a:r>
          </a:p>
          <a:p>
            <a:r>
              <a:rPr lang="cs-CZ" dirty="0"/>
              <a:t>Ilustrativní teoretická případová studie (</a:t>
            </a:r>
            <a:r>
              <a:rPr lang="cs-CZ" b="1" dirty="0"/>
              <a:t>vyhýbejte se!)</a:t>
            </a:r>
          </a:p>
          <a:p>
            <a:r>
              <a:rPr lang="cs-CZ" dirty="0"/>
              <a:t>Interpretativní případové studie (aplikace teorie)</a:t>
            </a:r>
          </a:p>
          <a:p>
            <a:r>
              <a:rPr lang="cs-CZ" dirty="0"/>
              <a:t>Problem solving případová studie</a:t>
            </a:r>
          </a:p>
          <a:p>
            <a:r>
              <a:rPr lang="cs-CZ" dirty="0"/>
              <a:t>Případové studie pro testování teorie (pro posílení, zpochybnění)</a:t>
            </a:r>
          </a:p>
          <a:p>
            <a:r>
              <a:rPr lang="cs-CZ" dirty="0"/>
              <a:t>Studie odlehlých případů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Jednopřípadové studie a vztah k teorii- dvě strategie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Na základě studia jednoho případu </a:t>
            </a:r>
            <a:r>
              <a:rPr lang="cs-CZ" b="1" dirty="0"/>
              <a:t>nemůžeme</a:t>
            </a:r>
            <a:r>
              <a:rPr lang="cs-CZ" dirty="0"/>
              <a:t> teorii </a:t>
            </a:r>
            <a:r>
              <a:rPr lang="cs-CZ" b="1" dirty="0"/>
              <a:t>vytvářet</a:t>
            </a:r>
            <a:r>
              <a:rPr lang="cs-CZ" dirty="0"/>
              <a:t>, nenaplníme podmínku čtyř kauzálních prahů (nejsme schopni dokázat kovarianci), ale jsou strategie jejího testování, případně navrhování předběžných hypotéz</a:t>
            </a:r>
          </a:p>
          <a:p>
            <a:endParaRPr lang="cs-CZ" b="1" dirty="0"/>
          </a:p>
          <a:p>
            <a:r>
              <a:rPr lang="cs-CZ" b="1" dirty="0"/>
              <a:t>Studium nejvíce pravděpodobného případu- </a:t>
            </a:r>
            <a:r>
              <a:rPr lang="cs-CZ" dirty="0"/>
              <a:t>studujeme příklad s hodnotou nezávislé proměnné, který by měl nejvíce odpovídat očekáváním teorie (vysoká čí nízká hodnota</a:t>
            </a:r>
            <a:r>
              <a:rPr lang="cs-CZ" dirty="0" smtClean="0"/>
              <a:t>), že bude produkovat výrazný efekt- </a:t>
            </a:r>
            <a:r>
              <a:rPr lang="cs-CZ" dirty="0"/>
              <a:t>pokud se nepotvrdí, je celá teorie zpochybněna.</a:t>
            </a:r>
          </a:p>
          <a:p>
            <a:r>
              <a:rPr lang="cs-CZ" b="1" dirty="0"/>
              <a:t>Studium nejméně pravděpodobného případu- </a:t>
            </a:r>
            <a:r>
              <a:rPr lang="cs-CZ" dirty="0"/>
              <a:t>studujeme případ, který by měl co nejméně odpovídat, pokud se potvrdí, je celá teorie posílena.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Studium nejméně pravděpodobného případu- příklad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Teorie: </a:t>
            </a:r>
            <a:r>
              <a:rPr lang="cs-CZ" b="1" dirty="0"/>
              <a:t>Dění v mezistátní politické aréně je determinováno děními v domácí politické aréně.</a:t>
            </a:r>
          </a:p>
          <a:p>
            <a:endParaRPr lang="cs-CZ" dirty="0"/>
          </a:p>
          <a:p>
            <a:r>
              <a:rPr lang="cs-CZ" b="1" dirty="0"/>
              <a:t>Nejméně pravděpodobný případ:</a:t>
            </a:r>
            <a:r>
              <a:rPr lang="cs-CZ" dirty="0"/>
              <a:t> Francie za de Gaulla (zdůrazňoval primát mezistátní arény), pokud i zde potvrdíme, hodnota teorie významně vzroste.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11680</TotalTime>
  <Words>1508</Words>
  <Application>Microsoft Office PowerPoint</Application>
  <PresentationFormat>On-screen Show (4:3)</PresentationFormat>
  <Paragraphs>119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Případové a komparativní studie</vt:lpstr>
      <vt:lpstr>Slide 2</vt:lpstr>
      <vt:lpstr>Kvantitativní výzkum vs. Případové studie- „význam případu“</vt:lpstr>
      <vt:lpstr>„Případ“ v komparativní analýze</vt:lpstr>
      <vt:lpstr>Typy zahrnutých výzkumných designů (Pennings 2006)</vt:lpstr>
      <vt:lpstr>Případové a komparativní studie</vt:lpstr>
      <vt:lpstr>Typy případových studií (Lijphart)</vt:lpstr>
      <vt:lpstr>Jednopřípadové studie a vztah k teorii- dvě strategie</vt:lpstr>
      <vt:lpstr>Studium nejméně pravděpodobného případu- příklad</vt:lpstr>
      <vt:lpstr>Studium nejvíce pravděpodobného případu- příklad</vt:lpstr>
      <vt:lpstr>Studium deviantního případu- příklad</vt:lpstr>
      <vt:lpstr>Interpretativní případová studie/aplikace teorie</vt:lpstr>
      <vt:lpstr>Komparativní studie</vt:lpstr>
      <vt:lpstr>Logika srovnání a tvorba teorie- 3 strategie</vt:lpstr>
      <vt:lpstr>Metoda shody</vt:lpstr>
      <vt:lpstr>Studium nejvíce odlišných případů: příklad</vt:lpstr>
      <vt:lpstr>Metoda různosti/rozdílu</vt:lpstr>
      <vt:lpstr>Příklad: logika studia podobných případů</vt:lpstr>
      <vt:lpstr>Příklad: studium podobných případů (MSSD)</vt:lpstr>
      <vt:lpstr>Fuzzy set srovnávací logika</vt:lpstr>
      <vt:lpstr>Nevýhody a omezení komparativních studií</vt:lpstr>
      <vt:lpstr>Příklad roztažení konceptů- rodinná podobnost</vt:lpstr>
      <vt:lpstr>Nevýhody a omezení komparativních studií (II.)- čas</vt:lpstr>
      <vt:lpstr>Problémy interpretace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Případové a komparativní studie</dc:title>
  <dc:creator>Roman Chytilek</dc:creator>
  <cp:lastModifiedBy>Roman</cp:lastModifiedBy>
  <cp:revision>71</cp:revision>
  <dcterms:created xsi:type="dcterms:W3CDTF">2013-04-09T19:01:49Z</dcterms:created>
  <dcterms:modified xsi:type="dcterms:W3CDTF">2023-04-05T07:09:33Z</dcterms:modified>
</cp:coreProperties>
</file>