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0"/>
  </p:notesMasterIdLst>
  <p:sldIdLst>
    <p:sldId id="256" r:id="rId2"/>
    <p:sldId id="286" r:id="rId3"/>
    <p:sldId id="264" r:id="rId4"/>
    <p:sldId id="279" r:id="rId5"/>
    <p:sldId id="257" r:id="rId6"/>
    <p:sldId id="288" r:id="rId7"/>
    <p:sldId id="278" r:id="rId8"/>
    <p:sldId id="277" r:id="rId9"/>
    <p:sldId id="265" r:id="rId10"/>
    <p:sldId id="287" r:id="rId11"/>
    <p:sldId id="289" r:id="rId12"/>
    <p:sldId id="266" r:id="rId13"/>
    <p:sldId id="270" r:id="rId14"/>
    <p:sldId id="258" r:id="rId15"/>
    <p:sldId id="271" r:id="rId16"/>
    <p:sldId id="259" r:id="rId17"/>
    <p:sldId id="272" r:id="rId18"/>
    <p:sldId id="274" r:id="rId19"/>
    <p:sldId id="275" r:id="rId20"/>
    <p:sldId id="283" r:id="rId21"/>
    <p:sldId id="284" r:id="rId22"/>
    <p:sldId id="276" r:id="rId23"/>
    <p:sldId id="280" r:id="rId24"/>
    <p:sldId id="281" r:id="rId25"/>
    <p:sldId id="282" r:id="rId26"/>
    <p:sldId id="290" r:id="rId27"/>
    <p:sldId id="267" r:id="rId28"/>
    <p:sldId id="285" r:id="rId2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>
      <p:cViewPr varScale="1">
        <p:scale>
          <a:sx n="131" d="100"/>
          <a:sy n="131" d="100"/>
        </p:scale>
        <p:origin x="1080" y="1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B966521-BE89-47B0-BAD3-004DE048F40D}" type="datetimeFigureOut">
              <a:rPr lang="cs-CZ" smtClean="0"/>
              <a:pPr/>
              <a:t>15.03.2023</a:t>
            </a:fld>
            <a:endParaRPr lang="cs-CZ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60322E-E609-4588-800B-FCA80CCB8EC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154523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60322E-E609-4588-800B-FCA80CCB8EC5}" type="slidenum">
              <a:rPr lang="cs-CZ" smtClean="0"/>
              <a:pPr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22396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60322E-E609-4588-800B-FCA80CCB8EC5}" type="slidenum">
              <a:rPr lang="cs-CZ" smtClean="0"/>
              <a:pPr/>
              <a:t>2</a:t>
            </a:fld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60322E-E609-4588-800B-FCA80CCB8EC5}" type="slidenum">
              <a:rPr lang="cs-CZ" smtClean="0"/>
              <a:pPr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3755810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60322E-E609-4588-800B-FCA80CCB8EC5}" type="slidenum">
              <a:rPr lang="cs-CZ" smtClean="0"/>
              <a:pPr/>
              <a:t>22</a:t>
            </a:fld>
            <a:endParaRPr 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60322E-E609-4588-800B-FCA80CCB8EC5}" type="slidenum">
              <a:rPr lang="cs-CZ" smtClean="0"/>
              <a:pPr/>
              <a:t>25</a:t>
            </a:fld>
            <a:endParaRPr lang="cs-CZ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60322E-E609-4588-800B-FCA80CCB8EC5}" type="slidenum">
              <a:rPr lang="cs-CZ" smtClean="0"/>
              <a:pPr/>
              <a:t>27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525431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91D77-7521-4B1D-8E38-545F2E144275}" type="datetimeFigureOut">
              <a:rPr lang="cs-CZ" smtClean="0"/>
              <a:pPr/>
              <a:t>15.03.2023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4F3E4-4BD1-423D-A158-408AC701798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91D77-7521-4B1D-8E38-545F2E144275}" type="datetimeFigureOut">
              <a:rPr lang="cs-CZ" smtClean="0"/>
              <a:pPr/>
              <a:t>15.03.2023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4F3E4-4BD1-423D-A158-408AC701798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91D77-7521-4B1D-8E38-545F2E144275}" type="datetimeFigureOut">
              <a:rPr lang="cs-CZ" smtClean="0"/>
              <a:pPr/>
              <a:t>15.03.2023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4F3E4-4BD1-423D-A158-408AC701798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91D77-7521-4B1D-8E38-545F2E144275}" type="datetimeFigureOut">
              <a:rPr lang="cs-CZ" smtClean="0"/>
              <a:pPr/>
              <a:t>15.03.2023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4F3E4-4BD1-423D-A158-408AC701798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91D77-7521-4B1D-8E38-545F2E144275}" type="datetimeFigureOut">
              <a:rPr lang="cs-CZ" smtClean="0"/>
              <a:pPr/>
              <a:t>15.03.2023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4F3E4-4BD1-423D-A158-408AC701798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91D77-7521-4B1D-8E38-545F2E144275}" type="datetimeFigureOut">
              <a:rPr lang="cs-CZ" smtClean="0"/>
              <a:pPr/>
              <a:t>15.03.2023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4F3E4-4BD1-423D-A158-408AC701798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91D77-7521-4B1D-8E38-545F2E144275}" type="datetimeFigureOut">
              <a:rPr lang="cs-CZ" smtClean="0"/>
              <a:pPr/>
              <a:t>15.03.2023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4F3E4-4BD1-423D-A158-408AC701798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91D77-7521-4B1D-8E38-545F2E144275}" type="datetimeFigureOut">
              <a:rPr lang="cs-CZ" smtClean="0"/>
              <a:pPr/>
              <a:t>15.03.2023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4F3E4-4BD1-423D-A158-408AC701798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91D77-7521-4B1D-8E38-545F2E144275}" type="datetimeFigureOut">
              <a:rPr lang="cs-CZ" smtClean="0"/>
              <a:pPr/>
              <a:t>15.03.2023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4F3E4-4BD1-423D-A158-408AC701798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91D77-7521-4B1D-8E38-545F2E144275}" type="datetimeFigureOut">
              <a:rPr lang="cs-CZ" smtClean="0"/>
              <a:pPr/>
              <a:t>15.03.2023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4F3E4-4BD1-423D-A158-408AC701798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91D77-7521-4B1D-8E38-545F2E144275}" type="datetimeFigureOut">
              <a:rPr lang="cs-CZ" smtClean="0"/>
              <a:pPr/>
              <a:t>15.03.2023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4F3E4-4BD1-423D-A158-408AC701798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691D77-7521-4B1D-8E38-545F2E144275}" type="datetimeFigureOut">
              <a:rPr lang="cs-CZ" smtClean="0"/>
              <a:pPr/>
              <a:t>15.03.2023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34F3E4-4BD1-423D-A158-408AC701798A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z/url?sa=i&amp;rct=j&amp;q=&amp;esrc=s&amp;frm=1&amp;source=images&amp;cd=&amp;cad=rja&amp;docid=qwX14FeAqCWgQM&amp;tbnid=w0gAhF3W1j1JJM:&amp;ved=0CAUQjRw&amp;url=http://tidsskrift.dk/index.php/scandinavian_political_studies/article/view/12711/24251&amp;ei=WyxAUezlH8aSswb7_oHwBA&amp;bvm=bv.43287494,d.bGE&amp;psig=AFQjCNHb4IqlP_yIRrFsxIFl49vQSUy7Tw&amp;ust=1363246352979108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/>
              <a:t>„Logiky vysvětlení“ a teorie v sociálních vědách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POLn4003, 15.3. 2023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 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/>
              <a:t>Chceme popsat, jak je kde </a:t>
            </a:r>
            <a:r>
              <a:rPr lang="cs-CZ" b="1" dirty="0"/>
              <a:t>silná strana ODS </a:t>
            </a:r>
            <a:r>
              <a:rPr lang="cs-CZ" dirty="0"/>
              <a:t>a pozorujeme výsledky senátních voleb. Zjistíme, že dlouhodobě nejlepší má v Teplicích, Plzni.</a:t>
            </a:r>
          </a:p>
          <a:p>
            <a:endParaRPr lang="cs-CZ" dirty="0"/>
          </a:p>
          <a:p>
            <a:r>
              <a:rPr lang="cs-CZ" dirty="0"/>
              <a:t>Systematická složka: sociodemografické faktory, „mentalita“,</a:t>
            </a:r>
          </a:p>
          <a:p>
            <a:r>
              <a:rPr lang="cs-CZ" dirty="0"/>
              <a:t>Náhodná složka: kandidáti, jejich soupeři, kampaň a další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005D023-A43B-4F3D-8671-4A117EE231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 2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E298421-48C9-44A2-9E11-D3671FD4DB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/>
              <a:t>Všímáme si, když procházíme volební data, že v prezidentských volbách 2023 </a:t>
            </a:r>
            <a:r>
              <a:rPr lang="cs-CZ" b="1" dirty="0"/>
              <a:t>přestávají „Sudety“ hlasovat jednotně</a:t>
            </a:r>
            <a:r>
              <a:rPr lang="cs-CZ" dirty="0"/>
              <a:t>, výsledky v jednotlivých částech se liší</a:t>
            </a:r>
          </a:p>
          <a:p>
            <a:r>
              <a:rPr lang="cs-CZ" dirty="0"/>
              <a:t>Uděláme popisný závěr (překračující data) ve smyslu „fragmentace někdejších Sudet z hlediska volebního chování“</a:t>
            </a:r>
          </a:p>
          <a:p>
            <a:r>
              <a:rPr lang="cs-CZ" dirty="0"/>
              <a:t>Jenže co když za výsledkem stojí lyžaři s voličskými průkazy? Co když si kvůli žádnému kandidátovi nebude už nikdy vyřizovat tolik lidí volební průkaz a vidíme „ulítlý případ“?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b="1" dirty="0"/>
              <a:t>„Signál a šum“</a:t>
            </a:r>
          </a:p>
        </p:txBody>
      </p:sp>
    </p:spTree>
    <p:extLst>
      <p:ext uri="{BB962C8B-B14F-4D97-AF65-F5344CB8AC3E}">
        <p14:creationId xmlns:p14="http://schemas.microsoft.com/office/powerpoint/2010/main" val="37330569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Kritéria pro hodnocení deskriptivní inference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b="1" dirty="0"/>
              <a:t>Nevychýlenost závěrů </a:t>
            </a:r>
            <a:r>
              <a:rPr lang="cs-CZ" dirty="0"/>
              <a:t>(vyhnutí se systematické chybě při opakovaném odhadu- </a:t>
            </a:r>
            <a:r>
              <a:rPr lang="cs-CZ" b="1" dirty="0"/>
              <a:t>statistická</a:t>
            </a:r>
            <a:r>
              <a:rPr lang="cs-CZ" dirty="0"/>
              <a:t> vs. </a:t>
            </a:r>
            <a:r>
              <a:rPr lang="cs-CZ" b="1" dirty="0"/>
              <a:t>substantivní</a:t>
            </a:r>
            <a:r>
              <a:rPr lang="cs-CZ" dirty="0"/>
              <a:t> </a:t>
            </a:r>
            <a:r>
              <a:rPr lang="cs-CZ" dirty="0" err="1"/>
              <a:t>vychýlenost</a:t>
            </a:r>
            <a:r>
              <a:rPr lang="cs-CZ" dirty="0"/>
              <a:t>- KKV: britské volby, výsledek ve volbách nerovná se automaticky podpora stran, Česko podpora vlády nerovná se automaticky součet podpory vládních stran)</a:t>
            </a:r>
          </a:p>
          <a:p>
            <a:endParaRPr lang="cs-CZ" b="1" dirty="0"/>
          </a:p>
          <a:p>
            <a:r>
              <a:rPr lang="cs-CZ" b="1" dirty="0"/>
              <a:t>Efektivita pozorování </a:t>
            </a:r>
            <a:r>
              <a:rPr lang="cs-CZ" dirty="0"/>
              <a:t>(souvisí s mírou variability v datech, čím větší, tím horší. Snažíme se buďto o intenzivní studium mála případů (důležitý je způsob studia i jejich výběr) nebo naopak co nejvíce případů. Někdy je lepší první možnost, někdy druhá. Cíl je zmenšit vliv náhodných faktorů, zvyšujících variabilitu, měřit signál, odstínit šum).</a:t>
            </a:r>
          </a:p>
          <a:p>
            <a:pPr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Je popis méně hodnotný než vysvětlení?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endParaRPr lang="cs-CZ" dirty="0"/>
          </a:p>
          <a:p>
            <a:r>
              <a:rPr lang="cs-CZ" dirty="0"/>
              <a:t>Popis může existovat bez vysvětlení, vysvětlení bez popisu nikoliv</a:t>
            </a:r>
          </a:p>
          <a:p>
            <a:endParaRPr lang="cs-CZ" dirty="0"/>
          </a:p>
          <a:p>
            <a:r>
              <a:rPr lang="cs-CZ" dirty="0"/>
              <a:t>Dobrý popis </a:t>
            </a:r>
            <a:r>
              <a:rPr lang="cs-CZ" b="1" dirty="0"/>
              <a:t>navádí</a:t>
            </a:r>
            <a:r>
              <a:rPr lang="cs-CZ" dirty="0"/>
              <a:t> k vysvětlení: př. ODS je silná v českých obvodech, se starší, bohatší populací (popis) je to tak, že věk, příjem a geografie obecně ovlivňují podporu ODS a proč (vysvětlení, prověřujeme na více případech)? 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Co je ještě popis: Chytilek-Eibl 2011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cs-CZ" b="1" dirty="0"/>
              <a:t>Otázka</a:t>
            </a:r>
            <a:r>
              <a:rPr lang="cs-CZ" dirty="0"/>
              <a:t>: Jaká je dimenzionální struktura témat v českém politickém prostoru?</a:t>
            </a:r>
          </a:p>
          <a:p>
            <a:pPr>
              <a:buNone/>
            </a:pPr>
            <a:endParaRPr lang="cs-CZ" dirty="0"/>
          </a:p>
          <a:p>
            <a:pPr>
              <a:buNone/>
            </a:pPr>
            <a:r>
              <a:rPr lang="cs-CZ" dirty="0"/>
              <a:t>Zkoumalo se: prostřednictvím panelu expertů</a:t>
            </a:r>
          </a:p>
          <a:p>
            <a:pPr>
              <a:buNone/>
            </a:pPr>
            <a:endParaRPr lang="cs-CZ" dirty="0"/>
          </a:p>
          <a:p>
            <a:pPr>
              <a:buNone/>
            </a:pPr>
            <a:r>
              <a:rPr lang="cs-CZ" b="1" dirty="0"/>
              <a:t>Odpověď</a:t>
            </a:r>
            <a:r>
              <a:rPr lang="cs-CZ" dirty="0"/>
              <a:t>: Můžeme provést dimenzionální redukci na zhruba čtyři dimenze, zdaleka nejsilnější je „ekonomická + vztah k minulému režimu“</a:t>
            </a:r>
          </a:p>
          <a:p>
            <a:pPr>
              <a:buNone/>
            </a:pPr>
            <a:endParaRPr lang="cs-CZ" dirty="0"/>
          </a:p>
          <a:p>
            <a:pPr>
              <a:buNone/>
            </a:pPr>
            <a:r>
              <a:rPr lang="cs-CZ" dirty="0"/>
              <a:t>Jde o </a:t>
            </a:r>
            <a:r>
              <a:rPr lang="cs-CZ" u="sng" dirty="0"/>
              <a:t>popis: </a:t>
            </a:r>
            <a:r>
              <a:rPr lang="cs-CZ" dirty="0"/>
              <a:t>nevysvětlujeme, proč zrovna čtyři dimenze ani proč je jejich podoba taková, jaká je, ani proč je ekonomická dimenze nejsilnější.</a:t>
            </a:r>
            <a:endParaRPr lang="cs-CZ" u="sng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Co už je vysvětlení (Chytilek-Eibl)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/>
              <a:t>Výzkumná otázka: jak (jakou nezávislou proměnnou) vysvětlit, o kterých stranách mluví experti (politologové) jako o pravicových či levicových (co ovlivňuje umístění strany na ose pravice-levice v jejich myslích?)</a:t>
            </a:r>
          </a:p>
          <a:p>
            <a:endParaRPr lang="cs-CZ" dirty="0"/>
          </a:p>
          <a:p>
            <a:r>
              <a:rPr lang="cs-CZ" dirty="0"/>
              <a:t>Klíčová vysvětlující proměnná: pozice strany v ekonomických otázkách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Explanace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/>
              <a:t>Zajímá nás vysvětlení toho, proč to, co pozorujeme, nabývá různých hodnot: „něco to způsobuje“</a:t>
            </a:r>
          </a:p>
          <a:p>
            <a:r>
              <a:rPr lang="cs-CZ" dirty="0"/>
              <a:t>„Něco“ = rozdíl mezi hodnotami nezávislé proměnné</a:t>
            </a:r>
          </a:p>
          <a:p>
            <a:r>
              <a:rPr lang="cs-CZ" dirty="0"/>
              <a:t>Rozdíl mezi hodnotami naší závislé proměnné, pokud sledovaná nezávislá proměnná nabude různých hodnot, se nazývá </a:t>
            </a:r>
            <a:r>
              <a:rPr lang="cs-CZ" b="1" dirty="0"/>
              <a:t>kauzální efekt</a:t>
            </a:r>
            <a:r>
              <a:rPr lang="cs-CZ" dirty="0"/>
              <a:t>.</a:t>
            </a:r>
          </a:p>
          <a:p>
            <a:r>
              <a:rPr lang="cs-CZ" dirty="0"/>
              <a:t>Kauzální efekt je příkladem explanace, kde nás zajímá velikost příčinného efektu (jak moc nezávislá proměnná ovlivňuje závislou).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Podmínky kauzality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Font typeface="Wingdings" pitchFamily="2" charset="2"/>
              <a:buNone/>
            </a:pPr>
            <a:r>
              <a:rPr lang="cs-CZ" b="1" dirty="0"/>
              <a:t>Abychom mohli mezi dvěma proměnnými konstatovat kauzální vztah </a:t>
            </a:r>
            <a:r>
              <a:rPr lang="cs-CZ" dirty="0"/>
              <a:t>(nezávislá proměnná X ovlivňuje závislou Y):</a:t>
            </a:r>
          </a:p>
          <a:p>
            <a:pPr>
              <a:buFont typeface="Wingdings" pitchFamily="2" charset="2"/>
              <a:buAutoNum type="arabicPeriod"/>
            </a:pPr>
            <a:r>
              <a:rPr lang="cs-CZ" dirty="0"/>
              <a:t>Musí existovat věrohodný mechanismus, který spojuje X a Y.</a:t>
            </a:r>
          </a:p>
          <a:p>
            <a:pPr>
              <a:buFont typeface="Wingdings" pitchFamily="2" charset="2"/>
              <a:buAutoNum type="arabicPeriod"/>
            </a:pPr>
            <a:r>
              <a:rPr lang="cs-CZ" dirty="0"/>
              <a:t>Musíme si být jisti, že to není naopak a Y neovlivňuje X</a:t>
            </a:r>
          </a:p>
          <a:p>
            <a:pPr>
              <a:buFont typeface="Wingdings" pitchFamily="2" charset="2"/>
              <a:buAutoNum type="arabicPeriod"/>
            </a:pPr>
            <a:r>
              <a:rPr lang="cs-CZ" dirty="0"/>
              <a:t>Mění se Y s tím, jak se mění X (kovariance).</a:t>
            </a:r>
          </a:p>
          <a:p>
            <a:pPr>
              <a:buFont typeface="Wingdings" pitchFamily="2" charset="2"/>
              <a:buAutoNum type="arabicPeriod"/>
            </a:pPr>
            <a:r>
              <a:rPr lang="cs-CZ" dirty="0"/>
              <a:t>Neexistuje nějaká proměnná Z (resp. Více proměnných), která zároveň ovlivňuje X a Y.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 (KKV)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Zkoumáme, jaký vliv na spokojenost s politikou má forma vlády (</a:t>
            </a:r>
            <a:r>
              <a:rPr lang="cs-CZ" b="1" dirty="0"/>
              <a:t>prezidentská x parlamentní</a:t>
            </a:r>
            <a:r>
              <a:rPr lang="cs-CZ" dirty="0"/>
              <a:t>).</a:t>
            </a:r>
          </a:p>
          <a:p>
            <a:r>
              <a:rPr lang="cs-CZ" dirty="0"/>
              <a:t>Čistý kauzální efekt z parlamentní formy vlády v jedné zemi by byl rozdíl mezi spokojeností s politikou v parlamentarismu a spokojeností v prezidencialismu, </a:t>
            </a:r>
            <a:r>
              <a:rPr lang="cs-CZ" b="1" dirty="0"/>
              <a:t>pokud by bylo ostatní všechno stejné </a:t>
            </a:r>
            <a:r>
              <a:rPr lang="cs-CZ" dirty="0"/>
              <a:t>= </a:t>
            </a:r>
            <a:r>
              <a:rPr lang="cs-CZ" b="1" dirty="0"/>
              <a:t>NELZE</a:t>
            </a:r>
          </a:p>
          <a:p>
            <a:endParaRPr lang="cs-CZ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Jak si pomáháme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Průměrný kauzální efekt </a:t>
            </a:r>
            <a:r>
              <a:rPr lang="cs-CZ" dirty="0"/>
              <a:t>(více pozorování, odfiltrovává náhodnou složku)</a:t>
            </a:r>
          </a:p>
          <a:p>
            <a:pPr>
              <a:buNone/>
            </a:pPr>
            <a:endParaRPr lang="cs-CZ" dirty="0"/>
          </a:p>
          <a:p>
            <a:r>
              <a:rPr lang="cs-CZ" b="1" dirty="0"/>
              <a:t>Maximální a minimální kauzální efekt </a:t>
            </a:r>
            <a:r>
              <a:rPr lang="cs-CZ" dirty="0"/>
              <a:t>(zajímá nás rozptyl výsledků, chceme například řešení s nejméně špatným nejhorším výsledkem)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pPr algn="ctr">
              <a:buNone/>
            </a:pPr>
            <a:r>
              <a:rPr lang="cs-CZ" dirty="0"/>
              <a:t>   </a:t>
            </a:r>
            <a:r>
              <a:rPr lang="cs-CZ" sz="5400" dirty="0"/>
              <a:t>O co se ve vědě (i v diplomce) pokoušíme?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Příklady průměrných kauzálních efektů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„S každými investovanými sto dolary získává kandidát v obvodu 3 hlasy navíc.“</a:t>
            </a:r>
          </a:p>
          <a:p>
            <a:endParaRPr lang="cs-CZ" dirty="0"/>
          </a:p>
          <a:p>
            <a:r>
              <a:rPr lang="cs-CZ" dirty="0"/>
              <a:t>„Pokud se v TRS zvýší rozdíl mezi kandidáty po prvním kole o jedno procento, investují do kampaně o 300 dolarů méně.“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Příklad rozptylu kauzálního efektu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r>
              <a:rPr lang="cs-CZ" dirty="0"/>
              <a:t>Předchozí výkon politického úřadu, o který kandidát usiluje (incumbency) má z hlediska hlasů nejvyšší  efekt... a nejnižší efekt ....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Alternativní přístupy ke kauzalitě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/>
              <a:t>Klíčové není změřit velikost efektu, ale objasnit </a:t>
            </a:r>
            <a:r>
              <a:rPr lang="cs-CZ" b="1" dirty="0"/>
              <a:t>kauzální mechanismus </a:t>
            </a:r>
            <a:r>
              <a:rPr lang="cs-CZ" dirty="0"/>
              <a:t>(process tracing, hluboká případová studie), nezbavuje nás ale nutnosti změřit kauzální efekt.</a:t>
            </a:r>
          </a:p>
          <a:p>
            <a:r>
              <a:rPr lang="cs-CZ" b="1" dirty="0"/>
              <a:t>Vícenásobná kauzalita</a:t>
            </a:r>
            <a:r>
              <a:rPr lang="cs-CZ" dirty="0"/>
              <a:t> (snažíme se najít všechny nezávislé proměnné, které způsobují změny v závislé proměnné a popsat vztahy mezi nimi- strategie pro diplomky s malým i velkým N)</a:t>
            </a:r>
          </a:p>
          <a:p>
            <a:r>
              <a:rPr lang="cs-CZ" b="1" dirty="0"/>
              <a:t>Nutné a postačující podmínky (málo případů, viz např. disertace Kouba 2011)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Nutné podmínky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/>
              <a:t>„Svoboda (X) je nutnou podmínkou demokracie (Y)“</a:t>
            </a:r>
          </a:p>
          <a:p>
            <a:pPr>
              <a:buNone/>
            </a:pPr>
            <a:endParaRPr lang="cs-CZ" dirty="0"/>
          </a:p>
          <a:p>
            <a:pPr>
              <a:buNone/>
            </a:pPr>
            <a:endParaRPr lang="cs-CZ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524000" y="3065916"/>
          <a:ext cx="6096000" cy="16671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61276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X=0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X=1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6226">
                <a:tc>
                  <a:txBody>
                    <a:bodyPr/>
                    <a:lstStyle/>
                    <a:p>
                      <a:r>
                        <a:rPr lang="cs-CZ" dirty="0"/>
                        <a:t>Y=0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Nezajímá nás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Nezajímá nás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6226">
                <a:tc>
                  <a:txBody>
                    <a:bodyPr/>
                    <a:lstStyle/>
                    <a:p>
                      <a:r>
                        <a:rPr lang="cs-CZ" dirty="0"/>
                        <a:t>Y=1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Vyvracející případy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Zde by měly být případy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Postačující podmínky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/>
              <a:t>„Svoboda (X) je postačující podmínkou demokracie (Y)“</a:t>
            </a:r>
          </a:p>
          <a:p>
            <a:pPr>
              <a:buNone/>
            </a:pPr>
            <a:endParaRPr lang="cs-CZ" dirty="0"/>
          </a:p>
          <a:p>
            <a:pPr>
              <a:buNone/>
            </a:pPr>
            <a:endParaRPr lang="cs-CZ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475655" y="3067123"/>
          <a:ext cx="6144345" cy="194022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481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4811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4811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60069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X=0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X=1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092">
                <a:tc>
                  <a:txBody>
                    <a:bodyPr/>
                    <a:lstStyle/>
                    <a:p>
                      <a:r>
                        <a:rPr lang="cs-CZ" dirty="0"/>
                        <a:t>Y=0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Nezajímá nás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Vyvracející případy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38911">
                <a:tc>
                  <a:txBody>
                    <a:bodyPr/>
                    <a:lstStyle/>
                    <a:p>
                      <a:r>
                        <a:rPr lang="cs-CZ" dirty="0"/>
                        <a:t>Y=1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Nezajímá nás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Zde by měly být případy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Nutné a postačující podmínky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„Svoboda (X) je nutnou a zároveň postačující podmínkou demokracie (Y)“</a:t>
            </a:r>
          </a:p>
          <a:p>
            <a:pPr>
              <a:buNone/>
            </a:pPr>
            <a:endParaRPr lang="cs-CZ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475655" y="3067123"/>
          <a:ext cx="6144345" cy="194022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481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4811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4811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60069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X=0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X=1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092">
                <a:tc>
                  <a:txBody>
                    <a:bodyPr/>
                    <a:lstStyle/>
                    <a:p>
                      <a:r>
                        <a:rPr lang="cs-CZ" dirty="0"/>
                        <a:t>Y=0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Zde by</a:t>
                      </a:r>
                      <a:r>
                        <a:rPr lang="cs-CZ" baseline="0" dirty="0"/>
                        <a:t> měly být případy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Vyvracející případy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38911">
                <a:tc>
                  <a:txBody>
                    <a:bodyPr/>
                    <a:lstStyle/>
                    <a:p>
                      <a:r>
                        <a:rPr lang="cs-CZ" dirty="0"/>
                        <a:t>Y=1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Vyvracející</a:t>
                      </a:r>
                      <a:r>
                        <a:rPr lang="cs-CZ" baseline="0" dirty="0"/>
                        <a:t> případy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Zde by měly být případy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62A20C6-365D-4A34-B3B8-402E14CE53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Př. </a:t>
            </a:r>
            <a:r>
              <a:rPr lang="cs-CZ" dirty="0" err="1"/>
              <a:t>Skocpol</a:t>
            </a:r>
            <a:r>
              <a:rPr lang="cs-CZ" dirty="0"/>
              <a:t>: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Causes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Social</a:t>
            </a:r>
            <a:r>
              <a:rPr lang="cs-CZ" dirty="0"/>
              <a:t> </a:t>
            </a:r>
            <a:r>
              <a:rPr lang="cs-CZ" dirty="0" err="1"/>
              <a:t>Revolutions</a:t>
            </a:r>
            <a:r>
              <a:rPr lang="cs-CZ" dirty="0"/>
              <a:t> (1979)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98D3B20-6EEC-4196-B009-4CC6BCE025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T. </a:t>
            </a:r>
            <a:r>
              <a:rPr lang="cs-CZ" dirty="0" err="1"/>
              <a:t>Skocpol</a:t>
            </a:r>
            <a:r>
              <a:rPr lang="cs-CZ" dirty="0"/>
              <a:t> provádí hluboce </a:t>
            </a:r>
            <a:r>
              <a:rPr lang="cs-CZ" dirty="0" err="1"/>
              <a:t>porozumívací</a:t>
            </a:r>
            <a:r>
              <a:rPr lang="cs-CZ" dirty="0"/>
              <a:t> studii Francie (VFR), Ruska (ŘR) a Číny (cca 1910-1960) a snaží se vysvětlit rozsáhlé sociální změny (vznik a zánik sociálních tříd). Dá se vysvětlit </a:t>
            </a:r>
            <a:r>
              <a:rPr lang="cs-CZ" b="1" dirty="0"/>
              <a:t>dvěma nutnými a dohromady postačujícími strukturními podmínkami</a:t>
            </a:r>
            <a:r>
              <a:rPr lang="cs-CZ" dirty="0"/>
              <a:t>- krizí a kolapsem státní moci a rolnickými rebeliemi v důsledku třídního napětí.</a:t>
            </a:r>
          </a:p>
        </p:txBody>
      </p:sp>
    </p:spTree>
    <p:extLst>
      <p:ext uri="{BB962C8B-B14F-4D97-AF65-F5344CB8AC3E}">
        <p14:creationId xmlns:p14="http://schemas.microsoft.com/office/powerpoint/2010/main" val="275360434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Klíčový postup v explanačním výzkumu- kontrola alternativních vysvětlení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sz="2000" dirty="0"/>
              <a:t>Kauzalita často složitá (příklad: skandinávská kvantitativní studie o vztahu pohlaví a politické participace). Pomáhají nám </a:t>
            </a:r>
            <a:r>
              <a:rPr lang="cs-CZ" sz="2000" b="1" dirty="0"/>
              <a:t>regresní modely a statistické programy.</a:t>
            </a:r>
          </a:p>
          <a:p>
            <a:pPr>
              <a:buNone/>
            </a:pPr>
            <a:endParaRPr lang="cs-CZ" dirty="0"/>
          </a:p>
        </p:txBody>
      </p:sp>
      <p:pic>
        <p:nvPicPr>
          <p:cNvPr id="9218" name="Picture 2" descr="http://e-tidsskrifter.dk/ojs/tidsskrift-dk/scan-poli/sc_po_stimg/spso_ns_0002_0398_1.jp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115616" y="3140968"/>
            <a:ext cx="6317534" cy="324036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Příklady komplikovaných kauzálních vztahů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cs-CZ" dirty="0"/>
          </a:p>
          <a:p>
            <a:pPr>
              <a:buNone/>
            </a:pPr>
            <a:endParaRPr lang="cs-CZ" dirty="0"/>
          </a:p>
        </p:txBody>
      </p:sp>
      <p:pic>
        <p:nvPicPr>
          <p:cNvPr id="1026" name="Picture 2" descr="http://upload.wikimedia.org/wikipedia/commons/4/4d/Mediatio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1700808"/>
            <a:ext cx="4133850" cy="1162050"/>
          </a:xfrm>
          <a:prstGeom prst="rect">
            <a:avLst/>
          </a:prstGeom>
          <a:noFill/>
        </p:spPr>
      </p:pic>
      <p:pic>
        <p:nvPicPr>
          <p:cNvPr id="1028" name="Picture 4" descr="http://myweb.stedwards.edu/brianws/3328fa09/sec1/lectur2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29264" y="2204864"/>
            <a:ext cx="4191208" cy="367240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KKV: </a:t>
            </a:r>
            <a:r>
              <a:rPr lang="cs-CZ" i="1" dirty="0"/>
              <a:t>The goal is inference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/>
              <a:t>Vědecký výzkum je založen na tom, že o světě děláme </a:t>
            </a:r>
            <a:r>
              <a:rPr lang="cs-CZ" u="sng" dirty="0"/>
              <a:t>popisné</a:t>
            </a:r>
            <a:r>
              <a:rPr lang="cs-CZ" dirty="0"/>
              <a:t> nebo </a:t>
            </a:r>
            <a:r>
              <a:rPr lang="cs-CZ" u="sng" dirty="0"/>
              <a:t>vysvětlující</a:t>
            </a:r>
            <a:r>
              <a:rPr lang="cs-CZ" dirty="0"/>
              <a:t> závěry na základě empirických dat, které máme k dispozici.</a:t>
            </a:r>
          </a:p>
          <a:p>
            <a:r>
              <a:rPr lang="cs-CZ" dirty="0"/>
              <a:t>Základem výzkumu je to, že jak popisný, tak vysvětlující závěr </a:t>
            </a:r>
            <a:r>
              <a:rPr lang="cs-CZ" b="1" dirty="0"/>
              <a:t>překračuje</a:t>
            </a:r>
            <a:r>
              <a:rPr lang="cs-CZ" dirty="0"/>
              <a:t> sesbíraná fakta.</a:t>
            </a:r>
          </a:p>
          <a:p>
            <a:r>
              <a:rPr lang="cs-CZ" dirty="0"/>
              <a:t>V jedné práci můžeme dělat obojí (popisovat i vysvětlovat).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Popis vs. Explanace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Popis: „Copak to tady máme?“ „Jaké něco je?“</a:t>
            </a:r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Vysvětlení: „Proč nastal/jak vznikl tento případ/situace/stav?“ „Jak to vysvětlit?“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Popis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„Sběr, organizování, kategorizace (často dříve nepozorovaných) dat o dané oblasti.“</a:t>
            </a:r>
          </a:p>
          <a:p>
            <a:r>
              <a:rPr lang="cs-CZ" dirty="0"/>
              <a:t>„Vykresluje se obraz“ (co se stalo, jak se věci dějí, jak vypadá situace, osoba, událost, v jakém vztahu jsou věci a osoby)</a:t>
            </a:r>
          </a:p>
          <a:p>
            <a:r>
              <a:rPr lang="cs-CZ" dirty="0"/>
              <a:t>Zjednodušuje se a shrnuje (ve studii orientované na zobecnění).</a:t>
            </a:r>
          </a:p>
          <a:p>
            <a:endParaRPr lang="cs-CZ" dirty="0"/>
          </a:p>
          <a:p>
            <a:endParaRPr lang="cs-CZ" dirty="0"/>
          </a:p>
          <a:p>
            <a:pPr>
              <a:buNone/>
            </a:pPr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Kvalita popisu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Relevance</a:t>
            </a:r>
            <a:r>
              <a:rPr lang="cs-CZ" dirty="0"/>
              <a:t>- popisujete důležitou věc</a:t>
            </a:r>
          </a:p>
          <a:p>
            <a:endParaRPr lang="cs-CZ" dirty="0"/>
          </a:p>
          <a:p>
            <a:endParaRPr lang="cs-CZ" dirty="0"/>
          </a:p>
          <a:p>
            <a:r>
              <a:rPr lang="cs-CZ" b="1" dirty="0"/>
              <a:t>Novost</a:t>
            </a:r>
            <a:r>
              <a:rPr lang="cs-CZ" dirty="0"/>
              <a:t>- děláte závěr o zatím neznámé části světa</a:t>
            </a:r>
          </a:p>
        </p:txBody>
      </p:sp>
    </p:spTree>
    <p:extLst>
      <p:ext uri="{BB962C8B-B14F-4D97-AF65-F5344CB8AC3E}">
        <p14:creationId xmlns:p14="http://schemas.microsoft.com/office/powerpoint/2010/main" val="26876561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Popisné závěry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b="1" dirty="0"/>
              <a:t>Zjednodušení často velmi složitých pozorování do jednodušších kategorií</a:t>
            </a:r>
            <a:r>
              <a:rPr lang="cs-CZ" dirty="0"/>
              <a:t>, vytváření typologií, nové koncepty (pokud je zkoumaných případů </a:t>
            </a:r>
            <a:r>
              <a:rPr lang="cs-CZ" b="1" dirty="0"/>
              <a:t>více</a:t>
            </a:r>
            <a:r>
              <a:rPr lang="cs-CZ" dirty="0"/>
              <a:t>)</a:t>
            </a:r>
          </a:p>
          <a:p>
            <a:r>
              <a:rPr lang="cs-CZ" dirty="0"/>
              <a:t>„</a:t>
            </a:r>
            <a:r>
              <a:rPr lang="cs-CZ" dirty="0" err="1"/>
              <a:t>Particular</a:t>
            </a:r>
            <a:r>
              <a:rPr lang="cs-CZ" dirty="0"/>
              <a:t> </a:t>
            </a:r>
            <a:r>
              <a:rPr lang="cs-CZ" dirty="0" err="1"/>
              <a:t>facts</a:t>
            </a:r>
            <a:r>
              <a:rPr lang="cs-CZ" dirty="0"/>
              <a:t> vs. </a:t>
            </a:r>
            <a:r>
              <a:rPr lang="cs-CZ" dirty="0" err="1"/>
              <a:t>general</a:t>
            </a:r>
            <a:r>
              <a:rPr lang="cs-CZ" dirty="0"/>
              <a:t> </a:t>
            </a:r>
            <a:r>
              <a:rPr lang="cs-CZ" dirty="0" err="1"/>
              <a:t>knowledge</a:t>
            </a:r>
            <a:r>
              <a:rPr lang="cs-CZ" dirty="0"/>
              <a:t>“.</a:t>
            </a:r>
          </a:p>
          <a:p>
            <a:r>
              <a:rPr lang="cs-CZ" b="1" dirty="0"/>
              <a:t>Shrnutí detailů událostí </a:t>
            </a:r>
            <a:r>
              <a:rPr lang="cs-CZ" dirty="0"/>
              <a:t>(případů, procesů- pokud je zkoumaných případů </a:t>
            </a:r>
            <a:r>
              <a:rPr lang="cs-CZ" b="1" dirty="0"/>
              <a:t>jeden nebo málo</a:t>
            </a:r>
            <a:r>
              <a:rPr lang="cs-CZ" dirty="0"/>
              <a:t>)</a:t>
            </a:r>
          </a:p>
          <a:p>
            <a:r>
              <a:rPr lang="cs-CZ" dirty="0"/>
              <a:t>Popisné závěry tedy obvykle </a:t>
            </a:r>
            <a:r>
              <a:rPr lang="cs-CZ" b="1" dirty="0"/>
              <a:t>nejsou</a:t>
            </a:r>
            <a:r>
              <a:rPr lang="cs-CZ" dirty="0"/>
              <a:t> to, co přímo pozorujeme, to jen využijeme k tomu, abychom se dozvěděli o </a:t>
            </a:r>
            <a:r>
              <a:rPr lang="cs-CZ" b="1" dirty="0"/>
              <a:t>nepozorovatelných</a:t>
            </a:r>
            <a:r>
              <a:rPr lang="cs-CZ" dirty="0"/>
              <a:t> faktech.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Příklad: Typologie euroskepticismu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cs-CZ" dirty="0"/>
          </a:p>
          <a:p>
            <a:pPr>
              <a:buNone/>
            </a:pPr>
            <a:r>
              <a:rPr lang="cs-CZ" dirty="0"/>
              <a:t>Popisujeme chování euroskeptických stran, všímáme si, že některé se podobají, vytvoříme typologii euroskeptických stran.</a:t>
            </a:r>
          </a:p>
          <a:p>
            <a:pPr>
              <a:buNone/>
            </a:pPr>
            <a:endParaRPr lang="cs-CZ" dirty="0"/>
          </a:p>
          <a:p>
            <a:pPr>
              <a:buNone/>
            </a:pPr>
            <a:r>
              <a:rPr lang="cs-CZ" b="1" dirty="0"/>
              <a:t>Jde o popis nebo vysvětlení? 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Popisné závěry: </a:t>
            </a:r>
            <a:r>
              <a:rPr lang="cs-CZ" b="1" dirty="0"/>
              <a:t>systematická</a:t>
            </a:r>
            <a:r>
              <a:rPr lang="cs-CZ" dirty="0"/>
              <a:t> a </a:t>
            </a:r>
            <a:r>
              <a:rPr lang="cs-CZ" b="1" dirty="0"/>
              <a:t>nahodilá</a:t>
            </a:r>
            <a:r>
              <a:rPr lang="cs-CZ" dirty="0"/>
              <a:t> složka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/>
              <a:t>Při popisných závěrech obvykle sledujeme rozdíly ve sledovaném jevu u jednotlivých případů (volební zisk, počet teroristických útoků atd.). </a:t>
            </a:r>
          </a:p>
          <a:p>
            <a:r>
              <a:rPr lang="cs-CZ" dirty="0"/>
              <a:t>Snažíme se vždy rozlišit </a:t>
            </a:r>
            <a:r>
              <a:rPr lang="cs-CZ" b="1" dirty="0"/>
              <a:t>systematickou</a:t>
            </a:r>
            <a:r>
              <a:rPr lang="cs-CZ" dirty="0"/>
              <a:t> a </a:t>
            </a:r>
            <a:r>
              <a:rPr lang="cs-CZ" b="1" dirty="0"/>
              <a:t>náhodno</a:t>
            </a:r>
            <a:r>
              <a:rPr lang="cs-CZ" dirty="0"/>
              <a:t>u složku těchto rozdílů (neboli ptáme se, zda před sebou máme typické situace nebo „ulítlé případy“, co se bude v čase –někdy prostoru- opakovat a co je nahodilé a spojené s konkrétním pozorováním).</a:t>
            </a:r>
          </a:p>
          <a:p>
            <a:r>
              <a:rPr lang="cs-CZ" dirty="0"/>
              <a:t>Často obtížné rozlišit, co je systematická složka a co náhodná.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Ver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12626</TotalTime>
  <Words>1410</Words>
  <Application>Microsoft Office PowerPoint</Application>
  <PresentationFormat>Předvádění na obrazovce (4:3)</PresentationFormat>
  <Paragraphs>146</Paragraphs>
  <Slides>28</Slides>
  <Notes>6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28</vt:i4>
      </vt:variant>
    </vt:vector>
  </HeadingPairs>
  <TitlesOfParts>
    <vt:vector size="33" baseType="lpstr">
      <vt:lpstr>Arial</vt:lpstr>
      <vt:lpstr>Calibri</vt:lpstr>
      <vt:lpstr>Century Gothic</vt:lpstr>
      <vt:lpstr>Wingdings</vt:lpstr>
      <vt:lpstr>Office Theme</vt:lpstr>
      <vt:lpstr>„Logiky vysvětlení“ a teorie v sociálních vědách</vt:lpstr>
      <vt:lpstr>Prezentace aplikace PowerPoint</vt:lpstr>
      <vt:lpstr>KKV: The goal is inference</vt:lpstr>
      <vt:lpstr>Popis vs. Explanace</vt:lpstr>
      <vt:lpstr>Popis</vt:lpstr>
      <vt:lpstr>Kvalita popisu</vt:lpstr>
      <vt:lpstr>Popisné závěry</vt:lpstr>
      <vt:lpstr>Příklad: Typologie euroskepticismu</vt:lpstr>
      <vt:lpstr>Popisné závěry: systematická a nahodilá složka</vt:lpstr>
      <vt:lpstr>Příklad 1</vt:lpstr>
      <vt:lpstr>Příklad 2</vt:lpstr>
      <vt:lpstr>Kritéria pro hodnocení deskriptivní inference</vt:lpstr>
      <vt:lpstr>Je popis méně hodnotný než vysvětlení?</vt:lpstr>
      <vt:lpstr>Co je ještě popis: Chytilek-Eibl 2011</vt:lpstr>
      <vt:lpstr>Co už je vysvětlení (Chytilek-Eibl)</vt:lpstr>
      <vt:lpstr>Explanace</vt:lpstr>
      <vt:lpstr>Podmínky kauzality</vt:lpstr>
      <vt:lpstr>Příklad (KKV)</vt:lpstr>
      <vt:lpstr>Jak si pomáháme</vt:lpstr>
      <vt:lpstr>Příklady průměrných kauzálních efektů</vt:lpstr>
      <vt:lpstr>Příklad rozptylu kauzálního efektu</vt:lpstr>
      <vt:lpstr>Alternativní přístupy ke kauzalitě</vt:lpstr>
      <vt:lpstr>Nutné podmínky</vt:lpstr>
      <vt:lpstr>Postačující podmínky</vt:lpstr>
      <vt:lpstr>Nutné a postačující podmínky</vt:lpstr>
      <vt:lpstr>Př. Skocpol: The Causes of Social Revolutions (1979)</vt:lpstr>
      <vt:lpstr>Klíčový postup v explanačním výzkumu- kontrola alternativních vysvětlení</vt:lpstr>
      <vt:lpstr>Příklady komplikovaných kauzálních vztahů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Logika vysvětlení a „logiky vysvětlení“ v sociálních vědách</dc:title>
  <dc:creator>Roman Chytilek</dc:creator>
  <cp:lastModifiedBy>Roman Chytilek</cp:lastModifiedBy>
  <cp:revision>174</cp:revision>
  <dcterms:created xsi:type="dcterms:W3CDTF">2013-03-11T22:02:07Z</dcterms:created>
  <dcterms:modified xsi:type="dcterms:W3CDTF">2023-03-15T08:53:20Z</dcterms:modified>
</cp:coreProperties>
</file>