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8" r:id="rId3"/>
    <p:sldId id="289" r:id="rId4"/>
    <p:sldId id="290" r:id="rId5"/>
    <p:sldId id="291" r:id="rId6"/>
    <p:sldId id="257" r:id="rId7"/>
    <p:sldId id="298" r:id="rId8"/>
    <p:sldId id="297" r:id="rId9"/>
    <p:sldId id="279" r:id="rId10"/>
    <p:sldId id="271" r:id="rId11"/>
    <p:sldId id="270" r:id="rId12"/>
    <p:sldId id="280" r:id="rId13"/>
    <p:sldId id="261" r:id="rId14"/>
    <p:sldId id="260" r:id="rId15"/>
    <p:sldId id="281" r:id="rId16"/>
    <p:sldId id="263" r:id="rId17"/>
    <p:sldId id="262" r:id="rId18"/>
    <p:sldId id="282" r:id="rId19"/>
    <p:sldId id="265" r:id="rId20"/>
    <p:sldId id="264" r:id="rId21"/>
    <p:sldId id="283" r:id="rId22"/>
    <p:sldId id="267" r:id="rId23"/>
    <p:sldId id="266" r:id="rId24"/>
    <p:sldId id="284" r:id="rId25"/>
    <p:sldId id="269" r:id="rId26"/>
    <p:sldId id="268" r:id="rId27"/>
    <p:sldId id="285" r:id="rId28"/>
    <p:sldId id="273" r:id="rId29"/>
    <p:sldId id="272" r:id="rId30"/>
    <p:sldId id="286" r:id="rId31"/>
    <p:sldId id="287" r:id="rId32"/>
    <p:sldId id="274" r:id="rId33"/>
    <p:sldId id="277" r:id="rId34"/>
    <p:sldId id="276" r:id="rId35"/>
    <p:sldId id="296" r:id="rId36"/>
    <p:sldId id="295" r:id="rId37"/>
    <p:sldId id="293" r:id="rId38"/>
    <p:sldId id="258" r:id="rId39"/>
    <p:sldId id="259" r:id="rId40"/>
    <p:sldId id="292" r:id="rId41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7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13D17-DDAC-486A-9C4B-0082D24DFD30}" type="datetimeFigureOut">
              <a:rPr lang="cs-CZ" smtClean="0"/>
              <a:t>26.04.2023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12D1F-64FD-4F85-90F1-4370E79F4DA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217273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13D17-DDAC-486A-9C4B-0082D24DFD30}" type="datetimeFigureOut">
              <a:rPr lang="cs-CZ" smtClean="0"/>
              <a:t>26.04.2023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12D1F-64FD-4F85-90F1-4370E79F4DA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097323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13D17-DDAC-486A-9C4B-0082D24DFD30}" type="datetimeFigureOut">
              <a:rPr lang="cs-CZ" smtClean="0"/>
              <a:t>26.04.2023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12D1F-64FD-4F85-90F1-4370E79F4DA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781132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13D17-DDAC-486A-9C4B-0082D24DFD30}" type="datetimeFigureOut">
              <a:rPr lang="cs-CZ" smtClean="0"/>
              <a:t>26.04.2023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12D1F-64FD-4F85-90F1-4370E79F4DA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291934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13D17-DDAC-486A-9C4B-0082D24DFD30}" type="datetimeFigureOut">
              <a:rPr lang="cs-CZ" smtClean="0"/>
              <a:t>26.04.2023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12D1F-64FD-4F85-90F1-4370E79F4DA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314744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13D17-DDAC-486A-9C4B-0082D24DFD30}" type="datetimeFigureOut">
              <a:rPr lang="cs-CZ" smtClean="0"/>
              <a:t>26.04.2023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12D1F-64FD-4F85-90F1-4370E79F4DA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754511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13D17-DDAC-486A-9C4B-0082D24DFD30}" type="datetimeFigureOut">
              <a:rPr lang="cs-CZ" smtClean="0"/>
              <a:t>26.04.2023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12D1F-64FD-4F85-90F1-4370E79F4DA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668376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13D17-DDAC-486A-9C4B-0082D24DFD30}" type="datetimeFigureOut">
              <a:rPr lang="cs-CZ" smtClean="0"/>
              <a:t>26.04.2023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12D1F-64FD-4F85-90F1-4370E79F4DA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646282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13D17-DDAC-486A-9C4B-0082D24DFD30}" type="datetimeFigureOut">
              <a:rPr lang="cs-CZ" smtClean="0"/>
              <a:t>26.04.2023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12D1F-64FD-4F85-90F1-4370E79F4DA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126152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13D17-DDAC-486A-9C4B-0082D24DFD30}" type="datetimeFigureOut">
              <a:rPr lang="cs-CZ" smtClean="0"/>
              <a:t>26.04.2023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12D1F-64FD-4F85-90F1-4370E79F4DA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409040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13D17-DDAC-486A-9C4B-0082D24DFD30}" type="datetimeFigureOut">
              <a:rPr lang="cs-CZ" smtClean="0"/>
              <a:t>26.04.2023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12D1F-64FD-4F85-90F1-4370E79F4DA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511687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713D17-DDAC-486A-9C4B-0082D24DFD30}" type="datetimeFigureOut">
              <a:rPr lang="cs-CZ" smtClean="0"/>
              <a:t>26.04.2023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812D1F-64FD-4F85-90F1-4370E79F4DA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428923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Krajské volby </a:t>
            </a:r>
            <a:br>
              <a:rPr lang="cs-CZ" dirty="0"/>
            </a:br>
            <a:r>
              <a:rPr lang="cs-CZ" sz="3600" dirty="0"/>
              <a:t>Prostorová analýza voleb 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Doc. Mgr. Michal Pink, Ph.D. </a:t>
            </a:r>
          </a:p>
        </p:txBody>
      </p:sp>
    </p:spTree>
    <p:extLst>
      <p:ext uri="{BB962C8B-B14F-4D97-AF65-F5344CB8AC3E}">
        <p14:creationId xmlns:p14="http://schemas.microsoft.com/office/powerpoint/2010/main" val="147014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37837" y="143453"/>
            <a:ext cx="1544782" cy="1325563"/>
          </a:xfrm>
        </p:spPr>
        <p:txBody>
          <a:bodyPr/>
          <a:lstStyle/>
          <a:p>
            <a:r>
              <a:rPr lang="cs-CZ" dirty="0"/>
              <a:t>ANO 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4234" y="143453"/>
            <a:ext cx="8670372" cy="6534438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837" y="1908710"/>
            <a:ext cx="2957499" cy="4178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1478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960418" cy="1325563"/>
          </a:xfrm>
        </p:spPr>
        <p:txBody>
          <a:bodyPr/>
          <a:lstStyle/>
          <a:p>
            <a:r>
              <a:rPr lang="cs-CZ" dirty="0"/>
              <a:t>ANO 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9609" y="144635"/>
            <a:ext cx="7616446" cy="6625619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476" y="3396483"/>
            <a:ext cx="4605670" cy="3260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181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54709" y="208107"/>
            <a:ext cx="2505364" cy="1325563"/>
          </a:xfrm>
        </p:spPr>
        <p:txBody>
          <a:bodyPr/>
          <a:lstStyle/>
          <a:p>
            <a:r>
              <a:rPr lang="cs-CZ" dirty="0"/>
              <a:t>KDU- ČSL 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9127" y="208107"/>
            <a:ext cx="8456705" cy="6534727"/>
          </a:xfrm>
          <a:prstGeom prst="rect">
            <a:avLst/>
          </a:prstGeom>
        </p:spPr>
      </p:pic>
      <p:pic>
        <p:nvPicPr>
          <p:cNvPr id="18" name="Obrázek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268" y="2078182"/>
            <a:ext cx="2816461" cy="2130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644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9291" y="66417"/>
            <a:ext cx="2533073" cy="1325563"/>
          </a:xfrm>
        </p:spPr>
        <p:txBody>
          <a:bodyPr/>
          <a:lstStyle/>
          <a:p>
            <a:r>
              <a:rPr lang="cs-CZ" dirty="0"/>
              <a:t>KDU-ČSL 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4727" y="600361"/>
            <a:ext cx="6663648" cy="5750819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91" y="3537527"/>
            <a:ext cx="5985645" cy="3192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3488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9290" y="143453"/>
            <a:ext cx="2123793" cy="1156842"/>
          </a:xfrm>
        </p:spPr>
        <p:txBody>
          <a:bodyPr/>
          <a:lstStyle/>
          <a:p>
            <a:r>
              <a:rPr lang="cs-CZ" dirty="0"/>
              <a:t>KDU-ČSL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673" y="921276"/>
            <a:ext cx="7767782" cy="5852665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4277" y="143451"/>
            <a:ext cx="6106517" cy="2322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6637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544782" cy="1325563"/>
          </a:xfrm>
        </p:spPr>
        <p:txBody>
          <a:bodyPr/>
          <a:lstStyle/>
          <a:p>
            <a:r>
              <a:rPr lang="cs-CZ" dirty="0"/>
              <a:t>ČSSD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4769" y="840509"/>
            <a:ext cx="7787341" cy="6017491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93" y="2170545"/>
            <a:ext cx="4107476" cy="2272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8955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681019" y="260854"/>
            <a:ext cx="2022764" cy="1325563"/>
          </a:xfrm>
        </p:spPr>
        <p:txBody>
          <a:bodyPr/>
          <a:lstStyle/>
          <a:p>
            <a:r>
              <a:rPr lang="cs-CZ" dirty="0"/>
              <a:t>ČSSD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3346" y="923636"/>
            <a:ext cx="7808654" cy="5860267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67" y="1865693"/>
            <a:ext cx="3976151" cy="3976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1093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" y="0"/>
            <a:ext cx="1727200" cy="1325563"/>
          </a:xfrm>
        </p:spPr>
        <p:txBody>
          <a:bodyPr/>
          <a:lstStyle/>
          <a:p>
            <a:r>
              <a:rPr lang="cs-CZ" dirty="0"/>
              <a:t>ČSSD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9018" y="272685"/>
            <a:ext cx="7345217" cy="6494195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739" y="2772612"/>
            <a:ext cx="4867089" cy="3994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177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433945" cy="1325563"/>
          </a:xfrm>
        </p:spPr>
        <p:txBody>
          <a:bodyPr/>
          <a:lstStyle/>
          <a:p>
            <a:r>
              <a:rPr lang="cs-CZ" dirty="0"/>
              <a:t>ODS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1981" y="434109"/>
            <a:ext cx="8002492" cy="6183745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45" y="1690688"/>
            <a:ext cx="3875426" cy="2906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4734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02856" y="0"/>
            <a:ext cx="1452417" cy="1325563"/>
          </a:xfrm>
        </p:spPr>
        <p:txBody>
          <a:bodyPr/>
          <a:lstStyle/>
          <a:p>
            <a:r>
              <a:rPr lang="cs-CZ" dirty="0"/>
              <a:t>ODS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3773" y="1006764"/>
            <a:ext cx="7418227" cy="5583381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436" y="1246042"/>
            <a:ext cx="4876800" cy="2238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4895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39436" y="124979"/>
            <a:ext cx="5590309" cy="1325563"/>
          </a:xfrm>
        </p:spPr>
        <p:txBody>
          <a:bodyPr/>
          <a:lstStyle/>
          <a:p>
            <a:r>
              <a:rPr lang="cs-CZ" dirty="0"/>
              <a:t>Kraje a jejich vymezení</a:t>
            </a:r>
          </a:p>
        </p:txBody>
      </p:sp>
      <p:pic>
        <p:nvPicPr>
          <p:cNvPr id="3" name="Picture 2" descr="25533d310d6fab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521" y="1772817"/>
            <a:ext cx="8696325" cy="500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475992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19727" y="332943"/>
            <a:ext cx="1618673" cy="1325563"/>
          </a:xfrm>
        </p:spPr>
        <p:txBody>
          <a:bodyPr/>
          <a:lstStyle/>
          <a:p>
            <a:r>
              <a:rPr lang="cs-CZ" dirty="0"/>
              <a:t>ODS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2815" y="332943"/>
            <a:ext cx="7168371" cy="6326475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818" y="2567710"/>
            <a:ext cx="3955616" cy="3955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6380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06400" y="212437"/>
            <a:ext cx="1634836" cy="1163781"/>
          </a:xfrm>
        </p:spPr>
        <p:txBody>
          <a:bodyPr/>
          <a:lstStyle/>
          <a:p>
            <a:r>
              <a:rPr lang="cs-CZ" dirty="0"/>
              <a:t>KSČM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6942" y="0"/>
            <a:ext cx="8875058" cy="6858000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146" y="1902691"/>
            <a:ext cx="2867899" cy="4133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6694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08890" y="291234"/>
            <a:ext cx="1766455" cy="1325563"/>
          </a:xfrm>
        </p:spPr>
        <p:txBody>
          <a:bodyPr/>
          <a:lstStyle/>
          <a:p>
            <a:r>
              <a:rPr lang="cs-CZ" dirty="0"/>
              <a:t>KSČM 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8940" y="0"/>
            <a:ext cx="7376430" cy="5523344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72" y="4036292"/>
            <a:ext cx="5784554" cy="2734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5552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0818" y="88034"/>
            <a:ext cx="4481945" cy="1325563"/>
          </a:xfrm>
        </p:spPr>
        <p:txBody>
          <a:bodyPr/>
          <a:lstStyle/>
          <a:p>
            <a:r>
              <a:rPr lang="cs-CZ" dirty="0"/>
              <a:t>KSČM 2012 – 2020 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7327" y="277091"/>
            <a:ext cx="7319306" cy="6401319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40" y="3477750"/>
            <a:ext cx="4538942" cy="3225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0975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93255" y="180398"/>
            <a:ext cx="1360055" cy="1325563"/>
          </a:xfrm>
        </p:spPr>
        <p:txBody>
          <a:bodyPr/>
          <a:lstStyle/>
          <a:p>
            <a:r>
              <a:rPr lang="cs-CZ" dirty="0"/>
              <a:t>SPD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7053" y="0"/>
            <a:ext cx="8875058" cy="6858000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47" y="1911927"/>
            <a:ext cx="2586525" cy="3698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3094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19363" y="143453"/>
            <a:ext cx="2366818" cy="1325563"/>
          </a:xfrm>
        </p:spPr>
        <p:txBody>
          <a:bodyPr/>
          <a:lstStyle/>
          <a:p>
            <a:r>
              <a:rPr lang="cs-CZ" dirty="0"/>
              <a:t>SPD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6836" y="0"/>
            <a:ext cx="8368098" cy="6242235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944" y="4383591"/>
            <a:ext cx="4145108" cy="2324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89579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61110" y="429780"/>
            <a:ext cx="2514600" cy="1325563"/>
          </a:xfrm>
        </p:spPr>
        <p:txBody>
          <a:bodyPr/>
          <a:lstStyle/>
          <a:p>
            <a:r>
              <a:rPr lang="cs-CZ" dirty="0"/>
              <a:t>SPD 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5719" y="109661"/>
            <a:ext cx="7436281" cy="6655772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26" y="3722255"/>
            <a:ext cx="6086356" cy="3043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81306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74782" y="226580"/>
            <a:ext cx="1590964" cy="1325563"/>
          </a:xfrm>
        </p:spPr>
        <p:txBody>
          <a:bodyPr/>
          <a:lstStyle/>
          <a:p>
            <a:r>
              <a:rPr lang="cs-CZ" dirty="0"/>
              <a:t>Piráti 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0582" y="94253"/>
            <a:ext cx="8621602" cy="6662147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69" y="2300975"/>
            <a:ext cx="3380213" cy="2248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17166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39436" y="152689"/>
            <a:ext cx="2052782" cy="1325563"/>
          </a:xfrm>
        </p:spPr>
        <p:txBody>
          <a:bodyPr/>
          <a:lstStyle/>
          <a:p>
            <a:r>
              <a:rPr lang="cs-CZ" dirty="0"/>
              <a:t>Piráti 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0300" y="397453"/>
            <a:ext cx="8871700" cy="6460547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436" y="1958109"/>
            <a:ext cx="3332308" cy="3332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27877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39436" y="189634"/>
            <a:ext cx="1738745" cy="1325563"/>
          </a:xfrm>
        </p:spPr>
        <p:txBody>
          <a:bodyPr/>
          <a:lstStyle/>
          <a:p>
            <a:r>
              <a:rPr lang="cs-CZ" dirty="0"/>
              <a:t>Piráti 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8327" y="305888"/>
            <a:ext cx="7030253" cy="6267279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582" y="1911928"/>
            <a:ext cx="4251180" cy="4251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3028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Krajské volby </a:t>
            </a:r>
          </a:p>
        </p:txBody>
      </p:sp>
      <p:sp>
        <p:nvSpPr>
          <p:cNvPr id="4099" name="Zástupný symbol pro obsah 2"/>
          <p:cNvSpPr>
            <a:spLocks noGrp="1"/>
          </p:cNvSpPr>
          <p:nvPr>
            <p:ph idx="1"/>
          </p:nvPr>
        </p:nvSpPr>
        <p:spPr>
          <a:xfrm>
            <a:off x="838200" y="1575665"/>
            <a:ext cx="11159836" cy="5148408"/>
          </a:xfrm>
        </p:spPr>
        <p:txBody>
          <a:bodyPr/>
          <a:lstStyle/>
          <a:p>
            <a:r>
              <a:rPr lang="cs-CZ" altLang="cs-CZ" dirty="0"/>
              <a:t>Pozdější vstup 2000</a:t>
            </a:r>
          </a:p>
          <a:p>
            <a:r>
              <a:rPr lang="cs-CZ" altLang="cs-CZ" dirty="0"/>
              <a:t>Proporční volební systém s maximálně velkým volebním obvodem</a:t>
            </a:r>
          </a:p>
          <a:p>
            <a:r>
              <a:rPr lang="en-GB" altLang="cs-CZ" b="1" dirty="0"/>
              <a:t>45</a:t>
            </a:r>
            <a:r>
              <a:rPr lang="cs-CZ" altLang="cs-CZ" b="1" dirty="0"/>
              <a:t> – </a:t>
            </a:r>
            <a:r>
              <a:rPr lang="en-GB" altLang="cs-CZ" b="1" dirty="0"/>
              <a:t>55</a:t>
            </a:r>
            <a:r>
              <a:rPr lang="cs-CZ" altLang="cs-CZ" b="1" dirty="0"/>
              <a:t> – 65 </a:t>
            </a:r>
            <a:endParaRPr lang="cs-CZ" altLang="cs-CZ" dirty="0"/>
          </a:p>
          <a:p>
            <a:r>
              <a:rPr lang="cs-CZ" altLang="cs-CZ" b="1" dirty="0"/>
              <a:t>Čtyři „kroužky“ a </a:t>
            </a:r>
            <a:r>
              <a:rPr lang="en-GB" altLang="cs-CZ" dirty="0"/>
              <a:t>5% </a:t>
            </a:r>
            <a:r>
              <a:rPr lang="cs-CZ" altLang="cs-CZ" dirty="0"/>
              <a:t>klauzule </a:t>
            </a:r>
          </a:p>
          <a:p>
            <a:r>
              <a:rPr lang="cs-CZ" altLang="cs-CZ" dirty="0"/>
              <a:t>Modifikovaný </a:t>
            </a:r>
            <a:r>
              <a:rPr lang="cs-CZ" altLang="cs-CZ" dirty="0" err="1"/>
              <a:t>D´Hodnt</a:t>
            </a:r>
            <a:r>
              <a:rPr lang="cs-CZ" altLang="cs-CZ" dirty="0"/>
              <a:t> (</a:t>
            </a:r>
            <a:r>
              <a:rPr lang="en-GB" altLang="cs-CZ" dirty="0"/>
              <a:t>1.42</a:t>
            </a:r>
            <a:r>
              <a:rPr lang="cs-CZ" altLang="cs-CZ" dirty="0"/>
              <a:t>,</a:t>
            </a:r>
            <a:r>
              <a:rPr lang="en-GB" altLang="cs-CZ" dirty="0"/>
              <a:t> 2, 3, 4...), </a:t>
            </a:r>
            <a:endParaRPr lang="cs-CZ" altLang="cs-CZ" dirty="0"/>
          </a:p>
          <a:p>
            <a:r>
              <a:rPr lang="cs-CZ" altLang="cs-CZ" dirty="0"/>
              <a:t>Otázka volebního prahu – kolik hlasů na mandát na úrovni kraje? </a:t>
            </a:r>
          </a:p>
          <a:p>
            <a:r>
              <a:rPr lang="cs-CZ" altLang="cs-CZ" dirty="0"/>
              <a:t>„Druhořadé volby“?</a:t>
            </a:r>
          </a:p>
        </p:txBody>
      </p:sp>
    </p:spTree>
    <p:extLst>
      <p:ext uri="{BB962C8B-B14F-4D97-AF65-F5344CB8AC3E}">
        <p14:creationId xmlns:p14="http://schemas.microsoft.com/office/powerpoint/2010/main" val="280593195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74782" y="180397"/>
            <a:ext cx="1563255" cy="1325563"/>
          </a:xfrm>
        </p:spPr>
        <p:txBody>
          <a:bodyPr/>
          <a:lstStyle/>
          <a:p>
            <a:r>
              <a:rPr lang="cs-CZ" dirty="0"/>
              <a:t>STAN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1490" y="171593"/>
            <a:ext cx="8353747" cy="6455169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782" y="1856509"/>
            <a:ext cx="3321628" cy="3796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74345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0249" y="267855"/>
            <a:ext cx="8721751" cy="6590145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672" y="171450"/>
            <a:ext cx="2819401" cy="2819401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327" y="4562763"/>
            <a:ext cx="2666231" cy="1999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69985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0341" y="85839"/>
            <a:ext cx="7630590" cy="6649378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639" y="3677981"/>
            <a:ext cx="5503025" cy="3057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14407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1582" y="78798"/>
            <a:ext cx="3678382" cy="1325563"/>
          </a:xfrm>
        </p:spPr>
        <p:txBody>
          <a:bodyPr/>
          <a:lstStyle/>
          <a:p>
            <a:r>
              <a:rPr lang="cs-CZ" dirty="0"/>
              <a:t>TOP09 – Zelení 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0891" y="424874"/>
            <a:ext cx="8124363" cy="6151418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891" y="2877128"/>
            <a:ext cx="3810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40764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04091" y="254288"/>
            <a:ext cx="1794164" cy="1325563"/>
          </a:xfrm>
        </p:spPr>
        <p:txBody>
          <a:bodyPr/>
          <a:lstStyle/>
          <a:p>
            <a:r>
              <a:rPr lang="cs-CZ" dirty="0"/>
              <a:t>TOP09 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9928" y="144257"/>
            <a:ext cx="7373379" cy="6639852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66837"/>
            <a:ext cx="6196411" cy="2916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14168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188528" y="0"/>
            <a:ext cx="1988127" cy="1325563"/>
          </a:xfrm>
        </p:spPr>
        <p:txBody>
          <a:bodyPr/>
          <a:lstStyle/>
          <a:p>
            <a:pPr algn="ctr"/>
            <a:r>
              <a:rPr lang="cs-CZ" dirty="0"/>
              <a:t>2016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091" y="931574"/>
            <a:ext cx="10542443" cy="5774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07035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119831" y="138545"/>
            <a:ext cx="1914236" cy="683924"/>
          </a:xfrm>
        </p:spPr>
        <p:txBody>
          <a:bodyPr>
            <a:normAutofit fontScale="90000"/>
          </a:bodyPr>
          <a:lstStyle/>
          <a:p>
            <a:pPr algn="ctr"/>
            <a:r>
              <a:rPr lang="cs-CZ" dirty="0"/>
              <a:t>2016 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099" y="1028699"/>
            <a:ext cx="10553701" cy="5756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28650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595255" y="0"/>
            <a:ext cx="5100781" cy="1325563"/>
          </a:xfrm>
        </p:spPr>
        <p:txBody>
          <a:bodyPr/>
          <a:lstStyle/>
          <a:p>
            <a:pPr algn="ctr"/>
            <a:r>
              <a:rPr lang="cs-CZ" dirty="0"/>
              <a:t>Volební účast 2020 </a:t>
            </a:r>
          </a:p>
        </p:txBody>
      </p:sp>
      <p:graphicFrame>
        <p:nvGraphicFramePr>
          <p:cNvPr id="3" name="Tabulk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5148507"/>
              </p:ext>
            </p:extLst>
          </p:nvPr>
        </p:nvGraphicFramePr>
        <p:xfrm>
          <a:off x="847436" y="1190339"/>
          <a:ext cx="10596418" cy="537671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298208">
                  <a:extLst>
                    <a:ext uri="{9D8B030D-6E8A-4147-A177-3AD203B41FA5}">
                      <a16:colId xmlns:a16="http://schemas.microsoft.com/office/drawing/2014/main" val="413239101"/>
                    </a:ext>
                  </a:extLst>
                </a:gridCol>
                <a:gridCol w="5298210">
                  <a:extLst>
                    <a:ext uri="{9D8B030D-6E8A-4147-A177-3AD203B41FA5}">
                      <a16:colId xmlns:a16="http://schemas.microsoft.com/office/drawing/2014/main" val="3459322777"/>
                    </a:ext>
                  </a:extLst>
                </a:gridCol>
              </a:tblGrid>
              <a:tr h="384051">
                <a:tc>
                  <a:txBody>
                    <a:bodyPr/>
                    <a:lstStyle/>
                    <a:p>
                      <a:pPr algn="ctr" fontAlgn="t"/>
                      <a:r>
                        <a:rPr lang="cs-CZ" sz="2400" u="none" strike="noStrike" dirty="0">
                          <a:effectLst/>
                        </a:rPr>
                        <a:t>Středočeský kraj</a:t>
                      </a:r>
                      <a:endParaRPr lang="cs-CZ" sz="2400" b="0" i="0" u="none" strike="noStrike" dirty="0">
                        <a:solidFill>
                          <a:srgbClr val="565656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cs-CZ" sz="2400" u="none" strike="noStrike">
                          <a:effectLst/>
                        </a:rPr>
                        <a:t>40,66</a:t>
                      </a:r>
                      <a:endParaRPr lang="cs-CZ" sz="2400" b="0" i="0" u="none" strike="noStrike">
                        <a:solidFill>
                          <a:srgbClr val="565656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350" marR="6350" marT="6350" marB="0"/>
                </a:tc>
                <a:extLst>
                  <a:ext uri="{0D108BD9-81ED-4DB2-BD59-A6C34878D82A}">
                    <a16:rowId xmlns:a16="http://schemas.microsoft.com/office/drawing/2014/main" val="2251845079"/>
                  </a:ext>
                </a:extLst>
              </a:tr>
              <a:tr h="384051">
                <a:tc>
                  <a:txBody>
                    <a:bodyPr/>
                    <a:lstStyle/>
                    <a:p>
                      <a:pPr algn="ctr" fontAlgn="t"/>
                      <a:r>
                        <a:rPr lang="cs-CZ" sz="2400" u="none" strike="noStrike" dirty="0">
                          <a:effectLst/>
                        </a:rPr>
                        <a:t>Jihočeský kraj</a:t>
                      </a:r>
                      <a:endParaRPr lang="cs-CZ" sz="2400" b="0" i="0" u="none" strike="noStrike" dirty="0">
                        <a:solidFill>
                          <a:srgbClr val="565656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cs-CZ" sz="2400" u="none" strike="noStrike">
                          <a:effectLst/>
                        </a:rPr>
                        <a:t>39,51</a:t>
                      </a:r>
                      <a:endParaRPr lang="cs-CZ" sz="2400" b="0" i="0" u="none" strike="noStrike">
                        <a:solidFill>
                          <a:srgbClr val="565656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350" marR="6350" marT="6350" marB="0"/>
                </a:tc>
                <a:extLst>
                  <a:ext uri="{0D108BD9-81ED-4DB2-BD59-A6C34878D82A}">
                    <a16:rowId xmlns:a16="http://schemas.microsoft.com/office/drawing/2014/main" val="2609813750"/>
                  </a:ext>
                </a:extLst>
              </a:tr>
              <a:tr h="384051">
                <a:tc>
                  <a:txBody>
                    <a:bodyPr/>
                    <a:lstStyle/>
                    <a:p>
                      <a:pPr algn="ctr" fontAlgn="t"/>
                      <a:r>
                        <a:rPr lang="cs-CZ" sz="2400" u="none" strike="noStrike" dirty="0">
                          <a:effectLst/>
                        </a:rPr>
                        <a:t>Plzeňský kraj</a:t>
                      </a:r>
                      <a:endParaRPr lang="cs-CZ" sz="2400" b="0" i="0" u="none" strike="noStrike" dirty="0">
                        <a:solidFill>
                          <a:srgbClr val="565656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cs-CZ" sz="2400" u="none" strike="noStrike" dirty="0">
                          <a:effectLst/>
                        </a:rPr>
                        <a:t>38,80</a:t>
                      </a:r>
                      <a:endParaRPr lang="cs-CZ" sz="2400" b="0" i="0" u="none" strike="noStrike" dirty="0">
                        <a:solidFill>
                          <a:srgbClr val="565656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350" marR="6350" marT="6350" marB="0"/>
                </a:tc>
                <a:extLst>
                  <a:ext uri="{0D108BD9-81ED-4DB2-BD59-A6C34878D82A}">
                    <a16:rowId xmlns:a16="http://schemas.microsoft.com/office/drawing/2014/main" val="3426317467"/>
                  </a:ext>
                </a:extLst>
              </a:tr>
              <a:tr h="384051">
                <a:tc>
                  <a:txBody>
                    <a:bodyPr/>
                    <a:lstStyle/>
                    <a:p>
                      <a:pPr algn="ctr" fontAlgn="t"/>
                      <a:r>
                        <a:rPr lang="cs-CZ" sz="2400" u="none" strike="noStrike" dirty="0">
                          <a:effectLst/>
                        </a:rPr>
                        <a:t>Karlovarský kraj</a:t>
                      </a:r>
                      <a:endParaRPr lang="cs-CZ" sz="2400" b="0" i="0" u="none" strike="noStrike" dirty="0">
                        <a:solidFill>
                          <a:srgbClr val="565656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cs-CZ" sz="2400" u="none" strike="noStrike" dirty="0">
                          <a:effectLst/>
                        </a:rPr>
                        <a:t>34,94</a:t>
                      </a:r>
                      <a:endParaRPr lang="cs-CZ" sz="2400" b="0" i="0" u="none" strike="noStrike" dirty="0">
                        <a:solidFill>
                          <a:srgbClr val="565656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350" marR="6350" marT="6350" marB="0"/>
                </a:tc>
                <a:extLst>
                  <a:ext uri="{0D108BD9-81ED-4DB2-BD59-A6C34878D82A}">
                    <a16:rowId xmlns:a16="http://schemas.microsoft.com/office/drawing/2014/main" val="2733488022"/>
                  </a:ext>
                </a:extLst>
              </a:tr>
              <a:tr h="384051">
                <a:tc>
                  <a:txBody>
                    <a:bodyPr/>
                    <a:lstStyle/>
                    <a:p>
                      <a:pPr algn="ctr" fontAlgn="t"/>
                      <a:r>
                        <a:rPr lang="cs-CZ" sz="2400" b="1" u="none" strike="noStrike" dirty="0">
                          <a:effectLst/>
                        </a:rPr>
                        <a:t>Ústecký kraj</a:t>
                      </a:r>
                      <a:endParaRPr lang="cs-CZ" sz="2400" b="1" i="0" u="none" strike="noStrike" dirty="0">
                        <a:solidFill>
                          <a:srgbClr val="565656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cs-CZ" sz="2400" b="1" u="none" strike="noStrike" dirty="0">
                          <a:effectLst/>
                        </a:rPr>
                        <a:t>31,30</a:t>
                      </a:r>
                      <a:endParaRPr lang="cs-CZ" sz="2400" b="1" i="0" u="none" strike="noStrike" dirty="0">
                        <a:solidFill>
                          <a:srgbClr val="565656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350" marR="6350" marT="6350" marB="0"/>
                </a:tc>
                <a:extLst>
                  <a:ext uri="{0D108BD9-81ED-4DB2-BD59-A6C34878D82A}">
                    <a16:rowId xmlns:a16="http://schemas.microsoft.com/office/drawing/2014/main" val="2349517679"/>
                  </a:ext>
                </a:extLst>
              </a:tr>
              <a:tr h="384051">
                <a:tc>
                  <a:txBody>
                    <a:bodyPr/>
                    <a:lstStyle/>
                    <a:p>
                      <a:pPr algn="ctr" fontAlgn="t"/>
                      <a:r>
                        <a:rPr lang="cs-CZ" sz="2400" u="none" strike="noStrike" dirty="0">
                          <a:effectLst/>
                        </a:rPr>
                        <a:t>Liberecký kraj</a:t>
                      </a:r>
                      <a:endParaRPr lang="cs-CZ" sz="2400" b="0" i="0" u="none" strike="noStrike" dirty="0">
                        <a:solidFill>
                          <a:srgbClr val="565656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cs-CZ" sz="2400" u="none" strike="noStrike" dirty="0">
                          <a:effectLst/>
                        </a:rPr>
                        <a:t>40,41</a:t>
                      </a:r>
                      <a:endParaRPr lang="cs-CZ" sz="2400" b="0" i="0" u="none" strike="noStrike" dirty="0">
                        <a:solidFill>
                          <a:srgbClr val="565656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350" marR="6350" marT="6350" marB="0"/>
                </a:tc>
                <a:extLst>
                  <a:ext uri="{0D108BD9-81ED-4DB2-BD59-A6C34878D82A}">
                    <a16:rowId xmlns:a16="http://schemas.microsoft.com/office/drawing/2014/main" val="3256731148"/>
                  </a:ext>
                </a:extLst>
              </a:tr>
              <a:tr h="384051">
                <a:tc>
                  <a:txBody>
                    <a:bodyPr/>
                    <a:lstStyle/>
                    <a:p>
                      <a:pPr algn="ctr" fontAlgn="t"/>
                      <a:r>
                        <a:rPr lang="cs-CZ" sz="2400" u="none" strike="noStrike">
                          <a:effectLst/>
                        </a:rPr>
                        <a:t>Královéhradecký kraj</a:t>
                      </a:r>
                      <a:endParaRPr lang="cs-CZ" sz="2400" b="0" i="0" u="none" strike="noStrike">
                        <a:solidFill>
                          <a:srgbClr val="565656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cs-CZ" sz="2400" u="none" strike="noStrike" dirty="0">
                          <a:effectLst/>
                        </a:rPr>
                        <a:t>41,01</a:t>
                      </a:r>
                      <a:endParaRPr lang="cs-CZ" sz="2400" b="0" i="0" u="none" strike="noStrike" dirty="0">
                        <a:solidFill>
                          <a:srgbClr val="565656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350" marR="6350" marT="6350" marB="0"/>
                </a:tc>
                <a:extLst>
                  <a:ext uri="{0D108BD9-81ED-4DB2-BD59-A6C34878D82A}">
                    <a16:rowId xmlns:a16="http://schemas.microsoft.com/office/drawing/2014/main" val="1359801745"/>
                  </a:ext>
                </a:extLst>
              </a:tr>
              <a:tr h="384051">
                <a:tc>
                  <a:txBody>
                    <a:bodyPr/>
                    <a:lstStyle/>
                    <a:p>
                      <a:pPr algn="ctr" fontAlgn="t"/>
                      <a:r>
                        <a:rPr lang="cs-CZ" sz="2400" u="none" strike="noStrike">
                          <a:effectLst/>
                        </a:rPr>
                        <a:t>Pardubický kraj</a:t>
                      </a:r>
                      <a:endParaRPr lang="cs-CZ" sz="2400" b="0" i="0" u="none" strike="noStrike">
                        <a:solidFill>
                          <a:srgbClr val="565656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cs-CZ" sz="2400" u="none" strike="noStrike" dirty="0">
                          <a:effectLst/>
                        </a:rPr>
                        <a:t>40,87</a:t>
                      </a:r>
                      <a:endParaRPr lang="cs-CZ" sz="2400" b="0" i="0" u="none" strike="noStrike" dirty="0">
                        <a:solidFill>
                          <a:srgbClr val="565656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350" marR="6350" marT="6350" marB="0"/>
                </a:tc>
                <a:extLst>
                  <a:ext uri="{0D108BD9-81ED-4DB2-BD59-A6C34878D82A}">
                    <a16:rowId xmlns:a16="http://schemas.microsoft.com/office/drawing/2014/main" val="3955772919"/>
                  </a:ext>
                </a:extLst>
              </a:tr>
              <a:tr h="384051">
                <a:tc>
                  <a:txBody>
                    <a:bodyPr/>
                    <a:lstStyle/>
                    <a:p>
                      <a:pPr algn="ctr" fontAlgn="t"/>
                      <a:r>
                        <a:rPr lang="cs-CZ" sz="2400" u="none" strike="noStrike">
                          <a:effectLst/>
                        </a:rPr>
                        <a:t>Kraj Vysočina</a:t>
                      </a:r>
                      <a:endParaRPr lang="cs-CZ" sz="2400" b="0" i="0" u="none" strike="noStrike">
                        <a:solidFill>
                          <a:srgbClr val="565656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cs-CZ" sz="2400" u="none" strike="noStrike" dirty="0">
                          <a:effectLst/>
                        </a:rPr>
                        <a:t>39,65</a:t>
                      </a:r>
                      <a:endParaRPr lang="cs-CZ" sz="2400" b="0" i="0" u="none" strike="noStrike" dirty="0">
                        <a:solidFill>
                          <a:srgbClr val="565656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350" marR="6350" marT="6350" marB="0"/>
                </a:tc>
                <a:extLst>
                  <a:ext uri="{0D108BD9-81ED-4DB2-BD59-A6C34878D82A}">
                    <a16:rowId xmlns:a16="http://schemas.microsoft.com/office/drawing/2014/main" val="408026393"/>
                  </a:ext>
                </a:extLst>
              </a:tr>
              <a:tr h="384051">
                <a:tc>
                  <a:txBody>
                    <a:bodyPr/>
                    <a:lstStyle/>
                    <a:p>
                      <a:pPr algn="ctr" fontAlgn="t"/>
                      <a:r>
                        <a:rPr lang="cs-CZ" sz="2400" u="none" strike="noStrike">
                          <a:effectLst/>
                        </a:rPr>
                        <a:t>Jihomoravský kraj</a:t>
                      </a:r>
                      <a:endParaRPr lang="cs-CZ" sz="2400" b="0" i="0" u="none" strike="noStrike">
                        <a:solidFill>
                          <a:srgbClr val="565656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cs-CZ" sz="2400" u="none" strike="noStrike" dirty="0">
                          <a:effectLst/>
                        </a:rPr>
                        <a:t>38,82</a:t>
                      </a:r>
                      <a:endParaRPr lang="cs-CZ" sz="2400" b="0" i="0" u="none" strike="noStrike" dirty="0">
                        <a:solidFill>
                          <a:srgbClr val="565656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350" marR="6350" marT="6350" marB="0"/>
                </a:tc>
                <a:extLst>
                  <a:ext uri="{0D108BD9-81ED-4DB2-BD59-A6C34878D82A}">
                    <a16:rowId xmlns:a16="http://schemas.microsoft.com/office/drawing/2014/main" val="414554529"/>
                  </a:ext>
                </a:extLst>
              </a:tr>
              <a:tr h="384051">
                <a:tc>
                  <a:txBody>
                    <a:bodyPr/>
                    <a:lstStyle/>
                    <a:p>
                      <a:pPr algn="ctr" fontAlgn="t"/>
                      <a:r>
                        <a:rPr lang="cs-CZ" sz="2400" u="none" strike="noStrike">
                          <a:effectLst/>
                        </a:rPr>
                        <a:t>Olomoucký kraj</a:t>
                      </a:r>
                      <a:endParaRPr lang="cs-CZ" sz="2400" b="0" i="0" u="none" strike="noStrike">
                        <a:solidFill>
                          <a:srgbClr val="565656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cs-CZ" sz="2400" u="none" strike="noStrike" dirty="0">
                          <a:effectLst/>
                        </a:rPr>
                        <a:t>37,29</a:t>
                      </a:r>
                      <a:endParaRPr lang="cs-CZ" sz="2400" b="0" i="0" u="none" strike="noStrike" dirty="0">
                        <a:solidFill>
                          <a:srgbClr val="565656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350" marR="6350" marT="6350" marB="0"/>
                </a:tc>
                <a:extLst>
                  <a:ext uri="{0D108BD9-81ED-4DB2-BD59-A6C34878D82A}">
                    <a16:rowId xmlns:a16="http://schemas.microsoft.com/office/drawing/2014/main" val="2786081748"/>
                  </a:ext>
                </a:extLst>
              </a:tr>
              <a:tr h="384051">
                <a:tc>
                  <a:txBody>
                    <a:bodyPr/>
                    <a:lstStyle/>
                    <a:p>
                      <a:pPr algn="ctr" fontAlgn="t"/>
                      <a:r>
                        <a:rPr lang="cs-CZ" sz="2400" b="1" u="none" strike="noStrike">
                          <a:effectLst/>
                        </a:rPr>
                        <a:t>Zlínský kraj</a:t>
                      </a:r>
                      <a:endParaRPr lang="cs-CZ" sz="2400" b="1" i="0" u="none" strike="noStrike">
                        <a:solidFill>
                          <a:srgbClr val="565656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cs-CZ" sz="2400" b="1" u="none" strike="noStrike" dirty="0">
                          <a:effectLst/>
                        </a:rPr>
                        <a:t>41,19</a:t>
                      </a:r>
                      <a:endParaRPr lang="cs-CZ" sz="2400" b="1" i="0" u="none" strike="noStrike" dirty="0">
                        <a:solidFill>
                          <a:srgbClr val="565656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350" marR="6350" marT="6350" marB="0"/>
                </a:tc>
                <a:extLst>
                  <a:ext uri="{0D108BD9-81ED-4DB2-BD59-A6C34878D82A}">
                    <a16:rowId xmlns:a16="http://schemas.microsoft.com/office/drawing/2014/main" val="2015225001"/>
                  </a:ext>
                </a:extLst>
              </a:tr>
              <a:tr h="384051">
                <a:tc>
                  <a:txBody>
                    <a:bodyPr/>
                    <a:lstStyle/>
                    <a:p>
                      <a:pPr algn="ctr" fontAlgn="t"/>
                      <a:r>
                        <a:rPr lang="cs-CZ" sz="2400" u="none" strike="noStrike">
                          <a:effectLst/>
                        </a:rPr>
                        <a:t>Moravskoslezský kraj</a:t>
                      </a:r>
                      <a:endParaRPr lang="cs-CZ" sz="2400" b="0" i="0" u="none" strike="noStrike">
                        <a:solidFill>
                          <a:srgbClr val="565656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cs-CZ" sz="2400" u="none" strike="noStrike" dirty="0">
                          <a:effectLst/>
                        </a:rPr>
                        <a:t>32,71</a:t>
                      </a:r>
                      <a:endParaRPr lang="cs-CZ" sz="2400" b="0" i="0" u="none" strike="noStrike" dirty="0">
                        <a:solidFill>
                          <a:srgbClr val="565656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350" marR="6350" marT="6350" marB="0"/>
                </a:tc>
                <a:extLst>
                  <a:ext uri="{0D108BD9-81ED-4DB2-BD59-A6C34878D82A}">
                    <a16:rowId xmlns:a16="http://schemas.microsoft.com/office/drawing/2014/main" val="3756952852"/>
                  </a:ext>
                </a:extLst>
              </a:tr>
              <a:tr h="384051">
                <a:tc>
                  <a:txBody>
                    <a:bodyPr/>
                    <a:lstStyle/>
                    <a:p>
                      <a:pPr algn="ctr" fontAlgn="t"/>
                      <a:r>
                        <a:rPr lang="cs-CZ" sz="2400" u="none" strike="noStrike">
                          <a:effectLst/>
                        </a:rPr>
                        <a:t>ČR</a:t>
                      </a:r>
                      <a:endParaRPr lang="cs-CZ" sz="2400" b="1" i="0" u="none" strike="noStrike">
                        <a:solidFill>
                          <a:srgbClr val="565656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cs-CZ" sz="2400" u="none" strike="noStrike" dirty="0">
                          <a:effectLst/>
                        </a:rPr>
                        <a:t>37,95</a:t>
                      </a:r>
                      <a:endParaRPr lang="cs-CZ" sz="2400" b="1" i="0" u="none" strike="noStrike" dirty="0">
                        <a:solidFill>
                          <a:srgbClr val="565656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350" marR="6350" marT="6350" marB="0"/>
                </a:tc>
                <a:extLst>
                  <a:ext uri="{0D108BD9-81ED-4DB2-BD59-A6C34878D82A}">
                    <a16:rowId xmlns:a16="http://schemas.microsoft.com/office/drawing/2014/main" val="319329309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2341793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9290" y="0"/>
            <a:ext cx="11787909" cy="1325563"/>
          </a:xfrm>
        </p:spPr>
        <p:txBody>
          <a:bodyPr/>
          <a:lstStyle/>
          <a:p>
            <a:r>
              <a:rPr lang="cs-CZ" dirty="0"/>
              <a:t>Volební účast – Moravskoslezský kraj  2012 – 2020 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3129" y="1012802"/>
            <a:ext cx="6447866" cy="5744202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329" y="3484418"/>
            <a:ext cx="48768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54594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9309" y="106507"/>
            <a:ext cx="11619345" cy="1325563"/>
          </a:xfrm>
        </p:spPr>
        <p:txBody>
          <a:bodyPr/>
          <a:lstStyle/>
          <a:p>
            <a:r>
              <a:rPr lang="cs-CZ" dirty="0"/>
              <a:t>Volební účast – Jihomoravský kraj 2012 – 2020 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6227" y="1117599"/>
            <a:ext cx="7691882" cy="5530347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731" y="1432070"/>
            <a:ext cx="4421840" cy="2485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9186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55073" y="0"/>
            <a:ext cx="10515600" cy="1325563"/>
          </a:xfrm>
        </p:spPr>
        <p:txBody>
          <a:bodyPr/>
          <a:lstStyle/>
          <a:p>
            <a:pPr algn="ctr"/>
            <a:r>
              <a:rPr lang="cs-CZ" dirty="0"/>
              <a:t>Zastupitelé 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9206" y="1025236"/>
            <a:ext cx="7487334" cy="5658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68984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Závěrem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854739"/>
          </a:xfrm>
        </p:spPr>
        <p:txBody>
          <a:bodyPr/>
          <a:lstStyle/>
          <a:p>
            <a:r>
              <a:rPr lang="cs-CZ" dirty="0"/>
              <a:t>Krajské volby – celostátní volby s nižší účastí </a:t>
            </a:r>
          </a:p>
          <a:p>
            <a:r>
              <a:rPr lang="cs-CZ" dirty="0"/>
              <a:t>2020: 37,95 a 2017: 60,84</a:t>
            </a:r>
          </a:p>
          <a:p>
            <a:r>
              <a:rPr lang="cs-CZ" altLang="cs-CZ" dirty="0"/>
              <a:t>Různé indikátory různě důležité v různých krajích  </a:t>
            </a:r>
          </a:p>
          <a:p>
            <a:r>
              <a:rPr lang="cs-CZ" altLang="cs-CZ" dirty="0"/>
              <a:t>VŠ: ODS, STAN, Piráti, „KDU“/KSČM+SPD</a:t>
            </a:r>
          </a:p>
          <a:p>
            <a:r>
              <a:rPr lang="cs-CZ" altLang="cs-CZ" dirty="0"/>
              <a:t>Nezaměstnanost: KSČM, SPD+SPO</a:t>
            </a:r>
          </a:p>
          <a:p>
            <a:r>
              <a:rPr lang="cs-CZ" altLang="cs-CZ" dirty="0"/>
              <a:t>Katolíci: KDU-ČSL/KSČM (ANO + </a:t>
            </a:r>
            <a:r>
              <a:rPr lang="cs-CZ" altLang="cs-CZ" dirty="0" err="1"/>
              <a:t>Okamura</a:t>
            </a:r>
            <a:r>
              <a:rPr lang="cs-CZ" altLang="cs-CZ" dirty="0"/>
              <a:t>)  </a:t>
            </a:r>
          </a:p>
          <a:p>
            <a:r>
              <a:rPr lang="cs-CZ" altLang="cs-CZ" dirty="0"/>
              <a:t>Periferie/centrum, administrativní centra </a:t>
            </a:r>
          </a:p>
        </p:txBody>
      </p:sp>
    </p:spTree>
    <p:extLst>
      <p:ext uri="{BB962C8B-B14F-4D97-AF65-F5344CB8AC3E}">
        <p14:creationId xmlns:p14="http://schemas.microsoft.com/office/powerpoint/2010/main" val="30436691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205181" y="0"/>
            <a:ext cx="7723909" cy="1325563"/>
          </a:xfrm>
        </p:spPr>
        <p:txBody>
          <a:bodyPr/>
          <a:lstStyle/>
          <a:p>
            <a:r>
              <a:rPr lang="cs-CZ" dirty="0"/>
              <a:t>Počet hlasů vedoucí k mandátu </a:t>
            </a:r>
          </a:p>
        </p:txBody>
      </p:sp>
      <p:graphicFrame>
        <p:nvGraphicFramePr>
          <p:cNvPr id="3" name="Tabulk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6823737"/>
              </p:ext>
            </p:extLst>
          </p:nvPr>
        </p:nvGraphicFramePr>
        <p:xfrm>
          <a:off x="332508" y="1052941"/>
          <a:ext cx="11416147" cy="556028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47793">
                  <a:extLst>
                    <a:ext uri="{9D8B030D-6E8A-4147-A177-3AD203B41FA5}">
                      <a16:colId xmlns:a16="http://schemas.microsoft.com/office/drawing/2014/main" val="2694025636"/>
                    </a:ext>
                  </a:extLst>
                </a:gridCol>
                <a:gridCol w="1834214">
                  <a:extLst>
                    <a:ext uri="{9D8B030D-6E8A-4147-A177-3AD203B41FA5}">
                      <a16:colId xmlns:a16="http://schemas.microsoft.com/office/drawing/2014/main" val="1160796317"/>
                    </a:ext>
                  </a:extLst>
                </a:gridCol>
                <a:gridCol w="1775519">
                  <a:extLst>
                    <a:ext uri="{9D8B030D-6E8A-4147-A177-3AD203B41FA5}">
                      <a16:colId xmlns:a16="http://schemas.microsoft.com/office/drawing/2014/main" val="3580741307"/>
                    </a:ext>
                  </a:extLst>
                </a:gridCol>
                <a:gridCol w="1423350">
                  <a:extLst>
                    <a:ext uri="{9D8B030D-6E8A-4147-A177-3AD203B41FA5}">
                      <a16:colId xmlns:a16="http://schemas.microsoft.com/office/drawing/2014/main" val="3462126570"/>
                    </a:ext>
                  </a:extLst>
                </a:gridCol>
                <a:gridCol w="1291287">
                  <a:extLst>
                    <a:ext uri="{9D8B030D-6E8A-4147-A177-3AD203B41FA5}">
                      <a16:colId xmlns:a16="http://schemas.microsoft.com/office/drawing/2014/main" val="2713362689"/>
                    </a:ext>
                  </a:extLst>
                </a:gridCol>
                <a:gridCol w="1584761">
                  <a:extLst>
                    <a:ext uri="{9D8B030D-6E8A-4147-A177-3AD203B41FA5}">
                      <a16:colId xmlns:a16="http://schemas.microsoft.com/office/drawing/2014/main" val="3308968247"/>
                    </a:ext>
                  </a:extLst>
                </a:gridCol>
                <a:gridCol w="1159223">
                  <a:extLst>
                    <a:ext uri="{9D8B030D-6E8A-4147-A177-3AD203B41FA5}">
                      <a16:colId xmlns:a16="http://schemas.microsoft.com/office/drawing/2014/main" val="830048478"/>
                    </a:ext>
                  </a:extLst>
                </a:gridCol>
              </a:tblGrid>
              <a:tr h="396629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2000" u="none" strike="noStrike" dirty="0">
                          <a:effectLst/>
                        </a:rPr>
                        <a:t>Kraj</a:t>
                      </a:r>
                      <a:endParaRPr lang="cs-CZ" sz="20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6" marR="5856" marT="585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2000" u="none" strike="noStrike" dirty="0">
                          <a:effectLst/>
                        </a:rPr>
                        <a:t>2000</a:t>
                      </a:r>
                      <a:endParaRPr lang="cs-CZ" sz="20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6" marR="5856" marT="585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2000" u="none" strike="noStrike">
                          <a:effectLst/>
                        </a:rPr>
                        <a:t>2004</a:t>
                      </a:r>
                      <a:endParaRPr lang="cs-CZ" sz="20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6" marR="5856" marT="585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2000" u="none" strike="noStrike">
                          <a:effectLst/>
                        </a:rPr>
                        <a:t>2008</a:t>
                      </a:r>
                      <a:endParaRPr lang="cs-CZ" sz="20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6" marR="5856" marT="585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2000" u="none" strike="noStrike">
                          <a:effectLst/>
                        </a:rPr>
                        <a:t>2012</a:t>
                      </a:r>
                      <a:endParaRPr lang="cs-CZ" sz="20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6" marR="5856" marT="585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2000" u="none" strike="noStrike">
                          <a:effectLst/>
                        </a:rPr>
                        <a:t>2016</a:t>
                      </a:r>
                      <a:endParaRPr lang="cs-CZ" sz="20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6" marR="5856" marT="585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2000" u="none" strike="noStrike">
                          <a:effectLst/>
                        </a:rPr>
                        <a:t>2020</a:t>
                      </a:r>
                      <a:endParaRPr lang="cs-CZ" sz="20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6" marR="5856" marT="5856" marB="0" anchor="ctr"/>
                </a:tc>
                <a:extLst>
                  <a:ext uri="{0D108BD9-81ED-4DB2-BD59-A6C34878D82A}">
                    <a16:rowId xmlns:a16="http://schemas.microsoft.com/office/drawing/2014/main" val="1457281739"/>
                  </a:ext>
                </a:extLst>
              </a:tr>
              <a:tr h="404112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2000" b="1" u="none" strike="noStrike" dirty="0">
                          <a:effectLst/>
                        </a:rPr>
                        <a:t>Středočeský</a:t>
                      </a:r>
                      <a:endParaRPr lang="cs-CZ" sz="20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6" marR="5856" marT="585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2000" b="1" u="none" strike="noStrike" dirty="0">
                          <a:effectLst/>
                        </a:rPr>
                        <a:t>14 213</a:t>
                      </a:r>
                      <a:endParaRPr lang="cs-CZ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6" marR="5856" marT="585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2000" b="1" u="none" strike="noStrike" dirty="0">
                          <a:effectLst/>
                        </a:rPr>
                        <a:t>13 873</a:t>
                      </a:r>
                      <a:endParaRPr lang="cs-CZ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6" marR="5856" marT="585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2000" b="1" u="none" strike="noStrike" dirty="0">
                          <a:effectLst/>
                        </a:rPr>
                        <a:t>19 844</a:t>
                      </a:r>
                      <a:endParaRPr lang="cs-CZ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6" marR="5856" marT="585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2000" b="1" u="none" strike="noStrike" dirty="0">
                          <a:effectLst/>
                        </a:rPr>
                        <a:t>17 490</a:t>
                      </a:r>
                      <a:endParaRPr lang="cs-CZ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6" marR="5856" marT="585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2000" b="1" u="none" strike="noStrike" dirty="0">
                          <a:effectLst/>
                        </a:rPr>
                        <a:t>17 527</a:t>
                      </a:r>
                      <a:endParaRPr lang="cs-CZ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6" marR="5856" marT="585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2000" b="1" u="none" strike="noStrike" dirty="0">
                          <a:effectLst/>
                        </a:rPr>
                        <a:t>20 910</a:t>
                      </a:r>
                      <a:endParaRPr lang="cs-CZ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6" marR="5856" marT="5856" marB="0" anchor="ctr"/>
                </a:tc>
                <a:extLst>
                  <a:ext uri="{0D108BD9-81ED-4DB2-BD59-A6C34878D82A}">
                    <a16:rowId xmlns:a16="http://schemas.microsoft.com/office/drawing/2014/main" val="3625724238"/>
                  </a:ext>
                </a:extLst>
              </a:tr>
              <a:tr h="396629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2000" u="none" strike="noStrike">
                          <a:effectLst/>
                        </a:rPr>
                        <a:t>Jihočeský</a:t>
                      </a:r>
                      <a:endParaRPr lang="cs-CZ" sz="20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6" marR="5856" marT="585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2000" u="none" strike="noStrike" dirty="0">
                          <a:effectLst/>
                        </a:rPr>
                        <a:t>8 263</a:t>
                      </a:r>
                      <a:endParaRPr lang="cs-CZ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6" marR="5856" marT="585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2000" u="none" strike="noStrike" dirty="0">
                          <a:effectLst/>
                        </a:rPr>
                        <a:t>7 455</a:t>
                      </a:r>
                      <a:endParaRPr lang="cs-CZ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6" marR="5856" marT="585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2000" u="none" strike="noStrike" dirty="0">
                          <a:effectLst/>
                        </a:rPr>
                        <a:t>10 194</a:t>
                      </a:r>
                      <a:endParaRPr lang="cs-CZ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6" marR="5856" marT="585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2000" u="none" strike="noStrike">
                          <a:effectLst/>
                        </a:rPr>
                        <a:t>9 956</a:t>
                      </a:r>
                      <a:endParaRPr lang="cs-CZ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6" marR="5856" marT="585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2000" u="none" strike="noStrike">
                          <a:effectLst/>
                        </a:rPr>
                        <a:t>9 104</a:t>
                      </a:r>
                      <a:endParaRPr lang="cs-CZ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6" marR="5856" marT="585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2000" u="none" strike="noStrike">
                          <a:effectLst/>
                        </a:rPr>
                        <a:t>9 944</a:t>
                      </a:r>
                      <a:endParaRPr lang="cs-CZ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6" marR="5856" marT="5856" marB="0" anchor="ctr"/>
                </a:tc>
                <a:extLst>
                  <a:ext uri="{0D108BD9-81ED-4DB2-BD59-A6C34878D82A}">
                    <a16:rowId xmlns:a16="http://schemas.microsoft.com/office/drawing/2014/main" val="763853973"/>
                  </a:ext>
                </a:extLst>
              </a:tr>
              <a:tr h="396629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2000" u="none" strike="noStrike">
                          <a:effectLst/>
                        </a:rPr>
                        <a:t>Plzeňský</a:t>
                      </a:r>
                      <a:endParaRPr lang="cs-CZ" sz="20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6" marR="5856" marT="585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2000" u="none" strike="noStrike">
                          <a:effectLst/>
                        </a:rPr>
                        <a:t>7 644</a:t>
                      </a:r>
                      <a:endParaRPr lang="cs-CZ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6" marR="5856" marT="585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2000" u="none" strike="noStrike">
                          <a:effectLst/>
                        </a:rPr>
                        <a:t>6 926</a:t>
                      </a:r>
                      <a:endParaRPr lang="cs-CZ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6" marR="5856" marT="585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2000" u="none" strike="noStrike" dirty="0">
                          <a:effectLst/>
                        </a:rPr>
                        <a:t>8 944</a:t>
                      </a:r>
                      <a:endParaRPr lang="cs-CZ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6" marR="5856" marT="585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2000" u="none" strike="noStrike">
                          <a:effectLst/>
                        </a:rPr>
                        <a:t>8 727</a:t>
                      </a:r>
                      <a:endParaRPr lang="cs-CZ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6" marR="5856" marT="585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2000" u="none" strike="noStrike">
                          <a:effectLst/>
                        </a:rPr>
                        <a:t>8 155</a:t>
                      </a:r>
                      <a:endParaRPr lang="cs-CZ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6" marR="5856" marT="585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2000" u="none" strike="noStrike">
                          <a:effectLst/>
                        </a:rPr>
                        <a:t>8 684</a:t>
                      </a:r>
                      <a:endParaRPr lang="cs-CZ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6" marR="5856" marT="5856" marB="0" anchor="ctr"/>
                </a:tc>
                <a:extLst>
                  <a:ext uri="{0D108BD9-81ED-4DB2-BD59-A6C34878D82A}">
                    <a16:rowId xmlns:a16="http://schemas.microsoft.com/office/drawing/2014/main" val="2486584348"/>
                  </a:ext>
                </a:extLst>
              </a:tr>
              <a:tr h="396629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2000" b="1" u="none" strike="noStrike" dirty="0">
                          <a:effectLst/>
                        </a:rPr>
                        <a:t>Karlovarský</a:t>
                      </a:r>
                      <a:endParaRPr lang="cs-CZ" sz="20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6" marR="5856" marT="585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2000" b="1" u="none" strike="noStrike" dirty="0">
                          <a:effectLst/>
                        </a:rPr>
                        <a:t>3 291</a:t>
                      </a:r>
                      <a:endParaRPr lang="cs-CZ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6" marR="5856" marT="585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2000" b="1" u="none" strike="noStrike" dirty="0">
                          <a:effectLst/>
                        </a:rPr>
                        <a:t>2 933</a:t>
                      </a:r>
                      <a:endParaRPr lang="cs-CZ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6" marR="5856" marT="585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2000" b="1" u="none" strike="noStrike" dirty="0">
                          <a:effectLst/>
                        </a:rPr>
                        <a:t>4 138</a:t>
                      </a:r>
                      <a:endParaRPr lang="cs-CZ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6" marR="5856" marT="585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2000" b="1" u="none" strike="noStrike" dirty="0">
                          <a:effectLst/>
                        </a:rPr>
                        <a:t>3 607</a:t>
                      </a:r>
                      <a:endParaRPr lang="cs-CZ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6" marR="5856" marT="585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2000" b="1" u="none" strike="noStrike" dirty="0">
                          <a:effectLst/>
                        </a:rPr>
                        <a:t>3 573</a:t>
                      </a:r>
                      <a:endParaRPr lang="cs-CZ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6" marR="5856" marT="585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2000" b="1" u="none" strike="noStrike" dirty="0">
                          <a:effectLst/>
                        </a:rPr>
                        <a:t>3 989</a:t>
                      </a:r>
                      <a:endParaRPr lang="cs-CZ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6" marR="5856" marT="5856" marB="0" anchor="ctr"/>
                </a:tc>
                <a:extLst>
                  <a:ext uri="{0D108BD9-81ED-4DB2-BD59-A6C34878D82A}">
                    <a16:rowId xmlns:a16="http://schemas.microsoft.com/office/drawing/2014/main" val="1479862177"/>
                  </a:ext>
                </a:extLst>
              </a:tr>
              <a:tr h="396629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2000" u="none" strike="noStrike">
                          <a:effectLst/>
                        </a:rPr>
                        <a:t>Ústecký</a:t>
                      </a:r>
                      <a:endParaRPr lang="cs-CZ" sz="20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6" marR="5856" marT="585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2000" u="none" strike="noStrike">
                          <a:effectLst/>
                        </a:rPr>
                        <a:t>9 232</a:t>
                      </a:r>
                      <a:endParaRPr lang="cs-CZ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6" marR="5856" marT="585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2000" u="none" strike="noStrike">
                          <a:effectLst/>
                        </a:rPr>
                        <a:t>8 159</a:t>
                      </a:r>
                      <a:endParaRPr lang="cs-CZ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6" marR="5856" marT="585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2000" u="none" strike="noStrike">
                          <a:effectLst/>
                        </a:rPr>
                        <a:t>12 083</a:t>
                      </a:r>
                      <a:endParaRPr lang="cs-CZ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6" marR="5856" marT="585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2000" u="none" strike="noStrike" dirty="0">
                          <a:effectLst/>
                        </a:rPr>
                        <a:t>10 650</a:t>
                      </a:r>
                      <a:endParaRPr lang="cs-CZ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6" marR="5856" marT="585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2000" u="none" strike="noStrike">
                          <a:effectLst/>
                        </a:rPr>
                        <a:t>9 488</a:t>
                      </a:r>
                      <a:endParaRPr lang="cs-CZ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6" marR="5856" marT="585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2000" u="none" strike="noStrike">
                          <a:effectLst/>
                        </a:rPr>
                        <a:t>9 996</a:t>
                      </a:r>
                      <a:endParaRPr lang="cs-CZ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6" marR="5856" marT="5856" marB="0" anchor="ctr"/>
                </a:tc>
                <a:extLst>
                  <a:ext uri="{0D108BD9-81ED-4DB2-BD59-A6C34878D82A}">
                    <a16:rowId xmlns:a16="http://schemas.microsoft.com/office/drawing/2014/main" val="1135443907"/>
                  </a:ext>
                </a:extLst>
              </a:tr>
              <a:tr h="396629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2000" b="1" u="none" strike="noStrike" dirty="0">
                          <a:effectLst/>
                        </a:rPr>
                        <a:t>Liberecký</a:t>
                      </a:r>
                      <a:endParaRPr lang="cs-CZ" sz="20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6" marR="5856" marT="585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2000" b="1" u="none" strike="noStrike" dirty="0">
                          <a:effectLst/>
                        </a:rPr>
                        <a:t>5 413</a:t>
                      </a:r>
                      <a:endParaRPr lang="cs-CZ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6" marR="5856" marT="585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2000" b="1" u="none" strike="noStrike" dirty="0">
                          <a:effectLst/>
                        </a:rPr>
                        <a:t>5 200</a:t>
                      </a:r>
                      <a:endParaRPr lang="cs-CZ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6" marR="5856" marT="585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2000" b="1" u="none" strike="noStrike" dirty="0">
                          <a:effectLst/>
                        </a:rPr>
                        <a:t>6 484</a:t>
                      </a:r>
                      <a:endParaRPr lang="cs-CZ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6" marR="5856" marT="585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2000" b="1" u="none" strike="noStrike" dirty="0">
                          <a:effectLst/>
                        </a:rPr>
                        <a:t>6 474</a:t>
                      </a:r>
                      <a:endParaRPr lang="cs-CZ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6" marR="5856" marT="585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2000" b="1" u="none" strike="noStrike" dirty="0">
                          <a:effectLst/>
                        </a:rPr>
                        <a:t>6 283</a:t>
                      </a:r>
                      <a:endParaRPr lang="cs-CZ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6" marR="5856" marT="585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2000" b="1" u="none" strike="noStrike" dirty="0">
                          <a:effectLst/>
                        </a:rPr>
                        <a:t>6 941</a:t>
                      </a:r>
                      <a:endParaRPr lang="cs-CZ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6" marR="5856" marT="5856" marB="0" anchor="ctr"/>
                </a:tc>
                <a:extLst>
                  <a:ext uri="{0D108BD9-81ED-4DB2-BD59-A6C34878D82A}">
                    <a16:rowId xmlns:a16="http://schemas.microsoft.com/office/drawing/2014/main" val="4097812995"/>
                  </a:ext>
                </a:extLst>
              </a:tr>
              <a:tr h="396629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2000" u="none" strike="noStrike">
                          <a:effectLst/>
                        </a:rPr>
                        <a:t>Královéhradecký</a:t>
                      </a:r>
                      <a:endParaRPr lang="cs-CZ" sz="20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6" marR="5856" marT="585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2000" u="none" strike="noStrike">
                          <a:effectLst/>
                        </a:rPr>
                        <a:t>7 440</a:t>
                      </a:r>
                      <a:endParaRPr lang="cs-CZ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6" marR="5856" marT="585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2000" u="none" strike="noStrike">
                          <a:effectLst/>
                        </a:rPr>
                        <a:t>7 108</a:t>
                      </a:r>
                      <a:endParaRPr lang="cs-CZ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6" marR="5856" marT="585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2000" u="none" strike="noStrike">
                          <a:effectLst/>
                        </a:rPr>
                        <a:t>8 977</a:t>
                      </a:r>
                      <a:endParaRPr lang="cs-CZ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6" marR="5856" marT="585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2000" u="none" strike="noStrike" dirty="0">
                          <a:effectLst/>
                        </a:rPr>
                        <a:t>8 169</a:t>
                      </a:r>
                      <a:endParaRPr lang="cs-CZ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6" marR="5856" marT="585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2000" u="none" strike="noStrike" dirty="0">
                          <a:effectLst/>
                        </a:rPr>
                        <a:t>8 288</a:t>
                      </a:r>
                      <a:endParaRPr lang="cs-CZ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6" marR="5856" marT="585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2000" u="none" strike="noStrike">
                          <a:effectLst/>
                        </a:rPr>
                        <a:t>8 852</a:t>
                      </a:r>
                      <a:endParaRPr lang="cs-CZ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6" marR="5856" marT="5856" marB="0" anchor="ctr"/>
                </a:tc>
                <a:extLst>
                  <a:ext uri="{0D108BD9-81ED-4DB2-BD59-A6C34878D82A}">
                    <a16:rowId xmlns:a16="http://schemas.microsoft.com/office/drawing/2014/main" val="3577030335"/>
                  </a:ext>
                </a:extLst>
              </a:tr>
              <a:tr h="396629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2000" u="none" strike="noStrike">
                          <a:effectLst/>
                        </a:rPr>
                        <a:t>Pardubický</a:t>
                      </a:r>
                      <a:endParaRPr lang="cs-CZ" sz="20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6" marR="5856" marT="585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2000" u="none" strike="noStrike">
                          <a:effectLst/>
                        </a:rPr>
                        <a:t>7 096</a:t>
                      </a:r>
                      <a:endParaRPr lang="cs-CZ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6" marR="5856" marT="585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2000" u="none" strike="noStrike">
                          <a:effectLst/>
                        </a:rPr>
                        <a:t>6 447</a:t>
                      </a:r>
                      <a:endParaRPr lang="cs-CZ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6" marR="5856" marT="585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2000" u="none" strike="noStrike">
                          <a:effectLst/>
                        </a:rPr>
                        <a:t>8 662</a:t>
                      </a:r>
                      <a:endParaRPr lang="cs-CZ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6" marR="5856" marT="585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2000" u="none" strike="noStrike">
                          <a:effectLst/>
                        </a:rPr>
                        <a:t>7 773</a:t>
                      </a:r>
                      <a:endParaRPr lang="cs-CZ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6" marR="5856" marT="585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2000" u="none" strike="noStrike" dirty="0">
                          <a:effectLst/>
                        </a:rPr>
                        <a:t>7 596</a:t>
                      </a:r>
                      <a:endParaRPr lang="cs-CZ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6" marR="5856" marT="585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2000" u="none" strike="noStrike">
                          <a:effectLst/>
                        </a:rPr>
                        <a:t>8 305</a:t>
                      </a:r>
                      <a:endParaRPr lang="cs-CZ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6" marR="5856" marT="5856" marB="0" anchor="ctr"/>
                </a:tc>
                <a:extLst>
                  <a:ext uri="{0D108BD9-81ED-4DB2-BD59-A6C34878D82A}">
                    <a16:rowId xmlns:a16="http://schemas.microsoft.com/office/drawing/2014/main" val="1971175521"/>
                  </a:ext>
                </a:extLst>
              </a:tr>
              <a:tr h="396629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2000" u="none" strike="noStrike">
                          <a:effectLst/>
                        </a:rPr>
                        <a:t>Vysočina</a:t>
                      </a:r>
                      <a:endParaRPr lang="cs-CZ" sz="20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6" marR="5856" marT="585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2000" u="none" strike="noStrike">
                          <a:effectLst/>
                        </a:rPr>
                        <a:t>7 072</a:t>
                      </a:r>
                      <a:endParaRPr lang="cs-CZ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6" marR="5856" marT="585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2000" u="none" strike="noStrike">
                          <a:effectLst/>
                        </a:rPr>
                        <a:t>6 363</a:t>
                      </a:r>
                      <a:endParaRPr lang="cs-CZ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6" marR="5856" marT="585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2000" u="none" strike="noStrike">
                          <a:effectLst/>
                        </a:rPr>
                        <a:t>9 028</a:t>
                      </a:r>
                      <a:endParaRPr lang="cs-CZ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6" marR="5856" marT="585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2000" u="none" strike="noStrike">
                          <a:effectLst/>
                        </a:rPr>
                        <a:t>8 203</a:t>
                      </a:r>
                      <a:endParaRPr lang="cs-CZ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6" marR="5856" marT="585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2000" u="none" strike="noStrike" dirty="0">
                          <a:effectLst/>
                        </a:rPr>
                        <a:t>7 704</a:t>
                      </a:r>
                      <a:endParaRPr lang="cs-CZ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6" marR="5856" marT="585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2000" u="none" strike="noStrike">
                          <a:effectLst/>
                        </a:rPr>
                        <a:t>7 972</a:t>
                      </a:r>
                      <a:endParaRPr lang="cs-CZ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6" marR="5856" marT="5856" marB="0" anchor="ctr"/>
                </a:tc>
                <a:extLst>
                  <a:ext uri="{0D108BD9-81ED-4DB2-BD59-A6C34878D82A}">
                    <a16:rowId xmlns:a16="http://schemas.microsoft.com/office/drawing/2014/main" val="2816010537"/>
                  </a:ext>
                </a:extLst>
              </a:tr>
              <a:tr h="396629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2000" b="1" u="none" strike="noStrike" dirty="0">
                          <a:effectLst/>
                        </a:rPr>
                        <a:t>Jihomoravský</a:t>
                      </a:r>
                      <a:endParaRPr lang="cs-CZ" sz="20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6" marR="5856" marT="585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2000" b="1" u="none" strike="noStrike" dirty="0">
                          <a:effectLst/>
                        </a:rPr>
                        <a:t>15 533</a:t>
                      </a:r>
                      <a:endParaRPr lang="cs-CZ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6" marR="5856" marT="585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2000" b="1" u="none" strike="noStrike" dirty="0">
                          <a:effectLst/>
                        </a:rPr>
                        <a:t>13 472</a:t>
                      </a:r>
                      <a:endParaRPr lang="cs-CZ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6" marR="5856" marT="585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2000" b="1" u="none" strike="noStrike" dirty="0">
                          <a:effectLst/>
                        </a:rPr>
                        <a:t>18 886</a:t>
                      </a:r>
                      <a:endParaRPr lang="cs-CZ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6" marR="5856" marT="585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2000" b="1" u="none" strike="noStrike" dirty="0">
                          <a:effectLst/>
                        </a:rPr>
                        <a:t>17 367</a:t>
                      </a:r>
                      <a:endParaRPr lang="cs-CZ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6" marR="5856" marT="585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2000" b="1" u="none" strike="noStrike" dirty="0">
                          <a:effectLst/>
                        </a:rPr>
                        <a:t>17 510</a:t>
                      </a:r>
                      <a:endParaRPr lang="cs-CZ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6" marR="5856" marT="585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2000" b="1" u="none" strike="noStrike" dirty="0">
                          <a:effectLst/>
                        </a:rPr>
                        <a:t>18 143</a:t>
                      </a:r>
                      <a:endParaRPr lang="cs-CZ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6" marR="5856" marT="5856" marB="0" anchor="ctr"/>
                </a:tc>
                <a:extLst>
                  <a:ext uri="{0D108BD9-81ED-4DB2-BD59-A6C34878D82A}">
                    <a16:rowId xmlns:a16="http://schemas.microsoft.com/office/drawing/2014/main" val="586738413"/>
                  </a:ext>
                </a:extLst>
              </a:tr>
              <a:tr h="396629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2000" u="none" strike="noStrike">
                          <a:effectLst/>
                        </a:rPr>
                        <a:t>Olomoucký</a:t>
                      </a:r>
                      <a:endParaRPr lang="cs-CZ" sz="20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6" marR="5856" marT="585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2000" u="none" strike="noStrike">
                          <a:effectLst/>
                        </a:rPr>
                        <a:t>8 382</a:t>
                      </a:r>
                      <a:endParaRPr lang="cs-CZ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6" marR="5856" marT="585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2000" u="none" strike="noStrike">
                          <a:effectLst/>
                        </a:rPr>
                        <a:t>7 237</a:t>
                      </a:r>
                      <a:endParaRPr lang="cs-CZ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6" marR="5856" marT="585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2000" u="none" strike="noStrike">
                          <a:effectLst/>
                        </a:rPr>
                        <a:t>9 748</a:t>
                      </a:r>
                      <a:endParaRPr lang="cs-CZ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6" marR="5856" marT="585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2000" u="none" strike="noStrike">
                          <a:effectLst/>
                        </a:rPr>
                        <a:t>8 844</a:t>
                      </a:r>
                      <a:endParaRPr lang="cs-CZ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6" marR="5856" marT="585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2000" u="none" strike="noStrike" dirty="0">
                          <a:effectLst/>
                        </a:rPr>
                        <a:t>8 596</a:t>
                      </a:r>
                      <a:endParaRPr lang="cs-CZ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6" marR="5856" marT="585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2000" u="none" strike="noStrike">
                          <a:effectLst/>
                        </a:rPr>
                        <a:t>9 365</a:t>
                      </a:r>
                      <a:endParaRPr lang="cs-CZ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6" marR="5856" marT="5856" marB="0" anchor="ctr"/>
                </a:tc>
                <a:extLst>
                  <a:ext uri="{0D108BD9-81ED-4DB2-BD59-A6C34878D82A}">
                    <a16:rowId xmlns:a16="http://schemas.microsoft.com/office/drawing/2014/main" val="3180054701"/>
                  </a:ext>
                </a:extLst>
              </a:tr>
              <a:tr h="396629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2000" u="none" strike="noStrike">
                          <a:effectLst/>
                        </a:rPr>
                        <a:t>Zlínský</a:t>
                      </a:r>
                      <a:endParaRPr lang="cs-CZ" sz="20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6" marR="5856" marT="585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2000" u="none" strike="noStrike">
                          <a:effectLst/>
                        </a:rPr>
                        <a:t>8 237</a:t>
                      </a:r>
                      <a:endParaRPr lang="cs-CZ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6" marR="5856" marT="585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2000" u="none" strike="noStrike">
                          <a:effectLst/>
                        </a:rPr>
                        <a:t>7 231</a:t>
                      </a:r>
                      <a:endParaRPr lang="cs-CZ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6" marR="5856" marT="585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2000" u="none" strike="noStrike">
                          <a:effectLst/>
                        </a:rPr>
                        <a:t>9 667</a:t>
                      </a:r>
                      <a:endParaRPr lang="cs-CZ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6" marR="5856" marT="585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2000" u="none" strike="noStrike">
                          <a:effectLst/>
                        </a:rPr>
                        <a:t>9 346</a:t>
                      </a:r>
                      <a:endParaRPr lang="cs-CZ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6" marR="5856" marT="585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2000" u="none" strike="noStrike" dirty="0">
                          <a:effectLst/>
                        </a:rPr>
                        <a:t>9 238</a:t>
                      </a:r>
                      <a:endParaRPr lang="cs-CZ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6" marR="5856" marT="585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2000" u="none" strike="noStrike" dirty="0">
                          <a:effectLst/>
                        </a:rPr>
                        <a:t>9 605</a:t>
                      </a:r>
                      <a:endParaRPr lang="cs-CZ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6" marR="5856" marT="5856" marB="0" anchor="ctr"/>
                </a:tc>
                <a:extLst>
                  <a:ext uri="{0D108BD9-81ED-4DB2-BD59-A6C34878D82A}">
                    <a16:rowId xmlns:a16="http://schemas.microsoft.com/office/drawing/2014/main" val="2199632402"/>
                  </a:ext>
                </a:extLst>
              </a:tr>
              <a:tr h="396629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2000" b="1" u="none" strike="noStrike" dirty="0">
                          <a:effectLst/>
                        </a:rPr>
                        <a:t>Moravskoslezský</a:t>
                      </a:r>
                      <a:endParaRPr lang="cs-CZ" sz="20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6" marR="5856" marT="585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2000" b="1" u="none" strike="noStrike" dirty="0">
                          <a:effectLst/>
                        </a:rPr>
                        <a:t>15 646</a:t>
                      </a:r>
                      <a:endParaRPr lang="cs-CZ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6" marR="5856" marT="585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2000" b="1" u="none" strike="noStrike" dirty="0">
                          <a:effectLst/>
                        </a:rPr>
                        <a:t>13 475</a:t>
                      </a:r>
                      <a:endParaRPr lang="cs-CZ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6" marR="5856" marT="585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2000" b="1" u="none" strike="noStrike" dirty="0">
                          <a:effectLst/>
                        </a:rPr>
                        <a:t>19 055</a:t>
                      </a:r>
                      <a:endParaRPr lang="cs-CZ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6" marR="5856" marT="585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2000" b="1" u="none" strike="noStrike" dirty="0">
                          <a:effectLst/>
                        </a:rPr>
                        <a:t>15 999</a:t>
                      </a:r>
                      <a:endParaRPr lang="cs-CZ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6" marR="5856" marT="585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2000" b="1" u="none" strike="noStrike" dirty="0">
                          <a:effectLst/>
                        </a:rPr>
                        <a:t>15 230</a:t>
                      </a:r>
                      <a:endParaRPr lang="cs-CZ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6" marR="5856" marT="585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2000" b="1" u="none" strike="noStrike" dirty="0">
                          <a:effectLst/>
                        </a:rPr>
                        <a:t>15 762</a:t>
                      </a:r>
                      <a:endParaRPr lang="cs-CZ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6" marR="5856" marT="5856" marB="0" anchor="ctr"/>
                </a:tc>
                <a:extLst>
                  <a:ext uri="{0D108BD9-81ED-4DB2-BD59-A6C34878D82A}">
                    <a16:rowId xmlns:a16="http://schemas.microsoft.com/office/drawing/2014/main" val="32078697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128556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36236" y="97271"/>
            <a:ext cx="4712855" cy="1325563"/>
          </a:xfrm>
        </p:spPr>
        <p:txBody>
          <a:bodyPr/>
          <a:lstStyle/>
          <a:p>
            <a:r>
              <a:rPr lang="cs-CZ" dirty="0"/>
              <a:t>Krajské volby 2020 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3499" y="1016000"/>
            <a:ext cx="10103846" cy="5753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5838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58723"/>
            <a:ext cx="10515600" cy="1319543"/>
          </a:xfrm>
        </p:spPr>
        <p:txBody>
          <a:bodyPr/>
          <a:lstStyle/>
          <a:p>
            <a:pPr algn="ctr"/>
            <a:r>
              <a:rPr lang="cs-CZ" dirty="0"/>
              <a:t>Jihomoravský kraj 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8253" y="1118208"/>
            <a:ext cx="8615494" cy="5433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031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79673" y="125835"/>
            <a:ext cx="8174372" cy="1103459"/>
          </a:xfrm>
        </p:spPr>
        <p:txBody>
          <a:bodyPr/>
          <a:lstStyle/>
          <a:p>
            <a:pPr algn="ctr"/>
            <a:r>
              <a:rPr lang="cs-CZ" dirty="0"/>
              <a:t>Moravskoslezský kraj 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4876" y="1333850"/>
            <a:ext cx="8736805" cy="5493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5644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8528" y="124979"/>
            <a:ext cx="2708563" cy="1325563"/>
          </a:xfrm>
        </p:spPr>
        <p:txBody>
          <a:bodyPr/>
          <a:lstStyle/>
          <a:p>
            <a:r>
              <a:rPr lang="cs-CZ" dirty="0"/>
              <a:t>ANO 2020 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7577" y="452582"/>
            <a:ext cx="7835152" cy="6054436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909" y="2523837"/>
            <a:ext cx="3271982" cy="3271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464494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1028</TotalTime>
  <Words>418</Words>
  <Application>Microsoft Office PowerPoint</Application>
  <PresentationFormat>Širokoúhlá obrazovka</PresentationFormat>
  <Paragraphs>179</Paragraphs>
  <Slides>40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40</vt:i4>
      </vt:variant>
    </vt:vector>
  </HeadingPairs>
  <TitlesOfParts>
    <vt:vector size="45" baseType="lpstr">
      <vt:lpstr>Arial</vt:lpstr>
      <vt:lpstr>Calibri</vt:lpstr>
      <vt:lpstr>Calibri Light</vt:lpstr>
      <vt:lpstr>Tahoma</vt:lpstr>
      <vt:lpstr>Motiv Office</vt:lpstr>
      <vt:lpstr>Krajské volby  Prostorová analýza voleb </vt:lpstr>
      <vt:lpstr>Kraje a jejich vymezení</vt:lpstr>
      <vt:lpstr>Krajské volby </vt:lpstr>
      <vt:lpstr>Zastupitelé </vt:lpstr>
      <vt:lpstr>Počet hlasů vedoucí k mandátu </vt:lpstr>
      <vt:lpstr>Krajské volby 2020 </vt:lpstr>
      <vt:lpstr>Jihomoravský kraj </vt:lpstr>
      <vt:lpstr>Moravskoslezský kraj </vt:lpstr>
      <vt:lpstr>ANO 2020 </vt:lpstr>
      <vt:lpstr>ANO </vt:lpstr>
      <vt:lpstr>ANO </vt:lpstr>
      <vt:lpstr>KDU- ČSL </vt:lpstr>
      <vt:lpstr>KDU-ČSL </vt:lpstr>
      <vt:lpstr>KDU-ČSL</vt:lpstr>
      <vt:lpstr>ČSSD</vt:lpstr>
      <vt:lpstr>ČSSD</vt:lpstr>
      <vt:lpstr>ČSSD</vt:lpstr>
      <vt:lpstr>ODS</vt:lpstr>
      <vt:lpstr>ODS</vt:lpstr>
      <vt:lpstr>ODS</vt:lpstr>
      <vt:lpstr>KSČM</vt:lpstr>
      <vt:lpstr>KSČM </vt:lpstr>
      <vt:lpstr>KSČM 2012 – 2020 </vt:lpstr>
      <vt:lpstr>SPD</vt:lpstr>
      <vt:lpstr>SPD</vt:lpstr>
      <vt:lpstr>SPD </vt:lpstr>
      <vt:lpstr>Piráti </vt:lpstr>
      <vt:lpstr>Piráti </vt:lpstr>
      <vt:lpstr>Piráti </vt:lpstr>
      <vt:lpstr>STAN</vt:lpstr>
      <vt:lpstr>Prezentace aplikace PowerPoint</vt:lpstr>
      <vt:lpstr>Prezentace aplikace PowerPoint</vt:lpstr>
      <vt:lpstr>TOP09 – Zelení </vt:lpstr>
      <vt:lpstr>TOP09 </vt:lpstr>
      <vt:lpstr>2016</vt:lpstr>
      <vt:lpstr>2016 </vt:lpstr>
      <vt:lpstr>Volební účast 2020 </vt:lpstr>
      <vt:lpstr>Volební účast – Moravskoslezský kraj  2012 – 2020 </vt:lpstr>
      <vt:lpstr>Volební účast – Jihomoravský kraj 2012 – 2020 </vt:lpstr>
      <vt:lpstr>Závěrem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Pink</dc:creator>
  <cp:lastModifiedBy>Michal Pink</cp:lastModifiedBy>
  <cp:revision>25</cp:revision>
  <dcterms:created xsi:type="dcterms:W3CDTF">2021-04-05T15:08:54Z</dcterms:created>
  <dcterms:modified xsi:type="dcterms:W3CDTF">2023-04-26T06:02:53Z</dcterms:modified>
</cp:coreProperties>
</file>