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8" r:id="rId3"/>
    <p:sldId id="299" r:id="rId4"/>
    <p:sldId id="257" r:id="rId5"/>
    <p:sldId id="258" r:id="rId6"/>
    <p:sldId id="259" r:id="rId7"/>
    <p:sldId id="260" r:id="rId8"/>
    <p:sldId id="261" r:id="rId9"/>
    <p:sldId id="300" r:id="rId10"/>
    <p:sldId id="264" r:id="rId11"/>
    <p:sldId id="263" r:id="rId12"/>
    <p:sldId id="265" r:id="rId13"/>
    <p:sldId id="266" r:id="rId14"/>
    <p:sldId id="267" r:id="rId15"/>
    <p:sldId id="271" r:id="rId16"/>
    <p:sldId id="268" r:id="rId17"/>
    <p:sldId id="272" r:id="rId18"/>
    <p:sldId id="273" r:id="rId19"/>
    <p:sldId id="291" r:id="rId20"/>
    <p:sldId id="292" r:id="rId21"/>
    <p:sldId id="293" r:id="rId22"/>
    <p:sldId id="294" r:id="rId23"/>
    <p:sldId id="301" r:id="rId24"/>
    <p:sldId id="295" r:id="rId25"/>
    <p:sldId id="296" r:id="rId26"/>
    <p:sldId id="269" r:id="rId27"/>
    <p:sldId id="270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81A02-55CC-48DE-8F1D-FEBAD233FF4F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78F1E-BE94-4B69-9CC8-AF0D23C12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06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8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54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89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9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1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7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7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6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4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89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62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7C87E-49B0-40FA-B437-77A443FA8C86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8C5DF-A00A-4B31-901D-9A586E955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72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eoportal.cuzk.cz/(S(b01ot40jeylb2gpdapgd3mtk))/Default.aspx?lng=CZ&amp;mode=TextMeta&amp;side=dsady_RUIAN_vse&amp;metadataID=CZ-00025712-CUZK_SERIES-MD_RUIAN-STATY-SHP" TargetMode="External"/><Relationship Id="rId2" Type="http://schemas.openxmlformats.org/officeDocument/2006/relationships/hyperlink" Target="https://volby.tmapy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nalystcave.com/excel-tools/excel-scrape-html-add/" TargetMode="External"/><Relationship Id="rId2" Type="http://schemas.openxmlformats.org/officeDocument/2006/relationships/hyperlink" Target="http://analystcave.com/web-scraping-tutoria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omptcloud.com/blog/how-to-use-excel-to-scrape-website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volby.cz/opendata/opendata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otevrena_data_pro_vysledky_scitani_lidu_domu_a_bytu_2011_sldb_201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vysledky-scitani-2021-otevrena-data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i_zakladni_uzemni_ciselniky_na_uzemi_cr_a_klasifikace_cz_nuts" TargetMode="External"/><Relationship Id="rId2" Type="http://schemas.openxmlformats.org/officeDocument/2006/relationships/hyperlink" Target="https://data.mpsv.cz/web/data/vizualizace5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Prostorová analýza voleb</a:t>
            </a:r>
            <a:br>
              <a:rPr lang="cs-CZ" dirty="0"/>
            </a:br>
            <a:r>
              <a:rPr lang="cs-CZ" dirty="0"/>
              <a:t>úvodní hodina a</a:t>
            </a:r>
            <a:br>
              <a:rPr lang="cs-CZ" dirty="0"/>
            </a:br>
            <a:r>
              <a:rPr lang="cs-CZ" dirty="0"/>
              <a:t>seminář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98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nachystat data?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23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– volební 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2 možnosti jejich zisku</a:t>
            </a:r>
          </a:p>
          <a:p>
            <a:pPr lvl="1"/>
            <a:r>
              <a:rPr lang="cs-CZ" dirty="0"/>
              <a:t>Volby.cz</a:t>
            </a:r>
          </a:p>
          <a:p>
            <a:pPr lvl="1"/>
            <a:r>
              <a:rPr lang="cs-CZ" dirty="0"/>
              <a:t>Otevřená data</a:t>
            </a:r>
          </a:p>
          <a:p>
            <a:pPr lvl="1"/>
            <a:r>
              <a:rPr lang="cs-CZ" dirty="0"/>
              <a:t>(žádost na ČSÚ – v případě dat, která nejsou v otevřených datech)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Data za obce </a:t>
            </a:r>
          </a:p>
          <a:p>
            <a:pPr lvl="1"/>
            <a:r>
              <a:rPr lang="cs-CZ" dirty="0"/>
              <a:t>S okrsky je těžká práce</a:t>
            </a:r>
          </a:p>
          <a:p>
            <a:pPr lvl="1"/>
            <a:r>
              <a:rPr lang="cs-CZ" dirty="0"/>
              <a:t>Je známé jen aktuální vymezení okrsků</a:t>
            </a:r>
          </a:p>
          <a:p>
            <a:pPr lvl="1"/>
            <a:r>
              <a:rPr lang="cs-CZ" dirty="0">
                <a:hlinkClick r:id="rId2"/>
              </a:rPr>
              <a:t>https://volby.tmapy.cz/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https://geoportal.cuzk.cz/(S(b01ot40jeylb2gpdapgd3mtk))/Default.aspx?lng=CZ&amp;mode=TextMeta&amp;side=dsady_RUIAN_vse&amp;metadataID=CZ-00025712-CUZK_SERIES-MD_RUIAN-STATY-SHP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880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Otravná manuální práce</a:t>
            </a:r>
          </a:p>
          <a:p>
            <a:r>
              <a:rPr lang="cs-CZ" dirty="0"/>
              <a:t>Možnost obejít automatizovaným stahováním (tzv. </a:t>
            </a:r>
            <a:r>
              <a:rPr lang="cs-CZ" dirty="0" err="1"/>
              <a:t>webscrape</a:t>
            </a:r>
            <a:r>
              <a:rPr lang="cs-CZ" dirty="0"/>
              <a:t>)</a:t>
            </a:r>
          </a:p>
          <a:p>
            <a:r>
              <a:rPr lang="cs-CZ" dirty="0"/>
              <a:t>Skript lze napsat v VBA/pythonu (</a:t>
            </a:r>
            <a:r>
              <a:rPr lang="cs-CZ" dirty="0" err="1"/>
              <a:t>excel</a:t>
            </a:r>
            <a:r>
              <a:rPr lang="cs-CZ" dirty="0"/>
              <a:t>) nebo v R</a:t>
            </a:r>
          </a:p>
          <a:p>
            <a:pPr lvl="1"/>
            <a:r>
              <a:rPr lang="cs-CZ" dirty="0"/>
              <a:t>To se tady učit nebudeme</a:t>
            </a:r>
          </a:p>
          <a:p>
            <a:pPr lvl="1"/>
            <a:r>
              <a:rPr lang="cs-CZ" dirty="0"/>
              <a:t>Pokud chcete stahovat data z volby.cz nebo z jiných serverů se systematicky uspořádanými tabulkami, pak se tato schopnost velmi hodí</a:t>
            </a:r>
          </a:p>
          <a:p>
            <a:pPr lvl="1"/>
            <a:r>
              <a:rPr lang="cs-CZ" dirty="0">
                <a:hlinkClick r:id="rId2"/>
              </a:rPr>
              <a:t>http://analystcave.com/web-scraping-tutorial/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http://analystcave.com/excel-tools/excel-scrape-html-add/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https://www.promptcloud.com/blog/how-to-use-excel-to-scrape-websites</a:t>
            </a:r>
            <a:endParaRPr lang="cs-CZ" dirty="0"/>
          </a:p>
          <a:p>
            <a:pPr lvl="1"/>
            <a:r>
              <a:rPr lang="cs-CZ" dirty="0"/>
              <a:t>Kurz Volební data managment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796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Otevřená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serveru volby.cz</a:t>
            </a:r>
          </a:p>
          <a:p>
            <a:r>
              <a:rPr lang="cs-CZ" dirty="0">
                <a:hlinkClick r:id="rId2"/>
              </a:rPr>
              <a:t>http://volby.cz/opendata/opendata.htm</a:t>
            </a:r>
            <a:endParaRPr lang="cs-CZ" dirty="0"/>
          </a:p>
          <a:p>
            <a:r>
              <a:rPr lang="cs-CZ" dirty="0"/>
              <a:t>Obsahuje systematizovanou informaci o kandidujících subjektech (</a:t>
            </a:r>
            <a:r>
              <a:rPr lang="cs-CZ" b="1" dirty="0"/>
              <a:t>registry</a:t>
            </a:r>
            <a:r>
              <a:rPr lang="cs-CZ" dirty="0"/>
              <a:t>) a volebních výsledcích (</a:t>
            </a:r>
            <a:r>
              <a:rPr lang="cs-CZ" b="1" dirty="0"/>
              <a:t>okrsková data</a:t>
            </a:r>
            <a:r>
              <a:rPr lang="cs-CZ" dirty="0"/>
              <a:t>)</a:t>
            </a:r>
          </a:p>
          <a:p>
            <a:r>
              <a:rPr lang="cs-CZ" dirty="0"/>
              <a:t>Stažení zazipované složky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332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</a:t>
            </a:r>
            <a:r>
              <a:rPr lang="cs-CZ" dirty="0" err="1"/>
              <a:t>excelového</a:t>
            </a:r>
            <a:r>
              <a:rPr lang="cs-CZ" dirty="0"/>
              <a:t> souboru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Vyfiltrovat svůj obvod</a:t>
            </a:r>
          </a:p>
          <a:p>
            <a:pPr lvl="1"/>
            <a:r>
              <a:rPr lang="cs-CZ" dirty="0"/>
              <a:t>Data – filtr – obvod – číslo obvodu</a:t>
            </a:r>
          </a:p>
          <a:p>
            <a:r>
              <a:rPr lang="cs-CZ" dirty="0"/>
              <a:t>Vyfiltrovat druhé kolo</a:t>
            </a:r>
          </a:p>
          <a:p>
            <a:pPr lvl="1"/>
            <a:r>
              <a:rPr lang="cs-CZ" dirty="0"/>
              <a:t>Data – filtr – kolo – 2 – </a:t>
            </a:r>
            <a:r>
              <a:rPr lang="cs-CZ" dirty="0" err="1"/>
              <a:t>ctrl+a</a:t>
            </a:r>
            <a:r>
              <a:rPr lang="cs-CZ" dirty="0"/>
              <a:t> – </a:t>
            </a:r>
            <a:r>
              <a:rPr lang="cs-CZ" dirty="0" err="1"/>
              <a:t>ctrl+c</a:t>
            </a:r>
            <a:r>
              <a:rPr lang="cs-CZ" dirty="0"/>
              <a:t> – </a:t>
            </a:r>
            <a:r>
              <a:rPr lang="cs-CZ" dirty="0" err="1"/>
              <a:t>ctrl+n</a:t>
            </a:r>
            <a:r>
              <a:rPr lang="cs-CZ" dirty="0"/>
              <a:t> – </a:t>
            </a:r>
            <a:r>
              <a:rPr lang="cs-CZ" dirty="0" err="1"/>
              <a:t>ctrl+v</a:t>
            </a:r>
            <a:endParaRPr lang="cs-CZ" dirty="0"/>
          </a:p>
          <a:p>
            <a:r>
              <a:rPr lang="cs-CZ" dirty="0"/>
              <a:t>Souhrn dle obce </a:t>
            </a:r>
          </a:p>
          <a:p>
            <a:pPr lvl="1"/>
            <a:r>
              <a:rPr lang="cs-CZ" dirty="0"/>
              <a:t>Data – souhrn – u změny ve sloupci OBEC; použít funkci součet; označit všechny položky od VOL_SEZNAM, kromě KC – ok</a:t>
            </a:r>
          </a:p>
          <a:p>
            <a:r>
              <a:rPr lang="cs-CZ" dirty="0"/>
              <a:t>Výsledek do nového sešitu </a:t>
            </a:r>
          </a:p>
          <a:p>
            <a:pPr marL="742950" lvl="2" indent="-342900"/>
            <a:r>
              <a:rPr lang="cs-CZ" dirty="0" err="1"/>
              <a:t>ctrl+a</a:t>
            </a:r>
            <a:r>
              <a:rPr lang="cs-CZ" dirty="0"/>
              <a:t> – </a:t>
            </a:r>
            <a:r>
              <a:rPr lang="cs-CZ" dirty="0" err="1"/>
              <a:t>ctrl+c</a:t>
            </a:r>
            <a:r>
              <a:rPr lang="cs-CZ" dirty="0"/>
              <a:t> – </a:t>
            </a:r>
            <a:r>
              <a:rPr lang="cs-CZ" dirty="0" err="1"/>
              <a:t>ctrl+n</a:t>
            </a:r>
            <a:r>
              <a:rPr lang="cs-CZ" dirty="0"/>
              <a:t> – klepnout pravým do první buňky a vložit jako hodnoty </a:t>
            </a:r>
          </a:p>
          <a:p>
            <a:pPr marL="0" indent="-400050"/>
            <a:r>
              <a:rPr lang="cs-CZ" dirty="0"/>
              <a:t>Upravit nový sešit</a:t>
            </a:r>
          </a:p>
          <a:p>
            <a:pPr marL="400050" lvl="1" indent="-400050"/>
            <a:r>
              <a:rPr lang="cs-CZ" dirty="0"/>
              <a:t>Vložit sloupec za sloupec OBEC – nový sloupec pojmenovat „Celkem“– rozdělit sloupec obec (data – text do sloupců – oddělovač – mezera – ok) – seřadit dle celkem – smazat data v řádcích, které neobsahují slovo celkem - smazat prázdné sloupce, sloupce kde jsou jen nuly a sloupec celkem</a:t>
            </a:r>
          </a:p>
          <a:p>
            <a:pPr marL="400050" lvl="1" indent="-400050"/>
            <a:r>
              <a:rPr lang="cs-CZ" dirty="0"/>
              <a:t>Přejmenujte sloupce HLASY01, ….,HLASYX podle jmen uvedených v registrech</a:t>
            </a:r>
          </a:p>
          <a:p>
            <a:pPr marL="0" indent="-400050"/>
            <a:r>
              <a:rPr lang="cs-CZ" dirty="0" err="1"/>
              <a:t>ctrl+s</a:t>
            </a:r>
            <a:r>
              <a:rPr lang="cs-CZ" dirty="0"/>
              <a:t> – název: </a:t>
            </a:r>
            <a:r>
              <a:rPr lang="cs-CZ" dirty="0" err="1"/>
              <a:t>obvodN_II</a:t>
            </a:r>
            <a:endParaRPr lang="cs-CZ" dirty="0"/>
          </a:p>
          <a:p>
            <a:pPr lvl="1"/>
            <a:r>
              <a:rPr lang="cs-CZ" dirty="0"/>
              <a:t>Před uložením přejmenovat také list</a:t>
            </a:r>
          </a:p>
          <a:p>
            <a:pPr lvl="1"/>
            <a:r>
              <a:rPr lang="cs-CZ" dirty="0"/>
              <a:t>Název sešitu krátký, bez mezer a diakritiky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600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 původním sešitu označit a smazat data za 2. kolo </a:t>
            </a:r>
          </a:p>
          <a:p>
            <a:r>
              <a:rPr lang="cs-CZ" dirty="0"/>
              <a:t>Zrušit filtr za kolo</a:t>
            </a:r>
          </a:p>
          <a:p>
            <a:r>
              <a:rPr lang="cs-CZ" dirty="0"/>
              <a:t>Upravit data za 1.kolo</a:t>
            </a:r>
          </a:p>
          <a:p>
            <a:r>
              <a:rPr lang="cs-CZ" dirty="0"/>
              <a:t>Souhrn dle obce </a:t>
            </a:r>
          </a:p>
          <a:p>
            <a:pPr lvl="1"/>
            <a:r>
              <a:rPr lang="cs-CZ" dirty="0"/>
              <a:t>Data – souhrn – u změny ve sloupci OBEC; použít funkci součet; označit všechny položky od VOL_SEZNAM, kromě KC – ok</a:t>
            </a:r>
          </a:p>
          <a:p>
            <a:r>
              <a:rPr lang="cs-CZ" dirty="0"/>
              <a:t>Výsledek do nového sešitu </a:t>
            </a:r>
          </a:p>
          <a:p>
            <a:pPr marL="742950" lvl="2" indent="-342900"/>
            <a:r>
              <a:rPr lang="cs-CZ" dirty="0" err="1"/>
              <a:t>ctrl+a</a:t>
            </a:r>
            <a:r>
              <a:rPr lang="cs-CZ" dirty="0"/>
              <a:t> – </a:t>
            </a:r>
            <a:r>
              <a:rPr lang="cs-CZ" dirty="0" err="1"/>
              <a:t>ctrl+c</a:t>
            </a:r>
            <a:r>
              <a:rPr lang="cs-CZ" dirty="0"/>
              <a:t> – </a:t>
            </a:r>
            <a:r>
              <a:rPr lang="cs-CZ" dirty="0" err="1"/>
              <a:t>ctrl+n</a:t>
            </a:r>
            <a:r>
              <a:rPr lang="cs-CZ" dirty="0"/>
              <a:t> – klepnout pravým do první buňky a vložit jako hodnoty </a:t>
            </a:r>
          </a:p>
          <a:p>
            <a:pPr marL="0" indent="-400050"/>
            <a:r>
              <a:rPr lang="cs-CZ" dirty="0"/>
              <a:t>Upravit nový sešit</a:t>
            </a:r>
          </a:p>
          <a:p>
            <a:pPr marL="400050" lvl="1" indent="-400050"/>
            <a:r>
              <a:rPr lang="cs-CZ" dirty="0"/>
              <a:t>Vložit sloupec za sloupec OBEC – nový sloupec pojmenovat „Celkem“– rozdělit sloupec obec (data – text do sloupců – oddělovač – mezera – ok) – seřadit dle celkem smazat prázdné sloupce, sloupce kde jsou jen nuly a sloupec celkem</a:t>
            </a:r>
          </a:p>
          <a:p>
            <a:pPr marL="400050" lvl="1" indent="-400050"/>
            <a:r>
              <a:rPr lang="cs-CZ" dirty="0"/>
              <a:t>Přejmenujte sloupce HLASY01, ….,HLASYX podle jmen uvedených v registrech</a:t>
            </a:r>
          </a:p>
          <a:p>
            <a:pPr marL="400050" lvl="1" indent="-400050"/>
            <a:r>
              <a:rPr lang="cs-CZ" dirty="0"/>
              <a:t>Za název v každém sloupci přidejte „_2“</a:t>
            </a:r>
          </a:p>
          <a:p>
            <a:pPr marL="0" indent="-400050"/>
            <a:r>
              <a:rPr lang="cs-CZ" dirty="0" err="1"/>
              <a:t>ctrl+s</a:t>
            </a:r>
            <a:r>
              <a:rPr lang="cs-CZ" dirty="0"/>
              <a:t> – název: </a:t>
            </a:r>
            <a:r>
              <a:rPr lang="cs-CZ" dirty="0" err="1"/>
              <a:t>obvodN_II</a:t>
            </a:r>
            <a:endParaRPr lang="cs-CZ" dirty="0"/>
          </a:p>
          <a:p>
            <a:pPr lvl="1"/>
            <a:r>
              <a:rPr lang="cs-CZ" dirty="0"/>
              <a:t>Před uložením přejmenovat také list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565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Spojení 1. a 2. kola a přidání dalších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SPSS</a:t>
            </a:r>
          </a:p>
          <a:p>
            <a:endParaRPr lang="cs-CZ" dirty="0"/>
          </a:p>
          <a:p>
            <a:r>
              <a:rPr lang="cs-CZ" dirty="0"/>
              <a:t>Přidání dat</a:t>
            </a:r>
          </a:p>
          <a:p>
            <a:pPr lvl="1"/>
            <a:r>
              <a:rPr lang="cs-CZ" dirty="0"/>
              <a:t>Z předchozích voleb</a:t>
            </a:r>
          </a:p>
          <a:p>
            <a:pPr lvl="1"/>
            <a:r>
              <a:rPr lang="cs-CZ" dirty="0"/>
              <a:t>Ze sčítání lidu</a:t>
            </a:r>
          </a:p>
          <a:p>
            <a:pPr lvl="1"/>
            <a:r>
              <a:rPr lang="cs-CZ" dirty="0"/>
              <a:t>Z jiných zdrojů (MPSV, MŠMT, cokoli,…)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164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Otevřete soubory, které chcete propojit, v SPSS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 otevření tabulek začněte se spojováním.</a:t>
            </a:r>
          </a:p>
          <a:p>
            <a:endParaRPr lang="cs-CZ" dirty="0"/>
          </a:p>
        </p:txBody>
      </p:sp>
      <p:pic>
        <p:nvPicPr>
          <p:cNvPr id="1031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456" y="378774"/>
            <a:ext cx="3902382" cy="114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Obrázek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09" y="2852936"/>
            <a:ext cx="4740275" cy="215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1463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683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/>
              <a:t>Nejprve je nutné seřadit data v </a:t>
            </a:r>
            <a:r>
              <a:rPr lang="cs-CZ" b="1" u="sng" dirty="0"/>
              <a:t>každé</a:t>
            </a:r>
            <a:r>
              <a:rPr lang="cs-CZ" dirty="0"/>
              <a:t> spojované tabulce podle sloupce OBEC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774382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964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Spojení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Spojování začněte od 1. kola posledních voleb (v úkolu nejlépe od účasti v krajských volbách)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5753100" cy="3474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037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EA260-7F8D-921E-2BDE-3AF42927B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záležitosti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E76BDC-1354-2580-5766-8F455976E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dosažení známky alespoň E je potřeba alespoň 31 bodů</a:t>
            </a:r>
          </a:p>
          <a:p>
            <a:r>
              <a:rPr lang="cs-CZ" dirty="0"/>
              <a:t>30 bodů seminární práce</a:t>
            </a:r>
          </a:p>
          <a:p>
            <a:r>
              <a:rPr lang="cs-CZ" dirty="0"/>
              <a:t>10 bodů odevzdání všech úkolů</a:t>
            </a:r>
          </a:p>
          <a:p>
            <a:r>
              <a:rPr lang="cs-CZ" dirty="0"/>
              <a:t>10 bodů průběžný test (v poslední hodině)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954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Vyberte 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227" y="2209800"/>
            <a:ext cx="5757545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2959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428625"/>
            <a:ext cx="90963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2917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Sčítání lidu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hlinkClick r:id="rId2"/>
              </a:rPr>
              <a:t>https://www.czso.cz/csu/czso/otevrena_data_pro_vysledky_scitani_lidu_domu_a_bytu_2011_sldb_2011</a:t>
            </a:r>
            <a:endParaRPr lang="cs-CZ" dirty="0"/>
          </a:p>
          <a:p>
            <a:r>
              <a:rPr lang="cs-CZ" b="1" dirty="0"/>
              <a:t>Výběr údajů ze SLDB 2011 za obyvatelstvo, domy a byty, domácnosti a vyjížďku</a:t>
            </a:r>
            <a:endParaRPr lang="cs-CZ" dirty="0"/>
          </a:p>
          <a:p>
            <a:pPr lvl="1"/>
            <a:r>
              <a:rPr lang="cs-CZ" dirty="0"/>
              <a:t>Popis dat</a:t>
            </a:r>
          </a:p>
          <a:p>
            <a:pPr lvl="1"/>
            <a:r>
              <a:rPr lang="cs-CZ" dirty="0"/>
              <a:t>Obyvatelstvo (</a:t>
            </a:r>
            <a:r>
              <a:rPr lang="cs-CZ" dirty="0" err="1"/>
              <a:t>excel</a:t>
            </a:r>
            <a:r>
              <a:rPr lang="cs-CZ" dirty="0"/>
              <a:t> v </a:t>
            </a:r>
            <a:r>
              <a:rPr lang="cs-CZ" dirty="0" err="1"/>
              <a:t>csv</a:t>
            </a:r>
            <a:r>
              <a:rPr lang="cs-CZ" dirty="0"/>
              <a:t>. složce)</a:t>
            </a:r>
          </a:p>
          <a:p>
            <a:pPr lvl="2"/>
            <a:r>
              <a:rPr lang="cs-CZ" dirty="0"/>
              <a:t>Po otevření: data – text do sloupců – oddělovač: čárka</a:t>
            </a:r>
          </a:p>
          <a:p>
            <a:pPr lvl="2"/>
            <a:r>
              <a:rPr lang="cs-CZ" dirty="0"/>
              <a:t>Vyfiltrování obcí: data – filtr – </a:t>
            </a:r>
            <a:r>
              <a:rPr lang="cs-CZ" dirty="0" err="1"/>
              <a:t>typuz_naz</a:t>
            </a:r>
            <a:r>
              <a:rPr lang="cs-CZ" dirty="0"/>
              <a:t>: obec</a:t>
            </a:r>
          </a:p>
          <a:p>
            <a:pPr lvl="2"/>
            <a:r>
              <a:rPr lang="cs-CZ" dirty="0"/>
              <a:t>Vykopírování do nového sešitu</a:t>
            </a:r>
          </a:p>
          <a:p>
            <a:pPr lvl="2"/>
            <a:r>
              <a:rPr lang="cs-CZ" dirty="0"/>
              <a:t>Přejmenování sloupců (pomocí souboru popis dat)</a:t>
            </a:r>
          </a:p>
          <a:p>
            <a:pPr lvl="2"/>
            <a:r>
              <a:rPr lang="cs-CZ" dirty="0"/>
              <a:t>Zjednodušení a zkrácení názvů! (jinak problémy v SPSS)</a:t>
            </a:r>
          </a:p>
          <a:p>
            <a:pPr lvl="2"/>
            <a:r>
              <a:rPr lang="cs-CZ" dirty="0"/>
              <a:t>Smazání údajů jen za ženy/muže</a:t>
            </a:r>
          </a:p>
          <a:p>
            <a:pPr lvl="2"/>
            <a:r>
              <a:rPr lang="cs-CZ" b="1" dirty="0"/>
              <a:t>Výběr sloupců závisí na teoretických předpokladech</a:t>
            </a:r>
          </a:p>
        </p:txBody>
      </p:sp>
    </p:spTree>
    <p:extLst>
      <p:ext uri="{BB962C8B-B14F-4D97-AF65-F5344CB8AC3E}">
        <p14:creationId xmlns:p14="http://schemas.microsoft.com/office/powerpoint/2010/main" val="2170593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253666-829E-84B7-3110-BB1ABE7B6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Sčítání lidu 2021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E4221-A4D6-D56B-2222-12D07DFE6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Vloženo v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dirty="0"/>
              <a:t>Všechna data dostupná zde:</a:t>
            </a:r>
          </a:p>
          <a:p>
            <a:r>
              <a:rPr lang="cs-CZ" dirty="0">
                <a:hlinkClick r:id="rId2"/>
              </a:rPr>
              <a:t>https://www.czso.cz/csu/czso/vysledky-scitani-2021-otevrena-data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507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Spojení stejným způsobem jako výše</a:t>
            </a:r>
          </a:p>
          <a:p>
            <a:endParaRPr lang="cs-CZ" dirty="0"/>
          </a:p>
          <a:p>
            <a:r>
              <a:rPr lang="cs-CZ" dirty="0"/>
              <a:t>Export do excelu</a:t>
            </a:r>
          </a:p>
          <a:p>
            <a:endParaRPr lang="cs-CZ" dirty="0"/>
          </a:p>
          <a:p>
            <a:r>
              <a:rPr lang="cs-CZ" dirty="0"/>
              <a:t>Smazání obcí „navíc“</a:t>
            </a:r>
          </a:p>
          <a:p>
            <a:endParaRPr lang="cs-CZ" dirty="0"/>
          </a:p>
          <a:p>
            <a:r>
              <a:rPr lang="cs-CZ" dirty="0"/>
              <a:t>Vypočtení procent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4313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hlinkClick r:id="rId2"/>
              </a:rPr>
              <a:t>https://data.mpsv.cz/web/data/vizualizace5</a:t>
            </a:r>
            <a:endParaRPr lang="cs-CZ" dirty="0"/>
          </a:p>
          <a:p>
            <a:r>
              <a:rPr lang="cs-CZ" dirty="0"/>
              <a:t>Data neobsahují identifikační kód</a:t>
            </a:r>
          </a:p>
          <a:p>
            <a:r>
              <a:rPr lang="cs-CZ" dirty="0"/>
              <a:t>Stažení dat za každý okres, do kterého zasahuje senátní obvod</a:t>
            </a:r>
          </a:p>
          <a:p>
            <a:r>
              <a:rPr lang="cs-CZ" dirty="0"/>
              <a:t>Připsání identifikace okresu do sloupce tabulky</a:t>
            </a:r>
          </a:p>
          <a:p>
            <a:r>
              <a:rPr lang="cs-CZ" dirty="0"/>
              <a:t>Seřazení dle okresu a obce</a:t>
            </a:r>
          </a:p>
          <a:p>
            <a:r>
              <a:rPr lang="cs-CZ" dirty="0"/>
              <a:t>Připsání kódu ze struktury území (</a:t>
            </a:r>
            <a:r>
              <a:rPr lang="cs-CZ" dirty="0">
                <a:hlinkClick r:id="rId3"/>
              </a:rPr>
              <a:t>https://www.czso.cz/</a:t>
            </a:r>
            <a:r>
              <a:rPr lang="cs-CZ" dirty="0" err="1">
                <a:hlinkClick r:id="rId3"/>
              </a:rPr>
              <a:t>csu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czso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i_zakladni_uzemni_ciselniky_na_uzemi_cr_a_klasifikace_cz_nuts</a:t>
            </a:r>
            <a:r>
              <a:rPr lang="cs-CZ" dirty="0"/>
              <a:t>)</a:t>
            </a:r>
          </a:p>
          <a:p>
            <a:r>
              <a:rPr lang="cs-CZ" dirty="0"/>
              <a:t>Pozor na Prahu (někdy v datech je, někdy není)</a:t>
            </a:r>
          </a:p>
        </p:txBody>
      </p:sp>
    </p:spTree>
    <p:extLst>
      <p:ext uri="{BB962C8B-B14F-4D97-AF65-F5344CB8AC3E}">
        <p14:creationId xmlns:p14="http://schemas.microsoft.com/office/powerpoint/2010/main" val="1384100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Vytvořit datovou matici obsahující:</a:t>
            </a:r>
          </a:p>
          <a:p>
            <a:pPr lvl="1"/>
            <a:r>
              <a:rPr lang="cs-CZ" dirty="0"/>
              <a:t>Podporu kandidátů v senátních volbách 2010 a 2016</a:t>
            </a:r>
          </a:p>
          <a:p>
            <a:pPr lvl="1"/>
            <a:r>
              <a:rPr lang="cs-CZ" dirty="0"/>
              <a:t>Podporu stran ve volbách do Poslanecké sněmovny v roce 2017 a 2021 (pozor na názvy! – za každý název umístěte něco jako „_PS17“)</a:t>
            </a:r>
          </a:p>
          <a:p>
            <a:pPr lvl="1"/>
            <a:r>
              <a:rPr lang="cs-CZ" dirty="0"/>
              <a:t>Podporu stran v krajských volbách 2016 a 2020</a:t>
            </a:r>
          </a:p>
          <a:p>
            <a:pPr lvl="1"/>
            <a:r>
              <a:rPr lang="cs-CZ" dirty="0"/>
              <a:t>Spočítané rozdíly mezi volbami (viz video „</a:t>
            </a:r>
            <a:r>
              <a:rPr lang="cs-CZ" dirty="0" err="1"/>
              <a:t>uprava</a:t>
            </a:r>
            <a:r>
              <a:rPr lang="cs-CZ" dirty="0"/>
              <a:t> </a:t>
            </a:r>
            <a:r>
              <a:rPr lang="cs-CZ" dirty="0" err="1"/>
              <a:t>vzorcu</a:t>
            </a:r>
            <a:r>
              <a:rPr lang="cs-CZ" dirty="0"/>
              <a:t>“)</a:t>
            </a:r>
          </a:p>
          <a:p>
            <a:r>
              <a:rPr lang="cs-CZ" dirty="0"/>
              <a:t>Odevzdání do půlnoci 13. 3. 2022.</a:t>
            </a:r>
          </a:p>
        </p:txBody>
      </p:sp>
    </p:spTree>
    <p:extLst>
      <p:ext uri="{BB962C8B-B14F-4D97-AF65-F5344CB8AC3E}">
        <p14:creationId xmlns:p14="http://schemas.microsoft.com/office/powerpoint/2010/main" val="13886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Četba k příštímu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Voda, Petr. 2015. </a:t>
            </a:r>
            <a:r>
              <a:rPr lang="cs-CZ" sz="1800" i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Jaká je role postkomunismu? Volební geografie České a Rakouské republiky v letech 1990-2013</a:t>
            </a:r>
            <a:r>
              <a:rPr lang="cs-CZ" sz="18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Brno: CDK. Str. 56-62.</a:t>
            </a:r>
            <a:endParaRPr lang="cs-C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dirty="0"/>
          </a:p>
          <a:p>
            <a:r>
              <a:rPr lang="cs-CZ" dirty="0"/>
              <a:t>Doporučená:</a:t>
            </a:r>
          </a:p>
          <a:p>
            <a:r>
              <a:rPr lang="cs-CZ" dirty="0"/>
              <a:t>Mareš, Rabušic, Soukup: 75-122</a:t>
            </a:r>
          </a:p>
        </p:txBody>
      </p:sp>
    </p:spTree>
    <p:extLst>
      <p:ext uri="{BB962C8B-B14F-4D97-AF65-F5344CB8AC3E}">
        <p14:creationId xmlns:p14="http://schemas.microsoft.com/office/powerpoint/2010/main" val="196981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8F127-9569-9E76-19C1-880CE68D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8C5A5-3D32-5E0D-38A8-52A6336B2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„střídání“ přednášek a seminářů</a:t>
            </a:r>
          </a:p>
          <a:p>
            <a:r>
              <a:rPr lang="cs-CZ" dirty="0"/>
              <a:t>Na seminářích není vedena docházka, důležité je plnit úkoly</a:t>
            </a:r>
          </a:p>
          <a:p>
            <a:r>
              <a:rPr lang="cs-CZ" dirty="0"/>
              <a:t>Na seminářích jsou zadávány úkoly</a:t>
            </a:r>
          </a:p>
          <a:p>
            <a:r>
              <a:rPr lang="cs-CZ" dirty="0"/>
              <a:t>Odevzdání vždy den před následujícím seminářem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03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Program v sylabu se může změnit v orientační</a:t>
            </a:r>
          </a:p>
          <a:p>
            <a:pPr lvl="1"/>
            <a:r>
              <a:rPr lang="cs-CZ" dirty="0"/>
              <a:t>Pokud nebude v předstihu uvedeno jinak, literaturu k seminářům čtěte PŘED seminářem</a:t>
            </a:r>
          </a:p>
          <a:p>
            <a:r>
              <a:rPr lang="cs-CZ" dirty="0"/>
              <a:t>Dnes: data, příprava dat</a:t>
            </a:r>
          </a:p>
          <a:p>
            <a:r>
              <a:rPr lang="cs-CZ" dirty="0"/>
              <a:t>Příště: popisné statistiky, korelace</a:t>
            </a:r>
          </a:p>
          <a:p>
            <a:r>
              <a:rPr lang="cs-CZ" dirty="0"/>
              <a:t>Přespříště: vytváření mapy</a:t>
            </a:r>
          </a:p>
          <a:p>
            <a:r>
              <a:rPr lang="cs-CZ" dirty="0"/>
              <a:t>Nakonec: regresní analýza</a:t>
            </a:r>
          </a:p>
          <a:p>
            <a:r>
              <a:rPr lang="cs-CZ" dirty="0"/>
              <a:t>Úplně nakonec: „prostorové“ metody/ </a:t>
            </a:r>
            <a:r>
              <a:rPr lang="cs-CZ" dirty="0" err="1"/>
              <a:t>shrnutí&amp;opakování</a:t>
            </a:r>
            <a:r>
              <a:rPr lang="cs-CZ" dirty="0"/>
              <a:t> ???</a:t>
            </a:r>
          </a:p>
        </p:txBody>
      </p:sp>
    </p:spTree>
    <p:extLst>
      <p:ext uri="{BB962C8B-B14F-4D97-AF65-F5344CB8AC3E}">
        <p14:creationId xmlns:p14="http://schemas.microsoft.com/office/powerpoint/2010/main" val="145328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 čemu jsou:</a:t>
            </a:r>
          </a:p>
          <a:p>
            <a:pPr lvl="1"/>
            <a:r>
              <a:rPr lang="cs-CZ" dirty="0"/>
              <a:t>Jak zjistit z agregovaných dat užitečné informace o volebním chování</a:t>
            </a:r>
          </a:p>
          <a:p>
            <a:pPr lvl="2"/>
            <a:r>
              <a:rPr lang="cs-CZ" dirty="0"/>
              <a:t>Prakticky využitelné zejména pro práci s volbami, ke kterým se nedělají průzkumy veřejného mínění</a:t>
            </a:r>
          </a:p>
          <a:p>
            <a:pPr lvl="1"/>
            <a:r>
              <a:rPr lang="cs-CZ" dirty="0"/>
              <a:t>Rozvoj dovedností v oblasti statistických metod</a:t>
            </a:r>
          </a:p>
          <a:p>
            <a:pPr lvl="2"/>
            <a:r>
              <a:rPr lang="cs-CZ" dirty="0"/>
              <a:t>Počítáme s tím, že něco umíte z podzimního kurzu</a:t>
            </a:r>
          </a:p>
          <a:p>
            <a:pPr lvl="1"/>
            <a:r>
              <a:rPr lang="cs-CZ" dirty="0"/>
              <a:t>Seznámení s „kartografickými“ metodami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Zpracování analýz pro seminární práci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OBSAH SEMINÁŘŮ ANI LITERATURY URČENÉ K SEMINÁŘŮM NEBUDE SOUČÁSTÍ ZKOUŠKY</a:t>
            </a:r>
          </a:p>
          <a:p>
            <a:pPr lvl="2"/>
            <a:r>
              <a:rPr lang="cs-CZ" dirty="0"/>
              <a:t>Osvojení si dovedností a znalostí bude otestováno seminární prací</a:t>
            </a:r>
          </a:p>
          <a:p>
            <a:pPr lvl="2"/>
            <a:r>
              <a:rPr lang="cs-CZ" dirty="0"/>
              <a:t>Literaturu rozhodně čtěte</a:t>
            </a:r>
          </a:p>
        </p:txBody>
      </p:sp>
    </p:spTree>
    <p:extLst>
      <p:ext uri="{BB962C8B-B14F-4D97-AF65-F5344CB8AC3E}">
        <p14:creationId xmlns:p14="http://schemas.microsoft.com/office/powerpoint/2010/main" val="332166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Cíl: popsat a vysvětlit rozdíly v podpoře kandidátů v senátních volbách</a:t>
            </a:r>
          </a:p>
          <a:p>
            <a:r>
              <a:rPr lang="cs-CZ" dirty="0"/>
              <a:t>Jednotlivé kroky</a:t>
            </a:r>
          </a:p>
          <a:p>
            <a:pPr lvl="1"/>
            <a:r>
              <a:rPr lang="cs-CZ" dirty="0"/>
              <a:t>Popis volební podpory pomocí map</a:t>
            </a:r>
          </a:p>
          <a:p>
            <a:pPr lvl="1"/>
            <a:r>
              <a:rPr lang="cs-CZ" dirty="0"/>
              <a:t>Popis volební podpory pomocí deskriptivních statistik</a:t>
            </a:r>
          </a:p>
          <a:p>
            <a:pPr lvl="1"/>
            <a:r>
              <a:rPr lang="cs-CZ" dirty="0"/>
              <a:t>Popis vývoje volební podpory pomocí analýzy souvislosti s předchozími volbami</a:t>
            </a:r>
          </a:p>
          <a:p>
            <a:pPr lvl="1"/>
            <a:r>
              <a:rPr lang="cs-CZ" dirty="0"/>
              <a:t>Vysvětlení rozdílů v podpoře kandidátů v obcích pomocí regresní analýzy</a:t>
            </a:r>
          </a:p>
          <a:p>
            <a:pPr lvl="1"/>
            <a:endParaRPr lang="cs-CZ" dirty="0"/>
          </a:p>
          <a:p>
            <a:r>
              <a:rPr lang="cs-CZ" dirty="0"/>
              <a:t>PRO ZPRACOVÁNÍ PRÁCE BUDOU DŮLEŽITÉ JAK INFORMACE Z TOHOTO KURZU, TAK Z PODZIMNÍHO KURZU O KVANTITATIVNÍCH METODÁCH  </a:t>
            </a:r>
          </a:p>
        </p:txBody>
      </p:sp>
    </p:spTree>
    <p:extLst>
      <p:ext uri="{BB962C8B-B14F-4D97-AF65-F5344CB8AC3E}">
        <p14:creationId xmlns:p14="http://schemas.microsoft.com/office/powerpoint/2010/main" val="3100111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Jednotlivé kroky budou konkrétněji zadány na dalších seminářích</a:t>
            </a:r>
          </a:p>
          <a:p>
            <a:r>
              <a:rPr lang="cs-CZ" dirty="0"/>
              <a:t>Finální práce bude kompilací úkolů + úvod, závěr, literatura, propojení jednotlivých částí vysvětlujícími pasážemi</a:t>
            </a:r>
          </a:p>
          <a:p>
            <a:r>
              <a:rPr lang="cs-CZ" dirty="0"/>
              <a:t>V hodnocení bude také zohledněno, jakým způsobem byly vyřešeny výtky sdělené v hodnocení úkolů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329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Za účast na seminářích a za odevzdání všech úkolů získáte 10 bodů</a:t>
            </a:r>
          </a:p>
          <a:p>
            <a:r>
              <a:rPr lang="cs-CZ" dirty="0"/>
              <a:t>Neodevzdání některého z úkolů = 0 bodů</a:t>
            </a:r>
          </a:p>
          <a:p>
            <a:r>
              <a:rPr lang="cs-CZ" dirty="0"/>
              <a:t>Úkoly samotné nebudou nijak hodnoceny, jen vám přinesou zpětnou vazbu</a:t>
            </a:r>
          </a:p>
          <a:p>
            <a:pPr lvl="1"/>
            <a:r>
              <a:rPr lang="cs-CZ" dirty="0"/>
              <a:t>Odevzdaný úkol, který neřeší zadání, bude považován za neodevzdaný</a:t>
            </a:r>
          </a:p>
          <a:p>
            <a:r>
              <a:rPr lang="cs-CZ" dirty="0"/>
              <a:t>Neúčast na semináři je možná, ale přístup k materiálům k danému semináři budou mít jen zúčastnění</a:t>
            </a:r>
          </a:p>
          <a:p>
            <a:r>
              <a:rPr lang="cs-CZ" dirty="0"/>
              <a:t>Termín odevzdání bude sdělen vždy se zadáním úkolu (obvykle půjde o pondělní půlnoc před středečním seminářem)</a:t>
            </a:r>
          </a:p>
          <a:p>
            <a:r>
              <a:rPr lang="cs-CZ" dirty="0"/>
              <a:t>Zadání úkolu bude zveřejněno vždy na konci semináře</a:t>
            </a:r>
          </a:p>
          <a:p>
            <a:endParaRPr lang="cs-CZ" dirty="0"/>
          </a:p>
          <a:p>
            <a:r>
              <a:rPr lang="cs-CZ" dirty="0"/>
              <a:t>Odevzdání úkolů vede k vyšší šanci vytvoření kvalitní seminární práce (a tedy k vyšší šanci na dobré bodové hodnocení)</a:t>
            </a:r>
          </a:p>
        </p:txBody>
      </p:sp>
    </p:spTree>
    <p:extLst>
      <p:ext uri="{BB962C8B-B14F-4D97-AF65-F5344CB8AC3E}">
        <p14:creationId xmlns:p14="http://schemas.microsoft.com/office/powerpoint/2010/main" val="2578051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C74E4C-23A6-8E4E-C3B9-67CB96B83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Nějaké otázky?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1F744-AB94-7FF5-CD37-7C356F4FF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508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14434</TotalTime>
  <Words>1420</Words>
  <Application>Microsoft Office PowerPoint</Application>
  <PresentationFormat>Předvádění na obrazovce (4:3)</PresentationFormat>
  <Paragraphs>171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Garamond</vt:lpstr>
      <vt:lpstr>Motiv systému Office</vt:lpstr>
      <vt:lpstr>Prostorová analýza voleb úvodní hodina a seminář 1</vt:lpstr>
      <vt:lpstr>Klíčové záležitosti</vt:lpstr>
      <vt:lpstr>Prezentace aplikace PowerPoint</vt:lpstr>
      <vt:lpstr>Organizace seminářů</vt:lpstr>
      <vt:lpstr>Semináře</vt:lpstr>
      <vt:lpstr>Seminární práce</vt:lpstr>
      <vt:lpstr>Seminární práce</vt:lpstr>
      <vt:lpstr>úkoly</vt:lpstr>
      <vt:lpstr>Nějaké otázky?</vt:lpstr>
      <vt:lpstr>Jak nachystat data?</vt:lpstr>
      <vt:lpstr>Data – volební výsledky</vt:lpstr>
      <vt:lpstr>Volby.cz</vt:lpstr>
      <vt:lpstr>Otevřená data</vt:lpstr>
      <vt:lpstr>Úprava excelového souboru</vt:lpstr>
      <vt:lpstr>Prezentace aplikace PowerPoint</vt:lpstr>
      <vt:lpstr>Spojení 1. a 2. kola a přidání dalších dat</vt:lpstr>
      <vt:lpstr>Prezentace aplikace PowerPoint</vt:lpstr>
      <vt:lpstr>Prezentace aplikace PowerPoint</vt:lpstr>
      <vt:lpstr>Spojení dat</vt:lpstr>
      <vt:lpstr>Prezentace aplikace PowerPoint</vt:lpstr>
      <vt:lpstr>Prezentace aplikace PowerPoint</vt:lpstr>
      <vt:lpstr>Sčítání lidu</vt:lpstr>
      <vt:lpstr>Sčítání lidu 2021</vt:lpstr>
      <vt:lpstr>Prezentace aplikace PowerPoint</vt:lpstr>
      <vt:lpstr>Nezaměstnanost</vt:lpstr>
      <vt:lpstr>Úkol</vt:lpstr>
      <vt:lpstr>Četba k příštímu semináři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Prostorová analýza voleb seminář 1.</dc:title>
  <dc:creator>Petr</dc:creator>
  <cp:lastModifiedBy>Petr Voda</cp:lastModifiedBy>
  <cp:revision>44</cp:revision>
  <dcterms:created xsi:type="dcterms:W3CDTF">2017-04-04T08:24:03Z</dcterms:created>
  <dcterms:modified xsi:type="dcterms:W3CDTF">2023-02-15T11:36:57Z</dcterms:modified>
</cp:coreProperties>
</file>