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9" r:id="rId6"/>
    <p:sldId id="257" r:id="rId7"/>
    <p:sldId id="258" r:id="rId8"/>
    <p:sldId id="259" r:id="rId9"/>
    <p:sldId id="267" r:id="rId10"/>
    <p:sldId id="262" r:id="rId11"/>
    <p:sldId id="260" r:id="rId12"/>
    <p:sldId id="261" r:id="rId13"/>
    <p:sldId id="268" r:id="rId14"/>
    <p:sldId id="263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Voda" userId="e85772176cfde6c3" providerId="LiveId" clId="{BF4DE143-1902-424E-8FB8-B52FA0C51A43}"/>
    <pc:docChg chg="undo custSel modSld">
      <pc:chgData name="Petr Voda" userId="e85772176cfde6c3" providerId="LiveId" clId="{BF4DE143-1902-424E-8FB8-B52FA0C51A43}" dt="2021-04-08T10:50:35.569" v="7" actId="20577"/>
      <pc:docMkLst>
        <pc:docMk/>
      </pc:docMkLst>
      <pc:sldChg chg="modSp mod">
        <pc:chgData name="Petr Voda" userId="e85772176cfde6c3" providerId="LiveId" clId="{BF4DE143-1902-424E-8FB8-B52FA0C51A43}" dt="2021-04-08T10:50:35.569" v="7" actId="20577"/>
        <pc:sldMkLst>
          <pc:docMk/>
          <pc:sldMk cId="473168123" sldId="260"/>
        </pc:sldMkLst>
        <pc:spChg chg="mod">
          <ac:chgData name="Petr Voda" userId="e85772176cfde6c3" providerId="LiveId" clId="{BF4DE143-1902-424E-8FB8-B52FA0C51A43}" dt="2021-04-08T10:50:35.569" v="7" actId="20577"/>
          <ac:spMkLst>
            <pc:docMk/>
            <pc:sldMk cId="473168123" sldId="260"/>
            <ac:spMk id="3" creationId="{2C5B66B6-EED8-46CE-8812-3490A1BC5810}"/>
          </ac:spMkLst>
        </pc:spChg>
      </pc:sldChg>
      <pc:sldChg chg="modSp mod">
        <pc:chgData name="Petr Voda" userId="e85772176cfde6c3" providerId="LiveId" clId="{BF4DE143-1902-424E-8FB8-B52FA0C51A43}" dt="2021-04-08T09:10:56.554" v="5"/>
        <pc:sldMkLst>
          <pc:docMk/>
          <pc:sldMk cId="535388836" sldId="261"/>
        </pc:sldMkLst>
        <pc:spChg chg="mod">
          <ac:chgData name="Petr Voda" userId="e85772176cfde6c3" providerId="LiveId" clId="{BF4DE143-1902-424E-8FB8-B52FA0C51A43}" dt="2021-04-08T09:10:56.554" v="5"/>
          <ac:spMkLst>
            <pc:docMk/>
            <pc:sldMk cId="535388836" sldId="261"/>
            <ac:spMk id="3" creationId="{8C82FDF5-AC9C-46B7-80CF-15D632C5B3F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CCB09-C536-4C4F-BB03-812A17122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C96359-A22F-458E-959F-542932564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3FB0AB-16BD-4A18-9C4E-E3BBE016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217B19-1763-4801-9D2E-2949C790D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2AFBD4-7CEC-4132-8F72-8683C3977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587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694230-BC88-45A1-AE57-6691CC967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F6F859B-72E0-4356-82B0-2B5AAA312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756DE8-4619-461D-8A84-29F6B9439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77B3BC-796F-4FDC-B965-E5CC15C5D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161188-DF9F-4A88-9578-9F173049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29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F1B3303-4876-4493-96A1-839B5D167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484D8C-DA67-4507-A45C-375AE0EC2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5549C2-D79F-4CD6-AF3D-2F39AC13A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041E2A-9E2A-4106-BE47-C7F26A8A6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1F81F2-EBEF-4126-914D-575445B65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20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4645A2-786D-4427-AF80-D1155288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550BC-682C-44BD-A304-220B4BCFD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31078A-11AF-425B-8478-367982B65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F5CC35-7B3E-4F64-985B-60906F2CA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63D1BE-6C57-4376-85AE-FCE693E96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60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66486-CED9-4E04-86D0-9FE8C34E7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DDC0AE-DD02-4148-92F5-E1CCBC2FE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3A0FE2-8DAB-4332-92DC-4E1D6C614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04A88C-D5DC-4149-BA0F-19043D445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68A62E-1884-492B-94D9-9984EEA27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70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D8838-DA05-4186-A03A-DF6BFBF65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0B2226-0524-41A6-8933-8AF36D9A16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FECBD9-451C-4802-B5C3-0DCA5F321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1FADDB-2300-4B3D-A08E-9997F4134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9577A5-7715-4608-BC7B-BF736FC7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761CEF-7594-4C40-B5C8-7A1D8F61E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37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8EFE7-1442-43F6-A402-497FEF517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DFA7F4-82D4-44AB-8E19-FDB811A58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13E21F5-ED8E-4B1D-8808-9B40BF620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302F054-E2CA-420A-B269-923D5B83C1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8970E85-8B4E-4804-B100-5EFC5265B9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DE2F18C-F855-4D86-9ADE-9E9DDDFBB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04E6098-77EF-4958-9CE3-368BC2258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BE3CD28-3ACC-4714-9F8F-0E806420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88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6E7CA3-AAC6-41EB-85F6-A86C25A40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B163ED-0674-4408-84D4-71E6064B5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3879F93-E0FD-4C45-BD96-1BE56D59E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D111B23-AA70-4EF4-B47A-5768BE012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5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ED6BBA7-5D0E-4624-89EC-1FB774B53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C8BC24F-6F2D-4CF6-9E59-A67E22C64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90F8E58-E07F-4C69-9A95-FEC49C00C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588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3B969D-E097-466A-A27F-D900C76FF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3FC6E8-CBDF-44B7-807D-857F3B834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8A1E7A1-5192-486F-A3F3-8996347274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7C4483-5CA9-4FB7-B85E-C9BB02625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1D7CF4A-73C9-457F-A3B0-1069D9679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02D43C-69A8-4DC7-A802-70423C2E6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558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3783C-40BB-4026-96AA-D3BEEC161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39591DD-8386-43B2-AAB0-A9B82A73F9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D2A318B-2809-4CEF-96A2-F347C5C42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2CA511-EABA-4F2C-8C10-95FF9126C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1A339D-FFFA-42B0-9E40-07272DF76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213D2D-2546-432D-834B-2B5ED89E0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83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6D0137-6ED1-482E-9CB0-499178B13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5B8706-2346-4D91-9164-377325ACC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25D51A-9297-4795-B236-9EFA9B644B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AA601-FE4E-452F-9411-0A884E7D9002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377483-B16C-43F2-8B8F-C7440BA6A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FC49E3-ABBC-496E-AA7C-DC04E54E61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935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ses.org/data-download/download-data-documentation/election-studies/" TargetMode="External"/><Relationship Id="rId2" Type="http://schemas.openxmlformats.org/officeDocument/2006/relationships/hyperlink" Target="http://nesstar.soc.cas.cz/webview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catalogue.cessda.eu/" TargetMode="External"/><Relationship Id="rId2" Type="http://schemas.openxmlformats.org/officeDocument/2006/relationships/hyperlink" Target="http://nesstar.soc.cas.cz/webview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sis.org/en/eurobarometer-data-service/home" TargetMode="External"/><Relationship Id="rId2" Type="http://schemas.openxmlformats.org/officeDocument/2006/relationships/hyperlink" Target="https://europa.eu/eurobarometer/screen/hom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ectoralintegrityproject.com/data-1" TargetMode="External"/><Relationship Id="rId2" Type="http://schemas.openxmlformats.org/officeDocument/2006/relationships/hyperlink" Target="https://aceproject.org/regions-en/countries-and-territories/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arlgov.org/" TargetMode="External"/><Relationship Id="rId5" Type="http://schemas.openxmlformats.org/officeDocument/2006/relationships/hyperlink" Target="https://manifesto-project.wzb.eu/datasets" TargetMode="External"/><Relationship Id="rId4" Type="http://schemas.openxmlformats.org/officeDocument/2006/relationships/hyperlink" Target="https://www.chesdata.eu/our-survey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85DF30-BBF6-4D14-ABE7-1F11B41CC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Data k volbám</a:t>
            </a:r>
            <a:br>
              <a:rPr lang="cs-CZ" dirty="0"/>
            </a:br>
            <a:r>
              <a:rPr lang="cs-CZ" dirty="0"/>
              <a:t>individuální úroveň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26058C-200A-4EEE-85FF-785E084ACE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753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BE2A51-2454-432B-804A-4E800259D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-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75AB06-9472-468A-804D-F5CC68C2B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Volební studie za ČR dostupné zde:</a:t>
            </a:r>
          </a:p>
          <a:p>
            <a:pPr lvl="1"/>
            <a:r>
              <a:rPr lang="cs-CZ" dirty="0">
                <a:hlinkClick r:id="rId2"/>
              </a:rPr>
              <a:t>http://nesstar.soc.cas.cz/webview/</a:t>
            </a:r>
            <a:endParaRPr lang="cs-CZ" dirty="0"/>
          </a:p>
          <a:p>
            <a:r>
              <a:rPr lang="cs-CZ" dirty="0"/>
              <a:t>Komparativní sada volebních studií:</a:t>
            </a:r>
          </a:p>
          <a:p>
            <a:pPr lvl="1"/>
            <a:r>
              <a:rPr lang="cs-CZ" dirty="0">
                <a:hlinkClick r:id="rId3"/>
              </a:rPr>
              <a:t>https://cses.org/data-download/download-data-documentation/election-studies/</a:t>
            </a:r>
            <a:endParaRPr lang="cs-CZ" dirty="0"/>
          </a:p>
          <a:p>
            <a:pPr lvl="1"/>
            <a:r>
              <a:rPr lang="cs-CZ" dirty="0"/>
              <a:t>https://u.osu.edu/cnep/surveys/surveys-through-2012/</a:t>
            </a:r>
          </a:p>
          <a:p>
            <a:r>
              <a:rPr lang="cs-CZ" dirty="0"/>
              <a:t>Volební studie různých zemí:</a:t>
            </a:r>
          </a:p>
          <a:p>
            <a:pPr lvl="1"/>
            <a:r>
              <a:rPr lang="cs-CZ" dirty="0"/>
              <a:t>https://search.gesis.org/</a:t>
            </a:r>
          </a:p>
        </p:txBody>
      </p:sp>
    </p:spTree>
    <p:extLst>
      <p:ext uri="{BB962C8B-B14F-4D97-AF65-F5344CB8AC3E}">
        <p14:creationId xmlns:p14="http://schemas.microsoft.com/office/powerpoint/2010/main" val="3072439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1E2A0-8194-4B79-8674-BFBAD1608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Průzkumy veřejného mínění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5B66B6-EED8-46CE-8812-3490A1BC5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Obvykle dostupné jen souhrnné výsledky</a:t>
            </a:r>
          </a:p>
          <a:p>
            <a:r>
              <a:rPr lang="cs-CZ" dirty="0"/>
              <a:t>Výjimky: CVVM a výzkumy pro ČT</a:t>
            </a:r>
          </a:p>
          <a:p>
            <a:r>
              <a:rPr lang="cs-CZ" dirty="0"/>
              <a:t>Měsíční řady (přerušeno </a:t>
            </a:r>
            <a:r>
              <a:rPr lang="cs-CZ" dirty="0" err="1"/>
              <a:t>covidem</a:t>
            </a:r>
            <a:r>
              <a:rPr lang="cs-CZ" dirty="0"/>
              <a:t>)</a:t>
            </a:r>
          </a:p>
          <a:p>
            <a:r>
              <a:rPr lang="cs-CZ" dirty="0"/>
              <a:t>Vždy otázka na preferovanou stranu</a:t>
            </a:r>
          </a:p>
          <a:p>
            <a:r>
              <a:rPr lang="cs-CZ" dirty="0"/>
              <a:t>Občas baterie na volby (komunální, krajské)</a:t>
            </a:r>
          </a:p>
          <a:p>
            <a:r>
              <a:rPr lang="cs-CZ" dirty="0"/>
              <a:t>Široké spektrum otázek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168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4E05E-D03E-4B63-8489-AD2A50EBB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Průzkumy veřejného mínění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82FDF5-AC9C-46B7-80CF-15D632C5B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ČR</a:t>
            </a:r>
          </a:p>
          <a:p>
            <a:pPr lvl="1"/>
            <a:r>
              <a:rPr lang="cs-CZ" dirty="0">
                <a:hlinkClick r:id="rId2"/>
              </a:rPr>
              <a:t>http://nesstar.soc.cas.cz/webview/</a:t>
            </a:r>
            <a:endParaRPr lang="cs-CZ" dirty="0"/>
          </a:p>
          <a:p>
            <a:r>
              <a:rPr lang="cs-CZ" dirty="0"/>
              <a:t>Evropa</a:t>
            </a:r>
          </a:p>
          <a:p>
            <a:pPr lvl="1"/>
            <a:r>
              <a:rPr lang="cs-CZ" dirty="0">
                <a:hlinkClick r:id="rId3"/>
              </a:rPr>
              <a:t>https://www.cessda.eu/About/Consortium</a:t>
            </a:r>
          </a:p>
          <a:p>
            <a:pPr lvl="1"/>
            <a:r>
              <a:rPr lang="cs-CZ" dirty="0">
                <a:hlinkClick r:id="rId3"/>
              </a:rPr>
              <a:t>https://datacatalogue.cessda.eu/</a:t>
            </a:r>
            <a:endParaRPr lang="cs-CZ" dirty="0"/>
          </a:p>
          <a:p>
            <a:r>
              <a:rPr lang="cs-CZ" dirty="0"/>
              <a:t>Eurobarometr</a:t>
            </a:r>
          </a:p>
          <a:p>
            <a:pPr lvl="1"/>
            <a:r>
              <a:rPr lang="cs-CZ" dirty="0"/>
              <a:t>https://zacat.gesis.org/webview/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388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F02C2B-8918-BCFE-1C4B-89C7D5A41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Eurobarometer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30B418-7B41-CE63-B088-7A9663A13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Komparativní data </a:t>
            </a:r>
          </a:p>
          <a:p>
            <a:r>
              <a:rPr lang="cs-CZ" dirty="0"/>
              <a:t>Zajímavá data i za ČR</a:t>
            </a:r>
          </a:p>
          <a:p>
            <a:r>
              <a:rPr lang="cs-CZ" dirty="0"/>
              <a:t>Několikrát ročně</a:t>
            </a:r>
          </a:p>
          <a:p>
            <a:r>
              <a:rPr lang="cs-CZ" dirty="0"/>
              <a:t>Standardní a speciální moduly</a:t>
            </a:r>
          </a:p>
          <a:p>
            <a:r>
              <a:rPr lang="cs-CZ" dirty="0"/>
              <a:t>Možnost zkoumání trendů</a:t>
            </a:r>
          </a:p>
          <a:p>
            <a:r>
              <a:rPr lang="cs-CZ" dirty="0"/>
              <a:t>Dřívější data nemají dobrou pověst (cca do 90. let)</a:t>
            </a:r>
          </a:p>
          <a:p>
            <a:r>
              <a:rPr lang="cs-CZ" dirty="0">
                <a:hlinkClick r:id="rId2"/>
              </a:rPr>
              <a:t>https://europa.eu/eurobarometer/screen/home</a:t>
            </a:r>
            <a:endParaRPr lang="cs-CZ" dirty="0"/>
          </a:p>
          <a:p>
            <a:r>
              <a:rPr lang="cs-CZ" dirty="0">
                <a:hlinkClick r:id="rId3"/>
              </a:rPr>
              <a:t>https://www.gesis.org/en/eurobarometer-data-service/home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50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182ECD-2DAF-4846-B977-779F96E21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zdroje dat o volbách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9B6686-4F04-457A-9B84-87758F762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Volební pravidla a jejich dodržování</a:t>
            </a:r>
          </a:p>
          <a:p>
            <a:r>
              <a:rPr lang="cs-CZ" dirty="0">
                <a:hlinkClick r:id="rId2"/>
              </a:rPr>
              <a:t>https://aceproject.org/regions-en/countries-and-territories/CZ</a:t>
            </a:r>
            <a:endParaRPr lang="cs-CZ" dirty="0"/>
          </a:p>
          <a:p>
            <a:r>
              <a:rPr lang="cs-CZ" dirty="0">
                <a:hlinkClick r:id="rId3"/>
              </a:rPr>
              <a:t>https://www.electoralintegrityproject.com/data-1</a:t>
            </a:r>
            <a:endParaRPr lang="cs-CZ" dirty="0"/>
          </a:p>
          <a:p>
            <a:r>
              <a:rPr lang="cs-CZ" dirty="0"/>
              <a:t>Strany</a:t>
            </a:r>
          </a:p>
          <a:p>
            <a:pPr lvl="1"/>
            <a:r>
              <a:rPr lang="cs-CZ" dirty="0"/>
              <a:t>Pozice: </a:t>
            </a:r>
            <a:r>
              <a:rPr lang="cs-CZ" dirty="0">
                <a:hlinkClick r:id="rId4"/>
              </a:rPr>
              <a:t>https://www.chesdata.eu/our-surveys</a:t>
            </a:r>
            <a:endParaRPr lang="cs-CZ" dirty="0"/>
          </a:p>
          <a:p>
            <a:pPr lvl="1"/>
            <a:r>
              <a:rPr lang="cs-CZ" dirty="0"/>
              <a:t>Volební programy: </a:t>
            </a:r>
            <a:r>
              <a:rPr lang="cs-CZ" dirty="0">
                <a:hlinkClick r:id="rId5"/>
              </a:rPr>
              <a:t>https://manifesto-project.wzb.eu/datasets</a:t>
            </a:r>
            <a:endParaRPr lang="cs-CZ" dirty="0"/>
          </a:p>
          <a:p>
            <a:pPr lvl="1"/>
            <a:r>
              <a:rPr lang="cs-CZ" dirty="0"/>
              <a:t>Zisky, křesla ve vládě: </a:t>
            </a:r>
            <a:r>
              <a:rPr lang="cs-CZ" dirty="0">
                <a:hlinkClick r:id="rId6"/>
              </a:rPr>
              <a:t>http://www.parlgov.org/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93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Obecný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Informace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Vědění</a:t>
            </a:r>
          </a:p>
        </p:txBody>
      </p:sp>
    </p:spTree>
    <p:extLst>
      <p:ext uri="{BB962C8B-B14F-4D97-AF65-F5344CB8AC3E}">
        <p14:creationId xmlns:p14="http://schemas.microsoft.com/office/powerpoint/2010/main" val="391168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Samy o sobě nic neznamenají</a:t>
            </a:r>
          </a:p>
          <a:p>
            <a:r>
              <a:rPr lang="cs-CZ" dirty="0"/>
              <a:t>Opakovatelná reprezentace informace</a:t>
            </a:r>
          </a:p>
          <a:p>
            <a:r>
              <a:rPr lang="cs-CZ" dirty="0"/>
              <a:t>Formalizovaný zápis</a:t>
            </a:r>
          </a:p>
          <a:p>
            <a:r>
              <a:rPr lang="cs-CZ" dirty="0"/>
              <a:t>Základ pro komunikaci, interpretaci nebo zpracování</a:t>
            </a:r>
          </a:p>
          <a:p>
            <a:endParaRPr lang="cs-CZ" dirty="0"/>
          </a:p>
          <a:p>
            <a:r>
              <a:rPr lang="cs-CZ" dirty="0" err="1"/>
              <a:t>Metadata</a:t>
            </a:r>
            <a:r>
              <a:rPr lang="cs-CZ" dirty="0"/>
              <a:t> – poskytují informace o vzniku a charakteru dat</a:t>
            </a:r>
          </a:p>
        </p:txBody>
      </p:sp>
    </p:spTree>
    <p:extLst>
      <p:ext uri="{BB962C8B-B14F-4D97-AF65-F5344CB8AC3E}">
        <p14:creationId xmlns:p14="http://schemas.microsoft.com/office/powerpoint/2010/main" val="747216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</a:t>
            </a:r>
          </a:p>
          <a:p>
            <a:pPr marL="0" indent="0">
              <a:buNone/>
            </a:pPr>
            <a:r>
              <a:rPr lang="cs-CZ" dirty="0"/>
              <a:t>    Chleba  27,5</a:t>
            </a:r>
          </a:p>
          <a:p>
            <a:pPr marL="0" indent="0">
              <a:buNone/>
            </a:pPr>
            <a:r>
              <a:rPr lang="cs-CZ" dirty="0"/>
              <a:t>    Mléko   19</a:t>
            </a:r>
          </a:p>
          <a:p>
            <a:pPr marL="0" indent="0">
              <a:buNone/>
            </a:pPr>
            <a:r>
              <a:rPr lang="cs-CZ" dirty="0"/>
              <a:t>    Mouka  12</a:t>
            </a:r>
          </a:p>
          <a:p>
            <a:r>
              <a:rPr lang="cs-CZ" dirty="0"/>
              <a:t>Informace: Chleba stojí 27,5 </a:t>
            </a:r>
            <a:r>
              <a:rPr lang="cs-CZ" dirty="0" err="1"/>
              <a:t>kč</a:t>
            </a:r>
            <a:r>
              <a:rPr lang="cs-CZ" dirty="0"/>
              <a:t>, mléko 19,…</a:t>
            </a:r>
          </a:p>
          <a:p>
            <a:r>
              <a:rPr lang="cs-CZ" dirty="0"/>
              <a:t>Vědění: Chleba je o 8,5 dražší než mléko a je ze seznamu nejdražší.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7994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9D00EE-EFDB-3FEB-C388-3E5AD7960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Dataset</a:t>
            </a:r>
            <a:endParaRPr lang="cs-CZ" dirty="0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C4807A22-D3D6-B9FB-F349-255063A95B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7437486"/>
              </p:ext>
            </p:extLst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71922457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87338362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65112518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19607154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0173231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9044981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artikl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hmotnost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trvanlivost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602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chleba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76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mléko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096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mouka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133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839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737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915215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82237B9B-91D1-4C25-6C02-B9478BE47036}"/>
              </a:ext>
            </a:extLst>
          </p:cNvPr>
          <p:cNvSpPr txBox="1"/>
          <p:nvPr/>
        </p:nvSpPr>
        <p:spPr>
          <a:xfrm>
            <a:off x="1576873" y="5094514"/>
            <a:ext cx="1151397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Obvykle doplněn metadaty</a:t>
            </a:r>
          </a:p>
          <a:p>
            <a:pPr marL="285750" indent="-285750">
              <a:buFontTx/>
              <a:buChar char="-"/>
            </a:pPr>
            <a:r>
              <a:rPr lang="cs-CZ" sz="2400" dirty="0"/>
              <a:t>Informace o původu dat</a:t>
            </a:r>
          </a:p>
          <a:p>
            <a:pPr marL="285750" indent="-285750">
              <a:buFontTx/>
              <a:buChar char="-"/>
            </a:pPr>
            <a:r>
              <a:rPr lang="cs-CZ" sz="2400" dirty="0"/>
              <a:t>Charakteristiky dat</a:t>
            </a:r>
          </a:p>
          <a:p>
            <a:pPr marL="285750" indent="-285750">
              <a:buFontTx/>
              <a:buChar char="-"/>
            </a:pPr>
            <a:r>
              <a:rPr lang="cs-CZ" sz="2400" dirty="0" err="1"/>
              <a:t>Původece</a:t>
            </a:r>
            <a:r>
              <a:rPr lang="cs-CZ" sz="2400" dirty="0"/>
              <a:t>, doba sběru, rozsah, způsob sběru apod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332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55D81-0249-4D74-86A8-5F274ABE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54DC0A-28AF-4E64-905B-667436FD8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Volby.cz – agregovaná data, souhrn voličů v území</a:t>
            </a:r>
          </a:p>
          <a:p>
            <a:pPr lvl="1"/>
            <a:r>
              <a:rPr lang="cs-CZ" dirty="0"/>
              <a:t>Lze zjistit, jaké prostředí straně vyhovuje</a:t>
            </a:r>
          </a:p>
          <a:p>
            <a:pPr lvl="1"/>
            <a:r>
              <a:rPr lang="cs-CZ" dirty="0"/>
              <a:t>Ekologická chyba</a:t>
            </a:r>
          </a:p>
          <a:p>
            <a:r>
              <a:rPr lang="cs-CZ" dirty="0"/>
              <a:t>Individuální data</a:t>
            </a:r>
          </a:p>
          <a:p>
            <a:pPr lvl="1"/>
            <a:r>
              <a:rPr lang="cs-CZ" dirty="0"/>
              <a:t>Jaké vlastnosti jedince ovlivňují volbu strany</a:t>
            </a:r>
          </a:p>
          <a:p>
            <a:pPr lvl="1"/>
            <a:r>
              <a:rPr lang="cs-CZ" dirty="0"/>
              <a:t>Vzorky voličů</a:t>
            </a:r>
          </a:p>
          <a:p>
            <a:pPr lvl="1"/>
            <a:r>
              <a:rPr lang="cs-CZ" dirty="0"/>
              <a:t>Volební studie, průzkumy veřejného mínění</a:t>
            </a:r>
          </a:p>
          <a:p>
            <a:pPr lvl="1"/>
            <a:r>
              <a:rPr lang="cs-CZ" dirty="0"/>
              <a:t>Různé zdroje</a:t>
            </a:r>
          </a:p>
        </p:txBody>
      </p:sp>
    </p:spTree>
    <p:extLst>
      <p:ext uri="{BB962C8B-B14F-4D97-AF65-F5344CB8AC3E}">
        <p14:creationId xmlns:p14="http://schemas.microsoft.com/office/powerpoint/2010/main" val="3542554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CC015-D969-413C-8D60-79A03B15E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-  parlamentní volby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460593-F304-4700-8C13-5DDC34A10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Zpracovány pro všechny sněmovní volby od roku 1996</a:t>
            </a:r>
          </a:p>
          <a:p>
            <a:r>
              <a:rPr lang="cs-CZ" dirty="0"/>
              <a:t>Obvykle okolo 2000 respondentů</a:t>
            </a:r>
          </a:p>
          <a:p>
            <a:r>
              <a:rPr lang="cs-CZ" dirty="0"/>
              <a:t>Široké spektrum otázek</a:t>
            </a:r>
          </a:p>
          <a:p>
            <a:pPr lvl="1"/>
            <a:r>
              <a:rPr lang="cs-CZ" dirty="0"/>
              <a:t>Volba strany, sympatie k lídrům, politické postoje, názor na palčivá témata, demografické charakteristiky, …</a:t>
            </a:r>
          </a:p>
          <a:p>
            <a:r>
              <a:rPr lang="cs-CZ" dirty="0"/>
              <a:t>Omezené možnosti připojit informace z jiných zdrojů</a:t>
            </a:r>
          </a:p>
          <a:p>
            <a:r>
              <a:rPr lang="cs-CZ" dirty="0"/>
              <a:t>Často použity ve výzkumu</a:t>
            </a:r>
          </a:p>
          <a:p>
            <a:pPr lvl="1"/>
            <a:r>
              <a:rPr lang="cs-CZ" dirty="0"/>
              <a:t>Linek: Kam se ztratili voliči?: vysvětlení vývoje volební účasti v České republice v letech 1990-2010</a:t>
            </a:r>
          </a:p>
          <a:p>
            <a:pPr lvl="1"/>
            <a:r>
              <a:rPr lang="cs-CZ" dirty="0"/>
              <a:t>Smith, Matějů. </a:t>
            </a:r>
            <a:r>
              <a:rPr lang="cs-CZ" dirty="0" err="1"/>
              <a:t>Restratifikace</a:t>
            </a:r>
            <a:r>
              <a:rPr lang="cs-CZ" dirty="0"/>
              <a:t> české politiky. Vývoj třídně podmíněného volebního chování v České republice v letech 1992–2010". Sociologický časopis 01:33-59</a:t>
            </a:r>
          </a:p>
          <a:p>
            <a:pPr lvl="1"/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Havlík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V., &amp; Voda, P. (2018). Cleavages, protest or voting for hope? The rise of centrist populist parties in the Czech Republic.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Swiss Political Science Review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24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(2), 161-186.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756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AE27C-3EC3-4136-ADBE-5680915C2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– ostatní volby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4AB549-00D5-4C5F-9F3B-E9C479F89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Evropské volby  </a:t>
            </a:r>
            <a:r>
              <a:rPr lang="cs-CZ" dirty="0">
                <a:solidFill>
                  <a:schemeClr val="accent6"/>
                </a:solidFill>
              </a:rPr>
              <a:t>√</a:t>
            </a:r>
          </a:p>
          <a:p>
            <a:pPr lvl="1"/>
            <a:r>
              <a:rPr lang="cs-CZ" dirty="0"/>
              <a:t>http://europeanelectionstudies.net/</a:t>
            </a:r>
          </a:p>
          <a:p>
            <a:r>
              <a:rPr lang="cs-CZ" dirty="0"/>
              <a:t>Krajské volby – pouze rok 2012 (ostatní roky omezeně)</a:t>
            </a:r>
          </a:p>
          <a:p>
            <a:r>
              <a:rPr lang="cs-CZ" dirty="0"/>
              <a:t>Senátní volby – pouze rok 1996</a:t>
            </a:r>
          </a:p>
          <a:p>
            <a:r>
              <a:rPr lang="cs-CZ" dirty="0"/>
              <a:t>Komunální volby X (jen obecně, nebo velká města, + </a:t>
            </a:r>
            <a:r>
              <a:rPr lang="cs-CZ" dirty="0" err="1"/>
              <a:t>exitpoll</a:t>
            </a:r>
            <a:r>
              <a:rPr lang="cs-CZ" dirty="0"/>
              <a:t>)</a:t>
            </a:r>
          </a:p>
          <a:p>
            <a:r>
              <a:rPr lang="cs-CZ" dirty="0"/>
              <a:t>Prezidentské volby </a:t>
            </a:r>
            <a:r>
              <a:rPr lang="cs-CZ" dirty="0">
                <a:solidFill>
                  <a:schemeClr val="accent6"/>
                </a:solidFill>
              </a:rPr>
              <a:t>√</a:t>
            </a:r>
            <a:endParaRPr lang="cs-CZ" dirty="0"/>
          </a:p>
          <a:p>
            <a:endParaRPr lang="cs-CZ" dirty="0"/>
          </a:p>
          <a:p>
            <a:endParaRPr lang="cs-CZ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901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3FAF2E-999E-4077-E891-655FD28FD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se dívat na neaktuální data?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A89714-B900-4489-54F8-0F55431FD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Mohou pomoci odpovídat na aktuální otázky</a:t>
            </a:r>
          </a:p>
          <a:p>
            <a:r>
              <a:rPr lang="cs-CZ" dirty="0"/>
              <a:t>Srovnání napříč časem</a:t>
            </a:r>
          </a:p>
          <a:p>
            <a:r>
              <a:rPr lang="cs-CZ" dirty="0"/>
              <a:t>Inspirace pro položení otázek do vlastního průzkumu</a:t>
            </a:r>
          </a:p>
          <a:p>
            <a:r>
              <a:rPr lang="cs-CZ" dirty="0"/>
              <a:t>Zjištění jak „funguje“ nějaká proměnná</a:t>
            </a:r>
          </a:p>
        </p:txBody>
      </p:sp>
    </p:spTree>
    <p:extLst>
      <p:ext uri="{BB962C8B-B14F-4D97-AF65-F5344CB8AC3E}">
        <p14:creationId xmlns:p14="http://schemas.microsoft.com/office/powerpoint/2010/main" val="37750702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629</Words>
  <Application>Microsoft Office PowerPoint</Application>
  <PresentationFormat>Širokoúhlá obrazovka</PresentationFormat>
  <Paragraphs>114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Data k volbám individuální úroveň</vt:lpstr>
      <vt:lpstr>Obecný úvod</vt:lpstr>
      <vt:lpstr>Data</vt:lpstr>
      <vt:lpstr>Prezentace aplikace PowerPoint</vt:lpstr>
      <vt:lpstr>Dataset</vt:lpstr>
      <vt:lpstr>Úvodem</vt:lpstr>
      <vt:lpstr>Volební studie -  parlamentní volby</vt:lpstr>
      <vt:lpstr>Volební studie – ostatní volby</vt:lpstr>
      <vt:lpstr>Proč se dívat na neaktuální data?</vt:lpstr>
      <vt:lpstr>Volební studie - zdroje</vt:lpstr>
      <vt:lpstr>Průzkumy veřejného mínění</vt:lpstr>
      <vt:lpstr>Průzkumy veřejného mínění</vt:lpstr>
      <vt:lpstr>Eurobarometer</vt:lpstr>
      <vt:lpstr>Další zdroje dat o volbách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k volbám individuální úroveň</dc:title>
  <dc:creator>Petr Voda</dc:creator>
  <cp:lastModifiedBy>Petr Voda</cp:lastModifiedBy>
  <cp:revision>6</cp:revision>
  <dcterms:created xsi:type="dcterms:W3CDTF">2021-04-08T08:30:16Z</dcterms:created>
  <dcterms:modified xsi:type="dcterms:W3CDTF">2023-03-02T11:00:08Z</dcterms:modified>
</cp:coreProperties>
</file>