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81" r:id="rId3"/>
    <p:sldId id="257" r:id="rId4"/>
    <p:sldId id="258" r:id="rId5"/>
    <p:sldId id="261" r:id="rId6"/>
    <p:sldId id="262" r:id="rId7"/>
    <p:sldId id="266" r:id="rId8"/>
    <p:sldId id="267" r:id="rId9"/>
    <p:sldId id="259" r:id="rId10"/>
    <p:sldId id="260" r:id="rId11"/>
    <p:sldId id="278" r:id="rId12"/>
    <p:sldId id="279" r:id="rId13"/>
    <p:sldId id="265" r:id="rId14"/>
    <p:sldId id="263" r:id="rId15"/>
    <p:sldId id="280" r:id="rId16"/>
    <p:sldId id="289" r:id="rId17"/>
    <p:sldId id="290" r:id="rId18"/>
    <p:sldId id="268" r:id="rId19"/>
    <p:sldId id="282" r:id="rId20"/>
    <p:sldId id="269" r:id="rId21"/>
    <p:sldId id="270" r:id="rId22"/>
    <p:sldId id="284" r:id="rId23"/>
    <p:sldId id="271" r:id="rId24"/>
    <p:sldId id="283" r:id="rId25"/>
    <p:sldId id="272" r:id="rId26"/>
    <p:sldId id="273" r:id="rId27"/>
    <p:sldId id="274" r:id="rId28"/>
    <p:sldId id="275" r:id="rId29"/>
    <p:sldId id="276" r:id="rId30"/>
    <p:sldId id="285" r:id="rId31"/>
    <p:sldId id="286" r:id="rId32"/>
    <p:sldId id="287" r:id="rId33"/>
    <p:sldId id="288" r:id="rId34"/>
    <p:sldId id="277" r:id="rId35"/>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64" d="100"/>
          <a:sy n="64" d="100"/>
        </p:scale>
        <p:origin x="68" y="10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charts/_rels/chart1.xml.rels><?xml version="1.0" encoding="UTF-8" standalone="yes"?>
<Relationships xmlns="http://schemas.openxmlformats.org/package/2006/relationships"><Relationship Id="rId3" Type="http://schemas.openxmlformats.org/officeDocument/2006/relationships/oleObject" Target="Se&#353;it1" TargetMode="External"/><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cs-CZ"/>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dPt>
            <c:idx val="0"/>
            <c:bubble3D val="0"/>
            <c:spPr>
              <a:solidFill>
                <a:schemeClr val="accent1"/>
              </a:solidFill>
              <a:ln w="19050">
                <a:solidFill>
                  <a:schemeClr val="lt1"/>
                </a:solidFill>
              </a:ln>
              <a:effectLst/>
            </c:spPr>
            <c:extLst>
              <c:ext xmlns:c16="http://schemas.microsoft.com/office/drawing/2014/chart" uri="{C3380CC4-5D6E-409C-BE32-E72D297353CC}">
                <c16:uniqueId val="{00000001-FA6A-46F9-A65F-B0F9DF8CEFEE}"/>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FA6A-46F9-A65F-B0F9DF8CEFEE}"/>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FA6A-46F9-A65F-B0F9DF8CEFEE}"/>
              </c:ext>
            </c:extLst>
          </c:dPt>
          <c:dPt>
            <c:idx val="3"/>
            <c:bubble3D val="0"/>
            <c:spPr>
              <a:solidFill>
                <a:schemeClr val="accent4"/>
              </a:solidFill>
              <a:ln w="19050">
                <a:solidFill>
                  <a:schemeClr val="lt1"/>
                </a:solidFill>
              </a:ln>
              <a:effectLst/>
            </c:spPr>
            <c:extLst>
              <c:ext xmlns:c16="http://schemas.microsoft.com/office/drawing/2014/chart" uri="{C3380CC4-5D6E-409C-BE32-E72D297353CC}">
                <c16:uniqueId val="{00000007-FA6A-46F9-A65F-B0F9DF8CEFEE}"/>
              </c:ext>
            </c:extLst>
          </c:dPt>
          <c:dPt>
            <c:idx val="4"/>
            <c:bubble3D val="0"/>
            <c:spPr>
              <a:solidFill>
                <a:schemeClr val="accent5"/>
              </a:solidFill>
              <a:ln w="19050">
                <a:solidFill>
                  <a:schemeClr val="lt1"/>
                </a:solidFill>
              </a:ln>
              <a:effectLst/>
            </c:spPr>
            <c:extLst>
              <c:ext xmlns:c16="http://schemas.microsoft.com/office/drawing/2014/chart" uri="{C3380CC4-5D6E-409C-BE32-E72D297353CC}">
                <c16:uniqueId val="{00000009-FA6A-46F9-A65F-B0F9DF8CEFEE}"/>
              </c:ext>
            </c:extLst>
          </c:dPt>
          <c:dPt>
            <c:idx val="5"/>
            <c:bubble3D val="0"/>
            <c:spPr>
              <a:solidFill>
                <a:schemeClr val="accent6"/>
              </a:solidFill>
              <a:ln w="19050">
                <a:solidFill>
                  <a:schemeClr val="lt1"/>
                </a:solidFill>
              </a:ln>
              <a:effectLst/>
            </c:spPr>
            <c:extLst>
              <c:ext xmlns:c16="http://schemas.microsoft.com/office/drawing/2014/chart" uri="{C3380CC4-5D6E-409C-BE32-E72D297353CC}">
                <c16:uniqueId val="{0000000B-FA6A-46F9-A65F-B0F9DF8CEFEE}"/>
              </c:ext>
            </c:extLst>
          </c:dPt>
          <c:dLbls>
            <c:spPr>
              <a:noFill/>
              <a:ln>
                <a:noFill/>
              </a:ln>
              <a:effectLst/>
            </c:spPr>
            <c:txPr>
              <a:bodyPr rot="0" spcFirstLastPara="1" vertOverflow="ellipsis" vert="horz" wrap="square" lIns="38100" tIns="19050" rIns="38100" bIns="19050" anchor="ctr" anchorCtr="1">
                <a:spAutoFit/>
              </a:bodyPr>
              <a:lstStyle/>
              <a:p>
                <a:pPr>
                  <a:defRPr sz="2000" b="0" i="0" u="none" strike="noStrike" kern="1200" baseline="0">
                    <a:solidFill>
                      <a:schemeClr val="tx1">
                        <a:lumMod val="75000"/>
                        <a:lumOff val="25000"/>
                      </a:schemeClr>
                    </a:solidFill>
                    <a:latin typeface="+mn-lt"/>
                    <a:ea typeface="+mn-ea"/>
                    <a:cs typeface="+mn-cs"/>
                  </a:defRPr>
                </a:pPr>
                <a:endParaRPr lang="cs-CZ"/>
              </a:p>
            </c:txPr>
            <c:dLblPos val="bestFit"/>
            <c:showLegendKey val="0"/>
            <c:showVal val="1"/>
            <c:showCatName val="0"/>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List1!$A$1:$A$6</c:f>
              <c:strCache>
                <c:ptCount val="6"/>
                <c:pt idx="0">
                  <c:v>péče před osvojením a péče budoucích osvojitelů</c:v>
                </c:pt>
                <c:pt idx="1">
                  <c:v>osvojení</c:v>
                </c:pt>
                <c:pt idx="2">
                  <c:v>péče jiné osoby</c:v>
                </c:pt>
                <c:pt idx="3">
                  <c:v>předpěstounské péče</c:v>
                </c:pt>
                <c:pt idx="4">
                  <c:v>pěstounské péče</c:v>
                </c:pt>
                <c:pt idx="5">
                  <c:v>pěstounské péče na přechodnou dobu</c:v>
                </c:pt>
              </c:strCache>
            </c:strRef>
          </c:cat>
          <c:val>
            <c:numRef>
              <c:f>List1!$B$1:$B$6</c:f>
              <c:numCache>
                <c:formatCode>#\ ##0</c:formatCode>
                <c:ptCount val="6"/>
                <c:pt idx="0">
                  <c:v>449</c:v>
                </c:pt>
                <c:pt idx="1">
                  <c:v>312</c:v>
                </c:pt>
                <c:pt idx="2">
                  <c:v>1235</c:v>
                </c:pt>
                <c:pt idx="3">
                  <c:v>119</c:v>
                </c:pt>
                <c:pt idx="4">
                  <c:v>1564</c:v>
                </c:pt>
                <c:pt idx="5">
                  <c:v>616</c:v>
                </c:pt>
              </c:numCache>
            </c:numRef>
          </c:val>
          <c:extLst>
            <c:ext xmlns:c16="http://schemas.microsoft.com/office/drawing/2014/chart" uri="{C3380CC4-5D6E-409C-BE32-E72D297353CC}">
              <c16:uniqueId val="{0000000C-FA6A-46F9-A65F-B0F9DF8CEFEE}"/>
            </c:ext>
          </c:extLst>
        </c:ser>
        <c:dLbls>
          <c:dLblPos val="bestFit"/>
          <c:showLegendKey val="0"/>
          <c:showVal val="1"/>
          <c:showCatName val="0"/>
          <c:showSerName val="0"/>
          <c:showPercent val="0"/>
          <c:showBubbleSize val="0"/>
          <c:showLeaderLines val="1"/>
        </c:dLbls>
        <c:firstSliceAng val="0"/>
      </c:pieChart>
      <c:spPr>
        <a:noFill/>
        <a:ln>
          <a:noFill/>
        </a:ln>
        <a:effectLst/>
      </c:spPr>
    </c:plotArea>
    <c:legend>
      <c:legendPos val="b"/>
      <c:layout>
        <c:manualLayout>
          <c:xMode val="edge"/>
          <c:yMode val="edge"/>
          <c:x val="0.82341464110464457"/>
          <c:y val="8.0595899468163586E-3"/>
          <c:w val="0.16625442200159762"/>
          <c:h val="0.96899574337824368"/>
        </c:manualLayout>
      </c:layout>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cs-CZ"/>
        </a:p>
      </c:txPr>
    </c:legend>
    <c:plotVisOnly val="1"/>
    <c:dispBlanksAs val="gap"/>
    <c:showDLblsOverMax val="0"/>
  </c:chart>
  <c:spPr>
    <a:noFill/>
    <a:ln>
      <a:noFill/>
    </a:ln>
    <a:effectLst/>
  </c:spPr>
  <c:txPr>
    <a:bodyPr/>
    <a:lstStyle/>
    <a:p>
      <a:pPr>
        <a:defRPr/>
      </a:pPr>
      <a:endParaRPr lang="cs-CZ"/>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8542F42-E1C8-41B5-ADBE-53B806CB12E0}"/>
              </a:ext>
            </a:extLst>
          </p:cNvPr>
          <p:cNvSpPr>
            <a:spLocks noGrp="1"/>
          </p:cNvSpPr>
          <p:nvPr>
            <p:ph type="ctrTitle"/>
          </p:nvPr>
        </p:nvSpPr>
        <p:spPr>
          <a:xfrm>
            <a:off x="1524000" y="1122363"/>
            <a:ext cx="9144000" cy="2387600"/>
          </a:xfrm>
        </p:spPr>
        <p:txBody>
          <a:bodyPr anchor="b"/>
          <a:lstStyle>
            <a:lvl1pPr algn="ctr">
              <a:defRPr sz="6000"/>
            </a:lvl1pPr>
          </a:lstStyle>
          <a:p>
            <a:r>
              <a:rPr lang="cs-CZ"/>
              <a:t>Kliknutím lze upravit styl.</a:t>
            </a:r>
          </a:p>
        </p:txBody>
      </p:sp>
      <p:sp>
        <p:nvSpPr>
          <p:cNvPr id="3" name="Podnadpis 2">
            <a:extLst>
              <a:ext uri="{FF2B5EF4-FFF2-40B4-BE49-F238E27FC236}">
                <a16:creationId xmlns:a16="http://schemas.microsoft.com/office/drawing/2014/main" id="{948168A1-50E8-4958-8875-6664F29875E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p>
        </p:txBody>
      </p:sp>
      <p:sp>
        <p:nvSpPr>
          <p:cNvPr id="4" name="Zástupný symbol pro datum 3">
            <a:extLst>
              <a:ext uri="{FF2B5EF4-FFF2-40B4-BE49-F238E27FC236}">
                <a16:creationId xmlns:a16="http://schemas.microsoft.com/office/drawing/2014/main" id="{6E498EBF-ADCA-4EBC-A2E7-3FD6527BC683}"/>
              </a:ext>
            </a:extLst>
          </p:cNvPr>
          <p:cNvSpPr>
            <a:spLocks noGrp="1"/>
          </p:cNvSpPr>
          <p:nvPr>
            <p:ph type="dt" sz="half" idx="10"/>
          </p:nvPr>
        </p:nvSpPr>
        <p:spPr/>
        <p:txBody>
          <a:bodyPr/>
          <a:lstStyle/>
          <a:p>
            <a:fld id="{CF29A888-B8F7-412D-B00F-AE6454928134}" type="datetimeFigureOut">
              <a:rPr lang="cs-CZ" smtClean="0"/>
              <a:t>08.04.2021</a:t>
            </a:fld>
            <a:endParaRPr lang="cs-CZ"/>
          </a:p>
        </p:txBody>
      </p:sp>
      <p:sp>
        <p:nvSpPr>
          <p:cNvPr id="5" name="Zástupný symbol pro zápatí 4">
            <a:extLst>
              <a:ext uri="{FF2B5EF4-FFF2-40B4-BE49-F238E27FC236}">
                <a16:creationId xmlns:a16="http://schemas.microsoft.com/office/drawing/2014/main" id="{BCFF3314-04FA-4733-A485-49253E51B373}"/>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FB243666-87C7-4920-9A24-60C00BF400DC}"/>
              </a:ext>
            </a:extLst>
          </p:cNvPr>
          <p:cNvSpPr>
            <a:spLocks noGrp="1"/>
          </p:cNvSpPr>
          <p:nvPr>
            <p:ph type="sldNum" sz="quarter" idx="12"/>
          </p:nvPr>
        </p:nvSpPr>
        <p:spPr/>
        <p:txBody>
          <a:bodyPr/>
          <a:lstStyle/>
          <a:p>
            <a:fld id="{461FBD5C-59B2-42C5-B13D-FDFDD82A738E}" type="slidenum">
              <a:rPr lang="cs-CZ" smtClean="0"/>
              <a:t>‹#›</a:t>
            </a:fld>
            <a:endParaRPr lang="cs-CZ"/>
          </a:p>
        </p:txBody>
      </p:sp>
    </p:spTree>
    <p:extLst>
      <p:ext uri="{BB962C8B-B14F-4D97-AF65-F5344CB8AC3E}">
        <p14:creationId xmlns:p14="http://schemas.microsoft.com/office/powerpoint/2010/main" val="6861385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12B4310-C7A7-4722-A2C6-B022F9EB52E9}"/>
              </a:ext>
            </a:extLst>
          </p:cNvPr>
          <p:cNvSpPr>
            <a:spLocks noGrp="1"/>
          </p:cNvSpPr>
          <p:nvPr>
            <p:ph type="title"/>
          </p:nvPr>
        </p:nvSpPr>
        <p:spPr/>
        <p:txBody>
          <a:bodyPr/>
          <a:lstStyle/>
          <a:p>
            <a:r>
              <a:rPr lang="cs-CZ"/>
              <a:t>Kliknutím lze upravit styl.</a:t>
            </a:r>
          </a:p>
        </p:txBody>
      </p:sp>
      <p:sp>
        <p:nvSpPr>
          <p:cNvPr id="3" name="Zástupný symbol pro svislý text 2">
            <a:extLst>
              <a:ext uri="{FF2B5EF4-FFF2-40B4-BE49-F238E27FC236}">
                <a16:creationId xmlns:a16="http://schemas.microsoft.com/office/drawing/2014/main" id="{BE03C7C3-0411-45D8-874E-49F31D072380}"/>
              </a:ext>
            </a:extLst>
          </p:cNvPr>
          <p:cNvSpPr>
            <a:spLocks noGrp="1"/>
          </p:cNvSpPr>
          <p:nvPr>
            <p:ph type="body" orient="vert" idx="1"/>
          </p:nvPr>
        </p:nvSpPr>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1D93BFE0-A8B6-440E-8308-3FD9EDF902A6}"/>
              </a:ext>
            </a:extLst>
          </p:cNvPr>
          <p:cNvSpPr>
            <a:spLocks noGrp="1"/>
          </p:cNvSpPr>
          <p:nvPr>
            <p:ph type="dt" sz="half" idx="10"/>
          </p:nvPr>
        </p:nvSpPr>
        <p:spPr/>
        <p:txBody>
          <a:bodyPr/>
          <a:lstStyle/>
          <a:p>
            <a:fld id="{CF29A888-B8F7-412D-B00F-AE6454928134}" type="datetimeFigureOut">
              <a:rPr lang="cs-CZ" smtClean="0"/>
              <a:t>08.04.2021</a:t>
            </a:fld>
            <a:endParaRPr lang="cs-CZ"/>
          </a:p>
        </p:txBody>
      </p:sp>
      <p:sp>
        <p:nvSpPr>
          <p:cNvPr id="5" name="Zástupný symbol pro zápatí 4">
            <a:extLst>
              <a:ext uri="{FF2B5EF4-FFF2-40B4-BE49-F238E27FC236}">
                <a16:creationId xmlns:a16="http://schemas.microsoft.com/office/drawing/2014/main" id="{2C293E9E-5CAF-48B3-82D5-D206A5F92B66}"/>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989E416F-2561-4C66-8DE6-DE20902A8677}"/>
              </a:ext>
            </a:extLst>
          </p:cNvPr>
          <p:cNvSpPr>
            <a:spLocks noGrp="1"/>
          </p:cNvSpPr>
          <p:nvPr>
            <p:ph type="sldNum" sz="quarter" idx="12"/>
          </p:nvPr>
        </p:nvSpPr>
        <p:spPr/>
        <p:txBody>
          <a:bodyPr/>
          <a:lstStyle/>
          <a:p>
            <a:fld id="{461FBD5C-59B2-42C5-B13D-FDFDD82A738E}" type="slidenum">
              <a:rPr lang="cs-CZ" smtClean="0"/>
              <a:t>‹#›</a:t>
            </a:fld>
            <a:endParaRPr lang="cs-CZ"/>
          </a:p>
        </p:txBody>
      </p:sp>
    </p:spTree>
    <p:extLst>
      <p:ext uri="{BB962C8B-B14F-4D97-AF65-F5344CB8AC3E}">
        <p14:creationId xmlns:p14="http://schemas.microsoft.com/office/powerpoint/2010/main" val="17744904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a:extLst>
              <a:ext uri="{FF2B5EF4-FFF2-40B4-BE49-F238E27FC236}">
                <a16:creationId xmlns:a16="http://schemas.microsoft.com/office/drawing/2014/main" id="{F0EDBE79-BB84-46B1-9AA0-A2AEA8BB598F}"/>
              </a:ext>
            </a:extLst>
          </p:cNvPr>
          <p:cNvSpPr>
            <a:spLocks noGrp="1"/>
          </p:cNvSpPr>
          <p:nvPr>
            <p:ph type="title" orient="vert"/>
          </p:nvPr>
        </p:nvSpPr>
        <p:spPr>
          <a:xfrm>
            <a:off x="8724900" y="365125"/>
            <a:ext cx="2628900" cy="5811838"/>
          </a:xfrm>
        </p:spPr>
        <p:txBody>
          <a:bodyPr vert="eaVert"/>
          <a:lstStyle/>
          <a:p>
            <a:r>
              <a:rPr lang="cs-CZ"/>
              <a:t>Kliknutím lze upravit styl.</a:t>
            </a:r>
          </a:p>
        </p:txBody>
      </p:sp>
      <p:sp>
        <p:nvSpPr>
          <p:cNvPr id="3" name="Zástupný symbol pro svislý text 2">
            <a:extLst>
              <a:ext uri="{FF2B5EF4-FFF2-40B4-BE49-F238E27FC236}">
                <a16:creationId xmlns:a16="http://schemas.microsoft.com/office/drawing/2014/main" id="{068F140F-047A-40A6-8DCA-5CE68D3BA228}"/>
              </a:ext>
            </a:extLst>
          </p:cNvPr>
          <p:cNvSpPr>
            <a:spLocks noGrp="1"/>
          </p:cNvSpPr>
          <p:nvPr>
            <p:ph type="body" orient="vert" idx="1"/>
          </p:nvPr>
        </p:nvSpPr>
        <p:spPr>
          <a:xfrm>
            <a:off x="838200" y="365125"/>
            <a:ext cx="7734300" cy="5811838"/>
          </a:xfrm>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5A685FEE-3796-48D7-AC2B-BE3CCF115D51}"/>
              </a:ext>
            </a:extLst>
          </p:cNvPr>
          <p:cNvSpPr>
            <a:spLocks noGrp="1"/>
          </p:cNvSpPr>
          <p:nvPr>
            <p:ph type="dt" sz="half" idx="10"/>
          </p:nvPr>
        </p:nvSpPr>
        <p:spPr/>
        <p:txBody>
          <a:bodyPr/>
          <a:lstStyle/>
          <a:p>
            <a:fld id="{CF29A888-B8F7-412D-B00F-AE6454928134}" type="datetimeFigureOut">
              <a:rPr lang="cs-CZ" smtClean="0"/>
              <a:t>08.04.2021</a:t>
            </a:fld>
            <a:endParaRPr lang="cs-CZ"/>
          </a:p>
        </p:txBody>
      </p:sp>
      <p:sp>
        <p:nvSpPr>
          <p:cNvPr id="5" name="Zástupný symbol pro zápatí 4">
            <a:extLst>
              <a:ext uri="{FF2B5EF4-FFF2-40B4-BE49-F238E27FC236}">
                <a16:creationId xmlns:a16="http://schemas.microsoft.com/office/drawing/2014/main" id="{29B4F360-D044-4AC7-8B70-765689BEB3B1}"/>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5729E3BE-58BB-4FE2-8501-D23C886D9976}"/>
              </a:ext>
            </a:extLst>
          </p:cNvPr>
          <p:cNvSpPr>
            <a:spLocks noGrp="1"/>
          </p:cNvSpPr>
          <p:nvPr>
            <p:ph type="sldNum" sz="quarter" idx="12"/>
          </p:nvPr>
        </p:nvSpPr>
        <p:spPr/>
        <p:txBody>
          <a:bodyPr/>
          <a:lstStyle/>
          <a:p>
            <a:fld id="{461FBD5C-59B2-42C5-B13D-FDFDD82A738E}" type="slidenum">
              <a:rPr lang="cs-CZ" smtClean="0"/>
              <a:t>‹#›</a:t>
            </a:fld>
            <a:endParaRPr lang="cs-CZ"/>
          </a:p>
        </p:txBody>
      </p:sp>
    </p:spTree>
    <p:extLst>
      <p:ext uri="{BB962C8B-B14F-4D97-AF65-F5344CB8AC3E}">
        <p14:creationId xmlns:p14="http://schemas.microsoft.com/office/powerpoint/2010/main" val="36627024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76B81C9-6C47-4312-A103-2BE8FDCE007E}"/>
              </a:ext>
            </a:extLst>
          </p:cNvPr>
          <p:cNvSpPr>
            <a:spLocks noGrp="1"/>
          </p:cNvSpPr>
          <p:nvPr>
            <p:ph type="title"/>
          </p:nvPr>
        </p:nvSpPr>
        <p:spPr/>
        <p:txBody>
          <a:bodyPr/>
          <a:lstStyle/>
          <a:p>
            <a:r>
              <a:rPr lang="cs-CZ"/>
              <a:t>Kliknutím lze upravit styl.</a:t>
            </a:r>
          </a:p>
        </p:txBody>
      </p:sp>
      <p:sp>
        <p:nvSpPr>
          <p:cNvPr id="3" name="Zástupný obsah 2">
            <a:extLst>
              <a:ext uri="{FF2B5EF4-FFF2-40B4-BE49-F238E27FC236}">
                <a16:creationId xmlns:a16="http://schemas.microsoft.com/office/drawing/2014/main" id="{22DCB2EA-0F54-4FA4-AA4E-440B6983154B}"/>
              </a:ext>
            </a:extLst>
          </p:cNvPr>
          <p:cNvSpPr>
            <a:spLocks noGrp="1"/>
          </p:cNvSpPr>
          <p:nvPr>
            <p:ph idx="1"/>
          </p:nvPr>
        </p:nvSpPr>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B7084C68-5CCD-4079-9D2A-E71E5C78621B}"/>
              </a:ext>
            </a:extLst>
          </p:cNvPr>
          <p:cNvSpPr>
            <a:spLocks noGrp="1"/>
          </p:cNvSpPr>
          <p:nvPr>
            <p:ph type="dt" sz="half" idx="10"/>
          </p:nvPr>
        </p:nvSpPr>
        <p:spPr/>
        <p:txBody>
          <a:bodyPr/>
          <a:lstStyle/>
          <a:p>
            <a:fld id="{CF29A888-B8F7-412D-B00F-AE6454928134}" type="datetimeFigureOut">
              <a:rPr lang="cs-CZ" smtClean="0"/>
              <a:t>08.04.2021</a:t>
            </a:fld>
            <a:endParaRPr lang="cs-CZ"/>
          </a:p>
        </p:txBody>
      </p:sp>
      <p:sp>
        <p:nvSpPr>
          <p:cNvPr id="5" name="Zástupný symbol pro zápatí 4">
            <a:extLst>
              <a:ext uri="{FF2B5EF4-FFF2-40B4-BE49-F238E27FC236}">
                <a16:creationId xmlns:a16="http://schemas.microsoft.com/office/drawing/2014/main" id="{6A215707-1151-44DD-8FAF-780D1B4DF430}"/>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5EB6ADDE-3BE1-483E-96B5-CC99E2E72C6E}"/>
              </a:ext>
            </a:extLst>
          </p:cNvPr>
          <p:cNvSpPr>
            <a:spLocks noGrp="1"/>
          </p:cNvSpPr>
          <p:nvPr>
            <p:ph type="sldNum" sz="quarter" idx="12"/>
          </p:nvPr>
        </p:nvSpPr>
        <p:spPr/>
        <p:txBody>
          <a:bodyPr/>
          <a:lstStyle/>
          <a:p>
            <a:fld id="{461FBD5C-59B2-42C5-B13D-FDFDD82A738E}" type="slidenum">
              <a:rPr lang="cs-CZ" smtClean="0"/>
              <a:t>‹#›</a:t>
            </a:fld>
            <a:endParaRPr lang="cs-CZ"/>
          </a:p>
        </p:txBody>
      </p:sp>
    </p:spTree>
    <p:extLst>
      <p:ext uri="{BB962C8B-B14F-4D97-AF65-F5344CB8AC3E}">
        <p14:creationId xmlns:p14="http://schemas.microsoft.com/office/powerpoint/2010/main" val="37719851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oddílu">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A14F620-0B30-49EF-B8C3-34A640FFE55C}"/>
              </a:ext>
            </a:extLst>
          </p:cNvPr>
          <p:cNvSpPr>
            <a:spLocks noGrp="1"/>
          </p:cNvSpPr>
          <p:nvPr>
            <p:ph type="title"/>
          </p:nvPr>
        </p:nvSpPr>
        <p:spPr>
          <a:xfrm>
            <a:off x="831850" y="1709738"/>
            <a:ext cx="10515600" cy="2852737"/>
          </a:xfrm>
        </p:spPr>
        <p:txBody>
          <a:bodyPr anchor="b"/>
          <a:lstStyle>
            <a:lvl1pPr>
              <a:defRPr sz="6000"/>
            </a:lvl1pPr>
          </a:lstStyle>
          <a:p>
            <a:r>
              <a:rPr lang="cs-CZ"/>
              <a:t>Kliknutím lze upravit styl.</a:t>
            </a:r>
          </a:p>
        </p:txBody>
      </p:sp>
      <p:sp>
        <p:nvSpPr>
          <p:cNvPr id="3" name="Zástupný text 2">
            <a:extLst>
              <a:ext uri="{FF2B5EF4-FFF2-40B4-BE49-F238E27FC236}">
                <a16:creationId xmlns:a16="http://schemas.microsoft.com/office/drawing/2014/main" id="{4CA6AA2E-578C-46F8-9B46-0AEA0F9BD14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Po kliknutí můžete upravovat styly textu v předloze.</a:t>
            </a:r>
          </a:p>
        </p:txBody>
      </p:sp>
      <p:sp>
        <p:nvSpPr>
          <p:cNvPr id="4" name="Zástupný symbol pro datum 3">
            <a:extLst>
              <a:ext uri="{FF2B5EF4-FFF2-40B4-BE49-F238E27FC236}">
                <a16:creationId xmlns:a16="http://schemas.microsoft.com/office/drawing/2014/main" id="{244F897F-71AF-4CFF-9131-369C1EA9211A}"/>
              </a:ext>
            </a:extLst>
          </p:cNvPr>
          <p:cNvSpPr>
            <a:spLocks noGrp="1"/>
          </p:cNvSpPr>
          <p:nvPr>
            <p:ph type="dt" sz="half" idx="10"/>
          </p:nvPr>
        </p:nvSpPr>
        <p:spPr/>
        <p:txBody>
          <a:bodyPr/>
          <a:lstStyle/>
          <a:p>
            <a:fld id="{CF29A888-B8F7-412D-B00F-AE6454928134}" type="datetimeFigureOut">
              <a:rPr lang="cs-CZ" smtClean="0"/>
              <a:t>08.04.2021</a:t>
            </a:fld>
            <a:endParaRPr lang="cs-CZ"/>
          </a:p>
        </p:txBody>
      </p:sp>
      <p:sp>
        <p:nvSpPr>
          <p:cNvPr id="5" name="Zástupný symbol pro zápatí 4">
            <a:extLst>
              <a:ext uri="{FF2B5EF4-FFF2-40B4-BE49-F238E27FC236}">
                <a16:creationId xmlns:a16="http://schemas.microsoft.com/office/drawing/2014/main" id="{9F5776E6-F1AC-4D4C-967C-C8D1B151E0BD}"/>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223FB0D4-1B22-4286-B41D-348A9758353E}"/>
              </a:ext>
            </a:extLst>
          </p:cNvPr>
          <p:cNvSpPr>
            <a:spLocks noGrp="1"/>
          </p:cNvSpPr>
          <p:nvPr>
            <p:ph type="sldNum" sz="quarter" idx="12"/>
          </p:nvPr>
        </p:nvSpPr>
        <p:spPr/>
        <p:txBody>
          <a:bodyPr/>
          <a:lstStyle/>
          <a:p>
            <a:fld id="{461FBD5C-59B2-42C5-B13D-FDFDD82A738E}" type="slidenum">
              <a:rPr lang="cs-CZ" smtClean="0"/>
              <a:t>‹#›</a:t>
            </a:fld>
            <a:endParaRPr lang="cs-CZ"/>
          </a:p>
        </p:txBody>
      </p:sp>
    </p:spTree>
    <p:extLst>
      <p:ext uri="{BB962C8B-B14F-4D97-AF65-F5344CB8AC3E}">
        <p14:creationId xmlns:p14="http://schemas.microsoft.com/office/powerpoint/2010/main" val="37820700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2AA4DCC-5485-4056-A3DF-34CAB376DBF2}"/>
              </a:ext>
            </a:extLst>
          </p:cNvPr>
          <p:cNvSpPr>
            <a:spLocks noGrp="1"/>
          </p:cNvSpPr>
          <p:nvPr>
            <p:ph type="title"/>
          </p:nvPr>
        </p:nvSpPr>
        <p:spPr/>
        <p:txBody>
          <a:bodyPr/>
          <a:lstStyle/>
          <a:p>
            <a:r>
              <a:rPr lang="cs-CZ"/>
              <a:t>Kliknutím lze upravit styl.</a:t>
            </a:r>
          </a:p>
        </p:txBody>
      </p:sp>
      <p:sp>
        <p:nvSpPr>
          <p:cNvPr id="3" name="Zástupný obsah 2">
            <a:extLst>
              <a:ext uri="{FF2B5EF4-FFF2-40B4-BE49-F238E27FC236}">
                <a16:creationId xmlns:a16="http://schemas.microsoft.com/office/drawing/2014/main" id="{71D8E1EB-9C0D-4FB5-84C5-32E42891685A}"/>
              </a:ext>
            </a:extLst>
          </p:cNvPr>
          <p:cNvSpPr>
            <a:spLocks noGrp="1"/>
          </p:cNvSpPr>
          <p:nvPr>
            <p:ph sz="half" idx="1"/>
          </p:nvPr>
        </p:nvSpPr>
        <p:spPr>
          <a:xfrm>
            <a:off x="838200" y="1825625"/>
            <a:ext cx="5181600" cy="435133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obsah 3">
            <a:extLst>
              <a:ext uri="{FF2B5EF4-FFF2-40B4-BE49-F238E27FC236}">
                <a16:creationId xmlns:a16="http://schemas.microsoft.com/office/drawing/2014/main" id="{F2D3F647-0B89-4C8F-8434-4EEE208FF6E7}"/>
              </a:ext>
            </a:extLst>
          </p:cNvPr>
          <p:cNvSpPr>
            <a:spLocks noGrp="1"/>
          </p:cNvSpPr>
          <p:nvPr>
            <p:ph sz="half" idx="2"/>
          </p:nvPr>
        </p:nvSpPr>
        <p:spPr>
          <a:xfrm>
            <a:off x="6172200" y="1825625"/>
            <a:ext cx="5181600" cy="435133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a:extLst>
              <a:ext uri="{FF2B5EF4-FFF2-40B4-BE49-F238E27FC236}">
                <a16:creationId xmlns:a16="http://schemas.microsoft.com/office/drawing/2014/main" id="{702DCAF4-EB97-446A-A4AE-44FBEAE70559}"/>
              </a:ext>
            </a:extLst>
          </p:cNvPr>
          <p:cNvSpPr>
            <a:spLocks noGrp="1"/>
          </p:cNvSpPr>
          <p:nvPr>
            <p:ph type="dt" sz="half" idx="10"/>
          </p:nvPr>
        </p:nvSpPr>
        <p:spPr/>
        <p:txBody>
          <a:bodyPr/>
          <a:lstStyle/>
          <a:p>
            <a:fld id="{CF29A888-B8F7-412D-B00F-AE6454928134}" type="datetimeFigureOut">
              <a:rPr lang="cs-CZ" smtClean="0"/>
              <a:t>08.04.2021</a:t>
            </a:fld>
            <a:endParaRPr lang="cs-CZ"/>
          </a:p>
        </p:txBody>
      </p:sp>
      <p:sp>
        <p:nvSpPr>
          <p:cNvPr id="6" name="Zástupný symbol pro zápatí 5">
            <a:extLst>
              <a:ext uri="{FF2B5EF4-FFF2-40B4-BE49-F238E27FC236}">
                <a16:creationId xmlns:a16="http://schemas.microsoft.com/office/drawing/2014/main" id="{F7F0D2D5-4540-48C1-9BC2-465FE25BD2FA}"/>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CC4215AC-423F-440D-AE45-F34ACB62A38C}"/>
              </a:ext>
            </a:extLst>
          </p:cNvPr>
          <p:cNvSpPr>
            <a:spLocks noGrp="1"/>
          </p:cNvSpPr>
          <p:nvPr>
            <p:ph type="sldNum" sz="quarter" idx="12"/>
          </p:nvPr>
        </p:nvSpPr>
        <p:spPr/>
        <p:txBody>
          <a:bodyPr/>
          <a:lstStyle/>
          <a:p>
            <a:fld id="{461FBD5C-59B2-42C5-B13D-FDFDD82A738E}" type="slidenum">
              <a:rPr lang="cs-CZ" smtClean="0"/>
              <a:t>‹#›</a:t>
            </a:fld>
            <a:endParaRPr lang="cs-CZ"/>
          </a:p>
        </p:txBody>
      </p:sp>
    </p:spTree>
    <p:extLst>
      <p:ext uri="{BB962C8B-B14F-4D97-AF65-F5344CB8AC3E}">
        <p14:creationId xmlns:p14="http://schemas.microsoft.com/office/powerpoint/2010/main" val="18109520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034C0FB-8B0C-40D1-8DD9-1CCB661CB63C}"/>
              </a:ext>
            </a:extLst>
          </p:cNvPr>
          <p:cNvSpPr>
            <a:spLocks noGrp="1"/>
          </p:cNvSpPr>
          <p:nvPr>
            <p:ph type="title"/>
          </p:nvPr>
        </p:nvSpPr>
        <p:spPr>
          <a:xfrm>
            <a:off x="839788" y="365125"/>
            <a:ext cx="10515600" cy="1325563"/>
          </a:xfrm>
        </p:spPr>
        <p:txBody>
          <a:bodyPr/>
          <a:lstStyle/>
          <a:p>
            <a:r>
              <a:rPr lang="cs-CZ"/>
              <a:t>Kliknutím lze upravit styl.</a:t>
            </a:r>
          </a:p>
        </p:txBody>
      </p:sp>
      <p:sp>
        <p:nvSpPr>
          <p:cNvPr id="3" name="Zástupný text 2">
            <a:extLst>
              <a:ext uri="{FF2B5EF4-FFF2-40B4-BE49-F238E27FC236}">
                <a16:creationId xmlns:a16="http://schemas.microsoft.com/office/drawing/2014/main" id="{A0C888AF-400A-46C1-810F-50A45255BEC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4" name="Zástupný obsah 3">
            <a:extLst>
              <a:ext uri="{FF2B5EF4-FFF2-40B4-BE49-F238E27FC236}">
                <a16:creationId xmlns:a16="http://schemas.microsoft.com/office/drawing/2014/main" id="{90F2CF4E-97BC-4EDB-95F0-D73F227C9B74}"/>
              </a:ext>
            </a:extLst>
          </p:cNvPr>
          <p:cNvSpPr>
            <a:spLocks noGrp="1"/>
          </p:cNvSpPr>
          <p:nvPr>
            <p:ph sz="half" idx="2"/>
          </p:nvPr>
        </p:nvSpPr>
        <p:spPr>
          <a:xfrm>
            <a:off x="839788" y="2505075"/>
            <a:ext cx="5157787" cy="368458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text 4">
            <a:extLst>
              <a:ext uri="{FF2B5EF4-FFF2-40B4-BE49-F238E27FC236}">
                <a16:creationId xmlns:a16="http://schemas.microsoft.com/office/drawing/2014/main" id="{4F2C47CD-3FD8-4C37-98D3-0AC4FDAFF35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6" name="Zástupný obsah 5">
            <a:extLst>
              <a:ext uri="{FF2B5EF4-FFF2-40B4-BE49-F238E27FC236}">
                <a16:creationId xmlns:a16="http://schemas.microsoft.com/office/drawing/2014/main" id="{97D2E3DE-7262-4B5B-829A-D548A45FCF3B}"/>
              </a:ext>
            </a:extLst>
          </p:cNvPr>
          <p:cNvSpPr>
            <a:spLocks noGrp="1"/>
          </p:cNvSpPr>
          <p:nvPr>
            <p:ph sz="quarter" idx="4"/>
          </p:nvPr>
        </p:nvSpPr>
        <p:spPr>
          <a:xfrm>
            <a:off x="6172200" y="2505075"/>
            <a:ext cx="5183188" cy="368458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a:extLst>
              <a:ext uri="{FF2B5EF4-FFF2-40B4-BE49-F238E27FC236}">
                <a16:creationId xmlns:a16="http://schemas.microsoft.com/office/drawing/2014/main" id="{8D941E16-3844-4A17-AEA1-F4A48322E93F}"/>
              </a:ext>
            </a:extLst>
          </p:cNvPr>
          <p:cNvSpPr>
            <a:spLocks noGrp="1"/>
          </p:cNvSpPr>
          <p:nvPr>
            <p:ph type="dt" sz="half" idx="10"/>
          </p:nvPr>
        </p:nvSpPr>
        <p:spPr/>
        <p:txBody>
          <a:bodyPr/>
          <a:lstStyle/>
          <a:p>
            <a:fld id="{CF29A888-B8F7-412D-B00F-AE6454928134}" type="datetimeFigureOut">
              <a:rPr lang="cs-CZ" smtClean="0"/>
              <a:t>08.04.2021</a:t>
            </a:fld>
            <a:endParaRPr lang="cs-CZ"/>
          </a:p>
        </p:txBody>
      </p:sp>
      <p:sp>
        <p:nvSpPr>
          <p:cNvPr id="8" name="Zástupný symbol pro zápatí 7">
            <a:extLst>
              <a:ext uri="{FF2B5EF4-FFF2-40B4-BE49-F238E27FC236}">
                <a16:creationId xmlns:a16="http://schemas.microsoft.com/office/drawing/2014/main" id="{3A406002-1B67-47F6-8092-88BE217026BA}"/>
              </a:ext>
            </a:extLst>
          </p:cNvPr>
          <p:cNvSpPr>
            <a:spLocks noGrp="1"/>
          </p:cNvSpPr>
          <p:nvPr>
            <p:ph type="ftr" sz="quarter" idx="11"/>
          </p:nvPr>
        </p:nvSpPr>
        <p:spPr/>
        <p:txBody>
          <a:bodyPr/>
          <a:lstStyle/>
          <a:p>
            <a:endParaRPr lang="cs-CZ"/>
          </a:p>
        </p:txBody>
      </p:sp>
      <p:sp>
        <p:nvSpPr>
          <p:cNvPr id="9" name="Zástupný symbol pro číslo snímku 8">
            <a:extLst>
              <a:ext uri="{FF2B5EF4-FFF2-40B4-BE49-F238E27FC236}">
                <a16:creationId xmlns:a16="http://schemas.microsoft.com/office/drawing/2014/main" id="{8C05F3D0-317E-4711-8218-34675E4A0131}"/>
              </a:ext>
            </a:extLst>
          </p:cNvPr>
          <p:cNvSpPr>
            <a:spLocks noGrp="1"/>
          </p:cNvSpPr>
          <p:nvPr>
            <p:ph type="sldNum" sz="quarter" idx="12"/>
          </p:nvPr>
        </p:nvSpPr>
        <p:spPr/>
        <p:txBody>
          <a:bodyPr/>
          <a:lstStyle/>
          <a:p>
            <a:fld id="{461FBD5C-59B2-42C5-B13D-FDFDD82A738E}" type="slidenum">
              <a:rPr lang="cs-CZ" smtClean="0"/>
              <a:t>‹#›</a:t>
            </a:fld>
            <a:endParaRPr lang="cs-CZ"/>
          </a:p>
        </p:txBody>
      </p:sp>
    </p:spTree>
    <p:extLst>
      <p:ext uri="{BB962C8B-B14F-4D97-AF65-F5344CB8AC3E}">
        <p14:creationId xmlns:p14="http://schemas.microsoft.com/office/powerpoint/2010/main" val="18396209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841A9D0-AC3C-41D8-A1D1-727404A639A6}"/>
              </a:ext>
            </a:extLst>
          </p:cNvPr>
          <p:cNvSpPr>
            <a:spLocks noGrp="1"/>
          </p:cNvSpPr>
          <p:nvPr>
            <p:ph type="title"/>
          </p:nvPr>
        </p:nvSpPr>
        <p:spPr/>
        <p:txBody>
          <a:bodyPr/>
          <a:lstStyle/>
          <a:p>
            <a:r>
              <a:rPr lang="cs-CZ"/>
              <a:t>Kliknutím lze upravit styl.</a:t>
            </a:r>
          </a:p>
        </p:txBody>
      </p:sp>
      <p:sp>
        <p:nvSpPr>
          <p:cNvPr id="3" name="Zástupný symbol pro datum 2">
            <a:extLst>
              <a:ext uri="{FF2B5EF4-FFF2-40B4-BE49-F238E27FC236}">
                <a16:creationId xmlns:a16="http://schemas.microsoft.com/office/drawing/2014/main" id="{5EB36061-265C-4344-9CAD-9CB6E9BE3F20}"/>
              </a:ext>
            </a:extLst>
          </p:cNvPr>
          <p:cNvSpPr>
            <a:spLocks noGrp="1"/>
          </p:cNvSpPr>
          <p:nvPr>
            <p:ph type="dt" sz="half" idx="10"/>
          </p:nvPr>
        </p:nvSpPr>
        <p:spPr/>
        <p:txBody>
          <a:bodyPr/>
          <a:lstStyle/>
          <a:p>
            <a:fld id="{CF29A888-B8F7-412D-B00F-AE6454928134}" type="datetimeFigureOut">
              <a:rPr lang="cs-CZ" smtClean="0"/>
              <a:t>08.04.2021</a:t>
            </a:fld>
            <a:endParaRPr lang="cs-CZ"/>
          </a:p>
        </p:txBody>
      </p:sp>
      <p:sp>
        <p:nvSpPr>
          <p:cNvPr id="4" name="Zástupný symbol pro zápatí 3">
            <a:extLst>
              <a:ext uri="{FF2B5EF4-FFF2-40B4-BE49-F238E27FC236}">
                <a16:creationId xmlns:a16="http://schemas.microsoft.com/office/drawing/2014/main" id="{34BE3EA8-1E75-42D0-B469-303D907F6A3A}"/>
              </a:ext>
            </a:extLst>
          </p:cNvPr>
          <p:cNvSpPr>
            <a:spLocks noGrp="1"/>
          </p:cNvSpPr>
          <p:nvPr>
            <p:ph type="ftr" sz="quarter" idx="11"/>
          </p:nvPr>
        </p:nvSpPr>
        <p:spPr/>
        <p:txBody>
          <a:bodyPr/>
          <a:lstStyle/>
          <a:p>
            <a:endParaRPr lang="cs-CZ"/>
          </a:p>
        </p:txBody>
      </p:sp>
      <p:sp>
        <p:nvSpPr>
          <p:cNvPr id="5" name="Zástupný symbol pro číslo snímku 4">
            <a:extLst>
              <a:ext uri="{FF2B5EF4-FFF2-40B4-BE49-F238E27FC236}">
                <a16:creationId xmlns:a16="http://schemas.microsoft.com/office/drawing/2014/main" id="{A9AC16D2-65A1-4724-B799-CF5F50D05E69}"/>
              </a:ext>
            </a:extLst>
          </p:cNvPr>
          <p:cNvSpPr>
            <a:spLocks noGrp="1"/>
          </p:cNvSpPr>
          <p:nvPr>
            <p:ph type="sldNum" sz="quarter" idx="12"/>
          </p:nvPr>
        </p:nvSpPr>
        <p:spPr/>
        <p:txBody>
          <a:bodyPr/>
          <a:lstStyle/>
          <a:p>
            <a:fld id="{461FBD5C-59B2-42C5-B13D-FDFDD82A738E}" type="slidenum">
              <a:rPr lang="cs-CZ" smtClean="0"/>
              <a:t>‹#›</a:t>
            </a:fld>
            <a:endParaRPr lang="cs-CZ"/>
          </a:p>
        </p:txBody>
      </p:sp>
    </p:spTree>
    <p:extLst>
      <p:ext uri="{BB962C8B-B14F-4D97-AF65-F5344CB8AC3E}">
        <p14:creationId xmlns:p14="http://schemas.microsoft.com/office/powerpoint/2010/main" val="4418747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a:extLst>
              <a:ext uri="{FF2B5EF4-FFF2-40B4-BE49-F238E27FC236}">
                <a16:creationId xmlns:a16="http://schemas.microsoft.com/office/drawing/2014/main" id="{23FB7BD2-9DBB-4EB3-8563-CE1DA67C1C84}"/>
              </a:ext>
            </a:extLst>
          </p:cNvPr>
          <p:cNvSpPr>
            <a:spLocks noGrp="1"/>
          </p:cNvSpPr>
          <p:nvPr>
            <p:ph type="dt" sz="half" idx="10"/>
          </p:nvPr>
        </p:nvSpPr>
        <p:spPr/>
        <p:txBody>
          <a:bodyPr/>
          <a:lstStyle/>
          <a:p>
            <a:fld id="{CF29A888-B8F7-412D-B00F-AE6454928134}" type="datetimeFigureOut">
              <a:rPr lang="cs-CZ" smtClean="0"/>
              <a:t>08.04.2021</a:t>
            </a:fld>
            <a:endParaRPr lang="cs-CZ"/>
          </a:p>
        </p:txBody>
      </p:sp>
      <p:sp>
        <p:nvSpPr>
          <p:cNvPr id="3" name="Zástupný symbol pro zápatí 2">
            <a:extLst>
              <a:ext uri="{FF2B5EF4-FFF2-40B4-BE49-F238E27FC236}">
                <a16:creationId xmlns:a16="http://schemas.microsoft.com/office/drawing/2014/main" id="{A6935AB7-667F-4373-BFF7-B5CAD6A702C0}"/>
              </a:ext>
            </a:extLst>
          </p:cNvPr>
          <p:cNvSpPr>
            <a:spLocks noGrp="1"/>
          </p:cNvSpPr>
          <p:nvPr>
            <p:ph type="ftr" sz="quarter" idx="11"/>
          </p:nvPr>
        </p:nvSpPr>
        <p:spPr/>
        <p:txBody>
          <a:bodyPr/>
          <a:lstStyle/>
          <a:p>
            <a:endParaRPr lang="cs-CZ"/>
          </a:p>
        </p:txBody>
      </p:sp>
      <p:sp>
        <p:nvSpPr>
          <p:cNvPr id="4" name="Zástupný symbol pro číslo snímku 3">
            <a:extLst>
              <a:ext uri="{FF2B5EF4-FFF2-40B4-BE49-F238E27FC236}">
                <a16:creationId xmlns:a16="http://schemas.microsoft.com/office/drawing/2014/main" id="{FBB93D7A-E54F-4CEE-BC0E-800536ADE76E}"/>
              </a:ext>
            </a:extLst>
          </p:cNvPr>
          <p:cNvSpPr>
            <a:spLocks noGrp="1"/>
          </p:cNvSpPr>
          <p:nvPr>
            <p:ph type="sldNum" sz="quarter" idx="12"/>
          </p:nvPr>
        </p:nvSpPr>
        <p:spPr/>
        <p:txBody>
          <a:bodyPr/>
          <a:lstStyle/>
          <a:p>
            <a:fld id="{461FBD5C-59B2-42C5-B13D-FDFDD82A738E}" type="slidenum">
              <a:rPr lang="cs-CZ" smtClean="0"/>
              <a:t>‹#›</a:t>
            </a:fld>
            <a:endParaRPr lang="cs-CZ"/>
          </a:p>
        </p:txBody>
      </p:sp>
    </p:spTree>
    <p:extLst>
      <p:ext uri="{BB962C8B-B14F-4D97-AF65-F5344CB8AC3E}">
        <p14:creationId xmlns:p14="http://schemas.microsoft.com/office/powerpoint/2010/main" val="13483779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6CF2D8D-0DEF-47BA-B244-74D2E73439AD}"/>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obsah 2">
            <a:extLst>
              <a:ext uri="{FF2B5EF4-FFF2-40B4-BE49-F238E27FC236}">
                <a16:creationId xmlns:a16="http://schemas.microsoft.com/office/drawing/2014/main" id="{D568A1EB-20A4-453C-86C9-D4C38D07524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text 3">
            <a:extLst>
              <a:ext uri="{FF2B5EF4-FFF2-40B4-BE49-F238E27FC236}">
                <a16:creationId xmlns:a16="http://schemas.microsoft.com/office/drawing/2014/main" id="{70F5F755-10D5-4200-A893-C4020F99859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Zástupný symbol pro datum 4">
            <a:extLst>
              <a:ext uri="{FF2B5EF4-FFF2-40B4-BE49-F238E27FC236}">
                <a16:creationId xmlns:a16="http://schemas.microsoft.com/office/drawing/2014/main" id="{C0FD6FFB-A6B1-4172-82E6-5A7951FD2ACD}"/>
              </a:ext>
            </a:extLst>
          </p:cNvPr>
          <p:cNvSpPr>
            <a:spLocks noGrp="1"/>
          </p:cNvSpPr>
          <p:nvPr>
            <p:ph type="dt" sz="half" idx="10"/>
          </p:nvPr>
        </p:nvSpPr>
        <p:spPr/>
        <p:txBody>
          <a:bodyPr/>
          <a:lstStyle/>
          <a:p>
            <a:fld id="{CF29A888-B8F7-412D-B00F-AE6454928134}" type="datetimeFigureOut">
              <a:rPr lang="cs-CZ" smtClean="0"/>
              <a:t>08.04.2021</a:t>
            </a:fld>
            <a:endParaRPr lang="cs-CZ"/>
          </a:p>
        </p:txBody>
      </p:sp>
      <p:sp>
        <p:nvSpPr>
          <p:cNvPr id="6" name="Zástupný symbol pro zápatí 5">
            <a:extLst>
              <a:ext uri="{FF2B5EF4-FFF2-40B4-BE49-F238E27FC236}">
                <a16:creationId xmlns:a16="http://schemas.microsoft.com/office/drawing/2014/main" id="{AE00140A-D4EB-4DB9-BF82-B04DB9F11305}"/>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45FDAF00-2230-46AB-8654-08B47669D6B0}"/>
              </a:ext>
            </a:extLst>
          </p:cNvPr>
          <p:cNvSpPr>
            <a:spLocks noGrp="1"/>
          </p:cNvSpPr>
          <p:nvPr>
            <p:ph type="sldNum" sz="quarter" idx="12"/>
          </p:nvPr>
        </p:nvSpPr>
        <p:spPr/>
        <p:txBody>
          <a:bodyPr/>
          <a:lstStyle/>
          <a:p>
            <a:fld id="{461FBD5C-59B2-42C5-B13D-FDFDD82A738E}" type="slidenum">
              <a:rPr lang="cs-CZ" smtClean="0"/>
              <a:t>‹#›</a:t>
            </a:fld>
            <a:endParaRPr lang="cs-CZ"/>
          </a:p>
        </p:txBody>
      </p:sp>
    </p:spTree>
    <p:extLst>
      <p:ext uri="{BB962C8B-B14F-4D97-AF65-F5344CB8AC3E}">
        <p14:creationId xmlns:p14="http://schemas.microsoft.com/office/powerpoint/2010/main" val="10041565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FFA1365-618F-426A-95CF-B1D27FD982E4}"/>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obrázku 2">
            <a:extLst>
              <a:ext uri="{FF2B5EF4-FFF2-40B4-BE49-F238E27FC236}">
                <a16:creationId xmlns:a16="http://schemas.microsoft.com/office/drawing/2014/main" id="{A2996C1E-B79D-4A61-A6F3-4BC30E5E8BF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text 3">
            <a:extLst>
              <a:ext uri="{FF2B5EF4-FFF2-40B4-BE49-F238E27FC236}">
                <a16:creationId xmlns:a16="http://schemas.microsoft.com/office/drawing/2014/main" id="{B95E27AA-FB07-4752-8CC4-65795710A0F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Zástupný symbol pro datum 4">
            <a:extLst>
              <a:ext uri="{FF2B5EF4-FFF2-40B4-BE49-F238E27FC236}">
                <a16:creationId xmlns:a16="http://schemas.microsoft.com/office/drawing/2014/main" id="{8DC33680-3CD0-4CBD-A31F-4F87663D237A}"/>
              </a:ext>
            </a:extLst>
          </p:cNvPr>
          <p:cNvSpPr>
            <a:spLocks noGrp="1"/>
          </p:cNvSpPr>
          <p:nvPr>
            <p:ph type="dt" sz="half" idx="10"/>
          </p:nvPr>
        </p:nvSpPr>
        <p:spPr/>
        <p:txBody>
          <a:bodyPr/>
          <a:lstStyle/>
          <a:p>
            <a:fld id="{CF29A888-B8F7-412D-B00F-AE6454928134}" type="datetimeFigureOut">
              <a:rPr lang="cs-CZ" smtClean="0"/>
              <a:t>08.04.2021</a:t>
            </a:fld>
            <a:endParaRPr lang="cs-CZ"/>
          </a:p>
        </p:txBody>
      </p:sp>
      <p:sp>
        <p:nvSpPr>
          <p:cNvPr id="6" name="Zástupný symbol pro zápatí 5">
            <a:extLst>
              <a:ext uri="{FF2B5EF4-FFF2-40B4-BE49-F238E27FC236}">
                <a16:creationId xmlns:a16="http://schemas.microsoft.com/office/drawing/2014/main" id="{88D66F19-6DD2-475A-A7ED-1FCBBD6A6C6C}"/>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FA67F12C-F358-42F0-9A05-337BDD02F270}"/>
              </a:ext>
            </a:extLst>
          </p:cNvPr>
          <p:cNvSpPr>
            <a:spLocks noGrp="1"/>
          </p:cNvSpPr>
          <p:nvPr>
            <p:ph type="sldNum" sz="quarter" idx="12"/>
          </p:nvPr>
        </p:nvSpPr>
        <p:spPr/>
        <p:txBody>
          <a:bodyPr/>
          <a:lstStyle/>
          <a:p>
            <a:fld id="{461FBD5C-59B2-42C5-B13D-FDFDD82A738E}" type="slidenum">
              <a:rPr lang="cs-CZ" smtClean="0"/>
              <a:t>‹#›</a:t>
            </a:fld>
            <a:endParaRPr lang="cs-CZ"/>
          </a:p>
        </p:txBody>
      </p:sp>
    </p:spTree>
    <p:extLst>
      <p:ext uri="{BB962C8B-B14F-4D97-AF65-F5344CB8AC3E}">
        <p14:creationId xmlns:p14="http://schemas.microsoft.com/office/powerpoint/2010/main" val="27058960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nadpis 1">
            <a:extLst>
              <a:ext uri="{FF2B5EF4-FFF2-40B4-BE49-F238E27FC236}">
                <a16:creationId xmlns:a16="http://schemas.microsoft.com/office/drawing/2014/main" id="{0020DF56-F05C-4586-BEF1-6F0104609F7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a:t>Kliknutím lze upravit styl.</a:t>
            </a:r>
          </a:p>
        </p:txBody>
      </p:sp>
      <p:sp>
        <p:nvSpPr>
          <p:cNvPr id="3" name="Zástupný text 2">
            <a:extLst>
              <a:ext uri="{FF2B5EF4-FFF2-40B4-BE49-F238E27FC236}">
                <a16:creationId xmlns:a16="http://schemas.microsoft.com/office/drawing/2014/main" id="{F47360A1-7145-4841-BDB6-BBD8F2426A3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84DA1307-66AD-4477-BA9A-D21FA5296B4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F29A888-B8F7-412D-B00F-AE6454928134}" type="datetimeFigureOut">
              <a:rPr lang="cs-CZ" smtClean="0"/>
              <a:t>08.04.2021</a:t>
            </a:fld>
            <a:endParaRPr lang="cs-CZ"/>
          </a:p>
        </p:txBody>
      </p:sp>
      <p:sp>
        <p:nvSpPr>
          <p:cNvPr id="5" name="Zástupný symbol pro zápatí 4">
            <a:extLst>
              <a:ext uri="{FF2B5EF4-FFF2-40B4-BE49-F238E27FC236}">
                <a16:creationId xmlns:a16="http://schemas.microsoft.com/office/drawing/2014/main" id="{8C4FF6BE-BDEC-4D73-8EA2-2C5C6901248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a:extLst>
              <a:ext uri="{FF2B5EF4-FFF2-40B4-BE49-F238E27FC236}">
                <a16:creationId xmlns:a16="http://schemas.microsoft.com/office/drawing/2014/main" id="{E23ABCF7-9560-4181-A7F2-472EF77BABF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61FBD5C-59B2-42C5-B13D-FDFDD82A738E}" type="slidenum">
              <a:rPr lang="cs-CZ" smtClean="0"/>
              <a:t>‹#›</a:t>
            </a:fld>
            <a:endParaRPr lang="cs-CZ"/>
          </a:p>
        </p:txBody>
      </p:sp>
    </p:spTree>
    <p:extLst>
      <p:ext uri="{BB962C8B-B14F-4D97-AF65-F5344CB8AC3E}">
        <p14:creationId xmlns:p14="http://schemas.microsoft.com/office/powerpoint/2010/main" val="58233075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www.sancedetem.cz/utajeny-porod"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A11EC88-793B-4BC5-8266-5EB3BED5F1F2}"/>
              </a:ext>
            </a:extLst>
          </p:cNvPr>
          <p:cNvSpPr>
            <a:spLocks noGrp="1"/>
          </p:cNvSpPr>
          <p:nvPr>
            <p:ph type="ctrTitle"/>
          </p:nvPr>
        </p:nvSpPr>
        <p:spPr/>
        <p:txBody>
          <a:bodyPr>
            <a:normAutofit fontScale="90000"/>
          </a:bodyPr>
          <a:lstStyle/>
          <a:p>
            <a:r>
              <a:rPr lang="cs-CZ" dirty="0"/>
              <a:t>Náhradní rodinná péče (PSY1700 )</a:t>
            </a:r>
            <a:br>
              <a:rPr lang="cs-CZ" dirty="0"/>
            </a:br>
            <a:r>
              <a:rPr lang="cs-CZ" dirty="0"/>
              <a:t>Blok 1</a:t>
            </a:r>
          </a:p>
        </p:txBody>
      </p:sp>
      <p:sp>
        <p:nvSpPr>
          <p:cNvPr id="3" name="Podnadpis 2">
            <a:extLst>
              <a:ext uri="{FF2B5EF4-FFF2-40B4-BE49-F238E27FC236}">
                <a16:creationId xmlns:a16="http://schemas.microsoft.com/office/drawing/2014/main" id="{63E97AEE-A7D9-48ED-9011-A47D735C79AA}"/>
              </a:ext>
            </a:extLst>
          </p:cNvPr>
          <p:cNvSpPr>
            <a:spLocks noGrp="1"/>
          </p:cNvSpPr>
          <p:nvPr>
            <p:ph type="subTitle" idx="1"/>
          </p:nvPr>
        </p:nvSpPr>
        <p:spPr>
          <a:xfrm>
            <a:off x="1524000" y="4011613"/>
            <a:ext cx="9144000" cy="1655762"/>
          </a:xfrm>
        </p:spPr>
        <p:txBody>
          <a:bodyPr/>
          <a:lstStyle/>
          <a:p>
            <a:r>
              <a:rPr lang="cs-CZ" dirty="0"/>
              <a:t>Ondřej Bouša</a:t>
            </a:r>
          </a:p>
        </p:txBody>
      </p:sp>
    </p:spTree>
    <p:extLst>
      <p:ext uri="{BB962C8B-B14F-4D97-AF65-F5344CB8AC3E}">
        <p14:creationId xmlns:p14="http://schemas.microsoft.com/office/powerpoint/2010/main" val="309175210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Nadpis 7">
            <a:extLst>
              <a:ext uri="{FF2B5EF4-FFF2-40B4-BE49-F238E27FC236}">
                <a16:creationId xmlns:a16="http://schemas.microsoft.com/office/drawing/2014/main" id="{D0D6469D-FDBB-4034-BA41-9499C3FDDD4C}"/>
              </a:ext>
            </a:extLst>
          </p:cNvPr>
          <p:cNvSpPr>
            <a:spLocks noGrp="1"/>
          </p:cNvSpPr>
          <p:nvPr>
            <p:ph type="title"/>
          </p:nvPr>
        </p:nvSpPr>
        <p:spPr/>
        <p:txBody>
          <a:bodyPr/>
          <a:lstStyle/>
          <a:p>
            <a:r>
              <a:rPr lang="cs-CZ" dirty="0"/>
              <a:t>Ukončení NRP - rok 2020</a:t>
            </a:r>
          </a:p>
        </p:txBody>
      </p:sp>
      <p:graphicFrame>
        <p:nvGraphicFramePr>
          <p:cNvPr id="7" name="Zástupný obsah 6">
            <a:extLst>
              <a:ext uri="{FF2B5EF4-FFF2-40B4-BE49-F238E27FC236}">
                <a16:creationId xmlns:a16="http://schemas.microsoft.com/office/drawing/2014/main" id="{F5B8154F-0EB9-4E90-BC8C-3890F18E17A4}"/>
              </a:ext>
            </a:extLst>
          </p:cNvPr>
          <p:cNvGraphicFramePr>
            <a:graphicFrameLocks noGrp="1"/>
          </p:cNvGraphicFramePr>
          <p:nvPr>
            <p:ph idx="1"/>
            <p:extLst>
              <p:ext uri="{D42A27DB-BD31-4B8C-83A1-F6EECF244321}">
                <p14:modId xmlns:p14="http://schemas.microsoft.com/office/powerpoint/2010/main" val="2029730094"/>
              </p:ext>
            </p:extLst>
          </p:nvPr>
        </p:nvGraphicFramePr>
        <p:xfrm>
          <a:off x="838200" y="1825625"/>
          <a:ext cx="10919792" cy="3859558"/>
        </p:xfrm>
        <a:graphic>
          <a:graphicData uri="http://schemas.openxmlformats.org/drawingml/2006/table">
            <a:tbl>
              <a:tblPr>
                <a:tableStyleId>{5C22544A-7EE6-4342-B048-85BDC9FD1C3A}</a:tableStyleId>
              </a:tblPr>
              <a:tblGrid>
                <a:gridCol w="1004314">
                  <a:extLst>
                    <a:ext uri="{9D8B030D-6E8A-4147-A177-3AD203B41FA5}">
                      <a16:colId xmlns:a16="http://schemas.microsoft.com/office/drawing/2014/main" val="3915849881"/>
                    </a:ext>
                  </a:extLst>
                </a:gridCol>
                <a:gridCol w="1004314">
                  <a:extLst>
                    <a:ext uri="{9D8B030D-6E8A-4147-A177-3AD203B41FA5}">
                      <a16:colId xmlns:a16="http://schemas.microsoft.com/office/drawing/2014/main" val="2303081336"/>
                    </a:ext>
                  </a:extLst>
                </a:gridCol>
                <a:gridCol w="1491972">
                  <a:extLst>
                    <a:ext uri="{9D8B030D-6E8A-4147-A177-3AD203B41FA5}">
                      <a16:colId xmlns:a16="http://schemas.microsoft.com/office/drawing/2014/main" val="4008125802"/>
                    </a:ext>
                  </a:extLst>
                </a:gridCol>
                <a:gridCol w="1056979">
                  <a:extLst>
                    <a:ext uri="{9D8B030D-6E8A-4147-A177-3AD203B41FA5}">
                      <a16:colId xmlns:a16="http://schemas.microsoft.com/office/drawing/2014/main" val="4083395026"/>
                    </a:ext>
                  </a:extLst>
                </a:gridCol>
                <a:gridCol w="798652">
                  <a:extLst>
                    <a:ext uri="{9D8B030D-6E8A-4147-A177-3AD203B41FA5}">
                      <a16:colId xmlns:a16="http://schemas.microsoft.com/office/drawing/2014/main" val="4088545523"/>
                    </a:ext>
                  </a:extLst>
                </a:gridCol>
                <a:gridCol w="793651">
                  <a:extLst>
                    <a:ext uri="{9D8B030D-6E8A-4147-A177-3AD203B41FA5}">
                      <a16:colId xmlns:a16="http://schemas.microsoft.com/office/drawing/2014/main" val="1642194321"/>
                    </a:ext>
                  </a:extLst>
                </a:gridCol>
                <a:gridCol w="870317">
                  <a:extLst>
                    <a:ext uri="{9D8B030D-6E8A-4147-A177-3AD203B41FA5}">
                      <a16:colId xmlns:a16="http://schemas.microsoft.com/office/drawing/2014/main" val="3459559731"/>
                    </a:ext>
                  </a:extLst>
                </a:gridCol>
                <a:gridCol w="825318">
                  <a:extLst>
                    <a:ext uri="{9D8B030D-6E8A-4147-A177-3AD203B41FA5}">
                      <a16:colId xmlns:a16="http://schemas.microsoft.com/office/drawing/2014/main" val="213900781"/>
                    </a:ext>
                  </a:extLst>
                </a:gridCol>
                <a:gridCol w="1170312">
                  <a:extLst>
                    <a:ext uri="{9D8B030D-6E8A-4147-A177-3AD203B41FA5}">
                      <a16:colId xmlns:a16="http://schemas.microsoft.com/office/drawing/2014/main" val="301475509"/>
                    </a:ext>
                  </a:extLst>
                </a:gridCol>
                <a:gridCol w="1181977">
                  <a:extLst>
                    <a:ext uri="{9D8B030D-6E8A-4147-A177-3AD203B41FA5}">
                      <a16:colId xmlns:a16="http://schemas.microsoft.com/office/drawing/2014/main" val="164550065"/>
                    </a:ext>
                  </a:extLst>
                </a:gridCol>
                <a:gridCol w="721986">
                  <a:extLst>
                    <a:ext uri="{9D8B030D-6E8A-4147-A177-3AD203B41FA5}">
                      <a16:colId xmlns:a16="http://schemas.microsoft.com/office/drawing/2014/main" val="1257149652"/>
                    </a:ext>
                  </a:extLst>
                </a:gridCol>
              </a:tblGrid>
              <a:tr h="551366">
                <a:tc>
                  <a:txBody>
                    <a:bodyPr/>
                    <a:lstStyle/>
                    <a:p>
                      <a:pPr algn="ctr" fontAlgn="ctr"/>
                      <a:r>
                        <a:rPr lang="cs-CZ" sz="1500" u="none" strike="noStrike">
                          <a:effectLst/>
                        </a:rPr>
                        <a:t> </a:t>
                      </a:r>
                      <a:endParaRPr lang="cs-CZ" sz="1500" b="0" i="0" u="none" strike="noStrike">
                        <a:solidFill>
                          <a:srgbClr val="000000"/>
                        </a:solidFill>
                        <a:effectLst/>
                        <a:latin typeface="Times New Roman" panose="02020603050405020304" pitchFamily="18" charset="0"/>
                      </a:endParaRPr>
                    </a:p>
                  </a:txBody>
                  <a:tcPr marL="6420" marR="6420" marT="6658" marB="0" anchor="ctr"/>
                </a:tc>
                <a:tc>
                  <a:txBody>
                    <a:bodyPr/>
                    <a:lstStyle/>
                    <a:p>
                      <a:pPr algn="ctr" fontAlgn="ctr"/>
                      <a:r>
                        <a:rPr lang="cs-CZ" sz="1500" u="none" strike="noStrike">
                          <a:effectLst/>
                        </a:rPr>
                        <a:t> </a:t>
                      </a:r>
                      <a:endParaRPr lang="cs-CZ" sz="1500" b="0" i="0" u="none" strike="noStrike">
                        <a:solidFill>
                          <a:srgbClr val="000000"/>
                        </a:solidFill>
                        <a:effectLst/>
                        <a:latin typeface="Times New Roman" panose="02020603050405020304" pitchFamily="18" charset="0"/>
                      </a:endParaRPr>
                    </a:p>
                  </a:txBody>
                  <a:tcPr marL="6420" marR="6420" marT="6658" marB="0" anchor="ctr"/>
                </a:tc>
                <a:tc rowSpan="3">
                  <a:txBody>
                    <a:bodyPr/>
                    <a:lstStyle/>
                    <a:p>
                      <a:pPr algn="ctr" fontAlgn="ctr"/>
                      <a:r>
                        <a:rPr lang="cs-CZ" sz="1500" u="none" strike="noStrike">
                          <a:effectLst/>
                        </a:rPr>
                        <a:t>Počet dětí           k 31. 12.</a:t>
                      </a:r>
                      <a:endParaRPr lang="cs-CZ" sz="1500" b="0" i="0" u="none" strike="noStrike">
                        <a:solidFill>
                          <a:srgbClr val="000000"/>
                        </a:solidFill>
                        <a:effectLst/>
                        <a:latin typeface="Times New Roman" panose="02020603050405020304" pitchFamily="18" charset="0"/>
                      </a:endParaRPr>
                    </a:p>
                  </a:txBody>
                  <a:tcPr marL="6420" marR="6420" marT="6658" marB="0" anchor="ctr"/>
                </a:tc>
                <a:tc rowSpan="3">
                  <a:txBody>
                    <a:bodyPr/>
                    <a:lstStyle/>
                    <a:p>
                      <a:pPr algn="ctr" fontAlgn="ctr"/>
                      <a:r>
                        <a:rPr lang="pt-BR" sz="1500" u="none" strike="noStrike" dirty="0">
                          <a:effectLst/>
                        </a:rPr>
                        <a:t>z toho se zdravotním postižením</a:t>
                      </a:r>
                      <a:endParaRPr lang="pt-BR" sz="1500" b="0" i="0" u="none" strike="noStrike" dirty="0">
                        <a:solidFill>
                          <a:srgbClr val="000000"/>
                        </a:solidFill>
                        <a:effectLst/>
                        <a:latin typeface="Times New Roman" panose="02020603050405020304" pitchFamily="18" charset="0"/>
                      </a:endParaRPr>
                    </a:p>
                  </a:txBody>
                  <a:tcPr marL="6420" marR="6420" marT="6658" marB="0" anchor="ctr"/>
                </a:tc>
                <a:tc rowSpan="3">
                  <a:txBody>
                    <a:bodyPr/>
                    <a:lstStyle/>
                    <a:p>
                      <a:pPr algn="ctr" fontAlgn="ctr"/>
                      <a:r>
                        <a:rPr lang="cs-CZ" sz="1500" u="none" strike="noStrike">
                          <a:effectLst/>
                        </a:rPr>
                        <a:t>z toho svěřené do NRP déle než rok</a:t>
                      </a:r>
                      <a:endParaRPr lang="cs-CZ" sz="1500" b="0" i="0" u="none" strike="noStrike">
                        <a:solidFill>
                          <a:srgbClr val="000000"/>
                        </a:solidFill>
                        <a:effectLst/>
                        <a:latin typeface="Times New Roman" panose="02020603050405020304" pitchFamily="18" charset="0"/>
                      </a:endParaRPr>
                    </a:p>
                  </a:txBody>
                  <a:tcPr marL="6420" marR="6420" marT="6658" marB="0" anchor="ctr"/>
                </a:tc>
                <a:tc gridSpan="6">
                  <a:txBody>
                    <a:bodyPr/>
                    <a:lstStyle/>
                    <a:p>
                      <a:pPr algn="ctr" fontAlgn="ctr"/>
                      <a:r>
                        <a:rPr lang="cs-CZ" sz="1500" u="none" strike="noStrike">
                          <a:effectLst/>
                        </a:rPr>
                        <a:t>Zánik pěstounské péče, poručenství nebo svěření dítěte do péče jiné fyzické osoby než rodiče ve sledovaném roce</a:t>
                      </a:r>
                      <a:endParaRPr lang="cs-CZ" sz="1500" b="0" i="0" u="none" strike="noStrike">
                        <a:solidFill>
                          <a:srgbClr val="000000"/>
                        </a:solidFill>
                        <a:effectLst/>
                        <a:latin typeface="Times New Roman" panose="02020603050405020304" pitchFamily="18" charset="0"/>
                      </a:endParaRPr>
                    </a:p>
                  </a:txBody>
                  <a:tcPr marL="6420" marR="6420" marT="6658" marB="0" anchor="ctr"/>
                </a:tc>
                <a:tc hMerge="1">
                  <a:txBody>
                    <a:bodyPr/>
                    <a:lstStyle/>
                    <a:p>
                      <a:endParaRPr lang="cs-CZ"/>
                    </a:p>
                  </a:txBody>
                  <a:tcPr/>
                </a:tc>
                <a:tc hMerge="1">
                  <a:txBody>
                    <a:bodyPr/>
                    <a:lstStyle/>
                    <a:p>
                      <a:endParaRPr lang="cs-CZ"/>
                    </a:p>
                  </a:txBody>
                  <a:tcPr/>
                </a:tc>
                <a:tc hMerge="1">
                  <a:txBody>
                    <a:bodyPr/>
                    <a:lstStyle/>
                    <a:p>
                      <a:endParaRPr lang="cs-CZ"/>
                    </a:p>
                  </a:txBody>
                  <a:tcPr/>
                </a:tc>
                <a:tc hMerge="1">
                  <a:txBody>
                    <a:bodyPr/>
                    <a:lstStyle/>
                    <a:p>
                      <a:endParaRPr lang="cs-CZ"/>
                    </a:p>
                  </a:txBody>
                  <a:tcPr/>
                </a:tc>
                <a:tc hMerge="1">
                  <a:txBody>
                    <a:bodyPr/>
                    <a:lstStyle/>
                    <a:p>
                      <a:endParaRPr lang="cs-CZ"/>
                    </a:p>
                  </a:txBody>
                  <a:tcPr/>
                </a:tc>
                <a:extLst>
                  <a:ext uri="{0D108BD9-81ED-4DB2-BD59-A6C34878D82A}">
                    <a16:rowId xmlns:a16="http://schemas.microsoft.com/office/drawing/2014/main" val="1356492165"/>
                  </a:ext>
                </a:extLst>
              </a:tr>
              <a:tr h="300880">
                <a:tc>
                  <a:txBody>
                    <a:bodyPr/>
                    <a:lstStyle/>
                    <a:p>
                      <a:pPr algn="ctr" fontAlgn="ctr"/>
                      <a:r>
                        <a:rPr lang="cs-CZ" sz="1500" u="none" strike="noStrike">
                          <a:effectLst/>
                        </a:rPr>
                        <a:t> </a:t>
                      </a:r>
                      <a:endParaRPr lang="cs-CZ" sz="1500" b="0" i="0" u="none" strike="noStrike">
                        <a:solidFill>
                          <a:srgbClr val="000000"/>
                        </a:solidFill>
                        <a:effectLst/>
                        <a:latin typeface="Times New Roman" panose="02020603050405020304" pitchFamily="18" charset="0"/>
                      </a:endParaRPr>
                    </a:p>
                  </a:txBody>
                  <a:tcPr marL="6420" marR="6420" marT="6658" marB="0" anchor="ctr"/>
                </a:tc>
                <a:tc>
                  <a:txBody>
                    <a:bodyPr/>
                    <a:lstStyle/>
                    <a:p>
                      <a:pPr algn="ctr" fontAlgn="ctr"/>
                      <a:endParaRPr lang="cs-CZ" sz="1500" b="0" i="0" u="none" strike="noStrike">
                        <a:solidFill>
                          <a:srgbClr val="000000"/>
                        </a:solidFill>
                        <a:effectLst/>
                        <a:latin typeface="Times New Roman" panose="02020603050405020304" pitchFamily="18" charset="0"/>
                      </a:endParaRPr>
                    </a:p>
                  </a:txBody>
                  <a:tcPr marL="6420" marR="6420" marT="6658" marB="0" anchor="ctr"/>
                </a:tc>
                <a:tc vMerge="1">
                  <a:txBody>
                    <a:bodyPr/>
                    <a:lstStyle/>
                    <a:p>
                      <a:endParaRPr lang="cs-CZ"/>
                    </a:p>
                  </a:txBody>
                  <a:tcPr/>
                </a:tc>
                <a:tc vMerge="1">
                  <a:txBody>
                    <a:bodyPr/>
                    <a:lstStyle/>
                    <a:p>
                      <a:endParaRPr lang="cs-CZ"/>
                    </a:p>
                  </a:txBody>
                  <a:tcPr/>
                </a:tc>
                <a:tc vMerge="1">
                  <a:txBody>
                    <a:bodyPr/>
                    <a:lstStyle/>
                    <a:p>
                      <a:endParaRPr lang="cs-CZ"/>
                    </a:p>
                  </a:txBody>
                  <a:tcPr/>
                </a:tc>
                <a:tc gridSpan="4">
                  <a:txBody>
                    <a:bodyPr/>
                    <a:lstStyle/>
                    <a:p>
                      <a:pPr algn="ctr" fontAlgn="ctr"/>
                      <a:r>
                        <a:rPr lang="cs-CZ" sz="1500" u="none" strike="noStrike">
                          <a:effectLst/>
                        </a:rPr>
                        <a:t>z toho dítě odešlo</a:t>
                      </a:r>
                      <a:endParaRPr lang="cs-CZ" sz="1500" b="0" i="0" u="none" strike="noStrike">
                        <a:solidFill>
                          <a:srgbClr val="000000"/>
                        </a:solidFill>
                        <a:effectLst/>
                        <a:latin typeface="Times New Roman" panose="02020603050405020304" pitchFamily="18" charset="0"/>
                      </a:endParaRPr>
                    </a:p>
                  </a:txBody>
                  <a:tcPr marL="6420" marR="6420" marT="6658" marB="0" anchor="ctr"/>
                </a:tc>
                <a:tc hMerge="1">
                  <a:txBody>
                    <a:bodyPr/>
                    <a:lstStyle/>
                    <a:p>
                      <a:endParaRPr lang="cs-CZ"/>
                    </a:p>
                  </a:txBody>
                  <a:tcPr/>
                </a:tc>
                <a:tc hMerge="1">
                  <a:txBody>
                    <a:bodyPr/>
                    <a:lstStyle/>
                    <a:p>
                      <a:endParaRPr lang="cs-CZ"/>
                    </a:p>
                  </a:txBody>
                  <a:tcPr/>
                </a:tc>
                <a:tc hMerge="1">
                  <a:txBody>
                    <a:bodyPr/>
                    <a:lstStyle/>
                    <a:p>
                      <a:endParaRPr lang="cs-CZ"/>
                    </a:p>
                  </a:txBody>
                  <a:tcPr/>
                </a:tc>
                <a:tc rowSpan="2">
                  <a:txBody>
                    <a:bodyPr/>
                    <a:lstStyle/>
                    <a:p>
                      <a:pPr algn="ctr" fontAlgn="ctr"/>
                      <a:r>
                        <a:rPr lang="cs-CZ" sz="1500" u="none" strike="noStrike">
                          <a:effectLst/>
                        </a:rPr>
                        <a:t>nabytí plné svéprávnosti dítěte</a:t>
                      </a:r>
                      <a:endParaRPr lang="cs-CZ" sz="1500" b="0" i="0" u="none" strike="noStrike">
                        <a:solidFill>
                          <a:srgbClr val="000000"/>
                        </a:solidFill>
                        <a:effectLst/>
                        <a:latin typeface="Times New Roman" panose="02020603050405020304" pitchFamily="18" charset="0"/>
                      </a:endParaRPr>
                    </a:p>
                  </a:txBody>
                  <a:tcPr marL="6420" marR="6420" marT="6658" marB="0" anchor="ctr"/>
                </a:tc>
                <a:tc rowSpan="2">
                  <a:txBody>
                    <a:bodyPr/>
                    <a:lstStyle/>
                    <a:p>
                      <a:pPr algn="ctr" fontAlgn="ctr"/>
                      <a:r>
                        <a:rPr lang="cs-CZ" sz="1500" u="none" strike="noStrike">
                          <a:effectLst/>
                        </a:rPr>
                        <a:t>celkem</a:t>
                      </a:r>
                      <a:endParaRPr lang="cs-CZ" sz="1500" b="0" i="0" u="none" strike="noStrike">
                        <a:solidFill>
                          <a:srgbClr val="000000"/>
                        </a:solidFill>
                        <a:effectLst/>
                        <a:latin typeface="Times New Roman CE" panose="02020603050405020304" pitchFamily="18" charset="0"/>
                      </a:endParaRPr>
                    </a:p>
                  </a:txBody>
                  <a:tcPr marL="6420" marR="6420" marT="6658" marB="0" anchor="ctr"/>
                </a:tc>
                <a:extLst>
                  <a:ext uri="{0D108BD9-81ED-4DB2-BD59-A6C34878D82A}">
                    <a16:rowId xmlns:a16="http://schemas.microsoft.com/office/drawing/2014/main" val="1574151458"/>
                  </a:ext>
                </a:extLst>
              </a:tr>
              <a:tr h="1302820">
                <a:tc>
                  <a:txBody>
                    <a:bodyPr/>
                    <a:lstStyle/>
                    <a:p>
                      <a:pPr algn="ctr" fontAlgn="ctr"/>
                      <a:r>
                        <a:rPr lang="cs-CZ" sz="1500" u="none" strike="noStrike">
                          <a:effectLst/>
                        </a:rPr>
                        <a:t> </a:t>
                      </a:r>
                      <a:endParaRPr lang="cs-CZ" sz="1500" b="0" i="0" u="none" strike="noStrike">
                        <a:solidFill>
                          <a:srgbClr val="000000"/>
                        </a:solidFill>
                        <a:effectLst/>
                        <a:latin typeface="Times New Roman" panose="02020603050405020304" pitchFamily="18" charset="0"/>
                      </a:endParaRPr>
                    </a:p>
                  </a:txBody>
                  <a:tcPr marL="6420" marR="6420" marT="6658" marB="0" anchor="ctr"/>
                </a:tc>
                <a:tc>
                  <a:txBody>
                    <a:bodyPr/>
                    <a:lstStyle/>
                    <a:p>
                      <a:pPr algn="ctr" fontAlgn="ctr"/>
                      <a:r>
                        <a:rPr lang="cs-CZ" sz="1500" u="none" strike="noStrike">
                          <a:effectLst/>
                        </a:rPr>
                        <a:t> </a:t>
                      </a:r>
                      <a:endParaRPr lang="cs-CZ" sz="1500" b="0" i="0" u="none" strike="noStrike">
                        <a:solidFill>
                          <a:srgbClr val="000000"/>
                        </a:solidFill>
                        <a:effectLst/>
                        <a:latin typeface="Times New Roman" panose="02020603050405020304" pitchFamily="18" charset="0"/>
                      </a:endParaRPr>
                    </a:p>
                  </a:txBody>
                  <a:tcPr marL="6420" marR="6420" marT="6658" marB="0" anchor="ctr"/>
                </a:tc>
                <a:tc vMerge="1">
                  <a:txBody>
                    <a:bodyPr/>
                    <a:lstStyle/>
                    <a:p>
                      <a:endParaRPr lang="cs-CZ"/>
                    </a:p>
                  </a:txBody>
                  <a:tcPr/>
                </a:tc>
                <a:tc vMerge="1">
                  <a:txBody>
                    <a:bodyPr/>
                    <a:lstStyle/>
                    <a:p>
                      <a:endParaRPr lang="cs-CZ"/>
                    </a:p>
                  </a:txBody>
                  <a:tcPr/>
                </a:tc>
                <a:tc vMerge="1">
                  <a:txBody>
                    <a:bodyPr/>
                    <a:lstStyle/>
                    <a:p>
                      <a:endParaRPr lang="cs-CZ"/>
                    </a:p>
                  </a:txBody>
                  <a:tcPr/>
                </a:tc>
                <a:tc>
                  <a:txBody>
                    <a:bodyPr/>
                    <a:lstStyle/>
                    <a:p>
                      <a:pPr algn="ctr" fontAlgn="ctr"/>
                      <a:r>
                        <a:rPr lang="cs-CZ" sz="1500" u="none" strike="noStrike">
                          <a:effectLst/>
                        </a:rPr>
                        <a:t>k rodičům</a:t>
                      </a:r>
                      <a:endParaRPr lang="cs-CZ" sz="1500" b="0" i="0" u="none" strike="noStrike">
                        <a:solidFill>
                          <a:srgbClr val="000000"/>
                        </a:solidFill>
                        <a:effectLst/>
                        <a:latin typeface="Times New Roman" panose="02020603050405020304" pitchFamily="18" charset="0"/>
                      </a:endParaRPr>
                    </a:p>
                  </a:txBody>
                  <a:tcPr marL="6420" marR="6420" marT="6658" marB="0" anchor="ctr"/>
                </a:tc>
                <a:tc>
                  <a:txBody>
                    <a:bodyPr/>
                    <a:lstStyle/>
                    <a:p>
                      <a:pPr algn="ctr" fontAlgn="ctr"/>
                      <a:r>
                        <a:rPr lang="cs-CZ" sz="1500" u="none" strike="noStrike">
                          <a:effectLst/>
                        </a:rPr>
                        <a:t>do jiné formy náhradní rodinné péče</a:t>
                      </a:r>
                      <a:endParaRPr lang="cs-CZ" sz="1500" b="0" i="0" u="none" strike="noStrike">
                        <a:solidFill>
                          <a:srgbClr val="000000"/>
                        </a:solidFill>
                        <a:effectLst/>
                        <a:latin typeface="Times New Roman" panose="02020603050405020304" pitchFamily="18" charset="0"/>
                      </a:endParaRPr>
                    </a:p>
                  </a:txBody>
                  <a:tcPr marL="6420" marR="6420" marT="6658" marB="0" anchor="ctr"/>
                </a:tc>
                <a:tc>
                  <a:txBody>
                    <a:bodyPr/>
                    <a:lstStyle/>
                    <a:p>
                      <a:pPr algn="ctr" fontAlgn="ctr"/>
                      <a:r>
                        <a:rPr lang="cs-CZ" sz="1500" u="none" strike="noStrike">
                          <a:effectLst/>
                        </a:rPr>
                        <a:t>do osvojení</a:t>
                      </a:r>
                      <a:endParaRPr lang="cs-CZ" sz="1500" b="0" i="0" u="none" strike="noStrike">
                        <a:solidFill>
                          <a:srgbClr val="000000"/>
                        </a:solidFill>
                        <a:effectLst/>
                        <a:latin typeface="Times New Roman" panose="02020603050405020304" pitchFamily="18" charset="0"/>
                      </a:endParaRPr>
                    </a:p>
                  </a:txBody>
                  <a:tcPr marL="6420" marR="6420" marT="6658" marB="0" anchor="ctr"/>
                </a:tc>
                <a:tc>
                  <a:txBody>
                    <a:bodyPr/>
                    <a:lstStyle/>
                    <a:p>
                      <a:pPr algn="ctr" fontAlgn="ctr"/>
                      <a:r>
                        <a:rPr lang="pt-BR" sz="1500" u="none" strike="noStrike">
                          <a:effectLst/>
                        </a:rPr>
                        <a:t>do ústavního zařízení nebo             do ZDVOP</a:t>
                      </a:r>
                      <a:endParaRPr lang="pt-BR" sz="1500" b="0" i="0" u="none" strike="noStrike">
                        <a:solidFill>
                          <a:srgbClr val="000000"/>
                        </a:solidFill>
                        <a:effectLst/>
                        <a:latin typeface="Times New Roman" panose="02020603050405020304" pitchFamily="18" charset="0"/>
                      </a:endParaRPr>
                    </a:p>
                  </a:txBody>
                  <a:tcPr marL="6420" marR="6420" marT="6658" marB="0" anchor="ctr"/>
                </a:tc>
                <a:tc vMerge="1">
                  <a:txBody>
                    <a:bodyPr/>
                    <a:lstStyle/>
                    <a:p>
                      <a:endParaRPr lang="cs-CZ"/>
                    </a:p>
                  </a:txBody>
                  <a:tcPr/>
                </a:tc>
                <a:tc vMerge="1">
                  <a:txBody>
                    <a:bodyPr/>
                    <a:lstStyle/>
                    <a:p>
                      <a:endParaRPr lang="cs-CZ"/>
                    </a:p>
                  </a:txBody>
                  <a:tcPr/>
                </a:tc>
                <a:extLst>
                  <a:ext uri="{0D108BD9-81ED-4DB2-BD59-A6C34878D82A}">
                    <a16:rowId xmlns:a16="http://schemas.microsoft.com/office/drawing/2014/main" val="2342174563"/>
                  </a:ext>
                </a:extLst>
              </a:tr>
              <a:tr h="300880">
                <a:tc gridSpan="2">
                  <a:txBody>
                    <a:bodyPr/>
                    <a:lstStyle/>
                    <a:p>
                      <a:pPr algn="l" fontAlgn="ctr"/>
                      <a:r>
                        <a:rPr lang="cs-CZ" sz="1500" u="none" strike="noStrike">
                          <a:effectLst/>
                        </a:rPr>
                        <a:t>Pěstounská péče </a:t>
                      </a:r>
                      <a:endParaRPr lang="cs-CZ" sz="1500" b="0" i="0" u="none" strike="noStrike">
                        <a:solidFill>
                          <a:srgbClr val="000000"/>
                        </a:solidFill>
                        <a:effectLst/>
                        <a:latin typeface="Times New Roman" panose="02020603050405020304" pitchFamily="18" charset="0"/>
                      </a:endParaRPr>
                    </a:p>
                  </a:txBody>
                  <a:tcPr marL="6420" marR="6420" marT="6658" marB="0" anchor="ctr"/>
                </a:tc>
                <a:tc hMerge="1">
                  <a:txBody>
                    <a:bodyPr/>
                    <a:lstStyle/>
                    <a:p>
                      <a:endParaRPr lang="cs-CZ"/>
                    </a:p>
                  </a:txBody>
                  <a:tcPr/>
                </a:tc>
                <a:tc>
                  <a:txBody>
                    <a:bodyPr/>
                    <a:lstStyle/>
                    <a:p>
                      <a:pPr algn="ctr" fontAlgn="ctr"/>
                      <a:r>
                        <a:rPr lang="cs-CZ" sz="1500" u="none" strike="noStrike">
                          <a:effectLst/>
                        </a:rPr>
                        <a:t>12 094</a:t>
                      </a:r>
                      <a:endParaRPr lang="cs-CZ" sz="1500" b="0" i="0" u="none" strike="noStrike">
                        <a:solidFill>
                          <a:srgbClr val="000000"/>
                        </a:solidFill>
                        <a:effectLst/>
                        <a:latin typeface="Times New Roman" panose="02020603050405020304" pitchFamily="18" charset="0"/>
                      </a:endParaRPr>
                    </a:p>
                  </a:txBody>
                  <a:tcPr marL="6420" marR="6420" marT="6658" marB="0" anchor="ctr"/>
                </a:tc>
                <a:tc>
                  <a:txBody>
                    <a:bodyPr/>
                    <a:lstStyle/>
                    <a:p>
                      <a:pPr algn="ctr" fontAlgn="ctr"/>
                      <a:r>
                        <a:rPr lang="cs-CZ" sz="1500" u="none" strike="noStrike">
                          <a:effectLst/>
                        </a:rPr>
                        <a:t> 412</a:t>
                      </a:r>
                      <a:endParaRPr lang="cs-CZ" sz="1500" b="0" i="0" u="none" strike="noStrike">
                        <a:solidFill>
                          <a:srgbClr val="000000"/>
                        </a:solidFill>
                        <a:effectLst/>
                        <a:latin typeface="Times New Roman" panose="02020603050405020304" pitchFamily="18" charset="0"/>
                      </a:endParaRPr>
                    </a:p>
                  </a:txBody>
                  <a:tcPr marL="6420" marR="6420" marT="6658" marB="0" anchor="ctr"/>
                </a:tc>
                <a:tc>
                  <a:txBody>
                    <a:bodyPr/>
                    <a:lstStyle/>
                    <a:p>
                      <a:pPr algn="ctr" fontAlgn="ctr"/>
                      <a:r>
                        <a:rPr lang="cs-CZ" sz="1500" u="none" strike="noStrike">
                          <a:effectLst/>
                        </a:rPr>
                        <a:t>10 313</a:t>
                      </a:r>
                      <a:endParaRPr lang="cs-CZ" sz="1500" b="0" i="0" u="none" strike="noStrike">
                        <a:solidFill>
                          <a:srgbClr val="000000"/>
                        </a:solidFill>
                        <a:effectLst/>
                        <a:latin typeface="Times New Roman" panose="02020603050405020304" pitchFamily="18" charset="0"/>
                      </a:endParaRPr>
                    </a:p>
                  </a:txBody>
                  <a:tcPr marL="6420" marR="6420" marT="6658" marB="0" anchor="ctr"/>
                </a:tc>
                <a:tc>
                  <a:txBody>
                    <a:bodyPr/>
                    <a:lstStyle/>
                    <a:p>
                      <a:pPr algn="ctr" fontAlgn="ctr"/>
                      <a:r>
                        <a:rPr lang="cs-CZ" sz="1500" u="none" strike="noStrike" dirty="0">
                          <a:effectLst/>
                        </a:rPr>
                        <a:t> 151</a:t>
                      </a:r>
                      <a:endParaRPr lang="cs-CZ" sz="1500" b="0" i="0" u="none" strike="noStrike" dirty="0">
                        <a:solidFill>
                          <a:srgbClr val="000000"/>
                        </a:solidFill>
                        <a:effectLst/>
                        <a:latin typeface="Times New Roman" panose="02020603050405020304" pitchFamily="18" charset="0"/>
                      </a:endParaRPr>
                    </a:p>
                  </a:txBody>
                  <a:tcPr marL="6420" marR="6420" marT="6658" marB="0" anchor="ctr"/>
                </a:tc>
                <a:tc>
                  <a:txBody>
                    <a:bodyPr/>
                    <a:lstStyle/>
                    <a:p>
                      <a:pPr algn="ctr" fontAlgn="ctr"/>
                      <a:r>
                        <a:rPr lang="cs-CZ" sz="1500" u="none" strike="noStrike">
                          <a:effectLst/>
                        </a:rPr>
                        <a:t> 151</a:t>
                      </a:r>
                      <a:endParaRPr lang="cs-CZ" sz="1500" b="0" i="0" u="none" strike="noStrike">
                        <a:solidFill>
                          <a:srgbClr val="000000"/>
                        </a:solidFill>
                        <a:effectLst/>
                        <a:latin typeface="Times New Roman" panose="02020603050405020304" pitchFamily="18" charset="0"/>
                      </a:endParaRPr>
                    </a:p>
                  </a:txBody>
                  <a:tcPr marL="6420" marR="6420" marT="6658" marB="0" anchor="ctr"/>
                </a:tc>
                <a:tc>
                  <a:txBody>
                    <a:bodyPr/>
                    <a:lstStyle/>
                    <a:p>
                      <a:pPr algn="ctr" fontAlgn="ctr"/>
                      <a:r>
                        <a:rPr lang="cs-CZ" sz="1500" u="none" strike="noStrike">
                          <a:effectLst/>
                        </a:rPr>
                        <a:t> 8</a:t>
                      </a:r>
                      <a:endParaRPr lang="cs-CZ" sz="1500" b="0" i="0" u="none" strike="noStrike">
                        <a:solidFill>
                          <a:srgbClr val="000000"/>
                        </a:solidFill>
                        <a:effectLst/>
                        <a:latin typeface="Times New Roman" panose="02020603050405020304" pitchFamily="18" charset="0"/>
                      </a:endParaRPr>
                    </a:p>
                  </a:txBody>
                  <a:tcPr marL="6420" marR="6420" marT="6658" marB="0" anchor="ctr"/>
                </a:tc>
                <a:tc>
                  <a:txBody>
                    <a:bodyPr/>
                    <a:lstStyle/>
                    <a:p>
                      <a:pPr algn="ctr" fontAlgn="ctr"/>
                      <a:r>
                        <a:rPr lang="cs-CZ" sz="1500" u="none" strike="noStrike" dirty="0">
                          <a:solidFill>
                            <a:srgbClr val="FF0000"/>
                          </a:solidFill>
                          <a:effectLst/>
                        </a:rPr>
                        <a:t> 95</a:t>
                      </a:r>
                      <a:endParaRPr lang="cs-CZ" sz="1500" b="0" i="0" u="none" strike="noStrike" dirty="0">
                        <a:solidFill>
                          <a:srgbClr val="FF0000"/>
                        </a:solidFill>
                        <a:effectLst/>
                        <a:latin typeface="Times New Roman" panose="02020603050405020304" pitchFamily="18" charset="0"/>
                      </a:endParaRPr>
                    </a:p>
                  </a:txBody>
                  <a:tcPr marL="6420" marR="6420" marT="6658" marB="0" anchor="ctr"/>
                </a:tc>
                <a:tc>
                  <a:txBody>
                    <a:bodyPr/>
                    <a:lstStyle/>
                    <a:p>
                      <a:pPr algn="ctr" fontAlgn="ctr"/>
                      <a:r>
                        <a:rPr lang="cs-CZ" sz="1500" u="none" strike="noStrike">
                          <a:effectLst/>
                        </a:rPr>
                        <a:t> 713</a:t>
                      </a:r>
                      <a:endParaRPr lang="cs-CZ" sz="1500" b="0" i="0" u="none" strike="noStrike">
                        <a:solidFill>
                          <a:srgbClr val="000000"/>
                        </a:solidFill>
                        <a:effectLst/>
                        <a:latin typeface="Times New Roman" panose="02020603050405020304" pitchFamily="18" charset="0"/>
                      </a:endParaRPr>
                    </a:p>
                  </a:txBody>
                  <a:tcPr marL="6420" marR="6420" marT="6658" marB="0" anchor="ctr"/>
                </a:tc>
                <a:tc>
                  <a:txBody>
                    <a:bodyPr/>
                    <a:lstStyle/>
                    <a:p>
                      <a:pPr algn="ctr" fontAlgn="ctr"/>
                      <a:r>
                        <a:rPr lang="cs-CZ" sz="1500" u="none" strike="noStrike">
                          <a:effectLst/>
                        </a:rPr>
                        <a:t>1 118</a:t>
                      </a:r>
                      <a:endParaRPr lang="cs-CZ" sz="1500" b="0" i="0" u="none" strike="noStrike">
                        <a:solidFill>
                          <a:srgbClr val="000000"/>
                        </a:solidFill>
                        <a:effectLst/>
                        <a:latin typeface="Times New Roman" panose="02020603050405020304" pitchFamily="18" charset="0"/>
                      </a:endParaRPr>
                    </a:p>
                  </a:txBody>
                  <a:tcPr marL="6420" marR="6420" marT="6658" marB="0" anchor="ctr"/>
                </a:tc>
                <a:extLst>
                  <a:ext uri="{0D108BD9-81ED-4DB2-BD59-A6C34878D82A}">
                    <a16:rowId xmlns:a16="http://schemas.microsoft.com/office/drawing/2014/main" val="1285752395"/>
                  </a:ext>
                </a:extLst>
              </a:tr>
              <a:tr h="300880">
                <a:tc gridSpan="2">
                  <a:txBody>
                    <a:bodyPr/>
                    <a:lstStyle/>
                    <a:p>
                      <a:pPr algn="l" fontAlgn="ctr"/>
                      <a:r>
                        <a:rPr lang="cs-CZ" sz="1500" u="none" strike="noStrike">
                          <a:effectLst/>
                        </a:rPr>
                        <a:t>PPPD</a:t>
                      </a:r>
                      <a:endParaRPr lang="cs-CZ" sz="1500" b="0" i="0" u="none" strike="noStrike">
                        <a:solidFill>
                          <a:srgbClr val="000000"/>
                        </a:solidFill>
                        <a:effectLst/>
                        <a:latin typeface="Calibri" panose="020F0502020204030204" pitchFamily="34" charset="0"/>
                      </a:endParaRPr>
                    </a:p>
                  </a:txBody>
                  <a:tcPr marL="6420" marR="6420" marT="6658" marB="0" anchor="ctr"/>
                </a:tc>
                <a:tc hMerge="1">
                  <a:txBody>
                    <a:bodyPr/>
                    <a:lstStyle/>
                    <a:p>
                      <a:endParaRPr lang="cs-CZ"/>
                    </a:p>
                  </a:txBody>
                  <a:tcPr/>
                </a:tc>
                <a:tc>
                  <a:txBody>
                    <a:bodyPr/>
                    <a:lstStyle/>
                    <a:p>
                      <a:pPr algn="ctr" fontAlgn="ctr"/>
                      <a:r>
                        <a:rPr lang="cs-CZ" sz="1500" u="none" strike="noStrike">
                          <a:effectLst/>
                        </a:rPr>
                        <a:t> 504</a:t>
                      </a:r>
                      <a:endParaRPr lang="cs-CZ" sz="1500" b="0" i="0" u="none" strike="noStrike">
                        <a:solidFill>
                          <a:srgbClr val="000000"/>
                        </a:solidFill>
                        <a:effectLst/>
                        <a:latin typeface="Times New Roman" panose="02020603050405020304" pitchFamily="18" charset="0"/>
                      </a:endParaRPr>
                    </a:p>
                  </a:txBody>
                  <a:tcPr marL="6420" marR="6420" marT="6658" marB="0" anchor="ctr"/>
                </a:tc>
                <a:tc>
                  <a:txBody>
                    <a:bodyPr/>
                    <a:lstStyle/>
                    <a:p>
                      <a:pPr algn="ctr" fontAlgn="ctr"/>
                      <a:r>
                        <a:rPr lang="cs-CZ" sz="1500" u="none" strike="noStrike">
                          <a:effectLst/>
                        </a:rPr>
                        <a:t> 21</a:t>
                      </a:r>
                      <a:endParaRPr lang="cs-CZ" sz="1500" b="0" i="0" u="none" strike="noStrike">
                        <a:solidFill>
                          <a:srgbClr val="000000"/>
                        </a:solidFill>
                        <a:effectLst/>
                        <a:latin typeface="Times New Roman" panose="02020603050405020304" pitchFamily="18" charset="0"/>
                      </a:endParaRPr>
                    </a:p>
                  </a:txBody>
                  <a:tcPr marL="6420" marR="6420" marT="6658" marB="0" anchor="ctr"/>
                </a:tc>
                <a:tc>
                  <a:txBody>
                    <a:bodyPr/>
                    <a:lstStyle/>
                    <a:p>
                      <a:pPr algn="ctr" fontAlgn="ctr"/>
                      <a:r>
                        <a:rPr lang="cs-CZ" sz="1500" u="none" strike="noStrike">
                          <a:effectLst/>
                        </a:rPr>
                        <a:t> 76</a:t>
                      </a:r>
                      <a:endParaRPr lang="cs-CZ" sz="1500" b="0" i="0" u="none" strike="noStrike">
                        <a:solidFill>
                          <a:srgbClr val="000000"/>
                        </a:solidFill>
                        <a:effectLst/>
                        <a:latin typeface="Times New Roman" panose="02020603050405020304" pitchFamily="18" charset="0"/>
                      </a:endParaRPr>
                    </a:p>
                  </a:txBody>
                  <a:tcPr marL="6420" marR="6420" marT="6658" marB="0" anchor="ctr"/>
                </a:tc>
                <a:tc>
                  <a:txBody>
                    <a:bodyPr/>
                    <a:lstStyle/>
                    <a:p>
                      <a:pPr algn="ctr" fontAlgn="ctr"/>
                      <a:r>
                        <a:rPr lang="cs-CZ" sz="1500" u="none" strike="noStrike">
                          <a:effectLst/>
                        </a:rPr>
                        <a:t> 61</a:t>
                      </a:r>
                      <a:endParaRPr lang="cs-CZ" sz="1500" b="0" i="0" u="none" strike="noStrike">
                        <a:solidFill>
                          <a:srgbClr val="000000"/>
                        </a:solidFill>
                        <a:effectLst/>
                        <a:latin typeface="Times New Roman" panose="02020603050405020304" pitchFamily="18" charset="0"/>
                      </a:endParaRPr>
                    </a:p>
                  </a:txBody>
                  <a:tcPr marL="6420" marR="6420" marT="6658" marB="0" anchor="ctr"/>
                </a:tc>
                <a:tc>
                  <a:txBody>
                    <a:bodyPr/>
                    <a:lstStyle/>
                    <a:p>
                      <a:pPr algn="ctr" fontAlgn="ctr"/>
                      <a:r>
                        <a:rPr lang="cs-CZ" sz="1500" u="none" strike="noStrike">
                          <a:effectLst/>
                        </a:rPr>
                        <a:t> 202</a:t>
                      </a:r>
                      <a:endParaRPr lang="cs-CZ" sz="1500" b="0" i="0" u="none" strike="noStrike">
                        <a:solidFill>
                          <a:srgbClr val="000000"/>
                        </a:solidFill>
                        <a:effectLst/>
                        <a:latin typeface="Times New Roman" panose="02020603050405020304" pitchFamily="18" charset="0"/>
                      </a:endParaRPr>
                    </a:p>
                  </a:txBody>
                  <a:tcPr marL="6420" marR="6420" marT="6658" marB="0" anchor="ctr"/>
                </a:tc>
                <a:tc>
                  <a:txBody>
                    <a:bodyPr/>
                    <a:lstStyle/>
                    <a:p>
                      <a:pPr algn="ctr" fontAlgn="ctr"/>
                      <a:r>
                        <a:rPr lang="cs-CZ" sz="1500" u="none" strike="noStrike">
                          <a:effectLst/>
                        </a:rPr>
                        <a:t> 76</a:t>
                      </a:r>
                      <a:endParaRPr lang="cs-CZ" sz="1500" b="0" i="0" u="none" strike="noStrike">
                        <a:solidFill>
                          <a:srgbClr val="000000"/>
                        </a:solidFill>
                        <a:effectLst/>
                        <a:latin typeface="Times New Roman" panose="02020603050405020304" pitchFamily="18" charset="0"/>
                      </a:endParaRPr>
                    </a:p>
                  </a:txBody>
                  <a:tcPr marL="6420" marR="6420" marT="6658" marB="0" anchor="ctr"/>
                </a:tc>
                <a:tc>
                  <a:txBody>
                    <a:bodyPr/>
                    <a:lstStyle/>
                    <a:p>
                      <a:pPr algn="ctr" fontAlgn="ctr"/>
                      <a:r>
                        <a:rPr lang="cs-CZ" sz="1500" u="none" strike="noStrike" dirty="0">
                          <a:solidFill>
                            <a:srgbClr val="FF0000"/>
                          </a:solidFill>
                          <a:effectLst/>
                        </a:rPr>
                        <a:t> 16</a:t>
                      </a:r>
                      <a:endParaRPr lang="cs-CZ" sz="1500" b="0" i="0" u="none" strike="noStrike" dirty="0">
                        <a:solidFill>
                          <a:srgbClr val="FF0000"/>
                        </a:solidFill>
                        <a:effectLst/>
                        <a:latin typeface="Times New Roman" panose="02020603050405020304" pitchFamily="18" charset="0"/>
                      </a:endParaRPr>
                    </a:p>
                  </a:txBody>
                  <a:tcPr marL="6420" marR="6420" marT="6658" marB="0" anchor="ctr"/>
                </a:tc>
                <a:tc>
                  <a:txBody>
                    <a:bodyPr/>
                    <a:lstStyle/>
                    <a:p>
                      <a:pPr algn="ctr" fontAlgn="ctr"/>
                      <a:r>
                        <a:rPr lang="cs-CZ" sz="1500" u="none" strike="noStrike">
                          <a:effectLst/>
                        </a:rPr>
                        <a:t> 3</a:t>
                      </a:r>
                      <a:endParaRPr lang="cs-CZ" sz="1500" b="0" i="0" u="none" strike="noStrike">
                        <a:solidFill>
                          <a:srgbClr val="000000"/>
                        </a:solidFill>
                        <a:effectLst/>
                        <a:latin typeface="Times New Roman" panose="02020603050405020304" pitchFamily="18" charset="0"/>
                      </a:endParaRPr>
                    </a:p>
                  </a:txBody>
                  <a:tcPr marL="6420" marR="6420" marT="6658" marB="0" anchor="ctr"/>
                </a:tc>
                <a:tc>
                  <a:txBody>
                    <a:bodyPr/>
                    <a:lstStyle/>
                    <a:p>
                      <a:pPr algn="ctr" fontAlgn="ctr"/>
                      <a:r>
                        <a:rPr lang="cs-CZ" sz="1500" u="none" strike="noStrike">
                          <a:effectLst/>
                        </a:rPr>
                        <a:t> 358</a:t>
                      </a:r>
                      <a:endParaRPr lang="cs-CZ" sz="1500" b="0" i="0" u="none" strike="noStrike">
                        <a:solidFill>
                          <a:srgbClr val="000000"/>
                        </a:solidFill>
                        <a:effectLst/>
                        <a:latin typeface="Times New Roman" panose="02020603050405020304" pitchFamily="18" charset="0"/>
                      </a:endParaRPr>
                    </a:p>
                  </a:txBody>
                  <a:tcPr marL="6420" marR="6420" marT="6658" marB="0" anchor="ctr"/>
                </a:tc>
                <a:extLst>
                  <a:ext uri="{0D108BD9-81ED-4DB2-BD59-A6C34878D82A}">
                    <a16:rowId xmlns:a16="http://schemas.microsoft.com/office/drawing/2014/main" val="1960411937"/>
                  </a:ext>
                </a:extLst>
              </a:tr>
              <a:tr h="551366">
                <a:tc gridSpan="2">
                  <a:txBody>
                    <a:bodyPr/>
                    <a:lstStyle/>
                    <a:p>
                      <a:pPr algn="l" fontAlgn="ctr"/>
                      <a:r>
                        <a:rPr lang="cs-CZ" sz="1500" u="none" strike="noStrike">
                          <a:effectLst/>
                        </a:rPr>
                        <a:t>Poručenství s osobní péčí poručníka</a:t>
                      </a:r>
                      <a:endParaRPr lang="cs-CZ" sz="1500" b="0" i="0" u="none" strike="noStrike">
                        <a:solidFill>
                          <a:srgbClr val="000000"/>
                        </a:solidFill>
                        <a:effectLst/>
                        <a:latin typeface="Times New Roman" panose="02020603050405020304" pitchFamily="18" charset="0"/>
                      </a:endParaRPr>
                    </a:p>
                  </a:txBody>
                  <a:tcPr marL="6420" marR="6420" marT="6658" marB="0" anchor="ctr"/>
                </a:tc>
                <a:tc hMerge="1">
                  <a:txBody>
                    <a:bodyPr/>
                    <a:lstStyle/>
                    <a:p>
                      <a:endParaRPr lang="cs-CZ"/>
                    </a:p>
                  </a:txBody>
                  <a:tcPr/>
                </a:tc>
                <a:tc>
                  <a:txBody>
                    <a:bodyPr/>
                    <a:lstStyle/>
                    <a:p>
                      <a:pPr algn="ctr" fontAlgn="ctr"/>
                      <a:r>
                        <a:rPr lang="cs-CZ" sz="1500" u="none" strike="noStrike">
                          <a:effectLst/>
                        </a:rPr>
                        <a:t>3 307</a:t>
                      </a:r>
                      <a:endParaRPr lang="cs-CZ" sz="1500" b="0" i="0" u="none" strike="noStrike">
                        <a:solidFill>
                          <a:srgbClr val="000000"/>
                        </a:solidFill>
                        <a:effectLst/>
                        <a:latin typeface="Times New Roman" panose="02020603050405020304" pitchFamily="18" charset="0"/>
                      </a:endParaRPr>
                    </a:p>
                  </a:txBody>
                  <a:tcPr marL="6420" marR="6420" marT="6658" marB="0" anchor="ctr"/>
                </a:tc>
                <a:tc>
                  <a:txBody>
                    <a:bodyPr/>
                    <a:lstStyle/>
                    <a:p>
                      <a:pPr algn="ctr" fontAlgn="ctr"/>
                      <a:r>
                        <a:rPr lang="cs-CZ" sz="1500" u="none" strike="noStrike">
                          <a:effectLst/>
                        </a:rPr>
                        <a:t> 265</a:t>
                      </a:r>
                      <a:endParaRPr lang="cs-CZ" sz="1500" b="0" i="0" u="none" strike="noStrike">
                        <a:solidFill>
                          <a:srgbClr val="000000"/>
                        </a:solidFill>
                        <a:effectLst/>
                        <a:latin typeface="Times New Roman" panose="02020603050405020304" pitchFamily="18" charset="0"/>
                      </a:endParaRPr>
                    </a:p>
                  </a:txBody>
                  <a:tcPr marL="6420" marR="6420" marT="6658" marB="0" anchor="ctr"/>
                </a:tc>
                <a:tc>
                  <a:txBody>
                    <a:bodyPr/>
                    <a:lstStyle/>
                    <a:p>
                      <a:pPr algn="ctr" fontAlgn="ctr"/>
                      <a:r>
                        <a:rPr lang="cs-CZ" sz="1500" u="none" strike="noStrike">
                          <a:effectLst/>
                        </a:rPr>
                        <a:t>2 790</a:t>
                      </a:r>
                      <a:endParaRPr lang="cs-CZ" sz="1500" b="0" i="0" u="none" strike="noStrike">
                        <a:solidFill>
                          <a:srgbClr val="000000"/>
                        </a:solidFill>
                        <a:effectLst/>
                        <a:latin typeface="Times New Roman" panose="02020603050405020304" pitchFamily="18" charset="0"/>
                      </a:endParaRPr>
                    </a:p>
                  </a:txBody>
                  <a:tcPr marL="6420" marR="6420" marT="6658" marB="0" anchor="ctr"/>
                </a:tc>
                <a:tc>
                  <a:txBody>
                    <a:bodyPr/>
                    <a:lstStyle/>
                    <a:p>
                      <a:pPr algn="ctr" fontAlgn="ctr"/>
                      <a:r>
                        <a:rPr lang="cs-CZ" sz="1500" u="none" strike="noStrike">
                          <a:effectLst/>
                        </a:rPr>
                        <a:t> 5</a:t>
                      </a:r>
                      <a:endParaRPr lang="cs-CZ" sz="1500" b="0" i="0" u="none" strike="noStrike">
                        <a:solidFill>
                          <a:srgbClr val="000000"/>
                        </a:solidFill>
                        <a:effectLst/>
                        <a:latin typeface="Times New Roman" panose="02020603050405020304" pitchFamily="18" charset="0"/>
                      </a:endParaRPr>
                    </a:p>
                  </a:txBody>
                  <a:tcPr marL="6420" marR="6420" marT="6658" marB="0" anchor="ctr"/>
                </a:tc>
                <a:tc>
                  <a:txBody>
                    <a:bodyPr/>
                    <a:lstStyle/>
                    <a:p>
                      <a:pPr algn="ctr" fontAlgn="ctr"/>
                      <a:r>
                        <a:rPr lang="cs-CZ" sz="1500" u="none" strike="noStrike">
                          <a:effectLst/>
                        </a:rPr>
                        <a:t> 26</a:t>
                      </a:r>
                      <a:endParaRPr lang="cs-CZ" sz="1500" b="0" i="0" u="none" strike="noStrike">
                        <a:solidFill>
                          <a:srgbClr val="000000"/>
                        </a:solidFill>
                        <a:effectLst/>
                        <a:latin typeface="Times New Roman" panose="02020603050405020304" pitchFamily="18" charset="0"/>
                      </a:endParaRPr>
                    </a:p>
                  </a:txBody>
                  <a:tcPr marL="6420" marR="6420" marT="6658" marB="0" anchor="ctr"/>
                </a:tc>
                <a:tc>
                  <a:txBody>
                    <a:bodyPr/>
                    <a:lstStyle/>
                    <a:p>
                      <a:pPr algn="ctr" fontAlgn="ctr"/>
                      <a:r>
                        <a:rPr lang="cs-CZ" sz="1500" u="none" strike="noStrike">
                          <a:effectLst/>
                        </a:rPr>
                        <a:t> 5</a:t>
                      </a:r>
                      <a:endParaRPr lang="cs-CZ" sz="1500" b="0" i="0" u="none" strike="noStrike">
                        <a:solidFill>
                          <a:srgbClr val="000000"/>
                        </a:solidFill>
                        <a:effectLst/>
                        <a:latin typeface="Times New Roman" panose="02020603050405020304" pitchFamily="18" charset="0"/>
                      </a:endParaRPr>
                    </a:p>
                  </a:txBody>
                  <a:tcPr marL="6420" marR="6420" marT="6658" marB="0" anchor="ctr"/>
                </a:tc>
                <a:tc>
                  <a:txBody>
                    <a:bodyPr/>
                    <a:lstStyle/>
                    <a:p>
                      <a:pPr algn="ctr" fontAlgn="ctr"/>
                      <a:r>
                        <a:rPr lang="cs-CZ" sz="1500" u="none" strike="noStrike" dirty="0">
                          <a:solidFill>
                            <a:srgbClr val="FF0000"/>
                          </a:solidFill>
                          <a:effectLst/>
                        </a:rPr>
                        <a:t> 30</a:t>
                      </a:r>
                      <a:endParaRPr lang="cs-CZ" sz="1500" b="0" i="0" u="none" strike="noStrike" dirty="0">
                        <a:solidFill>
                          <a:srgbClr val="FF0000"/>
                        </a:solidFill>
                        <a:effectLst/>
                        <a:latin typeface="Times New Roman" panose="02020603050405020304" pitchFamily="18" charset="0"/>
                      </a:endParaRPr>
                    </a:p>
                  </a:txBody>
                  <a:tcPr marL="6420" marR="6420" marT="6658" marB="0" anchor="ctr"/>
                </a:tc>
                <a:tc>
                  <a:txBody>
                    <a:bodyPr/>
                    <a:lstStyle/>
                    <a:p>
                      <a:pPr algn="ctr" fontAlgn="ctr"/>
                      <a:r>
                        <a:rPr lang="cs-CZ" sz="1500" u="none" strike="noStrike">
                          <a:effectLst/>
                        </a:rPr>
                        <a:t> 211</a:t>
                      </a:r>
                      <a:endParaRPr lang="cs-CZ" sz="1500" b="0" i="0" u="none" strike="noStrike">
                        <a:solidFill>
                          <a:srgbClr val="000000"/>
                        </a:solidFill>
                        <a:effectLst/>
                        <a:latin typeface="Times New Roman" panose="02020603050405020304" pitchFamily="18" charset="0"/>
                      </a:endParaRPr>
                    </a:p>
                  </a:txBody>
                  <a:tcPr marL="6420" marR="6420" marT="6658" marB="0" anchor="ctr"/>
                </a:tc>
                <a:tc>
                  <a:txBody>
                    <a:bodyPr/>
                    <a:lstStyle/>
                    <a:p>
                      <a:pPr algn="ctr" fontAlgn="ctr"/>
                      <a:r>
                        <a:rPr lang="cs-CZ" sz="1500" u="none" strike="noStrike">
                          <a:effectLst/>
                        </a:rPr>
                        <a:t> 277</a:t>
                      </a:r>
                      <a:endParaRPr lang="cs-CZ" sz="1500" b="0" i="0" u="none" strike="noStrike">
                        <a:solidFill>
                          <a:srgbClr val="000000"/>
                        </a:solidFill>
                        <a:effectLst/>
                        <a:latin typeface="Times New Roman" panose="02020603050405020304" pitchFamily="18" charset="0"/>
                      </a:endParaRPr>
                    </a:p>
                  </a:txBody>
                  <a:tcPr marL="6420" marR="6420" marT="6658" marB="0" anchor="ctr"/>
                </a:tc>
                <a:extLst>
                  <a:ext uri="{0D108BD9-81ED-4DB2-BD59-A6C34878D82A}">
                    <a16:rowId xmlns:a16="http://schemas.microsoft.com/office/drawing/2014/main" val="2264534139"/>
                  </a:ext>
                </a:extLst>
              </a:tr>
              <a:tr h="551366">
                <a:tc gridSpan="2">
                  <a:txBody>
                    <a:bodyPr/>
                    <a:lstStyle/>
                    <a:p>
                      <a:pPr algn="l" fontAlgn="ctr"/>
                      <a:r>
                        <a:rPr lang="cs-CZ" sz="1500" u="none" strike="noStrike">
                          <a:effectLst/>
                        </a:rPr>
                        <a:t>Svěření dítěte do péče jiné osoby</a:t>
                      </a:r>
                      <a:endParaRPr lang="cs-CZ" sz="1500" b="0" i="0" u="none" strike="noStrike">
                        <a:solidFill>
                          <a:srgbClr val="000000"/>
                        </a:solidFill>
                        <a:effectLst/>
                        <a:latin typeface="Times New Roman" panose="02020603050405020304" pitchFamily="18" charset="0"/>
                      </a:endParaRPr>
                    </a:p>
                  </a:txBody>
                  <a:tcPr marL="6420" marR="6420" marT="6658" marB="0" anchor="ctr"/>
                </a:tc>
                <a:tc hMerge="1">
                  <a:txBody>
                    <a:bodyPr/>
                    <a:lstStyle/>
                    <a:p>
                      <a:endParaRPr lang="cs-CZ"/>
                    </a:p>
                  </a:txBody>
                  <a:tcPr/>
                </a:tc>
                <a:tc>
                  <a:txBody>
                    <a:bodyPr/>
                    <a:lstStyle/>
                    <a:p>
                      <a:pPr algn="ctr" fontAlgn="ctr"/>
                      <a:r>
                        <a:rPr lang="cs-CZ" sz="1500" u="none" strike="noStrike" dirty="0">
                          <a:effectLst/>
                        </a:rPr>
                        <a:t>4 575</a:t>
                      </a:r>
                      <a:endParaRPr lang="cs-CZ" sz="1500" b="0" i="0" u="none" strike="noStrike" dirty="0">
                        <a:solidFill>
                          <a:srgbClr val="000000"/>
                        </a:solidFill>
                        <a:effectLst/>
                        <a:latin typeface="Times New Roman" panose="02020603050405020304" pitchFamily="18" charset="0"/>
                      </a:endParaRPr>
                    </a:p>
                  </a:txBody>
                  <a:tcPr marL="6420" marR="6420" marT="6658" marB="0" anchor="ctr"/>
                </a:tc>
                <a:tc>
                  <a:txBody>
                    <a:bodyPr/>
                    <a:lstStyle/>
                    <a:p>
                      <a:pPr algn="ctr" fontAlgn="ctr"/>
                      <a:r>
                        <a:rPr lang="cs-CZ" sz="1500" u="none" strike="noStrike">
                          <a:effectLst/>
                        </a:rPr>
                        <a:t> 97</a:t>
                      </a:r>
                      <a:endParaRPr lang="cs-CZ" sz="1500" b="0" i="0" u="none" strike="noStrike">
                        <a:solidFill>
                          <a:srgbClr val="000000"/>
                        </a:solidFill>
                        <a:effectLst/>
                        <a:latin typeface="Times New Roman" panose="02020603050405020304" pitchFamily="18" charset="0"/>
                      </a:endParaRPr>
                    </a:p>
                  </a:txBody>
                  <a:tcPr marL="6420" marR="6420" marT="6658" marB="0" anchor="ctr"/>
                </a:tc>
                <a:tc>
                  <a:txBody>
                    <a:bodyPr/>
                    <a:lstStyle/>
                    <a:p>
                      <a:pPr algn="ctr" fontAlgn="ctr"/>
                      <a:r>
                        <a:rPr lang="cs-CZ" sz="1500" u="none" strike="noStrike">
                          <a:effectLst/>
                        </a:rPr>
                        <a:t>3 083</a:t>
                      </a:r>
                      <a:endParaRPr lang="cs-CZ" sz="1500" b="0" i="0" u="none" strike="noStrike">
                        <a:solidFill>
                          <a:srgbClr val="000000"/>
                        </a:solidFill>
                        <a:effectLst/>
                        <a:latin typeface="Times New Roman" panose="02020603050405020304" pitchFamily="18" charset="0"/>
                      </a:endParaRPr>
                    </a:p>
                  </a:txBody>
                  <a:tcPr marL="6420" marR="6420" marT="6658" marB="0" anchor="ctr"/>
                </a:tc>
                <a:tc>
                  <a:txBody>
                    <a:bodyPr/>
                    <a:lstStyle/>
                    <a:p>
                      <a:pPr algn="ctr" fontAlgn="ctr"/>
                      <a:r>
                        <a:rPr lang="cs-CZ" sz="1500" u="none" strike="noStrike">
                          <a:effectLst/>
                        </a:rPr>
                        <a:t> 203</a:t>
                      </a:r>
                      <a:endParaRPr lang="cs-CZ" sz="1500" b="0" i="0" u="none" strike="noStrike">
                        <a:solidFill>
                          <a:srgbClr val="000000"/>
                        </a:solidFill>
                        <a:effectLst/>
                        <a:latin typeface="Times New Roman" panose="02020603050405020304" pitchFamily="18" charset="0"/>
                      </a:endParaRPr>
                    </a:p>
                  </a:txBody>
                  <a:tcPr marL="6420" marR="6420" marT="6658" marB="0" anchor="ctr"/>
                </a:tc>
                <a:tc>
                  <a:txBody>
                    <a:bodyPr/>
                    <a:lstStyle/>
                    <a:p>
                      <a:pPr algn="ctr" fontAlgn="ctr"/>
                      <a:r>
                        <a:rPr lang="cs-CZ" sz="1500" u="none" strike="noStrike">
                          <a:effectLst/>
                        </a:rPr>
                        <a:t> 247</a:t>
                      </a:r>
                      <a:endParaRPr lang="cs-CZ" sz="1500" b="0" i="0" u="none" strike="noStrike">
                        <a:solidFill>
                          <a:srgbClr val="000000"/>
                        </a:solidFill>
                        <a:effectLst/>
                        <a:latin typeface="Times New Roman" panose="02020603050405020304" pitchFamily="18" charset="0"/>
                      </a:endParaRPr>
                    </a:p>
                  </a:txBody>
                  <a:tcPr marL="6420" marR="6420" marT="6658" marB="0" anchor="ctr"/>
                </a:tc>
                <a:tc>
                  <a:txBody>
                    <a:bodyPr/>
                    <a:lstStyle/>
                    <a:p>
                      <a:pPr algn="ctr" fontAlgn="ctr"/>
                      <a:r>
                        <a:rPr lang="cs-CZ" sz="1500" u="none" strike="noStrike">
                          <a:effectLst/>
                        </a:rPr>
                        <a:t> 30</a:t>
                      </a:r>
                      <a:endParaRPr lang="cs-CZ" sz="1500" b="0" i="0" u="none" strike="noStrike">
                        <a:solidFill>
                          <a:srgbClr val="000000"/>
                        </a:solidFill>
                        <a:effectLst/>
                        <a:latin typeface="Times New Roman" panose="02020603050405020304" pitchFamily="18" charset="0"/>
                      </a:endParaRPr>
                    </a:p>
                  </a:txBody>
                  <a:tcPr marL="6420" marR="6420" marT="6658" marB="0" anchor="ctr"/>
                </a:tc>
                <a:tc>
                  <a:txBody>
                    <a:bodyPr/>
                    <a:lstStyle/>
                    <a:p>
                      <a:pPr algn="ctr" fontAlgn="ctr"/>
                      <a:r>
                        <a:rPr lang="cs-CZ" sz="1500" u="none" strike="noStrike" dirty="0">
                          <a:solidFill>
                            <a:srgbClr val="FF0000"/>
                          </a:solidFill>
                          <a:effectLst/>
                        </a:rPr>
                        <a:t> 27</a:t>
                      </a:r>
                      <a:endParaRPr lang="cs-CZ" sz="1500" b="0" i="0" u="none" strike="noStrike" dirty="0">
                        <a:solidFill>
                          <a:srgbClr val="FF0000"/>
                        </a:solidFill>
                        <a:effectLst/>
                        <a:latin typeface="Times New Roman" panose="02020603050405020304" pitchFamily="18" charset="0"/>
                      </a:endParaRPr>
                    </a:p>
                  </a:txBody>
                  <a:tcPr marL="6420" marR="6420" marT="6658" marB="0" anchor="ctr"/>
                </a:tc>
                <a:tc>
                  <a:txBody>
                    <a:bodyPr/>
                    <a:lstStyle/>
                    <a:p>
                      <a:pPr algn="ctr" fontAlgn="ctr"/>
                      <a:r>
                        <a:rPr lang="cs-CZ" sz="1500" u="none" strike="noStrike">
                          <a:effectLst/>
                        </a:rPr>
                        <a:t> 256</a:t>
                      </a:r>
                      <a:endParaRPr lang="cs-CZ" sz="1500" b="0" i="0" u="none" strike="noStrike">
                        <a:solidFill>
                          <a:srgbClr val="000000"/>
                        </a:solidFill>
                        <a:effectLst/>
                        <a:latin typeface="Times New Roman" panose="02020603050405020304" pitchFamily="18" charset="0"/>
                      </a:endParaRPr>
                    </a:p>
                  </a:txBody>
                  <a:tcPr marL="6420" marR="6420" marT="6658" marB="0" anchor="ctr"/>
                </a:tc>
                <a:tc>
                  <a:txBody>
                    <a:bodyPr/>
                    <a:lstStyle/>
                    <a:p>
                      <a:pPr algn="ctr" fontAlgn="ctr"/>
                      <a:r>
                        <a:rPr lang="cs-CZ" sz="1500" u="none" strike="noStrike" dirty="0">
                          <a:effectLst/>
                        </a:rPr>
                        <a:t> 763</a:t>
                      </a:r>
                      <a:endParaRPr lang="cs-CZ" sz="1500" b="0" i="0" u="none" strike="noStrike" dirty="0">
                        <a:solidFill>
                          <a:srgbClr val="000000"/>
                        </a:solidFill>
                        <a:effectLst/>
                        <a:latin typeface="Times New Roman" panose="02020603050405020304" pitchFamily="18" charset="0"/>
                      </a:endParaRPr>
                    </a:p>
                  </a:txBody>
                  <a:tcPr marL="6420" marR="6420" marT="6658" marB="0" anchor="ctr"/>
                </a:tc>
                <a:extLst>
                  <a:ext uri="{0D108BD9-81ED-4DB2-BD59-A6C34878D82A}">
                    <a16:rowId xmlns:a16="http://schemas.microsoft.com/office/drawing/2014/main" val="611554180"/>
                  </a:ext>
                </a:extLst>
              </a:tr>
            </a:tbl>
          </a:graphicData>
        </a:graphic>
      </p:graphicFrame>
    </p:spTree>
    <p:extLst>
      <p:ext uri="{BB962C8B-B14F-4D97-AF65-F5344CB8AC3E}">
        <p14:creationId xmlns:p14="http://schemas.microsoft.com/office/powerpoint/2010/main" val="285305624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2B55D23-EC2C-4FDB-A5FA-8F6C71A5B92E}"/>
              </a:ext>
            </a:extLst>
          </p:cNvPr>
          <p:cNvSpPr>
            <a:spLocks noGrp="1"/>
          </p:cNvSpPr>
          <p:nvPr>
            <p:ph type="title"/>
          </p:nvPr>
        </p:nvSpPr>
        <p:spPr/>
        <p:txBody>
          <a:bodyPr/>
          <a:lstStyle/>
          <a:p>
            <a:r>
              <a:rPr lang="cs-CZ" dirty="0"/>
              <a:t>Nesedí něco?</a:t>
            </a:r>
          </a:p>
        </p:txBody>
      </p:sp>
      <p:sp>
        <p:nvSpPr>
          <p:cNvPr id="3" name="Zástupný obsah 2">
            <a:extLst>
              <a:ext uri="{FF2B5EF4-FFF2-40B4-BE49-F238E27FC236}">
                <a16:creationId xmlns:a16="http://schemas.microsoft.com/office/drawing/2014/main" id="{CD92F287-B857-40DC-9938-2234219E375F}"/>
              </a:ext>
            </a:extLst>
          </p:cNvPr>
          <p:cNvSpPr>
            <a:spLocks noGrp="1"/>
          </p:cNvSpPr>
          <p:nvPr>
            <p:ph idx="1"/>
          </p:nvPr>
        </p:nvSpPr>
        <p:spPr/>
        <p:txBody>
          <a:bodyPr>
            <a:normAutofit fontScale="92500" lnSpcReduction="10000"/>
          </a:bodyPr>
          <a:lstStyle/>
          <a:p>
            <a:r>
              <a:rPr lang="cs-CZ" dirty="0"/>
              <a:t>ZPRÁVA O PŘÍČINÁCH UMISŤOVÁNÍ DĚTÍ MIMO VLASTNÍ RODINU Z PERSPEKTIVY ORGÁNŮ SOCIÁLNĚPRÁVNÍ OCHRANY DĚTÍ Česká republika – Ministerstvo práce a sociálních věcí (2017):</a:t>
            </a:r>
          </a:p>
          <a:p>
            <a:pPr lvl="1"/>
            <a:r>
              <a:rPr lang="cs-CZ" dirty="0"/>
              <a:t>„</a:t>
            </a:r>
            <a:r>
              <a:rPr lang="cs-CZ" b="1" i="1" dirty="0"/>
              <a:t>Data poskytovaná jednotlivými resorty není možné vzájemně porovnat z důvodu rozdílného způsobu vedení a vykazování dat (výkaznictví). </a:t>
            </a:r>
          </a:p>
          <a:p>
            <a:pPr lvl="1"/>
            <a:r>
              <a:rPr lang="cs-CZ" i="1" dirty="0"/>
              <a:t>MŠMT sleduje statistiky v časovém období školních let a/nebo k 31. říjnu jednotlivých let. Data jsou dostupná na úrovni krajů, přičemž jsou vyplňována zařízeními, rozhodující je umístění zařízení. </a:t>
            </a:r>
          </a:p>
          <a:p>
            <a:pPr lvl="1"/>
            <a:r>
              <a:rPr lang="cs-CZ" i="1" dirty="0"/>
              <a:t>MPSV má v rámci výkazů V20 k dispozici data za jednotlivá ORP, rozhodující je místně příslušný „vykazující“ OSPOD. Data jsou zjišťována za kalendářní rok a/nebo k 31. prosinci daných let. </a:t>
            </a:r>
          </a:p>
          <a:p>
            <a:pPr lvl="1"/>
            <a:r>
              <a:rPr lang="cs-CZ" i="1" dirty="0"/>
              <a:t>Statistika Ministerstva zdravotnictví je také dostupná na úrovni krajů, a stejně jako v případě MŠMT je rozhodující umístění zařízení. Data jsou zjišťována za kalendářní rok a/nebo k 31. prosinci jednotlivých let.“</a:t>
            </a:r>
          </a:p>
        </p:txBody>
      </p:sp>
    </p:spTree>
    <p:extLst>
      <p:ext uri="{BB962C8B-B14F-4D97-AF65-F5344CB8AC3E}">
        <p14:creationId xmlns:p14="http://schemas.microsoft.com/office/powerpoint/2010/main" val="308360899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a:extLst>
              <a:ext uri="{FF2B5EF4-FFF2-40B4-BE49-F238E27FC236}">
                <a16:creationId xmlns:a16="http://schemas.microsoft.com/office/drawing/2014/main" id="{E9896089-AAA4-466F-A213-F4E21002C97B}"/>
              </a:ext>
            </a:extLst>
          </p:cNvPr>
          <p:cNvSpPr>
            <a:spLocks noGrp="1"/>
          </p:cNvSpPr>
          <p:nvPr>
            <p:ph type="title"/>
          </p:nvPr>
        </p:nvSpPr>
        <p:spPr/>
        <p:txBody>
          <a:bodyPr/>
          <a:lstStyle/>
          <a:p>
            <a:r>
              <a:rPr lang="cs-CZ" dirty="0"/>
              <a:t>Dikce ministerstev:</a:t>
            </a:r>
          </a:p>
        </p:txBody>
      </p:sp>
      <p:sp>
        <p:nvSpPr>
          <p:cNvPr id="5" name="Zástupný obsah 4">
            <a:extLst>
              <a:ext uri="{FF2B5EF4-FFF2-40B4-BE49-F238E27FC236}">
                <a16:creationId xmlns:a16="http://schemas.microsoft.com/office/drawing/2014/main" id="{25B74B6D-7DB6-4AEF-A7EA-48C0681465A6}"/>
              </a:ext>
            </a:extLst>
          </p:cNvPr>
          <p:cNvSpPr>
            <a:spLocks noGrp="1"/>
          </p:cNvSpPr>
          <p:nvPr>
            <p:ph sz="half" idx="1"/>
          </p:nvPr>
        </p:nvSpPr>
        <p:spPr>
          <a:xfrm>
            <a:off x="838200" y="1825625"/>
            <a:ext cx="3804920" cy="4351338"/>
          </a:xfrm>
        </p:spPr>
        <p:txBody>
          <a:bodyPr>
            <a:normAutofit lnSpcReduction="10000"/>
          </a:bodyPr>
          <a:lstStyle/>
          <a:p>
            <a:r>
              <a:rPr lang="cs-CZ" b="1" dirty="0"/>
              <a:t>MŠMT</a:t>
            </a:r>
          </a:p>
          <a:p>
            <a:r>
              <a:rPr lang="cs-CZ" dirty="0"/>
              <a:t>Zařízení ústavní a ochranné výchovy (211): </a:t>
            </a:r>
          </a:p>
          <a:p>
            <a:pPr lvl="1"/>
            <a:r>
              <a:rPr lang="cs-CZ" dirty="0"/>
              <a:t> 2/3 představují dětské domovy (cca 143), </a:t>
            </a:r>
          </a:p>
          <a:p>
            <a:pPr lvl="1"/>
            <a:r>
              <a:rPr lang="cs-CZ" dirty="0"/>
              <a:t>dětské domovy se školou (13,2 %; 28) </a:t>
            </a:r>
          </a:p>
          <a:p>
            <a:pPr lvl="1"/>
            <a:r>
              <a:rPr lang="cs-CZ" dirty="0"/>
              <a:t>výchovné ústavy (12,8 %; 27).</a:t>
            </a:r>
          </a:p>
          <a:p>
            <a:pPr lvl="1"/>
            <a:r>
              <a:rPr lang="cs-CZ" dirty="0"/>
              <a:t>diagnostická ústavy je 13 (6,2 %) </a:t>
            </a:r>
          </a:p>
        </p:txBody>
      </p:sp>
      <p:sp>
        <p:nvSpPr>
          <p:cNvPr id="6" name="Zástupný obsah 5">
            <a:extLst>
              <a:ext uri="{FF2B5EF4-FFF2-40B4-BE49-F238E27FC236}">
                <a16:creationId xmlns:a16="http://schemas.microsoft.com/office/drawing/2014/main" id="{C0C79DFA-31B2-4E66-941B-21A666F46996}"/>
              </a:ext>
            </a:extLst>
          </p:cNvPr>
          <p:cNvSpPr>
            <a:spLocks noGrp="1"/>
          </p:cNvSpPr>
          <p:nvPr>
            <p:ph sz="half" idx="2"/>
          </p:nvPr>
        </p:nvSpPr>
        <p:spPr>
          <a:xfrm>
            <a:off x="5278120" y="1842770"/>
            <a:ext cx="2717800" cy="4351338"/>
          </a:xfrm>
        </p:spPr>
        <p:txBody>
          <a:bodyPr>
            <a:normAutofit lnSpcReduction="10000"/>
          </a:bodyPr>
          <a:lstStyle/>
          <a:p>
            <a:r>
              <a:rPr lang="cs-CZ" b="1" dirty="0"/>
              <a:t>MZ</a:t>
            </a:r>
          </a:p>
          <a:p>
            <a:r>
              <a:rPr lang="cs-CZ" dirty="0"/>
              <a:t>dětské domovy pro děti ve věku do 3 let (v roce 2015 30 DD a 1 DC)</a:t>
            </a:r>
          </a:p>
        </p:txBody>
      </p:sp>
      <p:sp>
        <p:nvSpPr>
          <p:cNvPr id="7" name="Zástupný obsah 5">
            <a:extLst>
              <a:ext uri="{FF2B5EF4-FFF2-40B4-BE49-F238E27FC236}">
                <a16:creationId xmlns:a16="http://schemas.microsoft.com/office/drawing/2014/main" id="{D5EC80D3-2197-45C0-9D6D-61DE4890F2A8}"/>
              </a:ext>
            </a:extLst>
          </p:cNvPr>
          <p:cNvSpPr txBox="1">
            <a:spLocks/>
          </p:cNvSpPr>
          <p:nvPr/>
        </p:nvSpPr>
        <p:spPr>
          <a:xfrm>
            <a:off x="8224520" y="1825625"/>
            <a:ext cx="2717800" cy="435133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cs-CZ" b="1" dirty="0"/>
              <a:t>MPSV</a:t>
            </a:r>
          </a:p>
          <a:p>
            <a:r>
              <a:rPr lang="cs-CZ" dirty="0"/>
              <a:t>Zařízení pro děti vyžadující okamžitou pomoc</a:t>
            </a:r>
          </a:p>
          <a:p>
            <a:r>
              <a:rPr lang="cs-CZ" dirty="0"/>
              <a:t>NRP</a:t>
            </a:r>
          </a:p>
          <a:p>
            <a:pPr marL="0" indent="0">
              <a:buNone/>
            </a:pPr>
            <a:endParaRPr lang="cs-CZ" dirty="0"/>
          </a:p>
        </p:txBody>
      </p:sp>
    </p:spTree>
    <p:extLst>
      <p:ext uri="{BB962C8B-B14F-4D97-AF65-F5344CB8AC3E}">
        <p14:creationId xmlns:p14="http://schemas.microsoft.com/office/powerpoint/2010/main" val="345317993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3A0F23D-D9E6-40C3-A9F4-453626867B18}"/>
              </a:ext>
            </a:extLst>
          </p:cNvPr>
          <p:cNvSpPr>
            <a:spLocks noGrp="1"/>
          </p:cNvSpPr>
          <p:nvPr>
            <p:ph type="title"/>
          </p:nvPr>
        </p:nvSpPr>
        <p:spPr/>
        <p:txBody>
          <a:bodyPr/>
          <a:lstStyle/>
          <a:p>
            <a:r>
              <a:rPr lang="cs-CZ" dirty="0"/>
              <a:t>Kojenecké ústavy (2020, </a:t>
            </a:r>
            <a:r>
              <a:rPr lang="cs-CZ" dirty="0" err="1"/>
              <a:t>Lumos</a:t>
            </a:r>
            <a:r>
              <a:rPr lang="cs-CZ" dirty="0"/>
              <a:t>)</a:t>
            </a:r>
          </a:p>
        </p:txBody>
      </p:sp>
      <p:sp>
        <p:nvSpPr>
          <p:cNvPr id="3" name="Zástupný obsah 2">
            <a:extLst>
              <a:ext uri="{FF2B5EF4-FFF2-40B4-BE49-F238E27FC236}">
                <a16:creationId xmlns:a16="http://schemas.microsoft.com/office/drawing/2014/main" id="{F61019DB-8DE9-4DC1-9F8F-7F6D570D5A91}"/>
              </a:ext>
            </a:extLst>
          </p:cNvPr>
          <p:cNvSpPr>
            <a:spLocks noGrp="1"/>
          </p:cNvSpPr>
          <p:nvPr>
            <p:ph idx="1"/>
          </p:nvPr>
        </p:nvSpPr>
        <p:spPr/>
        <p:txBody>
          <a:bodyPr>
            <a:normAutofit fontScale="92500"/>
          </a:bodyPr>
          <a:lstStyle/>
          <a:p>
            <a:r>
              <a:rPr lang="cs-CZ" dirty="0"/>
              <a:t>Celkový počet dětí umístěných v těchto zařízeních se snížil na 559.</a:t>
            </a:r>
          </a:p>
          <a:p>
            <a:r>
              <a:rPr lang="cs-CZ" dirty="0"/>
              <a:t>Za pouhé dva roky mezi roky 2018 a 2020 došlo k poklesu počtu dětí v kojeneckých ústavech o téměř 100 dětí. </a:t>
            </a:r>
          </a:p>
          <a:p>
            <a:r>
              <a:rPr lang="cs-CZ" dirty="0"/>
              <a:t>Nejvíce se přitom snížil počet dětí do 3 let (včetně), kvůli kterým byly kojenecké ústavy primárně zřizovány, a to o přibližně 180 dětí (40 %).</a:t>
            </a:r>
          </a:p>
          <a:p>
            <a:r>
              <a:rPr lang="cs-CZ" dirty="0"/>
              <a:t>V dětských domovech pro děti do tří let převažují nyní děti ve věku od čtyř let.</a:t>
            </a:r>
          </a:p>
          <a:p>
            <a:r>
              <a:rPr lang="cs-CZ" dirty="0"/>
              <a:t>Počet dětí do 3 let v kojeneckých ústavech pozvolna klesá minimálně posledních deset let. V době sběru dat bylo v zařízeních po celé republice 265 dětí v tomto věku. Dětí starších už bylo více, celkem 294.</a:t>
            </a:r>
          </a:p>
          <a:p>
            <a:endParaRPr lang="cs-CZ" dirty="0"/>
          </a:p>
        </p:txBody>
      </p:sp>
    </p:spTree>
    <p:extLst>
      <p:ext uri="{BB962C8B-B14F-4D97-AF65-F5344CB8AC3E}">
        <p14:creationId xmlns:p14="http://schemas.microsoft.com/office/powerpoint/2010/main" val="32103879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1DEA345-34E9-4DFB-842D-CB91F7B483BB}"/>
              </a:ext>
            </a:extLst>
          </p:cNvPr>
          <p:cNvSpPr>
            <a:spLocks noGrp="1"/>
          </p:cNvSpPr>
          <p:nvPr>
            <p:ph type="title"/>
          </p:nvPr>
        </p:nvSpPr>
        <p:spPr/>
        <p:txBody>
          <a:bodyPr/>
          <a:lstStyle/>
          <a:p>
            <a:r>
              <a:rPr lang="cs-CZ" dirty="0"/>
              <a:t>Kojenecké ústavy</a:t>
            </a:r>
          </a:p>
        </p:txBody>
      </p:sp>
      <p:pic>
        <p:nvPicPr>
          <p:cNvPr id="4" name="Zástupný obsah 3">
            <a:extLst>
              <a:ext uri="{FF2B5EF4-FFF2-40B4-BE49-F238E27FC236}">
                <a16:creationId xmlns:a16="http://schemas.microsoft.com/office/drawing/2014/main" id="{146524C1-D292-4F04-9EDC-D23CBB06674D}"/>
              </a:ext>
            </a:extLst>
          </p:cNvPr>
          <p:cNvPicPr>
            <a:picLocks noGrp="1" noChangeAspect="1"/>
          </p:cNvPicPr>
          <p:nvPr>
            <p:ph idx="1"/>
          </p:nvPr>
        </p:nvPicPr>
        <p:blipFill>
          <a:blip r:embed="rId2"/>
          <a:stretch>
            <a:fillRect/>
          </a:stretch>
        </p:blipFill>
        <p:spPr>
          <a:xfrm>
            <a:off x="460899" y="287529"/>
            <a:ext cx="11270201" cy="6205346"/>
          </a:xfrm>
          <a:prstGeom prst="rect">
            <a:avLst/>
          </a:prstGeom>
        </p:spPr>
      </p:pic>
    </p:spTree>
    <p:extLst>
      <p:ext uri="{BB962C8B-B14F-4D97-AF65-F5344CB8AC3E}">
        <p14:creationId xmlns:p14="http://schemas.microsoft.com/office/powerpoint/2010/main" val="272630080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BC5A3B5-A0D2-4C9F-A62A-9AEA8A3CA888}"/>
              </a:ext>
            </a:extLst>
          </p:cNvPr>
          <p:cNvSpPr>
            <a:spLocks noGrp="1"/>
          </p:cNvSpPr>
          <p:nvPr>
            <p:ph type="title"/>
          </p:nvPr>
        </p:nvSpPr>
        <p:spPr/>
        <p:txBody>
          <a:bodyPr/>
          <a:lstStyle/>
          <a:p>
            <a:r>
              <a:rPr lang="cs-CZ" dirty="0" err="1"/>
              <a:t>Babyboxy</a:t>
            </a:r>
            <a:endParaRPr lang="cs-CZ" dirty="0"/>
          </a:p>
        </p:txBody>
      </p:sp>
      <p:sp>
        <p:nvSpPr>
          <p:cNvPr id="3" name="Zástupný obsah 2">
            <a:extLst>
              <a:ext uri="{FF2B5EF4-FFF2-40B4-BE49-F238E27FC236}">
                <a16:creationId xmlns:a16="http://schemas.microsoft.com/office/drawing/2014/main" id="{EB97FFB0-2AC5-4B9A-A7DB-524A5396D80F}"/>
              </a:ext>
            </a:extLst>
          </p:cNvPr>
          <p:cNvSpPr>
            <a:spLocks noGrp="1"/>
          </p:cNvSpPr>
          <p:nvPr>
            <p:ph idx="1"/>
          </p:nvPr>
        </p:nvSpPr>
        <p:spPr/>
        <p:txBody>
          <a:bodyPr/>
          <a:lstStyle/>
          <a:p>
            <a:r>
              <a:rPr lang="cs-CZ" dirty="0"/>
              <a:t>V ČR je79 </a:t>
            </a:r>
            <a:r>
              <a:rPr lang="cs-CZ" dirty="0" err="1"/>
              <a:t>babyboxů</a:t>
            </a:r>
            <a:endParaRPr lang="cs-CZ" dirty="0"/>
          </a:p>
          <a:p>
            <a:r>
              <a:rPr lang="cs-CZ" dirty="0"/>
              <a:t>Celkový počet dětí: 216 </a:t>
            </a:r>
          </a:p>
          <a:p>
            <a:r>
              <a:rPr lang="cs-CZ" dirty="0"/>
              <a:t>v roce 2020: 15</a:t>
            </a:r>
          </a:p>
          <a:p>
            <a:r>
              <a:rPr lang="cs-CZ" dirty="0"/>
              <a:t>zbývá 17 bezdětných</a:t>
            </a:r>
          </a:p>
          <a:p>
            <a:r>
              <a:rPr lang="cs-CZ" dirty="0"/>
              <a:t>Evropa: CH, SVK, A, H, PL, D, I, B, GB, S, F, NL</a:t>
            </a:r>
          </a:p>
          <a:p>
            <a:endParaRPr lang="cs-CZ" dirty="0"/>
          </a:p>
          <a:p>
            <a:r>
              <a:rPr lang="cs-CZ" dirty="0"/>
              <a:t>Kontroverze, diskuze a kritika – kde vidí problém psychologie?</a:t>
            </a:r>
          </a:p>
        </p:txBody>
      </p:sp>
    </p:spTree>
    <p:extLst>
      <p:ext uri="{BB962C8B-B14F-4D97-AF65-F5344CB8AC3E}">
        <p14:creationId xmlns:p14="http://schemas.microsoft.com/office/powerpoint/2010/main" val="237345464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4659C0D-45A9-40B8-99E1-D386B384C8BB}"/>
              </a:ext>
            </a:extLst>
          </p:cNvPr>
          <p:cNvSpPr>
            <a:spLocks noGrp="1"/>
          </p:cNvSpPr>
          <p:nvPr>
            <p:ph type="title"/>
          </p:nvPr>
        </p:nvSpPr>
        <p:spPr/>
        <p:txBody>
          <a:bodyPr/>
          <a:lstStyle/>
          <a:p>
            <a:r>
              <a:rPr lang="cs-CZ" dirty="0"/>
              <a:t>Utajované porody</a:t>
            </a:r>
          </a:p>
        </p:txBody>
      </p:sp>
      <p:sp>
        <p:nvSpPr>
          <p:cNvPr id="3" name="Zástupný obsah 2">
            <a:extLst>
              <a:ext uri="{FF2B5EF4-FFF2-40B4-BE49-F238E27FC236}">
                <a16:creationId xmlns:a16="http://schemas.microsoft.com/office/drawing/2014/main" id="{389AFC3A-C10F-4B29-9DC2-8CD6EFD94227}"/>
              </a:ext>
            </a:extLst>
          </p:cNvPr>
          <p:cNvSpPr>
            <a:spLocks noGrp="1"/>
          </p:cNvSpPr>
          <p:nvPr>
            <p:ph idx="1"/>
          </p:nvPr>
        </p:nvSpPr>
        <p:spPr/>
        <p:txBody>
          <a:bodyPr>
            <a:normAutofit fontScale="92500" lnSpcReduction="20000"/>
          </a:bodyPr>
          <a:lstStyle/>
          <a:p>
            <a:r>
              <a:rPr lang="cs-CZ" dirty="0"/>
              <a:t>Další kontroverzní téma – viz zkušenost z Aše (srovnejte +/- s </a:t>
            </a:r>
            <a:r>
              <a:rPr lang="cs-CZ" dirty="0" err="1"/>
              <a:t>babybox</a:t>
            </a:r>
            <a:r>
              <a:rPr lang="cs-CZ" dirty="0"/>
              <a:t>)</a:t>
            </a:r>
          </a:p>
          <a:p>
            <a:r>
              <a:rPr lang="cs-CZ" dirty="0"/>
              <a:t>Identita matky je známa, avšak utajena</a:t>
            </a:r>
          </a:p>
          <a:p>
            <a:r>
              <a:rPr lang="cs-CZ" dirty="0"/>
              <a:t>Legislativně zakotveno (od 2004)</a:t>
            </a:r>
          </a:p>
          <a:p>
            <a:r>
              <a:rPr lang="cs-CZ" dirty="0"/>
              <a:t>Pouze pro ženy s českým státním občanstvím, které </a:t>
            </a:r>
            <a:r>
              <a:rPr lang="cs-CZ" b="1" dirty="0"/>
              <a:t>nejsou vdaná ani rozvedená kratší dobu než 300 dní </a:t>
            </a:r>
            <a:r>
              <a:rPr lang="cs-CZ" dirty="0"/>
              <a:t>a jejímu muži nesvědčí domněnka otcovství</a:t>
            </a:r>
          </a:p>
          <a:p>
            <a:r>
              <a:rPr lang="cs-CZ" b="1" dirty="0"/>
              <a:t>Biologická matka není zapsána v rodném listu dítěte, má k němu ale právní vztah až do doby, kdy bude dítě definitivně osvojeno</a:t>
            </a:r>
            <a:r>
              <a:rPr lang="cs-CZ" dirty="0"/>
              <a:t>.</a:t>
            </a:r>
          </a:p>
          <a:p>
            <a:r>
              <a:rPr lang="cs-CZ" dirty="0"/>
              <a:t>Porod je hrazen z pojištění</a:t>
            </a:r>
          </a:p>
          <a:p>
            <a:r>
              <a:rPr lang="cs-CZ" dirty="0"/>
              <a:t>Více informací např.: </a:t>
            </a:r>
            <a:r>
              <a:rPr lang="cs-CZ" dirty="0">
                <a:hlinkClick r:id="rId2"/>
              </a:rPr>
              <a:t>https://www.sancedetem.cz/utajeny-porod</a:t>
            </a:r>
            <a:endParaRPr lang="cs-CZ" dirty="0"/>
          </a:p>
          <a:p>
            <a:r>
              <a:rPr lang="cs-CZ" dirty="0"/>
              <a:t>Utajovaný porod není to samé jako anonymní porod!</a:t>
            </a:r>
          </a:p>
        </p:txBody>
      </p:sp>
    </p:spTree>
    <p:extLst>
      <p:ext uri="{BB962C8B-B14F-4D97-AF65-F5344CB8AC3E}">
        <p14:creationId xmlns:p14="http://schemas.microsoft.com/office/powerpoint/2010/main" val="233586401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84D481C-E399-4B0A-8186-877E0BFB4500}"/>
              </a:ext>
            </a:extLst>
          </p:cNvPr>
          <p:cNvSpPr>
            <a:spLocks noGrp="1"/>
          </p:cNvSpPr>
          <p:nvPr>
            <p:ph type="title"/>
          </p:nvPr>
        </p:nvSpPr>
        <p:spPr/>
        <p:txBody>
          <a:bodyPr/>
          <a:lstStyle/>
          <a:p>
            <a:r>
              <a:rPr lang="cs-CZ" dirty="0"/>
              <a:t>Anonymní porod</a:t>
            </a:r>
          </a:p>
        </p:txBody>
      </p:sp>
      <p:sp>
        <p:nvSpPr>
          <p:cNvPr id="3" name="Zástupný obsah 2">
            <a:extLst>
              <a:ext uri="{FF2B5EF4-FFF2-40B4-BE49-F238E27FC236}">
                <a16:creationId xmlns:a16="http://schemas.microsoft.com/office/drawing/2014/main" id="{0452760A-EB72-452A-91D3-CC4F39616829}"/>
              </a:ext>
            </a:extLst>
          </p:cNvPr>
          <p:cNvSpPr>
            <a:spLocks noGrp="1"/>
          </p:cNvSpPr>
          <p:nvPr>
            <p:ph idx="1"/>
          </p:nvPr>
        </p:nvSpPr>
        <p:spPr/>
        <p:txBody>
          <a:bodyPr/>
          <a:lstStyle/>
          <a:p>
            <a:r>
              <a:rPr lang="cs-CZ" dirty="0"/>
              <a:t>Identita matky </a:t>
            </a:r>
            <a:r>
              <a:rPr lang="cs-CZ" b="1" dirty="0"/>
              <a:t>není</a:t>
            </a:r>
            <a:r>
              <a:rPr lang="cs-CZ" dirty="0"/>
              <a:t> známa.</a:t>
            </a:r>
          </a:p>
          <a:p>
            <a:r>
              <a:rPr lang="cs-CZ" dirty="0"/>
              <a:t>V prostředí českých porodnic zatím </a:t>
            </a:r>
            <a:r>
              <a:rPr lang="cs-CZ" b="1" dirty="0"/>
              <a:t>není legální</a:t>
            </a:r>
            <a:r>
              <a:rPr lang="cs-CZ" dirty="0"/>
              <a:t>.</a:t>
            </a:r>
          </a:p>
          <a:p>
            <a:r>
              <a:rPr lang="cs-CZ" dirty="0"/>
              <a:t>Ženy se mohou obrátit na specializované subjekty – např. kojenecký ústav, azylový dům, atp.</a:t>
            </a:r>
          </a:p>
          <a:p>
            <a:r>
              <a:rPr lang="cs-CZ" dirty="0"/>
              <a:t>Biologická matka není zapsána do rodného listu dítěte a </a:t>
            </a:r>
            <a:r>
              <a:rPr lang="cs-CZ" b="1" dirty="0"/>
              <a:t>nemá k němu ani právní vztah.</a:t>
            </a:r>
          </a:p>
          <a:p>
            <a:r>
              <a:rPr lang="cs-CZ" dirty="0"/>
              <a:t>Dítě má právní statut </a:t>
            </a:r>
            <a:r>
              <a:rPr lang="cs-CZ" b="1" dirty="0"/>
              <a:t>nalezence</a:t>
            </a:r>
            <a:r>
              <a:rPr lang="cs-CZ" dirty="0"/>
              <a:t>.</a:t>
            </a:r>
          </a:p>
        </p:txBody>
      </p:sp>
    </p:spTree>
    <p:extLst>
      <p:ext uri="{BB962C8B-B14F-4D97-AF65-F5344CB8AC3E}">
        <p14:creationId xmlns:p14="http://schemas.microsoft.com/office/powerpoint/2010/main" val="393101797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a:extLst>
              <a:ext uri="{FF2B5EF4-FFF2-40B4-BE49-F238E27FC236}">
                <a16:creationId xmlns:a16="http://schemas.microsoft.com/office/drawing/2014/main" id="{45CDFFAA-8F52-48FC-95A8-80F3B463896E}"/>
              </a:ext>
            </a:extLst>
          </p:cNvPr>
          <p:cNvSpPr>
            <a:spLocks noGrp="1"/>
          </p:cNvSpPr>
          <p:nvPr>
            <p:ph type="title"/>
          </p:nvPr>
        </p:nvSpPr>
        <p:spPr/>
        <p:txBody>
          <a:bodyPr/>
          <a:lstStyle/>
          <a:p>
            <a:pPr algn="ctr"/>
            <a:r>
              <a:rPr lang="cs-CZ" dirty="0"/>
              <a:t>SYSTÉM PÉČE O OHROŽENÉ DĚTI</a:t>
            </a:r>
          </a:p>
        </p:txBody>
      </p:sp>
    </p:spTree>
    <p:extLst>
      <p:ext uri="{BB962C8B-B14F-4D97-AF65-F5344CB8AC3E}">
        <p14:creationId xmlns:p14="http://schemas.microsoft.com/office/powerpoint/2010/main" val="311080672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31FD466-8C4B-494F-8B1E-86A32B86684C}"/>
              </a:ext>
            </a:extLst>
          </p:cNvPr>
          <p:cNvSpPr>
            <a:spLocks noGrp="1"/>
          </p:cNvSpPr>
          <p:nvPr>
            <p:ph type="title"/>
          </p:nvPr>
        </p:nvSpPr>
        <p:spPr/>
        <p:txBody>
          <a:bodyPr/>
          <a:lstStyle/>
          <a:p>
            <a:r>
              <a:rPr lang="cs-CZ" b="1" dirty="0"/>
              <a:t>Ochrana dítěte</a:t>
            </a:r>
            <a:endParaRPr lang="cs-CZ" dirty="0"/>
          </a:p>
        </p:txBody>
      </p:sp>
      <p:sp>
        <p:nvSpPr>
          <p:cNvPr id="3" name="Zástupný obsah 2">
            <a:extLst>
              <a:ext uri="{FF2B5EF4-FFF2-40B4-BE49-F238E27FC236}">
                <a16:creationId xmlns:a16="http://schemas.microsoft.com/office/drawing/2014/main" id="{F9C3BE0D-BE08-4AB6-BB3C-70134490599D}"/>
              </a:ext>
            </a:extLst>
          </p:cNvPr>
          <p:cNvSpPr>
            <a:spLocks noGrp="1"/>
          </p:cNvSpPr>
          <p:nvPr>
            <p:ph idx="1"/>
          </p:nvPr>
        </p:nvSpPr>
        <p:spPr>
          <a:xfrm>
            <a:off x="838200" y="1690688"/>
            <a:ext cx="10515600" cy="5024437"/>
          </a:xfrm>
        </p:spPr>
        <p:txBody>
          <a:bodyPr>
            <a:normAutofit fontScale="55000" lnSpcReduction="20000"/>
          </a:bodyPr>
          <a:lstStyle/>
          <a:p>
            <a:r>
              <a:rPr lang="cs-CZ" sz="3300" dirty="0"/>
              <a:t>širším pojmem než sociálně-právní ochrana</a:t>
            </a:r>
          </a:p>
          <a:p>
            <a:r>
              <a:rPr lang="cs-CZ" sz="3300" dirty="0"/>
              <a:t>zahrnuje ochranu rozsáhlého souboru práv a oprávněných zájmů dítěte, je upravena v různých právních odvětvích a v právních předpisech různé právní síly. </a:t>
            </a:r>
          </a:p>
          <a:p>
            <a:r>
              <a:rPr lang="cs-CZ" sz="3300" dirty="0"/>
              <a:t>Tvoří tak předmět činnosti celé řady orgánů, právnických a fyzických osob, a to v závislosti na jejich působnosti. </a:t>
            </a:r>
          </a:p>
          <a:p>
            <a:r>
              <a:rPr lang="cs-CZ" sz="3300" dirty="0"/>
              <a:t>Ochrana dítěte a zajišťování jeho práv se promítá do právních předpisů v oblasti </a:t>
            </a:r>
            <a:r>
              <a:rPr lang="cs-CZ" sz="3300" dirty="0" err="1"/>
              <a:t>rodinněprávní</a:t>
            </a:r>
            <a:r>
              <a:rPr lang="cs-CZ" sz="3300" dirty="0"/>
              <a:t>, sociální, školské, zdravotní, daňové, občanskoprávní, trestní apod., a z toho také vyplývá okruh subjektů, které ji realizují. </a:t>
            </a:r>
          </a:p>
          <a:p>
            <a:r>
              <a:rPr lang="cs-CZ" sz="3300" dirty="0"/>
              <a:t>Deklarace práv dítěte a Úmluva o právech dítěte přijatá deklarují rodinu jako základní jednotku společnosti a přirozené prostředí pro růst a blaho všech svých členů a zejména dětí, která musí mít nárok na potřebnou ochranu a takovou pomoc, aby mohla plnit svou úlohu. </a:t>
            </a:r>
          </a:p>
          <a:p>
            <a:r>
              <a:rPr lang="cs-CZ" sz="3300" b="1" dirty="0"/>
              <a:t>Dítě tak ve smyslu těchto mezinárodních dokumentů potřebuje pro svou tělesnou a duševní nezralost zvláštní záruky, péči a odpovídající právní ochranu před narozením a po něm.</a:t>
            </a:r>
            <a:r>
              <a:rPr lang="cs-CZ" sz="3300" dirty="0"/>
              <a:t> </a:t>
            </a:r>
          </a:p>
          <a:p>
            <a:r>
              <a:rPr lang="cs-CZ" sz="3300" dirty="0"/>
              <a:t>Listina základních práv a svobod, která je součástí ústavního pořádku České republiky, věnuje pozornost dětem a rodině v článku 32 tak, že dává rodičovství a rodinu pod ochranu zákona a dětem a mladistvým zaručuje zvláštní ochranu.</a:t>
            </a:r>
          </a:p>
          <a:p>
            <a:r>
              <a:rPr lang="cs-CZ" sz="3300" dirty="0"/>
              <a:t>Zákony proto také respektují jeden ze základní principů fungování rodiny, a to právo a povinnost rodičů společně vychovávat a pečovat o děti, a pokud je toho třeba, požadovat pomoc. </a:t>
            </a:r>
          </a:p>
          <a:p>
            <a:r>
              <a:rPr lang="cs-CZ" sz="3300" b="1" dirty="0"/>
              <a:t>Jakékoliv zasahování do soukromí a rodinného života je možné teprve tehdy, jestliže rodiče nebo osoby odpovědné za výchovu dětí o to požádají a nebo se o děti nemohou nebo nechtějí starat.</a:t>
            </a:r>
          </a:p>
          <a:p>
            <a:endParaRPr lang="cs-CZ" dirty="0"/>
          </a:p>
        </p:txBody>
      </p:sp>
    </p:spTree>
    <p:extLst>
      <p:ext uri="{BB962C8B-B14F-4D97-AF65-F5344CB8AC3E}">
        <p14:creationId xmlns:p14="http://schemas.microsoft.com/office/powerpoint/2010/main" val="36386537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CFAB1A3-ED0D-49D6-A9B0-9EFEC9E25C17}"/>
              </a:ext>
            </a:extLst>
          </p:cNvPr>
          <p:cNvSpPr>
            <a:spLocks noGrp="1"/>
          </p:cNvSpPr>
          <p:nvPr>
            <p:ph type="title"/>
          </p:nvPr>
        </p:nvSpPr>
        <p:spPr/>
        <p:txBody>
          <a:bodyPr/>
          <a:lstStyle/>
          <a:p>
            <a:r>
              <a:rPr lang="cs-CZ" dirty="0"/>
              <a:t>Osnova dnešního bloku</a:t>
            </a:r>
          </a:p>
        </p:txBody>
      </p:sp>
      <p:sp>
        <p:nvSpPr>
          <p:cNvPr id="3" name="Zástupný obsah 2">
            <a:extLst>
              <a:ext uri="{FF2B5EF4-FFF2-40B4-BE49-F238E27FC236}">
                <a16:creationId xmlns:a16="http://schemas.microsoft.com/office/drawing/2014/main" id="{118012C5-B685-4E3D-913A-63AD8B767671}"/>
              </a:ext>
            </a:extLst>
          </p:cNvPr>
          <p:cNvSpPr>
            <a:spLocks noGrp="1"/>
          </p:cNvSpPr>
          <p:nvPr>
            <p:ph idx="1"/>
          </p:nvPr>
        </p:nvSpPr>
        <p:spPr/>
        <p:txBody>
          <a:bodyPr>
            <a:normAutofit fontScale="62500" lnSpcReduction="20000"/>
          </a:bodyPr>
          <a:lstStyle/>
          <a:p>
            <a:r>
              <a:rPr lang="cs-CZ" dirty="0"/>
              <a:t>JAK SE DÍTĚ DO SYSTÉMU PÉČE O OHROŽENÉ DĚTI DOSTANE</a:t>
            </a:r>
          </a:p>
          <a:p>
            <a:r>
              <a:rPr lang="cs-CZ" dirty="0"/>
              <a:t>Odebírání dětí z rodin - jaká jsou úskalí různých přístupů - mezinárodní srovnání - časté a přísné odebírání vs. český systém </a:t>
            </a:r>
          </a:p>
          <a:p>
            <a:r>
              <a:rPr lang="cs-CZ" dirty="0"/>
              <a:t>Úskalí častého měnění trvalého bydliště rodičů + dopad na dlouhodobé sledování dítěte + příklady z praxe</a:t>
            </a:r>
          </a:p>
          <a:p>
            <a:r>
              <a:rPr lang="cs-CZ" dirty="0" err="1"/>
              <a:t>Babyboxy</a:t>
            </a:r>
            <a:endParaRPr lang="cs-CZ" dirty="0"/>
          </a:p>
          <a:p>
            <a:r>
              <a:rPr lang="cs-CZ" dirty="0"/>
              <a:t>Sanace rodin</a:t>
            </a:r>
          </a:p>
          <a:p>
            <a:br>
              <a:rPr lang="cs-CZ" b="1" dirty="0"/>
            </a:br>
            <a:endParaRPr lang="cs-CZ" dirty="0"/>
          </a:p>
          <a:p>
            <a:r>
              <a:rPr lang="cs-CZ" dirty="0"/>
              <a:t>SYSTÉM PÉČE O OHROŽENÉ DĚTI</a:t>
            </a:r>
          </a:p>
          <a:p>
            <a:r>
              <a:rPr lang="cs-CZ" dirty="0"/>
              <a:t>Popis a rozdělení/členění a statistiky</a:t>
            </a:r>
          </a:p>
          <a:p>
            <a:r>
              <a:rPr lang="cs-CZ" dirty="0"/>
              <a:t>Problematika kompetencí</a:t>
            </a:r>
          </a:p>
          <a:p>
            <a:r>
              <a:rPr lang="cs-CZ" dirty="0"/>
              <a:t>Různé role OSPOD a otázka slučitelnosti požadavků </a:t>
            </a:r>
          </a:p>
          <a:p>
            <a:r>
              <a:rPr lang="cs-CZ" dirty="0"/>
              <a:t>Reforma péče o ohrožené děti</a:t>
            </a:r>
          </a:p>
          <a:p>
            <a:r>
              <a:rPr lang="cs-CZ" dirty="0"/>
              <a:t>Pozice psychologa</a:t>
            </a:r>
          </a:p>
          <a:p>
            <a:endParaRPr lang="cs-CZ" dirty="0"/>
          </a:p>
        </p:txBody>
      </p:sp>
    </p:spTree>
    <p:extLst>
      <p:ext uri="{BB962C8B-B14F-4D97-AF65-F5344CB8AC3E}">
        <p14:creationId xmlns:p14="http://schemas.microsoft.com/office/powerpoint/2010/main" val="266360706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647CAA8-EBE1-47A8-BBDC-C7D1679409B3}"/>
              </a:ext>
            </a:extLst>
          </p:cNvPr>
          <p:cNvSpPr>
            <a:spLocks noGrp="1"/>
          </p:cNvSpPr>
          <p:nvPr>
            <p:ph type="title"/>
          </p:nvPr>
        </p:nvSpPr>
        <p:spPr/>
        <p:txBody>
          <a:bodyPr/>
          <a:lstStyle/>
          <a:p>
            <a:r>
              <a:rPr lang="cs-CZ" b="1" dirty="0"/>
              <a:t>Sociálně-právní ochrana dítěte</a:t>
            </a:r>
            <a:endParaRPr lang="cs-CZ" dirty="0"/>
          </a:p>
        </p:txBody>
      </p:sp>
      <p:sp>
        <p:nvSpPr>
          <p:cNvPr id="3" name="Zástupný obsah 2">
            <a:extLst>
              <a:ext uri="{FF2B5EF4-FFF2-40B4-BE49-F238E27FC236}">
                <a16:creationId xmlns:a16="http://schemas.microsoft.com/office/drawing/2014/main" id="{4BE7579F-E92E-43F4-AEB2-0DD1B45993CB}"/>
              </a:ext>
            </a:extLst>
          </p:cNvPr>
          <p:cNvSpPr>
            <a:spLocks noGrp="1"/>
          </p:cNvSpPr>
          <p:nvPr>
            <p:ph idx="1"/>
          </p:nvPr>
        </p:nvSpPr>
        <p:spPr/>
        <p:txBody>
          <a:bodyPr>
            <a:normAutofit/>
          </a:bodyPr>
          <a:lstStyle/>
          <a:p>
            <a:r>
              <a:rPr lang="cs-CZ" dirty="0"/>
              <a:t>zajištění práva dítěte:</a:t>
            </a:r>
          </a:p>
          <a:p>
            <a:pPr lvl="1"/>
            <a:r>
              <a:rPr lang="cs-CZ" dirty="0"/>
              <a:t>na život, </a:t>
            </a:r>
          </a:p>
          <a:p>
            <a:pPr lvl="1"/>
            <a:r>
              <a:rPr lang="cs-CZ" dirty="0"/>
              <a:t>jeho příznivý vývoj, </a:t>
            </a:r>
          </a:p>
          <a:p>
            <a:pPr lvl="1"/>
            <a:r>
              <a:rPr lang="cs-CZ" dirty="0"/>
              <a:t>na rodičovskou péči a život v rodině, </a:t>
            </a:r>
          </a:p>
          <a:p>
            <a:pPr lvl="1"/>
            <a:r>
              <a:rPr lang="cs-CZ" dirty="0"/>
              <a:t>na identitu dítěte, </a:t>
            </a:r>
          </a:p>
          <a:p>
            <a:pPr lvl="1"/>
            <a:r>
              <a:rPr lang="cs-CZ" dirty="0"/>
              <a:t>svobodu myšlení, svědomí a náboženství,</a:t>
            </a:r>
          </a:p>
          <a:p>
            <a:pPr lvl="1"/>
            <a:r>
              <a:rPr lang="cs-CZ" dirty="0"/>
              <a:t> na vzdělání, zaměstnání,</a:t>
            </a:r>
          </a:p>
          <a:p>
            <a:pPr lvl="1"/>
            <a:r>
              <a:rPr lang="cs-CZ" dirty="0"/>
              <a:t>ochranu dítěte před jakýmkoliv tělesným či duševním násilím, zanedbáváním, zneužíváním nebo vykořisťováním. </a:t>
            </a:r>
          </a:p>
        </p:txBody>
      </p:sp>
    </p:spTree>
    <p:extLst>
      <p:ext uri="{BB962C8B-B14F-4D97-AF65-F5344CB8AC3E}">
        <p14:creationId xmlns:p14="http://schemas.microsoft.com/office/powerpoint/2010/main" val="86321912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B700B62-8109-4C8C-880F-692A34FEC26A}"/>
              </a:ext>
            </a:extLst>
          </p:cNvPr>
          <p:cNvSpPr>
            <a:spLocks noGrp="1"/>
          </p:cNvSpPr>
          <p:nvPr>
            <p:ph type="title"/>
          </p:nvPr>
        </p:nvSpPr>
        <p:spPr/>
        <p:txBody>
          <a:bodyPr/>
          <a:lstStyle/>
          <a:p>
            <a:r>
              <a:rPr lang="cs-CZ" b="1" dirty="0"/>
              <a:t>Sociálně-právní ochrana dítěte</a:t>
            </a:r>
            <a:endParaRPr lang="cs-CZ" dirty="0"/>
          </a:p>
        </p:txBody>
      </p:sp>
      <p:sp>
        <p:nvSpPr>
          <p:cNvPr id="3" name="Zástupný obsah 2">
            <a:extLst>
              <a:ext uri="{FF2B5EF4-FFF2-40B4-BE49-F238E27FC236}">
                <a16:creationId xmlns:a16="http://schemas.microsoft.com/office/drawing/2014/main" id="{5BF9BF48-D747-49EE-A7B1-52B8C20B9EE6}"/>
              </a:ext>
            </a:extLst>
          </p:cNvPr>
          <p:cNvSpPr>
            <a:spLocks noGrp="1"/>
          </p:cNvSpPr>
          <p:nvPr>
            <p:ph idx="1"/>
          </p:nvPr>
        </p:nvSpPr>
        <p:spPr/>
        <p:txBody>
          <a:bodyPr/>
          <a:lstStyle/>
          <a:p>
            <a:r>
              <a:rPr lang="cs-CZ" dirty="0"/>
              <a:t>Co se rozumí sociálně-právní ochranou dětí vyjadřuje konkrétně </a:t>
            </a:r>
            <a:r>
              <a:rPr lang="cs-CZ" b="1" dirty="0"/>
              <a:t>zákon č. 359/1999 Sb., o sociálně-právní ochraně dětí</a:t>
            </a:r>
            <a:r>
              <a:rPr lang="cs-CZ" dirty="0"/>
              <a:t>, ve znění pozdějších předpisů, (dále jen „zákon o SPO“), který vymezuje sociálně-právní ochranu dětí v § 1 jako:</a:t>
            </a:r>
          </a:p>
          <a:p>
            <a:pPr lvl="1"/>
            <a:r>
              <a:rPr lang="cs-CZ" dirty="0"/>
              <a:t>ochranu práva dítěte na příznivý vývoj a řádnou výchovu</a:t>
            </a:r>
          </a:p>
          <a:p>
            <a:pPr lvl="1"/>
            <a:r>
              <a:rPr lang="cs-CZ" dirty="0"/>
              <a:t>ochranu oprávněných zájmů dítěte, včetně ochrany jeho jmění </a:t>
            </a:r>
          </a:p>
          <a:p>
            <a:pPr lvl="1"/>
            <a:r>
              <a:rPr lang="cs-CZ" dirty="0"/>
              <a:t>působení směřující k obnovení narušených funkcí rodiny</a:t>
            </a:r>
          </a:p>
          <a:p>
            <a:pPr lvl="1"/>
            <a:r>
              <a:rPr lang="cs-CZ" dirty="0"/>
              <a:t>zabezpečení náhradního rodinného prostředí pro dítě, které nemůže být trvale nebo dočasně vychováváno ve vlastní rodině.</a:t>
            </a:r>
          </a:p>
          <a:p>
            <a:endParaRPr lang="cs-CZ" dirty="0"/>
          </a:p>
        </p:txBody>
      </p:sp>
    </p:spTree>
    <p:extLst>
      <p:ext uri="{BB962C8B-B14F-4D97-AF65-F5344CB8AC3E}">
        <p14:creationId xmlns:p14="http://schemas.microsoft.com/office/powerpoint/2010/main" val="385047442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89066ED-C1DF-49F8-BD85-E6E874E59EC4}"/>
              </a:ext>
            </a:extLst>
          </p:cNvPr>
          <p:cNvSpPr>
            <a:spLocks noGrp="1"/>
          </p:cNvSpPr>
          <p:nvPr>
            <p:ph type="title"/>
          </p:nvPr>
        </p:nvSpPr>
        <p:spPr/>
        <p:txBody>
          <a:bodyPr/>
          <a:lstStyle/>
          <a:p>
            <a:r>
              <a:rPr lang="cs-CZ" dirty="0"/>
              <a:t>Orgány s obecnou působností na úseku ochrany dítěte:</a:t>
            </a:r>
          </a:p>
        </p:txBody>
      </p:sp>
      <p:sp>
        <p:nvSpPr>
          <p:cNvPr id="3" name="Zástupný obsah 2">
            <a:extLst>
              <a:ext uri="{FF2B5EF4-FFF2-40B4-BE49-F238E27FC236}">
                <a16:creationId xmlns:a16="http://schemas.microsoft.com/office/drawing/2014/main" id="{43FC437A-1E85-4671-84DC-CAAEC3534E90}"/>
              </a:ext>
            </a:extLst>
          </p:cNvPr>
          <p:cNvSpPr>
            <a:spLocks noGrp="1"/>
          </p:cNvSpPr>
          <p:nvPr>
            <p:ph idx="1"/>
          </p:nvPr>
        </p:nvSpPr>
        <p:spPr/>
        <p:txBody>
          <a:bodyPr>
            <a:normAutofit fontScale="92500" lnSpcReduction="10000"/>
          </a:bodyPr>
          <a:lstStyle/>
          <a:p>
            <a:r>
              <a:rPr lang="cs-CZ" dirty="0"/>
              <a:t>soudy </a:t>
            </a:r>
          </a:p>
          <a:p>
            <a:r>
              <a:rPr lang="cs-CZ" dirty="0"/>
              <a:t>orgány určené zákonem o SPO</a:t>
            </a:r>
          </a:p>
          <a:p>
            <a:pPr lvl="1"/>
            <a:r>
              <a:rPr lang="cs-CZ" dirty="0"/>
              <a:t>Ministerstvo práce a sociálních věcí</a:t>
            </a:r>
          </a:p>
          <a:p>
            <a:pPr lvl="1"/>
            <a:r>
              <a:rPr lang="cs-CZ" dirty="0"/>
              <a:t>krajské a obecní úřady </a:t>
            </a:r>
          </a:p>
          <a:p>
            <a:pPr lvl="1"/>
            <a:r>
              <a:rPr lang="cs-CZ" dirty="0"/>
              <a:t>Úřad pro mezinárodněprávní ochranu dětí v Brně</a:t>
            </a:r>
          </a:p>
          <a:p>
            <a:pPr lvl="1"/>
            <a:r>
              <a:rPr lang="cs-CZ" dirty="0"/>
              <a:t>fyzické a právnické osoby, pokud obdrží pověření k výkonu sociálně právní ochrany.</a:t>
            </a:r>
          </a:p>
          <a:p>
            <a:r>
              <a:rPr lang="cs-CZ" dirty="0"/>
              <a:t>Vůdčím pravidlem pro činnost orgánů sociálně právní ochrany je princip </a:t>
            </a:r>
            <a:r>
              <a:rPr lang="cs-CZ" b="1" dirty="0"/>
              <a:t>preventivního působení</a:t>
            </a:r>
            <a:r>
              <a:rPr lang="cs-CZ" dirty="0"/>
              <a:t> na rodinné vztahy, jsou-li zasaženy tak, že přichází v úvahu působení veřejné moci. </a:t>
            </a:r>
          </a:p>
          <a:p>
            <a:r>
              <a:rPr lang="cs-CZ" dirty="0"/>
              <a:t>Opatření sociálně-právní ochrany jsou hierarchicky uspořádána ve vnitřně provázaný celek umožňující volbu nástrojů podle konkrétní situace, v níž se dítě nachází, a podle intenzity ohrožení.</a:t>
            </a:r>
          </a:p>
          <a:p>
            <a:endParaRPr lang="cs-CZ" dirty="0"/>
          </a:p>
        </p:txBody>
      </p:sp>
    </p:spTree>
    <p:extLst>
      <p:ext uri="{BB962C8B-B14F-4D97-AF65-F5344CB8AC3E}">
        <p14:creationId xmlns:p14="http://schemas.microsoft.com/office/powerpoint/2010/main" val="399553577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DC93241-52E8-4A32-8F57-E6AC2E2EDA66}"/>
              </a:ext>
            </a:extLst>
          </p:cNvPr>
          <p:cNvSpPr>
            <a:spLocks noGrp="1"/>
          </p:cNvSpPr>
          <p:nvPr>
            <p:ph type="title"/>
          </p:nvPr>
        </p:nvSpPr>
        <p:spPr/>
        <p:txBody>
          <a:bodyPr/>
          <a:lstStyle/>
          <a:p>
            <a:r>
              <a:rPr lang="cs-CZ" dirty="0"/>
              <a:t>Hlavní principy právní úpravy sociálně právní ochrany dětí</a:t>
            </a:r>
          </a:p>
        </p:txBody>
      </p:sp>
      <p:sp>
        <p:nvSpPr>
          <p:cNvPr id="3" name="Zástupný obsah 2">
            <a:extLst>
              <a:ext uri="{FF2B5EF4-FFF2-40B4-BE49-F238E27FC236}">
                <a16:creationId xmlns:a16="http://schemas.microsoft.com/office/drawing/2014/main" id="{9AC9392F-2CD1-47E8-8FF4-DE3E11F14136}"/>
              </a:ext>
            </a:extLst>
          </p:cNvPr>
          <p:cNvSpPr>
            <a:spLocks noGrp="1"/>
          </p:cNvSpPr>
          <p:nvPr>
            <p:ph idx="1"/>
          </p:nvPr>
        </p:nvSpPr>
        <p:spPr/>
        <p:txBody>
          <a:bodyPr>
            <a:normAutofit fontScale="85000" lnSpcReduction="20000"/>
          </a:bodyPr>
          <a:lstStyle/>
          <a:p>
            <a:r>
              <a:rPr lang="cs-CZ" b="1" dirty="0"/>
              <a:t>Předním hlediskem</a:t>
            </a:r>
            <a:r>
              <a:rPr lang="cs-CZ" dirty="0"/>
              <a:t> poskytování sociálně-právní ochrany dětí je </a:t>
            </a:r>
            <a:r>
              <a:rPr lang="cs-CZ" b="1" dirty="0"/>
              <a:t>nejlepší zájem, prospěch a blaho dětí</a:t>
            </a:r>
            <a:r>
              <a:rPr lang="cs-CZ" dirty="0"/>
              <a:t>, ochrana rodičovství a rodiny a vzájemné právo rodičů a dětí na rodičovskou výchovu a péči. Přitom se přihlíží i k širšímu sociálnímu prostředí dítěte.</a:t>
            </a:r>
          </a:p>
          <a:p>
            <a:r>
              <a:rPr lang="cs-CZ" dirty="0"/>
              <a:t>Sociálně-právní ochrana se </a:t>
            </a:r>
            <a:r>
              <a:rPr lang="cs-CZ" b="1" dirty="0"/>
              <a:t>poskytuje všem dětem</a:t>
            </a:r>
            <a:r>
              <a:rPr lang="cs-CZ" dirty="0"/>
              <a:t> (mladším 18 let ) bez rozdílu, bez jakékoliv diskriminace .</a:t>
            </a:r>
          </a:p>
          <a:p>
            <a:r>
              <a:rPr lang="cs-CZ" dirty="0"/>
              <a:t>Sociálně-právní ochrana se poskytuje </a:t>
            </a:r>
            <a:r>
              <a:rPr lang="cs-CZ" b="1" dirty="0"/>
              <a:t>bezplatně</a:t>
            </a:r>
            <a:r>
              <a:rPr lang="cs-CZ" dirty="0"/>
              <a:t>.</a:t>
            </a:r>
          </a:p>
          <a:p>
            <a:r>
              <a:rPr lang="cs-CZ" b="1" dirty="0"/>
              <a:t>Stát je odpovědný za ochranu dětí</a:t>
            </a:r>
            <a:r>
              <a:rPr lang="cs-CZ" dirty="0"/>
              <a:t> před tělesným nebo duševním násilím, za ochranu jejich zdravého vývoje z hlediska fyzického, psychického a mravního a ostatních aspektů integrity dítěte jako nositele práv daných Ústavou, Listinou a práv vyplývajících z mezinárodních závazků ČR. </a:t>
            </a:r>
          </a:p>
          <a:p>
            <a:r>
              <a:rPr lang="cs-CZ" dirty="0"/>
              <a:t>Stát však nenahrazuje plnění povinností a odpovědnost rodičů, ani nezasahuje do jejich postavení jako nositelů rodičovské zodpovědnosti, nejsou-li práva nebo vývoj dítěte ohroženy.</a:t>
            </a:r>
          </a:p>
        </p:txBody>
      </p:sp>
    </p:spTree>
    <p:extLst>
      <p:ext uri="{BB962C8B-B14F-4D97-AF65-F5344CB8AC3E}">
        <p14:creationId xmlns:p14="http://schemas.microsoft.com/office/powerpoint/2010/main" val="35578411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F7B4A85-39EF-4E3E-AA94-A2D21B65DF8F}"/>
              </a:ext>
            </a:extLst>
          </p:cNvPr>
          <p:cNvSpPr>
            <a:spLocks noGrp="1"/>
          </p:cNvSpPr>
          <p:nvPr>
            <p:ph type="title"/>
          </p:nvPr>
        </p:nvSpPr>
        <p:spPr/>
        <p:txBody>
          <a:bodyPr/>
          <a:lstStyle/>
          <a:p>
            <a:r>
              <a:rPr lang="cs-CZ" dirty="0"/>
              <a:t>Principy:</a:t>
            </a:r>
          </a:p>
        </p:txBody>
      </p:sp>
      <p:sp>
        <p:nvSpPr>
          <p:cNvPr id="3" name="Zástupný obsah 2">
            <a:extLst>
              <a:ext uri="{FF2B5EF4-FFF2-40B4-BE49-F238E27FC236}">
                <a16:creationId xmlns:a16="http://schemas.microsoft.com/office/drawing/2014/main" id="{4D6C981A-5BA0-4B20-88C9-1BA56F0D850C}"/>
              </a:ext>
            </a:extLst>
          </p:cNvPr>
          <p:cNvSpPr>
            <a:spLocks noGrp="1"/>
          </p:cNvSpPr>
          <p:nvPr>
            <p:ph idx="1"/>
          </p:nvPr>
        </p:nvSpPr>
        <p:spPr/>
        <p:txBody>
          <a:bodyPr>
            <a:normAutofit fontScale="85000" lnSpcReduction="20000"/>
          </a:bodyPr>
          <a:lstStyle/>
          <a:p>
            <a:r>
              <a:rPr lang="cs-CZ" dirty="0"/>
              <a:t>Důraz je také položen na ochranu dětí před sociálně patologickými jevy (tj. prevence rizikového vývoje dětí a minimalizace důsledků působení sociálně patogenních vlivů).</a:t>
            </a:r>
          </a:p>
          <a:p>
            <a:r>
              <a:rPr lang="cs-CZ" dirty="0"/>
              <a:t>Děti dočasně nebo trvale zbavené svého rodinného prostředí nebo děti, které nemohou být ponechány v tomto prostředí, mají právo na zvláštní ochranu a pomoc poskytovanou státem v podobě některé z forem náhradní výchovy.</a:t>
            </a:r>
          </a:p>
          <a:p>
            <a:r>
              <a:rPr lang="cs-CZ" dirty="0"/>
              <a:t>Při volbě řešení je nutno brát potřebný ohled na žádoucí kontinuitu ve výchově dítěte a na jeho etnický, náboženský, kulturní a jazykový původ.</a:t>
            </a:r>
          </a:p>
          <a:p>
            <a:r>
              <a:rPr lang="cs-CZ" dirty="0"/>
              <a:t>Orgánům sociálně-právní ochrany dětí se ukládá povinnost sledovat výkon ústavní nebo ochranné výchovy, aniž by zasahovaly do řízení a provozu zařízení, kde se vykonává ústavní nebo ochranná výchova; cílem sledování je dodržování práv dětí, rozvoj duševních a fyzických schopností dětí, zda trvají důvody pro pobyt dítěte v zařízení a jak se vyvíjejí vztahy mezi rodiči a dětmi.</a:t>
            </a:r>
          </a:p>
          <a:p>
            <a:r>
              <a:rPr lang="cs-CZ" dirty="0"/>
              <a:t>Cílem sociálně-právní ochrany dětí je též </a:t>
            </a:r>
            <a:r>
              <a:rPr lang="cs-CZ" b="1" dirty="0"/>
              <a:t>sanace rodin</a:t>
            </a:r>
            <a:r>
              <a:rPr lang="cs-CZ" dirty="0"/>
              <a:t>.</a:t>
            </a:r>
          </a:p>
          <a:p>
            <a:endParaRPr lang="cs-CZ" dirty="0"/>
          </a:p>
        </p:txBody>
      </p:sp>
    </p:spTree>
    <p:extLst>
      <p:ext uri="{BB962C8B-B14F-4D97-AF65-F5344CB8AC3E}">
        <p14:creationId xmlns:p14="http://schemas.microsoft.com/office/powerpoint/2010/main" val="17333339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C4E5EDA-4555-4844-9CBE-B1033AEBA0B7}"/>
              </a:ext>
            </a:extLst>
          </p:cNvPr>
          <p:cNvSpPr>
            <a:spLocks noGrp="1"/>
          </p:cNvSpPr>
          <p:nvPr>
            <p:ph type="title"/>
          </p:nvPr>
        </p:nvSpPr>
        <p:spPr/>
        <p:txBody>
          <a:bodyPr/>
          <a:lstStyle/>
          <a:p>
            <a:r>
              <a:rPr lang="cs-CZ" dirty="0"/>
              <a:t>Typické situace, na které se sociálně právní ochrana vztahuje</a:t>
            </a:r>
          </a:p>
        </p:txBody>
      </p:sp>
      <p:sp>
        <p:nvSpPr>
          <p:cNvPr id="3" name="Zástupný obsah 2">
            <a:extLst>
              <a:ext uri="{FF2B5EF4-FFF2-40B4-BE49-F238E27FC236}">
                <a16:creationId xmlns:a16="http://schemas.microsoft.com/office/drawing/2014/main" id="{B32D261F-5F09-42C6-B898-3D7E158E21AD}"/>
              </a:ext>
            </a:extLst>
          </p:cNvPr>
          <p:cNvSpPr>
            <a:spLocks noGrp="1"/>
          </p:cNvSpPr>
          <p:nvPr>
            <p:ph idx="1"/>
          </p:nvPr>
        </p:nvSpPr>
        <p:spPr>
          <a:xfrm>
            <a:off x="838200" y="1825625"/>
            <a:ext cx="10515600" cy="4667250"/>
          </a:xfrm>
        </p:spPr>
        <p:txBody>
          <a:bodyPr>
            <a:normAutofit fontScale="62500" lnSpcReduction="20000"/>
          </a:bodyPr>
          <a:lstStyle/>
          <a:p>
            <a:r>
              <a:rPr lang="cs-CZ" dirty="0"/>
              <a:t>rodiče dětí zemřeli, neplní povinnosti plynoucí z rodičovské zodpovědnosti, nebo nevykonávají nebo zneužívají práva plynoucí z rodičovské zodpovědnosti,</a:t>
            </a:r>
          </a:p>
          <a:p>
            <a:r>
              <a:rPr lang="cs-CZ" dirty="0"/>
              <a:t>děti byly svěřeny do výchovy jiné fyzické osoby než rodiče, a tato osoba neplní povinnosti plynoucí ze svěření dítěte do její výchovy,</a:t>
            </a:r>
          </a:p>
          <a:p>
            <a:r>
              <a:rPr lang="cs-CZ" dirty="0"/>
              <a:t>děti vedou zahálčivý nebo nemravný život spočívající zejména v tom, že zanedbávají školní docházku, nepracují, i když nemají dostatečný zdroj obživy, požívají alkohol nebo návykové látky, jsou ohroženy závislostí, živí se prostitucí, spáchaly trestný čin nebo, děti mladší 15 let, spáchaly čin, který by jinak byl trestným činem, opakovaně nebo soustavně páchají přestupky nebo jinak narušují občanské soužití,</a:t>
            </a:r>
          </a:p>
          <a:p>
            <a:r>
              <a:rPr lang="cs-CZ" dirty="0"/>
              <a:t>opakovaně se dopouští útěků od rodičů nebo jiných fyzických nebo právnických osob odpovědných za výchovu dítěte,</a:t>
            </a:r>
          </a:p>
          <a:p>
            <a:r>
              <a:rPr lang="cs-CZ" dirty="0"/>
              <a:t>děti na kterých byl spáchán trestný čin ohrožující život, zdraví, svobodu, jejich lidskou důstojnost, mravní vývoj nebo jmění, nebo je podezření ze spáchání takového činu;</a:t>
            </a:r>
          </a:p>
          <a:p>
            <a:r>
              <a:rPr lang="cs-CZ" dirty="0"/>
              <a:t>děti, které jsou na základě žádostí rodičů nebo jiných osob odpovědných za výchovu dítěte opakovaně umísťovány do zařízení zajišťujících nepřetržitou péči o děti nebo jejich umístění v takových zařízeních trvá déle než 6 měsíců;</a:t>
            </a:r>
          </a:p>
          <a:p>
            <a:r>
              <a:rPr lang="cs-CZ" dirty="0"/>
              <a:t>děti, které jsou ohrožovány násilím mezi rodiči nebo jinými osobami odpovědnými za výchovu dítěte, popřípadě násilím mezi dalšími fyzickými osobami;</a:t>
            </a:r>
          </a:p>
          <a:p>
            <a:r>
              <a:rPr lang="cs-CZ" dirty="0"/>
              <a:t>děti, které jsou žadateli o azyl odloučenými od svých rodičů, popřípadě jiných osob odpovědných za jejich výchovu;</a:t>
            </a:r>
          </a:p>
          <a:p>
            <a:endParaRPr lang="cs-CZ" dirty="0"/>
          </a:p>
        </p:txBody>
      </p:sp>
    </p:spTree>
    <p:extLst>
      <p:ext uri="{BB962C8B-B14F-4D97-AF65-F5344CB8AC3E}">
        <p14:creationId xmlns:p14="http://schemas.microsoft.com/office/powerpoint/2010/main" val="130570284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5333AE4-6C42-439F-B8E8-D41A2F449530}"/>
              </a:ext>
            </a:extLst>
          </p:cNvPr>
          <p:cNvSpPr>
            <a:spLocks noGrp="1"/>
          </p:cNvSpPr>
          <p:nvPr>
            <p:ph type="title"/>
          </p:nvPr>
        </p:nvSpPr>
        <p:spPr/>
        <p:txBody>
          <a:bodyPr/>
          <a:lstStyle/>
          <a:p>
            <a:r>
              <a:rPr lang="cs-CZ" dirty="0"/>
              <a:t>Typické situace, na které se sociálně právní ochrana vztahuje</a:t>
            </a:r>
          </a:p>
        </p:txBody>
      </p:sp>
      <p:sp>
        <p:nvSpPr>
          <p:cNvPr id="3" name="Zástupný obsah 2">
            <a:extLst>
              <a:ext uri="{FF2B5EF4-FFF2-40B4-BE49-F238E27FC236}">
                <a16:creationId xmlns:a16="http://schemas.microsoft.com/office/drawing/2014/main" id="{9A06908C-5C72-4A3E-BE1A-A9D87AEADD08}"/>
              </a:ext>
            </a:extLst>
          </p:cNvPr>
          <p:cNvSpPr>
            <a:spLocks noGrp="1"/>
          </p:cNvSpPr>
          <p:nvPr>
            <p:ph idx="1"/>
          </p:nvPr>
        </p:nvSpPr>
        <p:spPr/>
        <p:txBody>
          <a:bodyPr/>
          <a:lstStyle/>
          <a:p>
            <a:r>
              <a:rPr lang="cs-CZ" dirty="0"/>
              <a:t>pokud tyto skutečnosti trvají po takovou dobu nebo jsou takové intenzity, že nepříznivě ovlivňují vývoj dětí nebo jsou anebo mohou být příčinou nepříznivého vývoje dětí.</a:t>
            </a:r>
          </a:p>
          <a:p>
            <a:r>
              <a:rPr lang="cs-CZ" dirty="0"/>
              <a:t>Zákon o SPO tedy k poskytnutí sociálně-právní ochrany </a:t>
            </a:r>
            <a:r>
              <a:rPr lang="cs-CZ" b="1" dirty="0"/>
              <a:t>nepředpokládá jednorázovou událost </a:t>
            </a:r>
            <a:r>
              <a:rPr lang="cs-CZ" dirty="0"/>
              <a:t>či krátkodobé působení, ale naopak předpokládá, že tyto skutečnosti trvají takovou dobu, že je třeba situaci vhodným způsobem řešit. Pokud by se jednalo o jednorázovou záležitost, musela by být takové intenzity, že by mohla nepříznivě ovlivnit vývoj dítěte.</a:t>
            </a:r>
          </a:p>
          <a:p>
            <a:endParaRPr lang="cs-CZ" dirty="0"/>
          </a:p>
        </p:txBody>
      </p:sp>
    </p:spTree>
    <p:extLst>
      <p:ext uri="{BB962C8B-B14F-4D97-AF65-F5344CB8AC3E}">
        <p14:creationId xmlns:p14="http://schemas.microsoft.com/office/powerpoint/2010/main" val="332697427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A99419F-C29E-45E0-B055-B18B01E856B2}"/>
              </a:ext>
            </a:extLst>
          </p:cNvPr>
          <p:cNvSpPr>
            <a:spLocks noGrp="1"/>
          </p:cNvSpPr>
          <p:nvPr>
            <p:ph type="title"/>
          </p:nvPr>
        </p:nvSpPr>
        <p:spPr/>
        <p:txBody>
          <a:bodyPr/>
          <a:lstStyle/>
          <a:p>
            <a:r>
              <a:rPr lang="cs-CZ" dirty="0"/>
              <a:t>NGO</a:t>
            </a:r>
          </a:p>
        </p:txBody>
      </p:sp>
      <p:sp>
        <p:nvSpPr>
          <p:cNvPr id="3" name="Zástupný obsah 2">
            <a:extLst>
              <a:ext uri="{FF2B5EF4-FFF2-40B4-BE49-F238E27FC236}">
                <a16:creationId xmlns:a16="http://schemas.microsoft.com/office/drawing/2014/main" id="{0F38735B-0727-4D97-BE6E-FCF8A7EB4635}"/>
              </a:ext>
            </a:extLst>
          </p:cNvPr>
          <p:cNvSpPr>
            <a:spLocks noGrp="1"/>
          </p:cNvSpPr>
          <p:nvPr>
            <p:ph idx="1"/>
          </p:nvPr>
        </p:nvSpPr>
        <p:spPr/>
        <p:txBody>
          <a:bodyPr/>
          <a:lstStyle/>
          <a:p>
            <a:r>
              <a:rPr lang="cs-CZ" dirty="0"/>
              <a:t>Zákon o SPO dává možnost, aby i </a:t>
            </a:r>
            <a:r>
              <a:rPr lang="cs-CZ" b="1" dirty="0"/>
              <a:t>nestátní subjekty</a:t>
            </a:r>
            <a:r>
              <a:rPr lang="cs-CZ" dirty="0"/>
              <a:t> (nadace, občanská sdružení, církve a další právnické a fyzické osoby) </a:t>
            </a:r>
            <a:r>
              <a:rPr lang="cs-CZ" b="1" dirty="0"/>
              <a:t>na základě pověření</a:t>
            </a:r>
            <a:r>
              <a:rPr lang="cs-CZ" dirty="0"/>
              <a:t> vydaného krajským úřadem nebo Magistrátem </a:t>
            </a:r>
            <a:r>
              <a:rPr lang="cs-CZ" dirty="0" err="1"/>
              <a:t>hl.m</a:t>
            </a:r>
            <a:r>
              <a:rPr lang="cs-CZ" dirty="0"/>
              <a:t>. Prahy </a:t>
            </a:r>
            <a:r>
              <a:rPr lang="cs-CZ" b="1" dirty="0"/>
              <a:t>plnily určité úkoly v sociálně-právní ochraně dětí</a:t>
            </a:r>
            <a:r>
              <a:rPr lang="cs-CZ" dirty="0"/>
              <a:t>, přičemž tyto činnosti zákon o SPO přímo vymezuje v § 48. </a:t>
            </a:r>
          </a:p>
          <a:p>
            <a:r>
              <a:rPr lang="cs-CZ" b="1" dirty="0"/>
              <a:t>Pověřené osoby nejsou orgány sociálně-právní ochrany.</a:t>
            </a:r>
            <a:endParaRPr lang="cs-CZ" dirty="0"/>
          </a:p>
        </p:txBody>
      </p:sp>
    </p:spTree>
    <p:extLst>
      <p:ext uri="{BB962C8B-B14F-4D97-AF65-F5344CB8AC3E}">
        <p14:creationId xmlns:p14="http://schemas.microsoft.com/office/powerpoint/2010/main" val="420773753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0ADF988-E47C-44B9-986A-16CBDCFF3B9A}"/>
              </a:ext>
            </a:extLst>
          </p:cNvPr>
          <p:cNvSpPr>
            <a:spLocks noGrp="1"/>
          </p:cNvSpPr>
          <p:nvPr>
            <p:ph type="title"/>
          </p:nvPr>
        </p:nvSpPr>
        <p:spPr/>
        <p:txBody>
          <a:bodyPr/>
          <a:lstStyle/>
          <a:p>
            <a:r>
              <a:rPr lang="cs-CZ" dirty="0"/>
              <a:t>Reforma péče o ohrožené děti</a:t>
            </a:r>
          </a:p>
        </p:txBody>
      </p:sp>
      <p:sp>
        <p:nvSpPr>
          <p:cNvPr id="3" name="Zástupný obsah 2">
            <a:extLst>
              <a:ext uri="{FF2B5EF4-FFF2-40B4-BE49-F238E27FC236}">
                <a16:creationId xmlns:a16="http://schemas.microsoft.com/office/drawing/2014/main" id="{01E06979-79DD-41AE-92E6-FD69A3067412}"/>
              </a:ext>
            </a:extLst>
          </p:cNvPr>
          <p:cNvSpPr>
            <a:spLocks noGrp="1"/>
          </p:cNvSpPr>
          <p:nvPr>
            <p:ph idx="1"/>
          </p:nvPr>
        </p:nvSpPr>
        <p:spPr/>
        <p:txBody>
          <a:bodyPr/>
          <a:lstStyle/>
          <a:p>
            <a:r>
              <a:rPr lang="cs-CZ" b="1" dirty="0"/>
              <a:t>Národní strategie ochrany práv dětí </a:t>
            </a:r>
          </a:p>
          <a:p>
            <a:r>
              <a:rPr lang="cs-CZ" b="1" dirty="0"/>
              <a:t>Akční plán k naplnění Národní strategie</a:t>
            </a:r>
          </a:p>
          <a:p>
            <a:r>
              <a:rPr lang="cs-CZ" dirty="0"/>
              <a:t>Z řady analýz a výzkumů a především z poznatků získaných přímo v praxi vyplývá potřeba provést zásadní reformu tohoto systému. Významným impulsem pro reformu jsou rovněž aktuální doporučení Výboru OSN pro práva dítěte, přijatá dne 17. června 2011 po projednání třetí a čtvrté periodické zprávy České republiky dokumentující aktivity k naplňování Úmluvy od roku 2003.</a:t>
            </a:r>
          </a:p>
        </p:txBody>
      </p:sp>
    </p:spTree>
    <p:extLst>
      <p:ext uri="{BB962C8B-B14F-4D97-AF65-F5344CB8AC3E}">
        <p14:creationId xmlns:p14="http://schemas.microsoft.com/office/powerpoint/2010/main" val="67921774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6431638-0A4D-4DBD-82A0-376989B7659E}"/>
              </a:ext>
            </a:extLst>
          </p:cNvPr>
          <p:cNvSpPr>
            <a:spLocks noGrp="1"/>
          </p:cNvSpPr>
          <p:nvPr>
            <p:ph type="title"/>
          </p:nvPr>
        </p:nvSpPr>
        <p:spPr/>
        <p:txBody>
          <a:bodyPr/>
          <a:lstStyle/>
          <a:p>
            <a:r>
              <a:rPr lang="cs-CZ" dirty="0"/>
              <a:t>NÁRODNÍ STRATEGIE ochrany práv dětí „Právo na dětství“</a:t>
            </a:r>
          </a:p>
        </p:txBody>
      </p:sp>
      <p:sp>
        <p:nvSpPr>
          <p:cNvPr id="3" name="Zástupný obsah 2">
            <a:extLst>
              <a:ext uri="{FF2B5EF4-FFF2-40B4-BE49-F238E27FC236}">
                <a16:creationId xmlns:a16="http://schemas.microsoft.com/office/drawing/2014/main" id="{06FE7ABB-8950-4B77-A17C-38C1A89D1D17}"/>
              </a:ext>
            </a:extLst>
          </p:cNvPr>
          <p:cNvSpPr>
            <a:spLocks noGrp="1"/>
          </p:cNvSpPr>
          <p:nvPr>
            <p:ph idx="1"/>
          </p:nvPr>
        </p:nvSpPr>
        <p:spPr/>
        <p:txBody>
          <a:bodyPr>
            <a:normAutofit/>
          </a:bodyPr>
          <a:lstStyle/>
          <a:p>
            <a:r>
              <a:rPr lang="cs-CZ" dirty="0"/>
              <a:t>Cíle:</a:t>
            </a:r>
          </a:p>
          <a:p>
            <a:pPr lvl="1"/>
            <a:r>
              <a:rPr lang="cs-CZ" dirty="0"/>
              <a:t>vytvořit takový systém, který zajistí důslednou ochranu všech práv každého dítěte a naplňování jeho potřeb, </a:t>
            </a:r>
          </a:p>
          <a:p>
            <a:pPr lvl="1"/>
            <a:r>
              <a:rPr lang="cs-CZ" dirty="0"/>
              <a:t>systém podporující zvyšování kvality života dětí a rodin, eliminující diskriminaci a nerovný přístup vůči dětem a podporující všestranný rozvoj dítěte v jeho přirozeném rodinném prostředí, případně v náhradním rodinném prostředí, </a:t>
            </a:r>
          </a:p>
          <a:p>
            <a:pPr lvl="1"/>
            <a:r>
              <a:rPr lang="cs-CZ" dirty="0"/>
              <a:t>to vše za participace dítěte na rozhodovacích procesech, které se ho bezprostředně dotýkají. </a:t>
            </a:r>
          </a:p>
          <a:p>
            <a:pPr lvl="1"/>
            <a:r>
              <a:rPr lang="cs-CZ" dirty="0"/>
              <a:t>Při zajišťování „práva na dětství“ vyžadují určité skupiny dětí a rodin speciální přístupy a pozornost.</a:t>
            </a:r>
          </a:p>
          <a:p>
            <a:endParaRPr lang="cs-CZ" dirty="0"/>
          </a:p>
        </p:txBody>
      </p:sp>
    </p:spTree>
    <p:extLst>
      <p:ext uri="{BB962C8B-B14F-4D97-AF65-F5344CB8AC3E}">
        <p14:creationId xmlns:p14="http://schemas.microsoft.com/office/powerpoint/2010/main" val="21873796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1E2F13A-749B-4FC0-B05D-41BF00BEFF7C}"/>
              </a:ext>
            </a:extLst>
          </p:cNvPr>
          <p:cNvSpPr>
            <a:spLocks noGrp="1"/>
          </p:cNvSpPr>
          <p:nvPr>
            <p:ph type="title"/>
          </p:nvPr>
        </p:nvSpPr>
        <p:spPr/>
        <p:txBody>
          <a:bodyPr/>
          <a:lstStyle/>
          <a:p>
            <a:r>
              <a:rPr lang="pl-PL" dirty="0"/>
              <a:t>Děti odebrané z péče rodičů</a:t>
            </a:r>
            <a:endParaRPr lang="cs-CZ" dirty="0"/>
          </a:p>
        </p:txBody>
      </p:sp>
      <p:sp>
        <p:nvSpPr>
          <p:cNvPr id="3" name="Zástupný obsah 2">
            <a:extLst>
              <a:ext uri="{FF2B5EF4-FFF2-40B4-BE49-F238E27FC236}">
                <a16:creationId xmlns:a16="http://schemas.microsoft.com/office/drawing/2014/main" id="{8E7B5F2B-0530-4ACF-9453-F08FC68459AC}"/>
              </a:ext>
            </a:extLst>
          </p:cNvPr>
          <p:cNvSpPr>
            <a:spLocks noGrp="1"/>
          </p:cNvSpPr>
          <p:nvPr>
            <p:ph idx="1"/>
          </p:nvPr>
        </p:nvSpPr>
        <p:spPr/>
        <p:txBody>
          <a:bodyPr>
            <a:normAutofit lnSpcReduction="10000"/>
          </a:bodyPr>
          <a:lstStyle/>
          <a:p>
            <a:r>
              <a:rPr lang="cs-CZ" dirty="0"/>
              <a:t>Téměř tři čtvrtiny dětí (72,8 %; 2 796 dětí) byly z péče rodičů odebrány na základě předběžného opatření soudu včetně tzv. rychlého opatření. </a:t>
            </a:r>
          </a:p>
          <a:p>
            <a:r>
              <a:rPr lang="cs-CZ" dirty="0"/>
              <a:t>Více než jedna čtvrtina dětí (27,2 %; 1 045 dětí) byla odebrána z péče rodičů vykonatelným rozsudkem soudu.</a:t>
            </a:r>
          </a:p>
          <a:p>
            <a:r>
              <a:rPr lang="cs-CZ" dirty="0"/>
              <a:t>byly děti odebírány z péče rodičů z více než tří pětin na návrh OSPOD (64,9 %; 2 493 dětí) </a:t>
            </a:r>
          </a:p>
          <a:p>
            <a:r>
              <a:rPr lang="cs-CZ" dirty="0"/>
              <a:t>bezmála jedné třetiny na návrh jiných osob (33 %; 1 268). </a:t>
            </a:r>
          </a:p>
          <a:p>
            <a:r>
              <a:rPr lang="cs-CZ" b="1" dirty="0"/>
              <a:t>OSPOD je tedy dominantním předkladatelem návrhu na odebrání dítěte v porovnání s jinými.</a:t>
            </a:r>
          </a:p>
        </p:txBody>
      </p:sp>
    </p:spTree>
    <p:extLst>
      <p:ext uri="{BB962C8B-B14F-4D97-AF65-F5344CB8AC3E}">
        <p14:creationId xmlns:p14="http://schemas.microsoft.com/office/powerpoint/2010/main" val="205379954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7D8D1DB-5E88-4CE2-8EE9-4DC54CED4D19}"/>
              </a:ext>
            </a:extLst>
          </p:cNvPr>
          <p:cNvSpPr>
            <a:spLocks noGrp="1"/>
          </p:cNvSpPr>
          <p:nvPr>
            <p:ph type="title"/>
          </p:nvPr>
        </p:nvSpPr>
        <p:spPr/>
        <p:txBody>
          <a:bodyPr/>
          <a:lstStyle/>
          <a:p>
            <a:r>
              <a:rPr lang="cs-CZ" dirty="0"/>
              <a:t>NÁRODNÍ STRATEGIE ochrany práv dětí „Právo na dětství“</a:t>
            </a:r>
          </a:p>
        </p:txBody>
      </p:sp>
      <p:sp>
        <p:nvSpPr>
          <p:cNvPr id="3" name="Zástupný obsah 2">
            <a:extLst>
              <a:ext uri="{FF2B5EF4-FFF2-40B4-BE49-F238E27FC236}">
                <a16:creationId xmlns:a16="http://schemas.microsoft.com/office/drawing/2014/main" id="{1A04BB92-6ACD-4258-8BB4-BB8AD7E487C5}"/>
              </a:ext>
            </a:extLst>
          </p:cNvPr>
          <p:cNvSpPr>
            <a:spLocks noGrp="1"/>
          </p:cNvSpPr>
          <p:nvPr>
            <p:ph idx="1"/>
          </p:nvPr>
        </p:nvSpPr>
        <p:spPr/>
        <p:txBody>
          <a:bodyPr>
            <a:normAutofit fontScale="85000" lnSpcReduction="20000"/>
          </a:bodyPr>
          <a:lstStyle/>
          <a:p>
            <a:r>
              <a:rPr lang="cs-CZ" dirty="0"/>
              <a:t>je založena na právech dítěte a definuje základní principy ochrany práv dětí a péče o ohrožené děti.</a:t>
            </a:r>
          </a:p>
          <a:p>
            <a:r>
              <a:rPr lang="cs-CZ" dirty="0"/>
              <a:t>obsahuje konkrétní záměry, cíle a aktivity včetně harmonogramu, stanovení odpovědnosti jednotlivých rezortů a způsobu monitoringu a hodnocení.</a:t>
            </a:r>
          </a:p>
          <a:p>
            <a:r>
              <a:rPr lang="cs-CZ" dirty="0"/>
              <a:t>Předpokládá se, že Národní strategie bude naplněna v úzké spolupráci vlády, územních samospráv, nestátního neziskového sektoru a občanských iniciativ.</a:t>
            </a:r>
          </a:p>
          <a:p>
            <a:r>
              <a:rPr lang="cs-CZ" dirty="0"/>
              <a:t>Národní strategie by tak neměla být jen formálním dokumentem, ale východiskem pro uplatňování práv dětí nejen prostřednictvím změn legislativy, ale zejména každodenní praxí. Nepsaným cílem strategie je vnést do činnosti osob, které pracují s dětmi a pro děti a do celé společnosti „smysl Úmluvy“.</a:t>
            </a:r>
          </a:p>
          <a:p>
            <a:r>
              <a:rPr lang="cs-CZ" dirty="0"/>
              <a:t>Vláda přijetím této strategie vyjadřuje svou vůli a otevřenost k intenzivní spolupráci, koordinaci činnosti a sjednocování přístupů příslušných rezortů. </a:t>
            </a:r>
          </a:p>
          <a:p>
            <a:r>
              <a:rPr lang="cs-CZ" dirty="0"/>
              <a:t>Neseme společnou odpovědnost. Všechny děti si totiž zaslouží příležitost k dosažení svého plného potenciálu. Všechny děti mají </a:t>
            </a:r>
            <a:r>
              <a:rPr lang="cs-CZ" b="1" dirty="0"/>
              <a:t>právo na dětství</a:t>
            </a:r>
            <a:r>
              <a:rPr lang="cs-CZ" dirty="0"/>
              <a:t>.</a:t>
            </a:r>
          </a:p>
          <a:p>
            <a:endParaRPr lang="cs-CZ" dirty="0"/>
          </a:p>
        </p:txBody>
      </p:sp>
    </p:spTree>
    <p:extLst>
      <p:ext uri="{BB962C8B-B14F-4D97-AF65-F5344CB8AC3E}">
        <p14:creationId xmlns:p14="http://schemas.microsoft.com/office/powerpoint/2010/main" val="104133676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6431638-0A4D-4DBD-82A0-376989B7659E}"/>
              </a:ext>
            </a:extLst>
          </p:cNvPr>
          <p:cNvSpPr>
            <a:spLocks noGrp="1"/>
          </p:cNvSpPr>
          <p:nvPr>
            <p:ph type="title"/>
          </p:nvPr>
        </p:nvSpPr>
        <p:spPr/>
        <p:txBody>
          <a:bodyPr/>
          <a:lstStyle/>
          <a:p>
            <a:r>
              <a:rPr lang="cs-CZ" dirty="0"/>
              <a:t>NÁRODNÍ STRATEGIE ochrany práv dětí „Právo na dětství“</a:t>
            </a:r>
          </a:p>
        </p:txBody>
      </p:sp>
      <p:sp>
        <p:nvSpPr>
          <p:cNvPr id="3" name="Zástupný obsah 2">
            <a:extLst>
              <a:ext uri="{FF2B5EF4-FFF2-40B4-BE49-F238E27FC236}">
                <a16:creationId xmlns:a16="http://schemas.microsoft.com/office/drawing/2014/main" id="{06FE7ABB-8950-4B77-A17C-38C1A89D1D17}"/>
              </a:ext>
            </a:extLst>
          </p:cNvPr>
          <p:cNvSpPr>
            <a:spLocks noGrp="1"/>
          </p:cNvSpPr>
          <p:nvPr>
            <p:ph idx="1"/>
          </p:nvPr>
        </p:nvSpPr>
        <p:spPr/>
        <p:txBody>
          <a:bodyPr>
            <a:normAutofit/>
          </a:bodyPr>
          <a:lstStyle/>
          <a:p>
            <a:r>
              <a:rPr lang="cs-CZ" dirty="0"/>
              <a:t>Hlavní cíl:</a:t>
            </a:r>
          </a:p>
          <a:p>
            <a:pPr algn="ctr"/>
            <a:endParaRPr lang="cs-CZ" dirty="0"/>
          </a:p>
          <a:p>
            <a:pPr algn="ctr"/>
            <a:endParaRPr lang="cs-CZ" dirty="0"/>
          </a:p>
          <a:p>
            <a:pPr marL="0" indent="0" algn="ctr">
              <a:buNone/>
            </a:pPr>
            <a:r>
              <a:rPr lang="cs-CZ" dirty="0"/>
              <a:t>„Děti a mladí lidé v České republice žijí kvalitní život, vyrůstají v bezpečném rodinném prostředí a mají rovné příležitosti, které využívají pro plný rozvoj svého potenciálu.“</a:t>
            </a:r>
          </a:p>
        </p:txBody>
      </p:sp>
    </p:spTree>
    <p:extLst>
      <p:ext uri="{BB962C8B-B14F-4D97-AF65-F5344CB8AC3E}">
        <p14:creationId xmlns:p14="http://schemas.microsoft.com/office/powerpoint/2010/main" val="400047229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B2C5537-03D0-4E4E-ADDB-C3808A759F94}"/>
              </a:ext>
            </a:extLst>
          </p:cNvPr>
          <p:cNvSpPr>
            <a:spLocks noGrp="1"/>
          </p:cNvSpPr>
          <p:nvPr>
            <p:ph type="title"/>
          </p:nvPr>
        </p:nvSpPr>
        <p:spPr/>
        <p:txBody>
          <a:bodyPr>
            <a:normAutofit/>
          </a:bodyPr>
          <a:lstStyle/>
          <a:p>
            <a:r>
              <a:rPr lang="cs-CZ" dirty="0"/>
              <a:t>Charakter systému ochrany práv dětí a péče o ohrožené děti 2029: </a:t>
            </a:r>
          </a:p>
        </p:txBody>
      </p:sp>
      <p:sp>
        <p:nvSpPr>
          <p:cNvPr id="3" name="Zástupný obsah 2">
            <a:extLst>
              <a:ext uri="{FF2B5EF4-FFF2-40B4-BE49-F238E27FC236}">
                <a16:creationId xmlns:a16="http://schemas.microsoft.com/office/drawing/2014/main" id="{9248B3F4-7242-4A87-AD22-1BB57C355B50}"/>
              </a:ext>
            </a:extLst>
          </p:cNvPr>
          <p:cNvSpPr>
            <a:spLocks noGrp="1"/>
          </p:cNvSpPr>
          <p:nvPr>
            <p:ph idx="1"/>
          </p:nvPr>
        </p:nvSpPr>
        <p:spPr/>
        <p:txBody>
          <a:bodyPr>
            <a:normAutofit lnSpcReduction="10000"/>
          </a:bodyPr>
          <a:lstStyle/>
          <a:p>
            <a:pPr marL="0" indent="0">
              <a:buNone/>
            </a:pPr>
            <a:r>
              <a:rPr lang="cs-CZ" dirty="0"/>
              <a:t>1. Je plně zaměřen na dítě. </a:t>
            </a:r>
          </a:p>
          <a:p>
            <a:pPr marL="0" indent="0">
              <a:buNone/>
            </a:pPr>
            <a:r>
              <a:rPr lang="cs-CZ" dirty="0"/>
              <a:t>2. Respektuje potřeby a vývoj dítěte. </a:t>
            </a:r>
          </a:p>
          <a:p>
            <a:pPr marL="0" indent="0">
              <a:buNone/>
            </a:pPr>
            <a:r>
              <a:rPr lang="cs-CZ" dirty="0"/>
              <a:t>3. Sleduje dlouhodobý zájem dítěte, podporuje jeho jedinečnost a vývoj. </a:t>
            </a:r>
          </a:p>
          <a:p>
            <a:pPr marL="0" indent="0">
              <a:buNone/>
            </a:pPr>
            <a:r>
              <a:rPr lang="cs-CZ" dirty="0"/>
              <a:t>4. Umožňuje rovné příležitosti pro všechny děti bez ohledu na jejich pohlaví, schopnosti, rasu, etnickou příslušnost, náboženství, znevýhodnění, sociální prostředí, věk, sexuální orientaci a genderovou identitu. </a:t>
            </a:r>
          </a:p>
          <a:p>
            <a:pPr marL="0" indent="0">
              <a:buNone/>
            </a:pPr>
            <a:r>
              <a:rPr lang="cs-CZ" dirty="0"/>
              <a:t>5. Zahrnuje do řešení situace děti a rodiny, stejně jako celé jejich sociální okolí. </a:t>
            </a:r>
          </a:p>
        </p:txBody>
      </p:sp>
    </p:spTree>
    <p:extLst>
      <p:ext uri="{BB962C8B-B14F-4D97-AF65-F5344CB8AC3E}">
        <p14:creationId xmlns:p14="http://schemas.microsoft.com/office/powerpoint/2010/main" val="409352743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B2C5537-03D0-4E4E-ADDB-C3808A759F94}"/>
              </a:ext>
            </a:extLst>
          </p:cNvPr>
          <p:cNvSpPr>
            <a:spLocks noGrp="1"/>
          </p:cNvSpPr>
          <p:nvPr>
            <p:ph type="title"/>
          </p:nvPr>
        </p:nvSpPr>
        <p:spPr/>
        <p:txBody>
          <a:bodyPr>
            <a:normAutofit/>
          </a:bodyPr>
          <a:lstStyle/>
          <a:p>
            <a:r>
              <a:rPr lang="cs-CZ" dirty="0"/>
              <a:t>Charakter systému ochrany práv dětí a péče o ohrožené děti 2029: </a:t>
            </a:r>
          </a:p>
        </p:txBody>
      </p:sp>
      <p:sp>
        <p:nvSpPr>
          <p:cNvPr id="3" name="Zástupný obsah 2">
            <a:extLst>
              <a:ext uri="{FF2B5EF4-FFF2-40B4-BE49-F238E27FC236}">
                <a16:creationId xmlns:a16="http://schemas.microsoft.com/office/drawing/2014/main" id="{9248B3F4-7242-4A87-AD22-1BB57C355B50}"/>
              </a:ext>
            </a:extLst>
          </p:cNvPr>
          <p:cNvSpPr>
            <a:spLocks noGrp="1"/>
          </p:cNvSpPr>
          <p:nvPr>
            <p:ph idx="1"/>
          </p:nvPr>
        </p:nvSpPr>
        <p:spPr/>
        <p:txBody>
          <a:bodyPr>
            <a:normAutofit/>
          </a:bodyPr>
          <a:lstStyle/>
          <a:p>
            <a:pPr marL="0" indent="0">
              <a:buNone/>
            </a:pPr>
            <a:r>
              <a:rPr lang="cs-CZ" dirty="0"/>
              <a:t>6. Staví na silných stránkách dětí a identifikuje nedostatky v prostředí, které brání v účinné realizaci práv dítěte. </a:t>
            </a:r>
          </a:p>
          <a:p>
            <a:pPr marL="0" indent="0">
              <a:buNone/>
            </a:pPr>
            <a:r>
              <a:rPr lang="cs-CZ" dirty="0"/>
              <a:t>7. Funguje integrovaně a ve spolupráci všech zúčastněných subjektů.</a:t>
            </a:r>
          </a:p>
          <a:p>
            <a:pPr marL="0" indent="0">
              <a:buNone/>
            </a:pPr>
            <a:r>
              <a:rPr lang="cs-CZ" dirty="0"/>
              <a:t>8. Je trvalým a interaktivním procesem. </a:t>
            </a:r>
          </a:p>
          <a:p>
            <a:pPr marL="0" indent="0">
              <a:buNone/>
            </a:pPr>
            <a:r>
              <a:rPr lang="cs-CZ" dirty="0"/>
              <a:t>9. Poskytuje a reviduje opatření a služby. </a:t>
            </a:r>
          </a:p>
          <a:p>
            <a:pPr marL="0" indent="0">
              <a:buNone/>
            </a:pPr>
            <a:r>
              <a:rPr lang="cs-CZ" dirty="0"/>
              <a:t>10. Je založen na objektivně zjištěných skutečnostech a důkazech.</a:t>
            </a:r>
          </a:p>
        </p:txBody>
      </p:sp>
    </p:spTree>
    <p:extLst>
      <p:ext uri="{BB962C8B-B14F-4D97-AF65-F5344CB8AC3E}">
        <p14:creationId xmlns:p14="http://schemas.microsoft.com/office/powerpoint/2010/main" val="112663603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71D9C67-2E78-48D2-A586-6D2CE448A6CA}"/>
              </a:ext>
            </a:extLst>
          </p:cNvPr>
          <p:cNvSpPr>
            <a:spLocks noGrp="1"/>
          </p:cNvSpPr>
          <p:nvPr>
            <p:ph type="title"/>
          </p:nvPr>
        </p:nvSpPr>
        <p:spPr/>
        <p:txBody>
          <a:bodyPr/>
          <a:lstStyle/>
          <a:p>
            <a:r>
              <a:rPr lang="cs-CZ" dirty="0"/>
              <a:t>(Minulý) Národní akční plán</a:t>
            </a:r>
          </a:p>
        </p:txBody>
      </p:sp>
      <p:sp>
        <p:nvSpPr>
          <p:cNvPr id="3" name="Zástupný obsah 2">
            <a:extLst>
              <a:ext uri="{FF2B5EF4-FFF2-40B4-BE49-F238E27FC236}">
                <a16:creationId xmlns:a16="http://schemas.microsoft.com/office/drawing/2014/main" id="{B158DD11-05B0-4340-87C4-175A2B996A4E}"/>
              </a:ext>
            </a:extLst>
          </p:cNvPr>
          <p:cNvSpPr>
            <a:spLocks noGrp="1"/>
          </p:cNvSpPr>
          <p:nvPr>
            <p:ph idx="1"/>
          </p:nvPr>
        </p:nvSpPr>
        <p:spPr/>
        <p:txBody>
          <a:bodyPr>
            <a:normAutofit/>
          </a:bodyPr>
          <a:lstStyle/>
          <a:p>
            <a:r>
              <a:rPr lang="cs-CZ" dirty="0"/>
              <a:t>Vláda České republiky se schválením Národní strategie ochrany práv dětí (usnesením č. 4 ze dne 4. ledna 2012) zavázala vytvořit do roku </a:t>
            </a:r>
            <a:r>
              <a:rPr lang="cs-CZ" b="1" dirty="0"/>
              <a:t>2018</a:t>
            </a:r>
            <a:r>
              <a:rPr lang="cs-CZ" dirty="0"/>
              <a:t> </a:t>
            </a:r>
            <a:r>
              <a:rPr lang="cs-CZ" b="1" dirty="0"/>
              <a:t>funkční systém zajišťující důslednou ochranu všech práv dětí a naplňování jejich potřeb</a:t>
            </a:r>
            <a:r>
              <a:rPr lang="cs-CZ" dirty="0"/>
              <a:t>. </a:t>
            </a:r>
          </a:p>
          <a:p>
            <a:endParaRPr lang="cs-CZ" dirty="0"/>
          </a:p>
          <a:p>
            <a:r>
              <a:rPr lang="cs-CZ" dirty="0"/>
              <a:t>Jak se to povedlo s ohledem na úvodní část dnešního bloku?</a:t>
            </a:r>
          </a:p>
        </p:txBody>
      </p:sp>
    </p:spTree>
    <p:extLst>
      <p:ext uri="{BB962C8B-B14F-4D97-AF65-F5344CB8AC3E}">
        <p14:creationId xmlns:p14="http://schemas.microsoft.com/office/powerpoint/2010/main" val="35204430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Zástupný obsah 3">
            <a:extLst>
              <a:ext uri="{FF2B5EF4-FFF2-40B4-BE49-F238E27FC236}">
                <a16:creationId xmlns:a16="http://schemas.microsoft.com/office/drawing/2014/main" id="{0BD70A27-0A4E-4E2F-BBD4-A4FEEE9A928C}"/>
              </a:ext>
            </a:extLst>
          </p:cNvPr>
          <p:cNvPicPr>
            <a:picLocks noGrp="1" noChangeAspect="1"/>
          </p:cNvPicPr>
          <p:nvPr>
            <p:ph idx="1"/>
          </p:nvPr>
        </p:nvPicPr>
        <p:blipFill>
          <a:blip r:embed="rId2"/>
          <a:stretch>
            <a:fillRect/>
          </a:stretch>
        </p:blipFill>
        <p:spPr>
          <a:xfrm>
            <a:off x="872711" y="82190"/>
            <a:ext cx="9171163" cy="6775810"/>
          </a:xfrm>
          <a:prstGeom prst="rect">
            <a:avLst/>
          </a:prstGeom>
        </p:spPr>
      </p:pic>
    </p:spTree>
    <p:extLst>
      <p:ext uri="{BB962C8B-B14F-4D97-AF65-F5344CB8AC3E}">
        <p14:creationId xmlns:p14="http://schemas.microsoft.com/office/powerpoint/2010/main" val="38992026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4B92F23-1F4F-4F81-A963-7CBDA8D47BD1}"/>
              </a:ext>
            </a:extLst>
          </p:cNvPr>
          <p:cNvSpPr>
            <a:spLocks noGrp="1"/>
          </p:cNvSpPr>
          <p:nvPr>
            <p:ph type="title"/>
          </p:nvPr>
        </p:nvSpPr>
        <p:spPr/>
        <p:txBody>
          <a:bodyPr/>
          <a:lstStyle/>
          <a:p>
            <a:r>
              <a:rPr lang="cs-CZ" dirty="0"/>
              <a:t>Důvody odebírání dětí</a:t>
            </a:r>
          </a:p>
        </p:txBody>
      </p:sp>
      <p:sp>
        <p:nvSpPr>
          <p:cNvPr id="3" name="Zástupný obsah 2">
            <a:extLst>
              <a:ext uri="{FF2B5EF4-FFF2-40B4-BE49-F238E27FC236}">
                <a16:creationId xmlns:a16="http://schemas.microsoft.com/office/drawing/2014/main" id="{F86F713F-F67D-4C7E-AAB8-7E6ECDFC831B}"/>
              </a:ext>
            </a:extLst>
          </p:cNvPr>
          <p:cNvSpPr>
            <a:spLocks noGrp="1"/>
          </p:cNvSpPr>
          <p:nvPr>
            <p:ph idx="1"/>
          </p:nvPr>
        </p:nvSpPr>
        <p:spPr/>
        <p:txBody>
          <a:bodyPr/>
          <a:lstStyle/>
          <a:p>
            <a:r>
              <a:rPr lang="cs-CZ" dirty="0"/>
              <a:t>Zanedbávání výchovy dítěte (43,7 %; 1 665 dětí). </a:t>
            </a:r>
          </a:p>
          <a:p>
            <a:r>
              <a:rPr lang="cs-CZ" dirty="0"/>
              <a:t>Výchovné problémy dítěte (24,6 %; 937 dětí) </a:t>
            </a:r>
          </a:p>
          <a:p>
            <a:r>
              <a:rPr lang="cs-CZ" dirty="0"/>
              <a:t>Jiné překážky v péči o dítě na straně rodičů (26,5 %; 1 010 dětí),</a:t>
            </a:r>
            <a:r>
              <a:rPr lang="cs-CZ" sz="2000" dirty="0"/>
              <a:t>např. nástup rodiče k výkonu trestu odnětí svobody, nepříznivý zdravotní stav rodiče vyžadující dlouhodobější hospitalizaci, apod. </a:t>
            </a:r>
          </a:p>
          <a:p>
            <a:r>
              <a:rPr lang="cs-CZ" dirty="0"/>
              <a:t>Týrání dítěte 4,1 % případů (158 dětí) </a:t>
            </a:r>
          </a:p>
          <a:p>
            <a:r>
              <a:rPr lang="cs-CZ" dirty="0"/>
              <a:t>Zneužívání dítěte v 1,1 % případů (42 dětí).</a:t>
            </a:r>
          </a:p>
        </p:txBody>
      </p:sp>
    </p:spTree>
    <p:extLst>
      <p:ext uri="{BB962C8B-B14F-4D97-AF65-F5344CB8AC3E}">
        <p14:creationId xmlns:p14="http://schemas.microsoft.com/office/powerpoint/2010/main" val="268949813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94DEC39-FF79-46D4-9E5F-FD3197829848}"/>
              </a:ext>
            </a:extLst>
          </p:cNvPr>
          <p:cNvSpPr>
            <a:spLocks noGrp="1"/>
          </p:cNvSpPr>
          <p:nvPr>
            <p:ph type="title"/>
          </p:nvPr>
        </p:nvSpPr>
        <p:spPr/>
        <p:txBody>
          <a:bodyPr/>
          <a:lstStyle/>
          <a:p>
            <a:r>
              <a:rPr lang="cs-CZ" dirty="0"/>
              <a:t>Vývoj v čase</a:t>
            </a:r>
          </a:p>
        </p:txBody>
      </p:sp>
      <p:pic>
        <p:nvPicPr>
          <p:cNvPr id="4" name="Zástupný obsah 3">
            <a:extLst>
              <a:ext uri="{FF2B5EF4-FFF2-40B4-BE49-F238E27FC236}">
                <a16:creationId xmlns:a16="http://schemas.microsoft.com/office/drawing/2014/main" id="{707AE5E0-887B-4C4F-BAB6-D33749AB57DB}"/>
              </a:ext>
            </a:extLst>
          </p:cNvPr>
          <p:cNvPicPr>
            <a:picLocks noGrp="1" noChangeAspect="1"/>
          </p:cNvPicPr>
          <p:nvPr>
            <p:ph idx="1"/>
          </p:nvPr>
        </p:nvPicPr>
        <p:blipFill>
          <a:blip r:embed="rId2"/>
          <a:stretch>
            <a:fillRect/>
          </a:stretch>
        </p:blipFill>
        <p:spPr>
          <a:xfrm>
            <a:off x="1619250" y="1924844"/>
            <a:ext cx="8953500" cy="4152900"/>
          </a:xfrm>
          <a:prstGeom prst="rect">
            <a:avLst/>
          </a:prstGeom>
        </p:spPr>
      </p:pic>
    </p:spTree>
    <p:extLst>
      <p:ext uri="{BB962C8B-B14F-4D97-AF65-F5344CB8AC3E}">
        <p14:creationId xmlns:p14="http://schemas.microsoft.com/office/powerpoint/2010/main" val="386993850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a:extLst>
              <a:ext uri="{FF2B5EF4-FFF2-40B4-BE49-F238E27FC236}">
                <a16:creationId xmlns:a16="http://schemas.microsoft.com/office/drawing/2014/main" id="{51FB35D7-A5D9-4DE8-AF4E-8B24D17CDFAF}"/>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584960" y="38990"/>
            <a:ext cx="7609840" cy="668415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5009138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a:extLst>
              <a:ext uri="{FF2B5EF4-FFF2-40B4-BE49-F238E27FC236}">
                <a16:creationId xmlns:a16="http://schemas.microsoft.com/office/drawing/2014/main" id="{3D9DFD3B-48E1-46E6-94E1-8105B09AA7E9}"/>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326633" y="745410"/>
            <a:ext cx="11538733" cy="5137230"/>
          </a:xfrm>
          <a:prstGeom prst="rect">
            <a:avLst/>
          </a:prstGeom>
          <a:noFill/>
          <a:extLst>
            <a:ext uri="{909E8E84-426E-40DD-AFC4-6F175D3DCCD1}">
              <a14:hiddenFill xmlns:a14="http://schemas.microsoft.com/office/drawing/2010/main">
                <a:solidFill>
                  <a:srgbClr val="FFFFFF"/>
                </a:solidFill>
              </a14:hiddenFill>
            </a:ext>
          </a:extLst>
        </p:spPr>
      </p:pic>
      <p:sp>
        <p:nvSpPr>
          <p:cNvPr id="4" name="Obdélník 3">
            <a:extLst>
              <a:ext uri="{FF2B5EF4-FFF2-40B4-BE49-F238E27FC236}">
                <a16:creationId xmlns:a16="http://schemas.microsoft.com/office/drawing/2014/main" id="{7284FE7B-A548-40AA-A1BE-2B158DE405F1}"/>
              </a:ext>
            </a:extLst>
          </p:cNvPr>
          <p:cNvSpPr/>
          <p:nvPr/>
        </p:nvSpPr>
        <p:spPr>
          <a:xfrm>
            <a:off x="182880" y="6145024"/>
            <a:ext cx="11826240" cy="646331"/>
          </a:xfrm>
          <a:prstGeom prst="rect">
            <a:avLst/>
          </a:prstGeom>
        </p:spPr>
        <p:txBody>
          <a:bodyPr wrap="square">
            <a:spAutoFit/>
          </a:bodyPr>
          <a:lstStyle/>
          <a:p>
            <a:r>
              <a:rPr lang="cs-CZ" b="0" i="0" dirty="0">
                <a:solidFill>
                  <a:srgbClr val="4E4E4E"/>
                </a:solidFill>
                <a:effectLst/>
                <a:latin typeface="Titillium Web"/>
              </a:rPr>
              <a:t>* dětské domovy, dětské domovy se školou, výchovné ústavy, diagnostické ústavy, dětské domovy pro děti do tří let, kojenecké ústavy, zařízení pro děti vyžadující okamžitou pomoc, domovy pro děti se zdravotním postižením.</a:t>
            </a:r>
            <a:endParaRPr lang="cs-CZ" dirty="0"/>
          </a:p>
        </p:txBody>
      </p:sp>
    </p:spTree>
    <p:extLst>
      <p:ext uri="{BB962C8B-B14F-4D97-AF65-F5344CB8AC3E}">
        <p14:creationId xmlns:p14="http://schemas.microsoft.com/office/powerpoint/2010/main" val="310002450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C734672-16F7-4A58-886F-E2D0CDA65B5F}"/>
              </a:ext>
            </a:extLst>
          </p:cNvPr>
          <p:cNvSpPr>
            <a:spLocks noGrp="1"/>
          </p:cNvSpPr>
          <p:nvPr>
            <p:ph type="title"/>
          </p:nvPr>
        </p:nvSpPr>
        <p:spPr/>
        <p:txBody>
          <a:bodyPr/>
          <a:lstStyle/>
          <a:p>
            <a:r>
              <a:rPr lang="cs-CZ" dirty="0"/>
              <a:t>Umísťování dětí do náhradní rodinné péče</a:t>
            </a:r>
          </a:p>
        </p:txBody>
      </p:sp>
      <p:graphicFrame>
        <p:nvGraphicFramePr>
          <p:cNvPr id="4" name="Zástupný obsah 3">
            <a:extLst>
              <a:ext uri="{FF2B5EF4-FFF2-40B4-BE49-F238E27FC236}">
                <a16:creationId xmlns:a16="http://schemas.microsoft.com/office/drawing/2014/main" id="{8FD52817-B197-45E8-932F-F4E8152C5C16}"/>
              </a:ext>
            </a:extLst>
          </p:cNvPr>
          <p:cNvGraphicFramePr>
            <a:graphicFrameLocks noGrp="1"/>
          </p:cNvGraphicFramePr>
          <p:nvPr>
            <p:ph idx="1"/>
            <p:extLst>
              <p:ext uri="{D42A27DB-BD31-4B8C-83A1-F6EECF244321}">
                <p14:modId xmlns:p14="http://schemas.microsoft.com/office/powerpoint/2010/main" val="4215473652"/>
              </p:ext>
            </p:extLst>
          </p:nvPr>
        </p:nvGraphicFramePr>
        <p:xfrm>
          <a:off x="85725" y="1815465"/>
          <a:ext cx="11268075" cy="467741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397609440"/>
      </p:ext>
    </p:extLst>
  </p:cSld>
  <p:clrMapOvr>
    <a:masterClrMapping/>
  </p:clrMapOvr>
</p:sld>
</file>

<file path=ppt/theme/theme1.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218</TotalTime>
  <Words>2890</Words>
  <Application>Microsoft Office PowerPoint</Application>
  <PresentationFormat>Širokoúhlá obrazovka</PresentationFormat>
  <Paragraphs>235</Paragraphs>
  <Slides>34</Slides>
  <Notes>0</Notes>
  <HiddenSlides>0</HiddenSlides>
  <MMClips>0</MMClips>
  <ScaleCrop>false</ScaleCrop>
  <HeadingPairs>
    <vt:vector size="6" baseType="variant">
      <vt:variant>
        <vt:lpstr>Použitá písma</vt:lpstr>
      </vt:variant>
      <vt:variant>
        <vt:i4>6</vt:i4>
      </vt:variant>
      <vt:variant>
        <vt:lpstr>Motiv</vt:lpstr>
      </vt:variant>
      <vt:variant>
        <vt:i4>1</vt:i4>
      </vt:variant>
      <vt:variant>
        <vt:lpstr>Nadpisy snímků</vt:lpstr>
      </vt:variant>
      <vt:variant>
        <vt:i4>34</vt:i4>
      </vt:variant>
    </vt:vector>
  </HeadingPairs>
  <TitlesOfParts>
    <vt:vector size="41" baseType="lpstr">
      <vt:lpstr>Arial</vt:lpstr>
      <vt:lpstr>Calibri</vt:lpstr>
      <vt:lpstr>Calibri Light</vt:lpstr>
      <vt:lpstr>Times New Roman</vt:lpstr>
      <vt:lpstr>Times New Roman CE</vt:lpstr>
      <vt:lpstr>Titillium Web</vt:lpstr>
      <vt:lpstr>Motiv Office</vt:lpstr>
      <vt:lpstr>Náhradní rodinná péče (PSY1700 ) Blok 1</vt:lpstr>
      <vt:lpstr>Osnova dnešního bloku</vt:lpstr>
      <vt:lpstr>Děti odebrané z péče rodičů</vt:lpstr>
      <vt:lpstr>Prezentace aplikace PowerPoint</vt:lpstr>
      <vt:lpstr>Důvody odebírání dětí</vt:lpstr>
      <vt:lpstr>Vývoj v čase</vt:lpstr>
      <vt:lpstr>Prezentace aplikace PowerPoint</vt:lpstr>
      <vt:lpstr>Prezentace aplikace PowerPoint</vt:lpstr>
      <vt:lpstr>Umísťování dětí do náhradní rodinné péče</vt:lpstr>
      <vt:lpstr>Ukončení NRP - rok 2020</vt:lpstr>
      <vt:lpstr>Nesedí něco?</vt:lpstr>
      <vt:lpstr>Dikce ministerstev:</vt:lpstr>
      <vt:lpstr>Kojenecké ústavy (2020, Lumos)</vt:lpstr>
      <vt:lpstr>Kojenecké ústavy</vt:lpstr>
      <vt:lpstr>Babyboxy</vt:lpstr>
      <vt:lpstr>Utajované porody</vt:lpstr>
      <vt:lpstr>Anonymní porod</vt:lpstr>
      <vt:lpstr>SYSTÉM PÉČE O OHROŽENÉ DĚTI</vt:lpstr>
      <vt:lpstr>Ochrana dítěte</vt:lpstr>
      <vt:lpstr>Sociálně-právní ochrana dítěte</vt:lpstr>
      <vt:lpstr>Sociálně-právní ochrana dítěte</vt:lpstr>
      <vt:lpstr>Orgány s obecnou působností na úseku ochrany dítěte:</vt:lpstr>
      <vt:lpstr>Hlavní principy právní úpravy sociálně právní ochrany dětí</vt:lpstr>
      <vt:lpstr>Principy:</vt:lpstr>
      <vt:lpstr>Typické situace, na které se sociálně právní ochrana vztahuje</vt:lpstr>
      <vt:lpstr>Typické situace, na které se sociálně právní ochrana vztahuje</vt:lpstr>
      <vt:lpstr>NGO</vt:lpstr>
      <vt:lpstr>Reforma péče o ohrožené děti</vt:lpstr>
      <vt:lpstr>NÁRODNÍ STRATEGIE ochrany práv dětí „Právo na dětství“</vt:lpstr>
      <vt:lpstr>NÁRODNÍ STRATEGIE ochrany práv dětí „Právo na dětství“</vt:lpstr>
      <vt:lpstr>NÁRODNÍ STRATEGIE ochrany práv dětí „Právo na dětství“</vt:lpstr>
      <vt:lpstr>Charakter systému ochrany práv dětí a péče o ohrožené děti 2029: </vt:lpstr>
      <vt:lpstr>Charakter systému ochrany práv dětí a péče o ohrožené děti 2029: </vt:lpstr>
      <vt:lpstr>(Minulý) Národní akční plán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Bouša Ondřej Mgr.</dc:creator>
  <cp:lastModifiedBy>Bouša Ondřej Mgr.</cp:lastModifiedBy>
  <cp:revision>24</cp:revision>
  <dcterms:created xsi:type="dcterms:W3CDTF">2021-03-26T08:29:18Z</dcterms:created>
  <dcterms:modified xsi:type="dcterms:W3CDTF">2021-04-08T07:22:09Z</dcterms:modified>
</cp:coreProperties>
</file>