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85" r:id="rId14"/>
    <p:sldId id="274" r:id="rId15"/>
    <p:sldId id="277" r:id="rId16"/>
    <p:sldId id="278" r:id="rId17"/>
    <p:sldId id="281" r:id="rId18"/>
    <p:sldId id="280" r:id="rId19"/>
    <p:sldId id="289" r:id="rId20"/>
    <p:sldId id="290" r:id="rId21"/>
    <p:sldId id="292" r:id="rId22"/>
    <p:sldId id="29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680"/>
  </p:normalViewPr>
  <p:slideViewPr>
    <p:cSldViewPr snapToGrid="0">
      <p:cViewPr varScale="1">
        <p:scale>
          <a:sx n="103" d="100"/>
          <a:sy n="103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itka\Desktop\anal&#253;za2019_graf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/AdliMac/Desktop/IRTIS/Reports/mHealth_report/mHealth-report-graf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964557460952E-2"/>
          <c:y val="0.15061456940523943"/>
          <c:w val="0.90928249566210828"/>
          <c:h val="0.46753935080365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Informace!$B$3</c:f>
              <c:strCache>
                <c:ptCount val="1"/>
                <c:pt idx="0">
                  <c:v> % z celkového počtu obyvatel v dané socio-demografické skupině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Informace!$A$4:$A$23</c:f>
              <c:strCache>
                <c:ptCount val="20"/>
                <c:pt idx="0">
                  <c:v>Celkem</c:v>
                </c:pt>
                <c:pt idx="2">
                  <c:v>  muži</c:v>
                </c:pt>
                <c:pt idx="3">
                  <c:v>  ženy</c:v>
                </c:pt>
                <c:pt idx="5">
                  <c:v>  16–24 let</c:v>
                </c:pt>
                <c:pt idx="6">
                  <c:v>  25–34 let</c:v>
                </c:pt>
                <c:pt idx="7">
                  <c:v>  35–44 let</c:v>
                </c:pt>
                <c:pt idx="8">
                  <c:v>  45–54 let</c:v>
                </c:pt>
                <c:pt idx="9">
                  <c:v>  55–64 let</c:v>
                </c:pt>
                <c:pt idx="10">
                  <c:v>  65+</c:v>
                </c:pt>
                <c:pt idx="12">
                  <c:v>  základní</c:v>
                </c:pt>
                <c:pt idx="13">
                  <c:v>  střední bez maturity </c:v>
                </c:pt>
                <c:pt idx="14">
                  <c:v>  střední s maturitou </c:v>
                </c:pt>
                <c:pt idx="15">
                  <c:v>  vysokoškolské</c:v>
                </c:pt>
                <c:pt idx="17">
                  <c:v>  ženy na RD</c:v>
                </c:pt>
                <c:pt idx="18">
                  <c:v>  studenti 16+</c:v>
                </c:pt>
                <c:pt idx="19">
                  <c:v>  důchodci</c:v>
                </c:pt>
              </c:strCache>
            </c:strRef>
          </c:cat>
          <c:val>
            <c:numRef>
              <c:f>Informace!$B$4:$B$23</c:f>
              <c:numCache>
                <c:formatCode>General</c:formatCode>
                <c:ptCount val="20"/>
                <c:pt idx="0" formatCode="#,##0.0__">
                  <c:v>52.638067053672607</c:v>
                </c:pt>
                <c:pt idx="2" formatCode="#,##0.0__">
                  <c:v>41.846499988651054</c:v>
                </c:pt>
                <c:pt idx="3" formatCode="#,##0.0__">
                  <c:v>62.677948056918751</c:v>
                </c:pt>
                <c:pt idx="5" formatCode="#,##0.0__">
                  <c:v>43.186329897265594</c:v>
                </c:pt>
                <c:pt idx="6" formatCode="#,##0.0__">
                  <c:v>64.349228952537374</c:v>
                </c:pt>
                <c:pt idx="7" formatCode="#,##0.0__">
                  <c:v>63.245026870159613</c:v>
                </c:pt>
                <c:pt idx="8" formatCode="#,##0.0__">
                  <c:v>63.76715771253798</c:v>
                </c:pt>
                <c:pt idx="9" formatCode="#,##0.0__">
                  <c:v>56.866085356309249</c:v>
                </c:pt>
                <c:pt idx="10" formatCode="#,##0.0__">
                  <c:v>29.238549135509214</c:v>
                </c:pt>
                <c:pt idx="12" formatCode="#,##0.0__">
                  <c:v>38.629712415890914</c:v>
                </c:pt>
                <c:pt idx="13" formatCode="#,##0.0__">
                  <c:v>50.996243356067275</c:v>
                </c:pt>
                <c:pt idx="14" formatCode="#,##0.0__">
                  <c:v>68.348214990872577</c:v>
                </c:pt>
                <c:pt idx="15" formatCode="#,##0.0__">
                  <c:v>75.735320000406759</c:v>
                </c:pt>
                <c:pt idx="17" formatCode="#,##0.0__">
                  <c:v>81.284832126143172</c:v>
                </c:pt>
                <c:pt idx="18" formatCode="#,##0.0__">
                  <c:v>44.35750528603922</c:v>
                </c:pt>
                <c:pt idx="19" formatCode="#,##0.0__">
                  <c:v>31.10172346926063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1-AE48-88CD-86BD6BA09E46}"/>
            </c:ext>
          </c:extLst>
        </c:ser>
        <c:ser>
          <c:idx val="1"/>
          <c:order val="1"/>
          <c:tx>
            <c:strRef>
              <c:f>Informace!$C$3</c:f>
              <c:strCache>
                <c:ptCount val="1"/>
                <c:pt idx="0">
                  <c:v> % z celkového počtu uživatelů internetu v dané socio-demografické skupině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Informace!$A$4:$A$23</c:f>
              <c:strCache>
                <c:ptCount val="20"/>
                <c:pt idx="0">
                  <c:v>Celkem</c:v>
                </c:pt>
                <c:pt idx="2">
                  <c:v>  muži</c:v>
                </c:pt>
                <c:pt idx="3">
                  <c:v>  ženy</c:v>
                </c:pt>
                <c:pt idx="5">
                  <c:v>  16–24 let</c:v>
                </c:pt>
                <c:pt idx="6">
                  <c:v>  25–34 let</c:v>
                </c:pt>
                <c:pt idx="7">
                  <c:v>  35–44 let</c:v>
                </c:pt>
                <c:pt idx="8">
                  <c:v>  45–54 let</c:v>
                </c:pt>
                <c:pt idx="9">
                  <c:v>  55–64 let</c:v>
                </c:pt>
                <c:pt idx="10">
                  <c:v>  65+</c:v>
                </c:pt>
                <c:pt idx="12">
                  <c:v>  základní</c:v>
                </c:pt>
                <c:pt idx="13">
                  <c:v>  střední bez maturity </c:v>
                </c:pt>
                <c:pt idx="14">
                  <c:v>  střední s maturitou </c:v>
                </c:pt>
                <c:pt idx="15">
                  <c:v>  vysokoškolské</c:v>
                </c:pt>
                <c:pt idx="17">
                  <c:v>  ženy na RD</c:v>
                </c:pt>
                <c:pt idx="18">
                  <c:v>  studenti 16+</c:v>
                </c:pt>
                <c:pt idx="19">
                  <c:v>  důchodci</c:v>
                </c:pt>
              </c:strCache>
            </c:strRef>
          </c:cat>
          <c:val>
            <c:numRef>
              <c:f>Informace!$C$4:$C$23</c:f>
              <c:numCache>
                <c:formatCode>General</c:formatCode>
                <c:ptCount val="20"/>
                <c:pt idx="0" formatCode="#,##0.0__">
                  <c:v>65.092195921652504</c:v>
                </c:pt>
                <c:pt idx="2" formatCode="#,##0.0__">
                  <c:v>50.060387464071574</c:v>
                </c:pt>
                <c:pt idx="3" formatCode="#,##0.0__">
                  <c:v>80.016135654066872</c:v>
                </c:pt>
                <c:pt idx="5" formatCode="#,##0.0__">
                  <c:v>43.946074645012168</c:v>
                </c:pt>
                <c:pt idx="6" formatCode="#,##0.0__">
                  <c:v>66.128298589290083</c:v>
                </c:pt>
                <c:pt idx="7" formatCode="#,##0.0__">
                  <c:v>65.126906879142709</c:v>
                </c:pt>
                <c:pt idx="8" formatCode="#,##0.0__">
                  <c:v>67.621763437550214</c:v>
                </c:pt>
                <c:pt idx="9" formatCode="#,##0.0__">
                  <c:v>70.066508565296303</c:v>
                </c:pt>
                <c:pt idx="10" formatCode="#,##0.0__">
                  <c:v>74.654799451363246</c:v>
                </c:pt>
                <c:pt idx="12" formatCode="#,##0.0__">
                  <c:v>57.009619921697272</c:v>
                </c:pt>
                <c:pt idx="13" formatCode="#,##0.0__">
                  <c:v>58.217353633854763</c:v>
                </c:pt>
                <c:pt idx="14" formatCode="#,##0.0__">
                  <c:v>69.901992188545734</c:v>
                </c:pt>
                <c:pt idx="15" formatCode="#,##0.0__">
                  <c:v>75.997485044886929</c:v>
                </c:pt>
                <c:pt idx="17" formatCode="#,##0.0__">
                  <c:v>85.043261404529062</c:v>
                </c:pt>
                <c:pt idx="18" formatCode="#,##0.0__">
                  <c:v>44.872958325770945</c:v>
                </c:pt>
                <c:pt idx="19" formatCode="#,##0.0__">
                  <c:v>76.197534314305074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F1-AE48-88CD-86BD6BA09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1"/>
        <c:overlap val="-21"/>
        <c:axId val="80528512"/>
        <c:axId val="80530048"/>
      </c:barChart>
      <c:catAx>
        <c:axId val="8052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CZ"/>
          </a:p>
        </c:txPr>
        <c:crossAx val="80530048"/>
        <c:crosses val="autoZero"/>
        <c:auto val="1"/>
        <c:lblAlgn val="ctr"/>
        <c:lblOffset val="100"/>
        <c:noMultiLvlLbl val="0"/>
      </c:catAx>
      <c:valAx>
        <c:axId val="80530048"/>
        <c:scaling>
          <c:orientation val="minMax"/>
          <c:max val="9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CZ"/>
          </a:p>
        </c:txPr>
        <c:crossAx val="80528512"/>
        <c:crosses val="autoZero"/>
        <c:crossBetween val="between"/>
      </c:valAx>
      <c:spPr>
        <a:noFill/>
        <a:ln w="9525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0717028184898116"/>
          <c:y val="2.1563342318059397E-2"/>
          <c:w val="0.87748437143876423"/>
          <c:h val="0.1013160147434400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'Fce x gender'!$B$1</c:f>
              <c:strCache>
                <c:ptCount val="1"/>
                <c:pt idx="0">
                  <c:v>Denně</c:v>
                </c:pt>
              </c:strCache>
            </c:strRef>
          </c:tx>
          <c:spPr>
            <a:solidFill>
              <a:srgbClr val="3B5E7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B5E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33-ED42-BF83-D85204CF85CA}"/>
              </c:ext>
            </c:extLst>
          </c:dPt>
          <c:dPt>
            <c:idx val="1"/>
            <c:invertIfNegative val="0"/>
            <c:bubble3D val="0"/>
            <c:spPr>
              <a:solidFill>
                <a:srgbClr val="3B5E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33-ED42-BF83-D85204CF85CA}"/>
              </c:ext>
            </c:extLst>
          </c:dPt>
          <c:dPt>
            <c:idx val="3"/>
            <c:invertIfNegative val="0"/>
            <c:bubble3D val="0"/>
            <c:spPr>
              <a:solidFill>
                <a:srgbClr val="DAA9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33-ED42-BF83-D85204CF85CA}"/>
              </c:ext>
            </c:extLst>
          </c:dPt>
          <c:dPt>
            <c:idx val="4"/>
            <c:invertIfNegative val="0"/>
            <c:bubble3D val="0"/>
            <c:spPr>
              <a:solidFill>
                <a:srgbClr val="DAA9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33-ED42-BF83-D85204CF85CA}"/>
              </c:ext>
            </c:extLst>
          </c:dPt>
          <c:dPt>
            <c:idx val="5"/>
            <c:invertIfNegative val="0"/>
            <c:bubble3D val="0"/>
            <c:spPr>
              <a:solidFill>
                <a:srgbClr val="3B5E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B33-ED42-BF83-D85204CF85CA}"/>
              </c:ext>
            </c:extLst>
          </c:dPt>
          <c:dPt>
            <c:idx val="6"/>
            <c:invertIfNegative val="0"/>
            <c:bubble3D val="0"/>
            <c:spPr>
              <a:solidFill>
                <a:srgbClr val="DAA9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B33-ED42-BF83-D85204CF85CA}"/>
              </c:ext>
            </c:extLst>
          </c:dPt>
          <c:dPt>
            <c:idx val="7"/>
            <c:invertIfNegative val="0"/>
            <c:bubble3D val="0"/>
            <c:spPr>
              <a:solidFill>
                <a:srgbClr val="DAA9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B33-ED42-BF83-D85204CF85CA}"/>
              </c:ext>
            </c:extLst>
          </c:dPt>
          <c:dPt>
            <c:idx val="8"/>
            <c:invertIfNegative val="0"/>
            <c:bubble3D val="0"/>
            <c:spPr>
              <a:solidFill>
                <a:srgbClr val="3B5E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B33-ED42-BF83-D85204CF85CA}"/>
              </c:ext>
            </c:extLst>
          </c:dPt>
          <c:dPt>
            <c:idx val="9"/>
            <c:invertIfNegative val="0"/>
            <c:bubble3D val="0"/>
            <c:spPr>
              <a:solidFill>
                <a:srgbClr val="82A7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B33-ED42-BF83-D85204CF85CA}"/>
              </c:ext>
            </c:extLst>
          </c:dPt>
          <c:dPt>
            <c:idx val="10"/>
            <c:invertIfNegative val="0"/>
            <c:bubble3D val="0"/>
            <c:spPr>
              <a:solidFill>
                <a:srgbClr val="82A7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B33-ED42-BF83-D85204CF85CA}"/>
              </c:ext>
            </c:extLst>
          </c:dPt>
          <c:dPt>
            <c:idx val="11"/>
            <c:invertIfNegative val="0"/>
            <c:bubble3D val="0"/>
            <c:spPr>
              <a:solidFill>
                <a:srgbClr val="3B5E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B33-ED42-BF83-D85204CF85CA}"/>
              </c:ext>
            </c:extLst>
          </c:dPt>
          <c:dPt>
            <c:idx val="12"/>
            <c:invertIfNegative val="0"/>
            <c:bubble3D val="0"/>
            <c:spPr>
              <a:solidFill>
                <a:srgbClr val="82A7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B33-ED42-BF83-D85204CF85CA}"/>
              </c:ext>
            </c:extLst>
          </c:dPt>
          <c:dPt>
            <c:idx val="13"/>
            <c:invertIfNegative val="0"/>
            <c:bubble3D val="0"/>
            <c:spPr>
              <a:solidFill>
                <a:srgbClr val="82A7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B33-ED42-BF83-D85204CF85CA}"/>
              </c:ext>
            </c:extLst>
          </c:dPt>
          <c:dPt>
            <c:idx val="14"/>
            <c:invertIfNegative val="0"/>
            <c:bubble3D val="0"/>
            <c:spPr>
              <a:solidFill>
                <a:srgbClr val="3B5E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B33-ED42-BF83-D85204CF85CA}"/>
              </c:ext>
            </c:extLst>
          </c:dPt>
          <c:dPt>
            <c:idx val="17"/>
            <c:invertIfNegative val="0"/>
            <c:bubble3D val="0"/>
            <c:spPr>
              <a:solidFill>
                <a:srgbClr val="3B5E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B33-ED42-BF83-D85204CF85CA}"/>
              </c:ext>
            </c:extLst>
          </c:dPt>
          <c:dPt>
            <c:idx val="18"/>
            <c:invertIfNegative val="0"/>
            <c:bubble3D val="0"/>
            <c:spPr>
              <a:solidFill>
                <a:srgbClr val="3B5E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B33-ED42-BF83-D85204CF85CA}"/>
              </c:ext>
            </c:extLst>
          </c:dPt>
          <c:dPt>
            <c:idx val="20"/>
            <c:invertIfNegative val="0"/>
            <c:bubble3D val="0"/>
            <c:spPr>
              <a:solidFill>
                <a:srgbClr val="3B5E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B33-ED42-BF83-D85204CF85CA}"/>
              </c:ext>
            </c:extLst>
          </c:dPt>
          <c:dPt>
            <c:idx val="21"/>
            <c:invertIfNegative val="0"/>
            <c:bubble3D val="0"/>
            <c:spPr>
              <a:solidFill>
                <a:srgbClr val="3B5E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CB33-ED42-BF83-D85204CF85CA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6576" tIns="18288" rIns="36576" bIns="18288" anchor="t" anchorCtr="0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Segoe UI" charset="0"/>
                      <a:ea typeface="Segoe UI" charset="0"/>
                      <a:cs typeface="Segoe UI" charset="0"/>
                    </a:defRPr>
                  </a:pPr>
                  <a:endParaRPr lang="en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CB33-ED42-BF83-D85204CF85C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6576" tIns="18288" rIns="36576" bIns="18288" anchor="t" anchorCtr="0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Segoe UI" charset="0"/>
                      <a:ea typeface="Segoe UI" charset="0"/>
                      <a:cs typeface="Segoe UI" charset="0"/>
                    </a:defRPr>
                  </a:pPr>
                  <a:endParaRPr lang="en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CB33-ED42-BF83-D85204CF85C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6576" tIns="18288" rIns="36576" bIns="18288" anchor="t" anchorCtr="0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Segoe UI" charset="0"/>
                      <a:ea typeface="Segoe UI" charset="0"/>
                      <a:cs typeface="Segoe UI" charset="0"/>
                    </a:defRPr>
                  </a:pPr>
                  <a:endParaRPr lang="en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CB33-ED42-BF83-D85204CF85C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6576" tIns="18288" rIns="36576" bIns="18288" anchor="t" anchorCtr="0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Segoe UI" charset="0"/>
                      <a:ea typeface="Segoe UI" charset="0"/>
                      <a:cs typeface="Segoe UI" charset="0"/>
                    </a:defRPr>
                  </a:pPr>
                  <a:endParaRPr lang="en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CB33-ED42-BF83-D85204CF8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6576" tIns="18288" rIns="36576" bIns="18288" anchor="t" anchorCtr="0">
                <a:no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Segoe UI" charset="0"/>
                    <a:ea typeface="Segoe UI" charset="0"/>
                    <a:cs typeface="Segoe UI" charset="0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'Fce x gender'!$A$2:$A$18</c:f>
              <c:strCache>
                <c:ptCount val="17"/>
                <c:pt idx="0">
                  <c:v>                                                  rodiče</c:v>
                </c:pt>
                <c:pt idx="1">
                  <c:v>Léky                            adolescenti</c:v>
                </c:pt>
                <c:pt idx="3">
                  <c:v>                                                  rodiče</c:v>
                </c:pt>
                <c:pt idx="4">
                  <c:v>Nemoci, léčba           adolescenti</c:v>
                </c:pt>
                <c:pt idx="6">
                  <c:v>                                                  rodiče</c:v>
                </c:pt>
                <c:pt idx="7">
                  <c:v>COVID-19                  adolescenti</c:v>
                </c:pt>
                <c:pt idx="9">
                  <c:v>                                                   rodiče</c:v>
                </c:pt>
                <c:pt idx="10">
                  <c:v>Hubnutí                     adolescenti</c:v>
                </c:pt>
                <c:pt idx="12">
                  <c:v>                                                   rodiče</c:v>
                </c:pt>
                <c:pt idx="13">
                  <c:v>Cvičení                       adolescenti</c:v>
                </c:pt>
                <c:pt idx="15">
                  <c:v>                                                   rodiče</c:v>
                </c:pt>
                <c:pt idx="16">
                  <c:v>Výživa                        adolescenti</c:v>
                </c:pt>
              </c:strCache>
            </c:strRef>
          </c:cat>
          <c:val>
            <c:numRef>
              <c:f>'Fce x gender'!$B$2:$B$18</c:f>
              <c:numCache>
                <c:formatCode>0</c:formatCode>
                <c:ptCount val="17"/>
                <c:pt idx="0">
                  <c:v>1</c:v>
                </c:pt>
                <c:pt idx="1">
                  <c:v>1</c:v>
                </c:pt>
                <c:pt idx="3">
                  <c:v>2</c:v>
                </c:pt>
                <c:pt idx="4">
                  <c:v>3</c:v>
                </c:pt>
                <c:pt idx="6">
                  <c:v>26</c:v>
                </c:pt>
                <c:pt idx="7">
                  <c:v>15</c:v>
                </c:pt>
                <c:pt idx="9">
                  <c:v>2</c:v>
                </c:pt>
                <c:pt idx="10">
                  <c:v>5</c:v>
                </c:pt>
                <c:pt idx="12">
                  <c:v>2</c:v>
                </c:pt>
                <c:pt idx="13">
                  <c:v>8</c:v>
                </c:pt>
                <c:pt idx="15">
                  <c:v>2</c:v>
                </c:pt>
                <c:pt idx="1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CB33-ED42-BF83-D85204CF85CA}"/>
            </c:ext>
          </c:extLst>
        </c:ser>
        <c:ser>
          <c:idx val="1"/>
          <c:order val="1"/>
          <c:tx>
            <c:strRef>
              <c:f>'Fce x gender'!$C$1</c:f>
              <c:strCache>
                <c:ptCount val="1"/>
                <c:pt idx="0">
                  <c:v>Několikrát do týdne</c:v>
                </c:pt>
              </c:strCache>
            </c:strRef>
          </c:tx>
          <c:spPr>
            <a:solidFill>
              <a:srgbClr val="3B5E7B">
                <a:alpha val="6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B5E7B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CB33-ED42-BF83-D85204CF85CA}"/>
              </c:ext>
            </c:extLst>
          </c:dPt>
          <c:dPt>
            <c:idx val="1"/>
            <c:invertIfNegative val="0"/>
            <c:bubble3D val="0"/>
            <c:spPr>
              <a:solidFill>
                <a:srgbClr val="3B5E7B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CB33-ED42-BF83-D85204CF85CA}"/>
              </c:ext>
            </c:extLst>
          </c:dPt>
          <c:dPt>
            <c:idx val="3"/>
            <c:invertIfNegative val="0"/>
            <c:bubble3D val="0"/>
            <c:spPr>
              <a:solidFill>
                <a:srgbClr val="DAA99A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CB33-ED42-BF83-D85204CF85CA}"/>
              </c:ext>
            </c:extLst>
          </c:dPt>
          <c:dPt>
            <c:idx val="4"/>
            <c:invertIfNegative val="0"/>
            <c:bubble3D val="0"/>
            <c:spPr>
              <a:solidFill>
                <a:srgbClr val="DAA99A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CB33-ED42-BF83-D85204CF85CA}"/>
              </c:ext>
            </c:extLst>
          </c:dPt>
          <c:dPt>
            <c:idx val="5"/>
            <c:invertIfNegative val="0"/>
            <c:bubble3D val="0"/>
            <c:spPr>
              <a:solidFill>
                <a:srgbClr val="3B5E7B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CB33-ED42-BF83-D85204CF85CA}"/>
              </c:ext>
            </c:extLst>
          </c:dPt>
          <c:dPt>
            <c:idx val="6"/>
            <c:invertIfNegative val="0"/>
            <c:bubble3D val="0"/>
            <c:spPr>
              <a:solidFill>
                <a:srgbClr val="DAA99A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CB33-ED42-BF83-D85204CF85CA}"/>
              </c:ext>
            </c:extLst>
          </c:dPt>
          <c:dPt>
            <c:idx val="7"/>
            <c:invertIfNegative val="0"/>
            <c:bubble3D val="0"/>
            <c:spPr>
              <a:solidFill>
                <a:srgbClr val="DAA99A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CB33-ED42-BF83-D85204CF85CA}"/>
              </c:ext>
            </c:extLst>
          </c:dPt>
          <c:dPt>
            <c:idx val="8"/>
            <c:invertIfNegative val="0"/>
            <c:bubble3D val="0"/>
            <c:spPr>
              <a:solidFill>
                <a:srgbClr val="3B5E7B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CB33-ED42-BF83-D85204CF85CA}"/>
              </c:ext>
            </c:extLst>
          </c:dPt>
          <c:dPt>
            <c:idx val="9"/>
            <c:invertIfNegative val="0"/>
            <c:bubble3D val="0"/>
            <c:spPr>
              <a:solidFill>
                <a:srgbClr val="82A7B4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CB33-ED42-BF83-D85204CF85CA}"/>
              </c:ext>
            </c:extLst>
          </c:dPt>
          <c:dPt>
            <c:idx val="10"/>
            <c:invertIfNegative val="0"/>
            <c:bubble3D val="0"/>
            <c:spPr>
              <a:solidFill>
                <a:srgbClr val="82A7B4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CB33-ED42-BF83-D85204CF85CA}"/>
              </c:ext>
            </c:extLst>
          </c:dPt>
          <c:dPt>
            <c:idx val="11"/>
            <c:invertIfNegative val="0"/>
            <c:bubble3D val="0"/>
            <c:spPr>
              <a:solidFill>
                <a:srgbClr val="3B5E7B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CB33-ED42-BF83-D85204CF85CA}"/>
              </c:ext>
            </c:extLst>
          </c:dPt>
          <c:dPt>
            <c:idx val="12"/>
            <c:invertIfNegative val="0"/>
            <c:bubble3D val="0"/>
            <c:spPr>
              <a:solidFill>
                <a:srgbClr val="82A7B4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CB33-ED42-BF83-D85204CF85CA}"/>
              </c:ext>
            </c:extLst>
          </c:dPt>
          <c:dPt>
            <c:idx val="13"/>
            <c:invertIfNegative val="0"/>
            <c:bubble3D val="0"/>
            <c:spPr>
              <a:solidFill>
                <a:srgbClr val="82A7B4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CB33-ED42-BF83-D85204CF85CA}"/>
              </c:ext>
            </c:extLst>
          </c:dPt>
          <c:dPt>
            <c:idx val="14"/>
            <c:invertIfNegative val="0"/>
            <c:bubble3D val="0"/>
            <c:spPr>
              <a:solidFill>
                <a:srgbClr val="3B5E7B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CB33-ED42-BF83-D85204CF85CA}"/>
              </c:ext>
            </c:extLst>
          </c:dPt>
          <c:dPt>
            <c:idx val="15"/>
            <c:invertIfNegative val="0"/>
            <c:bubble3D val="0"/>
            <c:spPr>
              <a:solidFill>
                <a:srgbClr val="3B5E7B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CB33-ED42-BF83-D85204CF85CA}"/>
              </c:ext>
            </c:extLst>
          </c:dPt>
          <c:dPt>
            <c:idx val="16"/>
            <c:invertIfNegative val="0"/>
            <c:bubble3D val="0"/>
            <c:spPr>
              <a:solidFill>
                <a:srgbClr val="3B5E7B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CB33-ED42-BF83-D85204CF85CA}"/>
              </c:ext>
            </c:extLst>
          </c:dPt>
          <c:dPt>
            <c:idx val="17"/>
            <c:invertIfNegative val="0"/>
            <c:bubble3D val="0"/>
            <c:spPr>
              <a:solidFill>
                <a:srgbClr val="3B5E7B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CB33-ED42-BF83-D85204CF85CA}"/>
              </c:ext>
            </c:extLst>
          </c:dPt>
          <c:dPt>
            <c:idx val="18"/>
            <c:invertIfNegative val="0"/>
            <c:bubble3D val="0"/>
            <c:spPr>
              <a:solidFill>
                <a:srgbClr val="3B5E7B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CB33-ED42-BF83-D85204CF85CA}"/>
              </c:ext>
            </c:extLst>
          </c:dPt>
          <c:dPt>
            <c:idx val="20"/>
            <c:invertIfNegative val="0"/>
            <c:bubble3D val="0"/>
            <c:spPr>
              <a:solidFill>
                <a:srgbClr val="3B5E7B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CB33-ED42-BF83-D85204CF85CA}"/>
              </c:ext>
            </c:extLst>
          </c:dPt>
          <c:dPt>
            <c:idx val="21"/>
            <c:invertIfNegative val="0"/>
            <c:bubble3D val="0"/>
            <c:spPr>
              <a:solidFill>
                <a:srgbClr val="3B5E7B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CB33-ED42-BF83-D85204CF85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t" anchorCtr="0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'Fce x gender'!$A$2:$A$18</c:f>
              <c:strCache>
                <c:ptCount val="17"/>
                <c:pt idx="0">
                  <c:v>                                                  rodiče</c:v>
                </c:pt>
                <c:pt idx="1">
                  <c:v>Léky                            adolescenti</c:v>
                </c:pt>
                <c:pt idx="3">
                  <c:v>                                                  rodiče</c:v>
                </c:pt>
                <c:pt idx="4">
                  <c:v>Nemoci, léčba           adolescenti</c:v>
                </c:pt>
                <c:pt idx="6">
                  <c:v>                                                  rodiče</c:v>
                </c:pt>
                <c:pt idx="7">
                  <c:v>COVID-19                  adolescenti</c:v>
                </c:pt>
                <c:pt idx="9">
                  <c:v>                                                   rodiče</c:v>
                </c:pt>
                <c:pt idx="10">
                  <c:v>Hubnutí                     adolescenti</c:v>
                </c:pt>
                <c:pt idx="12">
                  <c:v>                                                   rodiče</c:v>
                </c:pt>
                <c:pt idx="13">
                  <c:v>Cvičení                       adolescenti</c:v>
                </c:pt>
                <c:pt idx="15">
                  <c:v>                                                   rodiče</c:v>
                </c:pt>
                <c:pt idx="16">
                  <c:v>Výživa                        adolescenti</c:v>
                </c:pt>
              </c:strCache>
            </c:strRef>
          </c:cat>
          <c:val>
            <c:numRef>
              <c:f>'Fce x gender'!$C$2:$C$18</c:f>
              <c:numCache>
                <c:formatCode>0</c:formatCode>
                <c:ptCount val="17"/>
                <c:pt idx="0">
                  <c:v>8</c:v>
                </c:pt>
                <c:pt idx="1">
                  <c:v>6</c:v>
                </c:pt>
                <c:pt idx="3">
                  <c:v>10</c:v>
                </c:pt>
                <c:pt idx="4">
                  <c:v>9</c:v>
                </c:pt>
                <c:pt idx="6">
                  <c:v>29</c:v>
                </c:pt>
                <c:pt idx="7">
                  <c:v>20</c:v>
                </c:pt>
                <c:pt idx="9">
                  <c:v>6</c:v>
                </c:pt>
                <c:pt idx="10">
                  <c:v>8</c:v>
                </c:pt>
                <c:pt idx="12">
                  <c:v>8</c:v>
                </c:pt>
                <c:pt idx="13">
                  <c:v>20</c:v>
                </c:pt>
                <c:pt idx="15">
                  <c:v>11</c:v>
                </c:pt>
                <c:pt idx="1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D-CB33-ED42-BF83-D85204CF85CA}"/>
            </c:ext>
          </c:extLst>
        </c:ser>
        <c:ser>
          <c:idx val="2"/>
          <c:order val="2"/>
          <c:tx>
            <c:strRef>
              <c:f>'Fce x gender'!$D$1</c:f>
              <c:strCache>
                <c:ptCount val="1"/>
                <c:pt idx="0">
                  <c:v>Několikrát do měsíce</c:v>
                </c:pt>
              </c:strCache>
            </c:strRef>
          </c:tx>
          <c:spPr>
            <a:solidFill>
              <a:srgbClr val="3B5E7B">
                <a:alpha val="3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B5E7B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CB33-ED42-BF83-D85204CF85CA}"/>
              </c:ext>
            </c:extLst>
          </c:dPt>
          <c:dPt>
            <c:idx val="1"/>
            <c:invertIfNegative val="0"/>
            <c:bubble3D val="0"/>
            <c:spPr>
              <a:solidFill>
                <a:srgbClr val="3B5E7B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CB33-ED42-BF83-D85204CF85CA}"/>
              </c:ext>
            </c:extLst>
          </c:dPt>
          <c:dPt>
            <c:idx val="3"/>
            <c:invertIfNegative val="0"/>
            <c:bubble3D val="0"/>
            <c:spPr>
              <a:solidFill>
                <a:srgbClr val="DAA99A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CB33-ED42-BF83-D85204CF85CA}"/>
              </c:ext>
            </c:extLst>
          </c:dPt>
          <c:dPt>
            <c:idx val="4"/>
            <c:invertIfNegative val="0"/>
            <c:bubble3D val="0"/>
            <c:spPr>
              <a:solidFill>
                <a:srgbClr val="DAA99A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CB33-ED42-BF83-D85204CF85CA}"/>
              </c:ext>
            </c:extLst>
          </c:dPt>
          <c:dPt>
            <c:idx val="5"/>
            <c:invertIfNegative val="0"/>
            <c:bubble3D val="0"/>
            <c:spPr>
              <a:solidFill>
                <a:srgbClr val="3B5E7B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CB33-ED42-BF83-D85204CF85CA}"/>
              </c:ext>
            </c:extLst>
          </c:dPt>
          <c:dPt>
            <c:idx val="6"/>
            <c:invertIfNegative val="0"/>
            <c:bubble3D val="0"/>
            <c:spPr>
              <a:solidFill>
                <a:srgbClr val="DAA99A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CB33-ED42-BF83-D85204CF85CA}"/>
              </c:ext>
            </c:extLst>
          </c:dPt>
          <c:dPt>
            <c:idx val="7"/>
            <c:invertIfNegative val="0"/>
            <c:bubble3D val="0"/>
            <c:spPr>
              <a:solidFill>
                <a:srgbClr val="DAA99A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CB33-ED42-BF83-D85204CF85CA}"/>
              </c:ext>
            </c:extLst>
          </c:dPt>
          <c:dPt>
            <c:idx val="8"/>
            <c:invertIfNegative val="0"/>
            <c:bubble3D val="0"/>
            <c:spPr>
              <a:solidFill>
                <a:srgbClr val="3B5E7B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CB33-ED42-BF83-D85204CF85CA}"/>
              </c:ext>
            </c:extLst>
          </c:dPt>
          <c:dPt>
            <c:idx val="9"/>
            <c:invertIfNegative val="0"/>
            <c:bubble3D val="0"/>
            <c:spPr>
              <a:solidFill>
                <a:srgbClr val="82A7B4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CB33-ED42-BF83-D85204CF85CA}"/>
              </c:ext>
            </c:extLst>
          </c:dPt>
          <c:dPt>
            <c:idx val="10"/>
            <c:invertIfNegative val="0"/>
            <c:bubble3D val="0"/>
            <c:spPr>
              <a:solidFill>
                <a:srgbClr val="82A7B4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CB33-ED42-BF83-D85204CF85CA}"/>
              </c:ext>
            </c:extLst>
          </c:dPt>
          <c:dPt>
            <c:idx val="11"/>
            <c:invertIfNegative val="0"/>
            <c:bubble3D val="0"/>
            <c:spPr>
              <a:solidFill>
                <a:srgbClr val="3B5E7B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CB33-ED42-BF83-D85204CF85CA}"/>
              </c:ext>
            </c:extLst>
          </c:dPt>
          <c:dPt>
            <c:idx val="12"/>
            <c:invertIfNegative val="0"/>
            <c:bubble3D val="0"/>
            <c:spPr>
              <a:solidFill>
                <a:srgbClr val="82A7B4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CB33-ED42-BF83-D85204CF85CA}"/>
              </c:ext>
            </c:extLst>
          </c:dPt>
          <c:dPt>
            <c:idx val="13"/>
            <c:invertIfNegative val="0"/>
            <c:bubble3D val="0"/>
            <c:spPr>
              <a:solidFill>
                <a:srgbClr val="82A7B4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CB33-ED42-BF83-D85204CF85CA}"/>
              </c:ext>
            </c:extLst>
          </c:dPt>
          <c:dPt>
            <c:idx val="14"/>
            <c:invertIfNegative val="0"/>
            <c:bubble3D val="0"/>
            <c:spPr>
              <a:solidFill>
                <a:srgbClr val="3B5E7B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CB33-ED42-BF83-D85204CF85CA}"/>
              </c:ext>
            </c:extLst>
          </c:dPt>
          <c:dPt>
            <c:idx val="15"/>
            <c:invertIfNegative val="0"/>
            <c:bubble3D val="0"/>
            <c:spPr>
              <a:solidFill>
                <a:srgbClr val="3B5E7B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CB33-ED42-BF83-D85204CF85CA}"/>
              </c:ext>
            </c:extLst>
          </c:dPt>
          <c:dPt>
            <c:idx val="16"/>
            <c:invertIfNegative val="0"/>
            <c:bubble3D val="0"/>
            <c:spPr>
              <a:solidFill>
                <a:srgbClr val="3B5E7B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CB33-ED42-BF83-D85204CF85CA}"/>
              </c:ext>
            </c:extLst>
          </c:dPt>
          <c:dPt>
            <c:idx val="17"/>
            <c:invertIfNegative val="0"/>
            <c:bubble3D val="0"/>
            <c:spPr>
              <a:solidFill>
                <a:srgbClr val="3B5E7B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CB33-ED42-BF83-D85204CF85CA}"/>
              </c:ext>
            </c:extLst>
          </c:dPt>
          <c:dPt>
            <c:idx val="18"/>
            <c:invertIfNegative val="0"/>
            <c:bubble3D val="0"/>
            <c:spPr>
              <a:solidFill>
                <a:srgbClr val="3B5E7B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CB33-ED42-BF83-D85204CF85CA}"/>
              </c:ext>
            </c:extLst>
          </c:dPt>
          <c:dPt>
            <c:idx val="20"/>
            <c:invertIfNegative val="0"/>
            <c:bubble3D val="0"/>
            <c:spPr>
              <a:solidFill>
                <a:srgbClr val="3B5E7B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CB33-ED42-BF83-D85204CF85CA}"/>
              </c:ext>
            </c:extLst>
          </c:dPt>
          <c:dPt>
            <c:idx val="21"/>
            <c:invertIfNegative val="0"/>
            <c:bubble3D val="0"/>
            <c:spPr>
              <a:solidFill>
                <a:srgbClr val="3B5E7B">
                  <a:alpha val="3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CB33-ED42-BF83-D85204CF85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t" anchorCtr="0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'Fce x gender'!$A$2:$A$18</c:f>
              <c:strCache>
                <c:ptCount val="17"/>
                <c:pt idx="0">
                  <c:v>                                                  rodiče</c:v>
                </c:pt>
                <c:pt idx="1">
                  <c:v>Léky                            adolescenti</c:v>
                </c:pt>
                <c:pt idx="3">
                  <c:v>                                                  rodiče</c:v>
                </c:pt>
                <c:pt idx="4">
                  <c:v>Nemoci, léčba           adolescenti</c:v>
                </c:pt>
                <c:pt idx="6">
                  <c:v>                                                  rodiče</c:v>
                </c:pt>
                <c:pt idx="7">
                  <c:v>COVID-19                  adolescenti</c:v>
                </c:pt>
                <c:pt idx="9">
                  <c:v>                                                   rodiče</c:v>
                </c:pt>
                <c:pt idx="10">
                  <c:v>Hubnutí                     adolescenti</c:v>
                </c:pt>
                <c:pt idx="12">
                  <c:v>                                                   rodiče</c:v>
                </c:pt>
                <c:pt idx="13">
                  <c:v>Cvičení                       adolescenti</c:v>
                </c:pt>
                <c:pt idx="15">
                  <c:v>                                                   rodiče</c:v>
                </c:pt>
                <c:pt idx="16">
                  <c:v>Výživa                        adolescenti</c:v>
                </c:pt>
              </c:strCache>
            </c:strRef>
          </c:cat>
          <c:val>
            <c:numRef>
              <c:f>'Fce x gender'!$D$2:$D$18</c:f>
              <c:numCache>
                <c:formatCode>0</c:formatCode>
                <c:ptCount val="17"/>
                <c:pt idx="0">
                  <c:v>24</c:v>
                </c:pt>
                <c:pt idx="1">
                  <c:v>13</c:v>
                </c:pt>
                <c:pt idx="3">
                  <c:v>25</c:v>
                </c:pt>
                <c:pt idx="4">
                  <c:v>18</c:v>
                </c:pt>
                <c:pt idx="6">
                  <c:v>18</c:v>
                </c:pt>
                <c:pt idx="7">
                  <c:v>17</c:v>
                </c:pt>
                <c:pt idx="9">
                  <c:v>14</c:v>
                </c:pt>
                <c:pt idx="10">
                  <c:v>13</c:v>
                </c:pt>
                <c:pt idx="12">
                  <c:v>21</c:v>
                </c:pt>
                <c:pt idx="13">
                  <c:v>27</c:v>
                </c:pt>
                <c:pt idx="15">
                  <c:v>23</c:v>
                </c:pt>
                <c:pt idx="1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6-CB33-ED42-BF83-D85204CF85CA}"/>
            </c:ext>
          </c:extLst>
        </c:ser>
        <c:ser>
          <c:idx val="3"/>
          <c:order val="3"/>
          <c:tx>
            <c:strRef>
              <c:f>'Fce x gender'!$E$1</c:f>
              <c:strCache>
                <c:ptCount val="1"/>
                <c:pt idx="0">
                  <c:v>Jen občas</c:v>
                </c:pt>
              </c:strCache>
            </c:strRef>
          </c:tx>
          <c:spPr>
            <a:solidFill>
              <a:srgbClr val="3B5E7B">
                <a:alpha val="18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B5E7B">
                  <a:alpha val="2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8-CB33-ED42-BF83-D85204CF85CA}"/>
              </c:ext>
            </c:extLst>
          </c:dPt>
          <c:dPt>
            <c:idx val="1"/>
            <c:invertIfNegative val="0"/>
            <c:bubble3D val="0"/>
            <c:spPr>
              <a:solidFill>
                <a:srgbClr val="3B5E7B">
                  <a:alpha val="2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A-CB33-ED42-BF83-D85204CF85CA}"/>
              </c:ext>
            </c:extLst>
          </c:dPt>
          <c:dPt>
            <c:idx val="3"/>
            <c:invertIfNegative val="0"/>
            <c:bubble3D val="0"/>
            <c:spPr>
              <a:solidFill>
                <a:srgbClr val="DAA99A">
                  <a:alpha val="2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C-CB33-ED42-BF83-D85204CF85CA}"/>
              </c:ext>
            </c:extLst>
          </c:dPt>
          <c:dPt>
            <c:idx val="4"/>
            <c:invertIfNegative val="0"/>
            <c:bubble3D val="0"/>
            <c:spPr>
              <a:solidFill>
                <a:srgbClr val="DAA99A">
                  <a:alpha val="2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E-CB33-ED42-BF83-D85204CF85CA}"/>
              </c:ext>
            </c:extLst>
          </c:dPt>
          <c:dPt>
            <c:idx val="5"/>
            <c:invertIfNegative val="0"/>
            <c:bubble3D val="0"/>
            <c:spPr>
              <a:solidFill>
                <a:srgbClr val="3B5E7B">
                  <a:alpha val="1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0-CB33-ED42-BF83-D85204CF85CA}"/>
              </c:ext>
            </c:extLst>
          </c:dPt>
          <c:dPt>
            <c:idx val="6"/>
            <c:invertIfNegative val="0"/>
            <c:bubble3D val="0"/>
            <c:spPr>
              <a:solidFill>
                <a:srgbClr val="DAA99A">
                  <a:alpha val="2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2-CB33-ED42-BF83-D85204CF85CA}"/>
              </c:ext>
            </c:extLst>
          </c:dPt>
          <c:dPt>
            <c:idx val="7"/>
            <c:invertIfNegative val="0"/>
            <c:bubble3D val="0"/>
            <c:spPr>
              <a:solidFill>
                <a:srgbClr val="DAA99A">
                  <a:alpha val="2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4-CB33-ED42-BF83-D85204CF85CA}"/>
              </c:ext>
            </c:extLst>
          </c:dPt>
          <c:dPt>
            <c:idx val="8"/>
            <c:invertIfNegative val="0"/>
            <c:bubble3D val="0"/>
            <c:spPr>
              <a:solidFill>
                <a:srgbClr val="3B5E7B">
                  <a:alpha val="1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6-CB33-ED42-BF83-D85204CF85CA}"/>
              </c:ext>
            </c:extLst>
          </c:dPt>
          <c:dPt>
            <c:idx val="9"/>
            <c:invertIfNegative val="0"/>
            <c:bubble3D val="0"/>
            <c:spPr>
              <a:solidFill>
                <a:srgbClr val="82A7B4">
                  <a:alpha val="2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8-CB33-ED42-BF83-D85204CF85CA}"/>
              </c:ext>
            </c:extLst>
          </c:dPt>
          <c:dPt>
            <c:idx val="10"/>
            <c:invertIfNegative val="0"/>
            <c:bubble3D val="0"/>
            <c:spPr>
              <a:solidFill>
                <a:srgbClr val="82A7B4">
                  <a:alpha val="2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A-CB33-ED42-BF83-D85204CF85CA}"/>
              </c:ext>
            </c:extLst>
          </c:dPt>
          <c:dPt>
            <c:idx val="11"/>
            <c:invertIfNegative val="0"/>
            <c:bubble3D val="0"/>
            <c:spPr>
              <a:solidFill>
                <a:srgbClr val="3B5E7B">
                  <a:alpha val="1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C-CB33-ED42-BF83-D85204CF85CA}"/>
              </c:ext>
            </c:extLst>
          </c:dPt>
          <c:dPt>
            <c:idx val="12"/>
            <c:invertIfNegative val="0"/>
            <c:bubble3D val="0"/>
            <c:spPr>
              <a:solidFill>
                <a:srgbClr val="82A7B4">
                  <a:alpha val="2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CB33-ED42-BF83-D85204CF85CA}"/>
              </c:ext>
            </c:extLst>
          </c:dPt>
          <c:dPt>
            <c:idx val="13"/>
            <c:invertIfNegative val="0"/>
            <c:bubble3D val="0"/>
            <c:spPr>
              <a:solidFill>
                <a:srgbClr val="82A7B4">
                  <a:alpha val="2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CB33-ED42-BF83-D85204CF85CA}"/>
              </c:ext>
            </c:extLst>
          </c:dPt>
          <c:dPt>
            <c:idx val="14"/>
            <c:invertIfNegative val="0"/>
            <c:bubble3D val="0"/>
            <c:spPr>
              <a:solidFill>
                <a:srgbClr val="3B5E7B">
                  <a:alpha val="1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2-CB33-ED42-BF83-D85204CF85CA}"/>
              </c:ext>
            </c:extLst>
          </c:dPt>
          <c:dPt>
            <c:idx val="15"/>
            <c:invertIfNegative val="0"/>
            <c:bubble3D val="0"/>
            <c:spPr>
              <a:solidFill>
                <a:srgbClr val="3B5E7B">
                  <a:alpha val="2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4-CB33-ED42-BF83-D85204CF85CA}"/>
              </c:ext>
            </c:extLst>
          </c:dPt>
          <c:dPt>
            <c:idx val="16"/>
            <c:invertIfNegative val="0"/>
            <c:bubble3D val="0"/>
            <c:spPr>
              <a:solidFill>
                <a:srgbClr val="3B5E7B">
                  <a:alpha val="2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6-CB33-ED42-BF83-D85204CF85CA}"/>
              </c:ext>
            </c:extLst>
          </c:dPt>
          <c:dPt>
            <c:idx val="17"/>
            <c:invertIfNegative val="0"/>
            <c:bubble3D val="0"/>
            <c:spPr>
              <a:solidFill>
                <a:srgbClr val="3B5E7B">
                  <a:alpha val="1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8-CB33-ED42-BF83-D85204CF85CA}"/>
              </c:ext>
            </c:extLst>
          </c:dPt>
          <c:dPt>
            <c:idx val="18"/>
            <c:invertIfNegative val="0"/>
            <c:bubble3D val="0"/>
            <c:spPr>
              <a:solidFill>
                <a:srgbClr val="3B5E7B">
                  <a:alpha val="1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A-CB33-ED42-BF83-D85204CF85CA}"/>
              </c:ext>
            </c:extLst>
          </c:dPt>
          <c:dPt>
            <c:idx val="20"/>
            <c:invertIfNegative val="0"/>
            <c:bubble3D val="0"/>
            <c:spPr>
              <a:solidFill>
                <a:srgbClr val="3B5E7B">
                  <a:alpha val="1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C-CB33-ED42-BF83-D85204CF85CA}"/>
              </c:ext>
            </c:extLst>
          </c:dPt>
          <c:dPt>
            <c:idx val="21"/>
            <c:invertIfNegative val="0"/>
            <c:bubble3D val="0"/>
            <c:spPr>
              <a:solidFill>
                <a:srgbClr val="3B5E7B">
                  <a:alpha val="18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E-CB33-ED42-BF83-D85204CF85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t" anchorCtr="0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pPr>
                <a:endParaRPr lang="en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'Fce x gender'!$A$2:$A$18</c:f>
              <c:strCache>
                <c:ptCount val="17"/>
                <c:pt idx="0">
                  <c:v>                                                  rodiče</c:v>
                </c:pt>
                <c:pt idx="1">
                  <c:v>Léky                            adolescenti</c:v>
                </c:pt>
                <c:pt idx="3">
                  <c:v>                                                  rodiče</c:v>
                </c:pt>
                <c:pt idx="4">
                  <c:v>Nemoci, léčba           adolescenti</c:v>
                </c:pt>
                <c:pt idx="6">
                  <c:v>                                                  rodiče</c:v>
                </c:pt>
                <c:pt idx="7">
                  <c:v>COVID-19                  adolescenti</c:v>
                </c:pt>
                <c:pt idx="9">
                  <c:v>                                                   rodiče</c:v>
                </c:pt>
                <c:pt idx="10">
                  <c:v>Hubnutí                     adolescenti</c:v>
                </c:pt>
                <c:pt idx="12">
                  <c:v>                                                   rodiče</c:v>
                </c:pt>
                <c:pt idx="13">
                  <c:v>Cvičení                       adolescenti</c:v>
                </c:pt>
                <c:pt idx="15">
                  <c:v>                                                   rodiče</c:v>
                </c:pt>
                <c:pt idx="16">
                  <c:v>Výživa                        adolescenti</c:v>
                </c:pt>
              </c:strCache>
            </c:strRef>
          </c:cat>
          <c:val>
            <c:numRef>
              <c:f>'Fce x gender'!$E$2:$E$18</c:f>
              <c:numCache>
                <c:formatCode>0</c:formatCode>
                <c:ptCount val="17"/>
                <c:pt idx="0">
                  <c:v>47</c:v>
                </c:pt>
                <c:pt idx="1">
                  <c:v>33</c:v>
                </c:pt>
                <c:pt idx="3">
                  <c:v>44</c:v>
                </c:pt>
                <c:pt idx="4">
                  <c:v>39</c:v>
                </c:pt>
                <c:pt idx="6">
                  <c:v>20</c:v>
                </c:pt>
                <c:pt idx="7">
                  <c:v>29</c:v>
                </c:pt>
                <c:pt idx="9">
                  <c:v>32</c:v>
                </c:pt>
                <c:pt idx="10">
                  <c:v>25</c:v>
                </c:pt>
                <c:pt idx="12">
                  <c:v>38</c:v>
                </c:pt>
                <c:pt idx="13">
                  <c:v>29</c:v>
                </c:pt>
                <c:pt idx="15">
                  <c:v>42</c:v>
                </c:pt>
                <c:pt idx="16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F-CB33-ED42-BF83-D85204CF85CA}"/>
            </c:ext>
          </c:extLst>
        </c:ser>
        <c:ser>
          <c:idx val="4"/>
          <c:order val="4"/>
          <c:tx>
            <c:strRef>
              <c:f>'Fce x gender'!$F$1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rgbClr val="879DAF">
                <a:alpha val="10000"/>
              </a:srgb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DAA99A">
                  <a:alpha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1-CB33-ED42-BF83-D85204CF85CA}"/>
              </c:ext>
            </c:extLst>
          </c:dPt>
          <c:dPt>
            <c:idx val="4"/>
            <c:invertIfNegative val="0"/>
            <c:bubble3D val="0"/>
            <c:spPr>
              <a:solidFill>
                <a:srgbClr val="DAA99A">
                  <a:alpha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3-CB33-ED42-BF83-D85204CF85CA}"/>
              </c:ext>
            </c:extLst>
          </c:dPt>
          <c:dPt>
            <c:idx val="6"/>
            <c:invertIfNegative val="0"/>
            <c:bubble3D val="0"/>
            <c:spPr>
              <a:solidFill>
                <a:srgbClr val="DAA99A">
                  <a:alpha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CB33-ED42-BF83-D85204CF85CA}"/>
              </c:ext>
            </c:extLst>
          </c:dPt>
          <c:dPt>
            <c:idx val="7"/>
            <c:invertIfNegative val="0"/>
            <c:bubble3D val="0"/>
            <c:spPr>
              <a:solidFill>
                <a:srgbClr val="DAA99A">
                  <a:alpha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CB33-ED42-BF83-D85204CF85CA}"/>
              </c:ext>
            </c:extLst>
          </c:dPt>
          <c:dPt>
            <c:idx val="9"/>
            <c:invertIfNegative val="0"/>
            <c:bubble3D val="0"/>
            <c:spPr>
              <a:solidFill>
                <a:srgbClr val="82A7B4">
                  <a:alpha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CB33-ED42-BF83-D85204CF85CA}"/>
              </c:ext>
            </c:extLst>
          </c:dPt>
          <c:dPt>
            <c:idx val="12"/>
            <c:invertIfNegative val="0"/>
            <c:bubble3D val="0"/>
            <c:spPr>
              <a:solidFill>
                <a:srgbClr val="82A7B4">
                  <a:alpha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B-CB33-ED42-BF83-D85204CF85CA}"/>
              </c:ext>
            </c:extLst>
          </c:dPt>
          <c:dPt>
            <c:idx val="13"/>
            <c:invertIfNegative val="0"/>
            <c:bubble3D val="0"/>
            <c:spPr>
              <a:solidFill>
                <a:srgbClr val="82A7B4">
                  <a:alpha val="1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D-CB33-ED42-BF83-D85204CF85CA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E-CB33-ED42-BF83-D85204CF85C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F-CB33-ED42-BF83-D85204CF85C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1-CB33-ED42-BF83-D85204CF85CA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3-CB33-ED42-BF83-D85204CF85CA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5-CB33-ED42-BF83-D85204CF85CA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7-CB33-ED42-BF83-D85204CF85CA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9-CB33-ED42-BF83-D85204CF85C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0-CB33-ED42-BF83-D85204CF85CA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B-CB33-ED42-BF83-D85204CF85CA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D-CB33-ED42-BF83-D85204CF85CA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1-CB33-ED42-BF83-D85204CF85CA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2-CB33-ED42-BF83-D85204CF8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'Fce x gender'!$A$2:$A$18</c:f>
              <c:strCache>
                <c:ptCount val="17"/>
                <c:pt idx="0">
                  <c:v>                                                  rodiče</c:v>
                </c:pt>
                <c:pt idx="1">
                  <c:v>Léky                            adolescenti</c:v>
                </c:pt>
                <c:pt idx="3">
                  <c:v>                                                  rodiče</c:v>
                </c:pt>
                <c:pt idx="4">
                  <c:v>Nemoci, léčba           adolescenti</c:v>
                </c:pt>
                <c:pt idx="6">
                  <c:v>                                                  rodiče</c:v>
                </c:pt>
                <c:pt idx="7">
                  <c:v>COVID-19                  adolescenti</c:v>
                </c:pt>
                <c:pt idx="9">
                  <c:v>                                                   rodiče</c:v>
                </c:pt>
                <c:pt idx="10">
                  <c:v>Hubnutí                     adolescenti</c:v>
                </c:pt>
                <c:pt idx="12">
                  <c:v>                                                   rodiče</c:v>
                </c:pt>
                <c:pt idx="13">
                  <c:v>Cvičení                       adolescenti</c:v>
                </c:pt>
                <c:pt idx="15">
                  <c:v>                                                   rodiče</c:v>
                </c:pt>
                <c:pt idx="16">
                  <c:v>Výživa                        adolescenti</c:v>
                </c:pt>
              </c:strCache>
            </c:strRef>
          </c:cat>
          <c:val>
            <c:numRef>
              <c:f>'Fce x gender'!$F$2:$F$18</c:f>
              <c:numCache>
                <c:formatCode>0</c:formatCode>
                <c:ptCount val="17"/>
                <c:pt idx="0">
                  <c:v>20</c:v>
                </c:pt>
                <c:pt idx="1">
                  <c:v>47</c:v>
                </c:pt>
                <c:pt idx="3">
                  <c:v>19</c:v>
                </c:pt>
                <c:pt idx="4">
                  <c:v>31</c:v>
                </c:pt>
                <c:pt idx="6">
                  <c:v>7</c:v>
                </c:pt>
                <c:pt idx="7">
                  <c:v>19</c:v>
                </c:pt>
                <c:pt idx="9">
                  <c:v>46</c:v>
                </c:pt>
                <c:pt idx="10">
                  <c:v>50</c:v>
                </c:pt>
                <c:pt idx="12">
                  <c:v>31</c:v>
                </c:pt>
                <c:pt idx="13">
                  <c:v>16</c:v>
                </c:pt>
                <c:pt idx="15">
                  <c:v>22</c:v>
                </c:pt>
                <c:pt idx="1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3-CB33-ED42-BF83-D85204CF8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-1345176208"/>
        <c:axId val="-1345173456"/>
      </c:barChart>
      <c:catAx>
        <c:axId val="-1345176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rgbClr val="E7E6E6">
                <a:alpha val="4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defRPr>
            </a:pPr>
            <a:endParaRPr lang="en-CZ"/>
          </a:p>
        </c:txPr>
        <c:crossAx val="-1345173456"/>
        <c:crosses val="autoZero"/>
        <c:auto val="1"/>
        <c:lblAlgn val="ctr"/>
        <c:lblOffset val="100"/>
        <c:noMultiLvlLbl val="0"/>
      </c:catAx>
      <c:valAx>
        <c:axId val="-1345173456"/>
        <c:scaling>
          <c:orientation val="minMax"/>
          <c:max val="100"/>
        </c:scaling>
        <c:delete val="0"/>
        <c:axPos val="b"/>
        <c:majorGridlines>
          <c:spPr>
            <a:ln w="3175" cap="flat" cmpd="sng" algn="ctr">
              <a:solidFill>
                <a:srgbClr val="E7E6E6">
                  <a:alpha val="20000"/>
                </a:srgb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pPr>
            <a:endParaRPr lang="en-CZ"/>
          </a:p>
        </c:txPr>
        <c:crossAx val="-134517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439807070748279"/>
          <c:y val="0.91422728408341203"/>
          <c:w val="0.72431996518569897"/>
          <c:h val="6.216354063836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defRPr>
          </a:pPr>
          <a:endParaRPr lang="en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22AE1-C454-42A4-A87C-AB17865B868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EF9D2E7-CC6A-482E-9919-3BF192A0DE7B}">
      <dgm:prSet/>
      <dgm:spPr/>
      <dgm:t>
        <a:bodyPr/>
        <a:lstStyle/>
        <a:p>
          <a:r>
            <a:rPr lang="cs-CZ"/>
            <a:t>dovednosti</a:t>
          </a:r>
          <a:endParaRPr lang="en-US"/>
        </a:p>
      </dgm:t>
    </dgm:pt>
    <dgm:pt modelId="{F94D6A9A-1DE7-4057-A0AE-D7670E255F23}" type="parTrans" cxnId="{214DBC0E-22CD-49FC-8E61-A5BF6E8266B6}">
      <dgm:prSet/>
      <dgm:spPr/>
      <dgm:t>
        <a:bodyPr/>
        <a:lstStyle/>
        <a:p>
          <a:endParaRPr lang="en-US"/>
        </a:p>
      </dgm:t>
    </dgm:pt>
    <dgm:pt modelId="{E0D68BD8-B892-4676-A063-FA4779771EE7}" type="sibTrans" cxnId="{214DBC0E-22CD-49FC-8E61-A5BF6E8266B6}">
      <dgm:prSet/>
      <dgm:spPr/>
      <dgm:t>
        <a:bodyPr/>
        <a:lstStyle/>
        <a:p>
          <a:endParaRPr lang="en-US"/>
        </a:p>
      </dgm:t>
    </dgm:pt>
    <dgm:pt modelId="{25F87A1A-CF23-4C7D-A141-8FFF63393B45}">
      <dgm:prSet/>
      <dgm:spPr/>
      <dgm:t>
        <a:bodyPr/>
        <a:lstStyle/>
        <a:p>
          <a:r>
            <a:rPr lang="cs-CZ"/>
            <a:t>vlastnosti</a:t>
          </a:r>
          <a:endParaRPr lang="en-US"/>
        </a:p>
      </dgm:t>
    </dgm:pt>
    <dgm:pt modelId="{36EE626E-544C-4672-8862-B3E04A673D8A}" type="parTrans" cxnId="{4CF00C86-01F2-4E5C-8394-BDFCEA1F7608}">
      <dgm:prSet/>
      <dgm:spPr/>
      <dgm:t>
        <a:bodyPr/>
        <a:lstStyle/>
        <a:p>
          <a:endParaRPr lang="en-US"/>
        </a:p>
      </dgm:t>
    </dgm:pt>
    <dgm:pt modelId="{F371B2C6-9E34-4C81-988B-D5BDD3943A1E}" type="sibTrans" cxnId="{4CF00C86-01F2-4E5C-8394-BDFCEA1F7608}">
      <dgm:prSet/>
      <dgm:spPr/>
      <dgm:t>
        <a:bodyPr/>
        <a:lstStyle/>
        <a:p>
          <a:endParaRPr lang="en-US"/>
        </a:p>
      </dgm:t>
    </dgm:pt>
    <dgm:pt modelId="{B4851300-D329-4EB8-8A1D-408E905B9863}">
      <dgm:prSet/>
      <dgm:spPr/>
      <dgm:t>
        <a:bodyPr/>
        <a:lstStyle/>
        <a:p>
          <a:r>
            <a:rPr lang="cs-CZ" dirty="0"/>
            <a:t>kognice</a:t>
          </a:r>
          <a:endParaRPr lang="en-US" dirty="0"/>
        </a:p>
      </dgm:t>
    </dgm:pt>
    <dgm:pt modelId="{78D39690-F0FA-4DD6-8AF2-D4EEBF424992}" type="parTrans" cxnId="{CF4F2D50-F29F-44EE-9020-2F8C1ADAAE08}">
      <dgm:prSet/>
      <dgm:spPr/>
      <dgm:t>
        <a:bodyPr/>
        <a:lstStyle/>
        <a:p>
          <a:endParaRPr lang="en-US"/>
        </a:p>
      </dgm:t>
    </dgm:pt>
    <dgm:pt modelId="{275DB557-111E-416F-9237-51DD55BDCE26}" type="sibTrans" cxnId="{CF4F2D50-F29F-44EE-9020-2F8C1ADAAE08}">
      <dgm:prSet/>
      <dgm:spPr/>
      <dgm:t>
        <a:bodyPr/>
        <a:lstStyle/>
        <a:p>
          <a:endParaRPr lang="en-US"/>
        </a:p>
      </dgm:t>
    </dgm:pt>
    <dgm:pt modelId="{2A9523D2-A49D-4A38-A10F-0336BC7058F8}" type="pres">
      <dgm:prSet presAssocID="{37522AE1-C454-42A4-A87C-AB17865B868B}" presName="root" presStyleCnt="0">
        <dgm:presLayoutVars>
          <dgm:dir/>
          <dgm:resizeHandles val="exact"/>
        </dgm:presLayoutVars>
      </dgm:prSet>
      <dgm:spPr/>
    </dgm:pt>
    <dgm:pt modelId="{B18C42FD-A781-4DEE-BCA9-49CB6151171E}" type="pres">
      <dgm:prSet presAssocID="{2EF9D2E7-CC6A-482E-9919-3BF192A0DE7B}" presName="compNode" presStyleCnt="0"/>
      <dgm:spPr/>
    </dgm:pt>
    <dgm:pt modelId="{7235572C-395F-4D6E-BA62-33B4AD4BFAB7}" type="pres">
      <dgm:prSet presAssocID="{2EF9D2E7-CC6A-482E-9919-3BF192A0DE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and gear outline"/>
        </a:ext>
      </dgm:extLst>
    </dgm:pt>
    <dgm:pt modelId="{7DAB2E6A-BB5D-49BD-922A-69D3BD6A57AA}" type="pres">
      <dgm:prSet presAssocID="{2EF9D2E7-CC6A-482E-9919-3BF192A0DE7B}" presName="spaceRect" presStyleCnt="0"/>
      <dgm:spPr/>
    </dgm:pt>
    <dgm:pt modelId="{D4578148-0C15-43E7-BEC6-4A2BC2E5CDA9}" type="pres">
      <dgm:prSet presAssocID="{2EF9D2E7-CC6A-482E-9919-3BF192A0DE7B}" presName="textRect" presStyleLbl="revTx" presStyleIdx="0" presStyleCnt="3">
        <dgm:presLayoutVars>
          <dgm:chMax val="1"/>
          <dgm:chPref val="1"/>
        </dgm:presLayoutVars>
      </dgm:prSet>
      <dgm:spPr/>
    </dgm:pt>
    <dgm:pt modelId="{42E61302-E284-48B2-ADE2-4B0C7EB00DF0}" type="pres">
      <dgm:prSet presAssocID="{E0D68BD8-B892-4676-A063-FA4779771EE7}" presName="sibTrans" presStyleCnt="0"/>
      <dgm:spPr/>
    </dgm:pt>
    <dgm:pt modelId="{48C1E16B-5D5F-4F6D-B347-9ECF7BD45294}" type="pres">
      <dgm:prSet presAssocID="{25F87A1A-CF23-4C7D-A141-8FFF63393B45}" presName="compNode" presStyleCnt="0"/>
      <dgm:spPr/>
    </dgm:pt>
    <dgm:pt modelId="{E203EC4A-DB44-48ED-9B77-F271382756CD}" type="pres">
      <dgm:prSet presAssocID="{25F87A1A-CF23-4C7D-A141-8FFF63393B4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Mixed outline"/>
        </a:ext>
      </dgm:extLst>
    </dgm:pt>
    <dgm:pt modelId="{EA39313B-C88E-4D8C-8FC1-14C6D6FF2760}" type="pres">
      <dgm:prSet presAssocID="{25F87A1A-CF23-4C7D-A141-8FFF63393B45}" presName="spaceRect" presStyleCnt="0"/>
      <dgm:spPr/>
    </dgm:pt>
    <dgm:pt modelId="{AF6E71D7-F623-4A3A-B652-2DDDB519AA92}" type="pres">
      <dgm:prSet presAssocID="{25F87A1A-CF23-4C7D-A141-8FFF63393B45}" presName="textRect" presStyleLbl="revTx" presStyleIdx="1" presStyleCnt="3">
        <dgm:presLayoutVars>
          <dgm:chMax val="1"/>
          <dgm:chPref val="1"/>
        </dgm:presLayoutVars>
      </dgm:prSet>
      <dgm:spPr/>
    </dgm:pt>
    <dgm:pt modelId="{424600CC-EEBF-4287-BA29-46A4E1DDBF18}" type="pres">
      <dgm:prSet presAssocID="{F371B2C6-9E34-4C81-988B-D5BDD3943A1E}" presName="sibTrans" presStyleCnt="0"/>
      <dgm:spPr/>
    </dgm:pt>
    <dgm:pt modelId="{7A27D13F-93F2-4E6B-922D-94C6CA76F25B}" type="pres">
      <dgm:prSet presAssocID="{B4851300-D329-4EB8-8A1D-408E905B9863}" presName="compNode" presStyleCnt="0"/>
      <dgm:spPr/>
    </dgm:pt>
    <dgm:pt modelId="{B587ABEC-FCCD-4175-A734-A7AE360E222F}" type="pres">
      <dgm:prSet presAssocID="{B4851300-D329-4EB8-8A1D-408E905B986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44688BC-6797-4853-8F7F-9A9912F8CB91}" type="pres">
      <dgm:prSet presAssocID="{B4851300-D329-4EB8-8A1D-408E905B9863}" presName="spaceRect" presStyleCnt="0"/>
      <dgm:spPr/>
    </dgm:pt>
    <dgm:pt modelId="{011D9148-3B88-4314-B680-F93B86B9B71C}" type="pres">
      <dgm:prSet presAssocID="{B4851300-D329-4EB8-8A1D-408E905B986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14DBC0E-22CD-49FC-8E61-A5BF6E8266B6}" srcId="{37522AE1-C454-42A4-A87C-AB17865B868B}" destId="{2EF9D2E7-CC6A-482E-9919-3BF192A0DE7B}" srcOrd="0" destOrd="0" parTransId="{F94D6A9A-1DE7-4057-A0AE-D7670E255F23}" sibTransId="{E0D68BD8-B892-4676-A063-FA4779771EE7}"/>
    <dgm:cxn modelId="{CF4F2D50-F29F-44EE-9020-2F8C1ADAAE08}" srcId="{37522AE1-C454-42A4-A87C-AB17865B868B}" destId="{B4851300-D329-4EB8-8A1D-408E905B9863}" srcOrd="2" destOrd="0" parTransId="{78D39690-F0FA-4DD6-8AF2-D4EEBF424992}" sibTransId="{275DB557-111E-416F-9237-51DD55BDCE26}"/>
    <dgm:cxn modelId="{2752D76B-FD33-4767-A8E9-3526A904C696}" type="presOf" srcId="{37522AE1-C454-42A4-A87C-AB17865B868B}" destId="{2A9523D2-A49D-4A38-A10F-0336BC7058F8}" srcOrd="0" destOrd="0" presId="urn:microsoft.com/office/officeart/2018/2/layout/IconLabelList"/>
    <dgm:cxn modelId="{A072997D-5F53-4E94-9F44-24A61041BE08}" type="presOf" srcId="{25F87A1A-CF23-4C7D-A141-8FFF63393B45}" destId="{AF6E71D7-F623-4A3A-B652-2DDDB519AA92}" srcOrd="0" destOrd="0" presId="urn:microsoft.com/office/officeart/2018/2/layout/IconLabelList"/>
    <dgm:cxn modelId="{4CF00C86-01F2-4E5C-8394-BDFCEA1F7608}" srcId="{37522AE1-C454-42A4-A87C-AB17865B868B}" destId="{25F87A1A-CF23-4C7D-A141-8FFF63393B45}" srcOrd="1" destOrd="0" parTransId="{36EE626E-544C-4672-8862-B3E04A673D8A}" sibTransId="{F371B2C6-9E34-4C81-988B-D5BDD3943A1E}"/>
    <dgm:cxn modelId="{8C2928D1-4CFA-4014-BFE5-9C7666B0FA7E}" type="presOf" srcId="{2EF9D2E7-CC6A-482E-9919-3BF192A0DE7B}" destId="{D4578148-0C15-43E7-BEC6-4A2BC2E5CDA9}" srcOrd="0" destOrd="0" presId="urn:microsoft.com/office/officeart/2018/2/layout/IconLabelList"/>
    <dgm:cxn modelId="{2A552FF7-E89E-4699-A0C8-F6DD5ACE0E35}" type="presOf" srcId="{B4851300-D329-4EB8-8A1D-408E905B9863}" destId="{011D9148-3B88-4314-B680-F93B86B9B71C}" srcOrd="0" destOrd="0" presId="urn:microsoft.com/office/officeart/2018/2/layout/IconLabelList"/>
    <dgm:cxn modelId="{9F223F6D-756B-4F09-BBC4-5448FE73ADD0}" type="presParOf" srcId="{2A9523D2-A49D-4A38-A10F-0336BC7058F8}" destId="{B18C42FD-A781-4DEE-BCA9-49CB6151171E}" srcOrd="0" destOrd="0" presId="urn:microsoft.com/office/officeart/2018/2/layout/IconLabelList"/>
    <dgm:cxn modelId="{46097E60-22F2-4775-AB56-BC3675031ACB}" type="presParOf" srcId="{B18C42FD-A781-4DEE-BCA9-49CB6151171E}" destId="{7235572C-395F-4D6E-BA62-33B4AD4BFAB7}" srcOrd="0" destOrd="0" presId="urn:microsoft.com/office/officeart/2018/2/layout/IconLabelList"/>
    <dgm:cxn modelId="{8C1558CC-5FEC-4494-ADBE-581FAF69D72F}" type="presParOf" srcId="{B18C42FD-A781-4DEE-BCA9-49CB6151171E}" destId="{7DAB2E6A-BB5D-49BD-922A-69D3BD6A57AA}" srcOrd="1" destOrd="0" presId="urn:microsoft.com/office/officeart/2018/2/layout/IconLabelList"/>
    <dgm:cxn modelId="{7F9CF553-7B94-4F60-9B6D-01425D195F5E}" type="presParOf" srcId="{B18C42FD-A781-4DEE-BCA9-49CB6151171E}" destId="{D4578148-0C15-43E7-BEC6-4A2BC2E5CDA9}" srcOrd="2" destOrd="0" presId="urn:microsoft.com/office/officeart/2018/2/layout/IconLabelList"/>
    <dgm:cxn modelId="{F6E15B2C-8952-4707-8594-95FB61BDFD17}" type="presParOf" srcId="{2A9523D2-A49D-4A38-A10F-0336BC7058F8}" destId="{42E61302-E284-48B2-ADE2-4B0C7EB00DF0}" srcOrd="1" destOrd="0" presId="urn:microsoft.com/office/officeart/2018/2/layout/IconLabelList"/>
    <dgm:cxn modelId="{7B83CA4C-7E49-4919-BC7A-CD794FC44DFA}" type="presParOf" srcId="{2A9523D2-A49D-4A38-A10F-0336BC7058F8}" destId="{48C1E16B-5D5F-4F6D-B347-9ECF7BD45294}" srcOrd="2" destOrd="0" presId="urn:microsoft.com/office/officeart/2018/2/layout/IconLabelList"/>
    <dgm:cxn modelId="{3C1CF580-0A6E-4483-A5FA-AB3928D01118}" type="presParOf" srcId="{48C1E16B-5D5F-4F6D-B347-9ECF7BD45294}" destId="{E203EC4A-DB44-48ED-9B77-F271382756CD}" srcOrd="0" destOrd="0" presId="urn:microsoft.com/office/officeart/2018/2/layout/IconLabelList"/>
    <dgm:cxn modelId="{302DEB85-C853-44E5-B6B3-6683E84F53DD}" type="presParOf" srcId="{48C1E16B-5D5F-4F6D-B347-9ECF7BD45294}" destId="{EA39313B-C88E-4D8C-8FC1-14C6D6FF2760}" srcOrd="1" destOrd="0" presId="urn:microsoft.com/office/officeart/2018/2/layout/IconLabelList"/>
    <dgm:cxn modelId="{2D0C8A80-17B7-4231-B399-F005D5E5520F}" type="presParOf" srcId="{48C1E16B-5D5F-4F6D-B347-9ECF7BD45294}" destId="{AF6E71D7-F623-4A3A-B652-2DDDB519AA92}" srcOrd="2" destOrd="0" presId="urn:microsoft.com/office/officeart/2018/2/layout/IconLabelList"/>
    <dgm:cxn modelId="{460EDD58-266B-4F34-8E7A-0F27B277C9E1}" type="presParOf" srcId="{2A9523D2-A49D-4A38-A10F-0336BC7058F8}" destId="{424600CC-EEBF-4287-BA29-46A4E1DDBF18}" srcOrd="3" destOrd="0" presId="urn:microsoft.com/office/officeart/2018/2/layout/IconLabelList"/>
    <dgm:cxn modelId="{8CCF4A73-6D5C-4537-ACBC-EA895BAA7474}" type="presParOf" srcId="{2A9523D2-A49D-4A38-A10F-0336BC7058F8}" destId="{7A27D13F-93F2-4E6B-922D-94C6CA76F25B}" srcOrd="4" destOrd="0" presId="urn:microsoft.com/office/officeart/2018/2/layout/IconLabelList"/>
    <dgm:cxn modelId="{9D01EC61-0DB8-439A-B0D8-4B3D40887DEA}" type="presParOf" srcId="{7A27D13F-93F2-4E6B-922D-94C6CA76F25B}" destId="{B587ABEC-FCCD-4175-A734-A7AE360E222F}" srcOrd="0" destOrd="0" presId="urn:microsoft.com/office/officeart/2018/2/layout/IconLabelList"/>
    <dgm:cxn modelId="{9C744ED4-4A08-4FFA-B549-27E796602767}" type="presParOf" srcId="{7A27D13F-93F2-4E6B-922D-94C6CA76F25B}" destId="{644688BC-6797-4853-8F7F-9A9912F8CB91}" srcOrd="1" destOrd="0" presId="urn:microsoft.com/office/officeart/2018/2/layout/IconLabelList"/>
    <dgm:cxn modelId="{D19F2127-DFF6-4E26-BC20-3B0743614D23}" type="presParOf" srcId="{7A27D13F-93F2-4E6B-922D-94C6CA76F25B}" destId="{011D9148-3B88-4314-B680-F93B86B9B7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D3DAB-31F3-4E42-9FE8-21851EB5E2D0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DAF4CA-9DC4-4246-8844-75C254BDFCF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Online zdroje o zdraví mohou dobře doplňovat další informace</a:t>
          </a:r>
          <a:endParaRPr lang="en-US" dirty="0"/>
        </a:p>
      </dgm:t>
    </dgm:pt>
    <dgm:pt modelId="{70043FE9-FC24-402C-B397-910DBC5C786B}" type="parTrans" cxnId="{87A50996-5E9B-4318-9DD2-C1291FD680BA}">
      <dgm:prSet/>
      <dgm:spPr/>
      <dgm:t>
        <a:bodyPr/>
        <a:lstStyle/>
        <a:p>
          <a:endParaRPr lang="en-US"/>
        </a:p>
      </dgm:t>
    </dgm:pt>
    <dgm:pt modelId="{23B749DB-4F6C-4EBB-943C-1646655FC64F}" type="sibTrans" cxnId="{87A50996-5E9B-4318-9DD2-C1291FD680BA}">
      <dgm:prSet/>
      <dgm:spPr/>
      <dgm:t>
        <a:bodyPr/>
        <a:lstStyle/>
        <a:p>
          <a:endParaRPr lang="en-US"/>
        </a:p>
      </dgm:t>
    </dgm:pt>
    <dgm:pt modelId="{90B9C635-E36B-4CA6-B728-1C7E2A94E01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a v něčem jsou jinými zdroji dokonce těžko nahraditelné.</a:t>
          </a:r>
        </a:p>
        <a:p>
          <a:pPr>
            <a:lnSpc>
              <a:spcPct val="100000"/>
            </a:lnSpc>
          </a:pPr>
          <a:r>
            <a:rPr lang="cs-CZ" dirty="0"/>
            <a:t>Byla by škoda paušálně je nedoporučovat.</a:t>
          </a:r>
          <a:endParaRPr lang="en-US" dirty="0"/>
        </a:p>
      </dgm:t>
    </dgm:pt>
    <dgm:pt modelId="{DBBEDC3D-6B6C-4CFF-9A86-FD561A03D1AB}" type="parTrans" cxnId="{9BFBA6A6-73A2-46EF-BAC2-199105DD63E4}">
      <dgm:prSet/>
      <dgm:spPr/>
      <dgm:t>
        <a:bodyPr/>
        <a:lstStyle/>
        <a:p>
          <a:endParaRPr lang="en-US"/>
        </a:p>
      </dgm:t>
    </dgm:pt>
    <dgm:pt modelId="{AC9AF19F-770D-4A29-8A09-8042A7913C6F}" type="sibTrans" cxnId="{9BFBA6A6-73A2-46EF-BAC2-199105DD63E4}">
      <dgm:prSet/>
      <dgm:spPr/>
      <dgm:t>
        <a:bodyPr/>
        <a:lstStyle/>
        <a:p>
          <a:endParaRPr lang="en-US"/>
        </a:p>
      </dgm:t>
    </dgm:pt>
    <dgm:pt modelId="{463AD063-9E19-41DC-9140-54B71B8CED3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Zároveň ale nejsou dokonalé a mohou vést ke stresu a nepohodě..</a:t>
          </a:r>
          <a:endParaRPr lang="en-US" dirty="0"/>
        </a:p>
      </dgm:t>
    </dgm:pt>
    <dgm:pt modelId="{2A4BA0D5-8665-4FBD-A658-3A1C3715FEE5}" type="parTrans" cxnId="{757FA40C-CF78-445C-BFC4-E2635C08ADCE}">
      <dgm:prSet/>
      <dgm:spPr/>
      <dgm:t>
        <a:bodyPr/>
        <a:lstStyle/>
        <a:p>
          <a:endParaRPr lang="en-US"/>
        </a:p>
      </dgm:t>
    </dgm:pt>
    <dgm:pt modelId="{3A294F9B-6108-4A39-989B-6939235CCDD4}" type="sibTrans" cxnId="{757FA40C-CF78-445C-BFC4-E2635C08ADCE}">
      <dgm:prSet/>
      <dgm:spPr/>
      <dgm:t>
        <a:bodyPr/>
        <a:lstStyle/>
        <a:p>
          <a:endParaRPr lang="en-US"/>
        </a:p>
      </dgm:t>
    </dgm:pt>
    <dgm:pt modelId="{988A9CD1-3012-4223-9E93-33A7A1D3244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Trpí stejnými problémy jako další typy online informací (kolísavá kvalita, protichůdnost, nepřeberné množství, …).</a:t>
          </a:r>
          <a:endParaRPr lang="en-US" dirty="0"/>
        </a:p>
      </dgm:t>
    </dgm:pt>
    <dgm:pt modelId="{9710D9BE-22B8-4375-885C-BBED29325C16}" type="parTrans" cxnId="{7F15EA10-8960-43A1-B901-4F12973E744A}">
      <dgm:prSet/>
      <dgm:spPr/>
      <dgm:t>
        <a:bodyPr/>
        <a:lstStyle/>
        <a:p>
          <a:endParaRPr lang="en-US"/>
        </a:p>
      </dgm:t>
    </dgm:pt>
    <dgm:pt modelId="{35902A59-9844-4206-9AB6-8F8D24847E89}" type="sibTrans" cxnId="{7F15EA10-8960-43A1-B901-4F12973E744A}">
      <dgm:prSet/>
      <dgm:spPr/>
      <dgm:t>
        <a:bodyPr/>
        <a:lstStyle/>
        <a:p>
          <a:endParaRPr lang="en-US"/>
        </a:p>
      </dgm:t>
    </dgm:pt>
    <dgm:pt modelId="{E397A5DF-670A-4D9D-B7DB-6F8C2B264FC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Navíc kladou velké nároky na uživatele, který musí být nejen informačně zdatný, ale zároveň mít dostatečné povědomí o zdraví.</a:t>
          </a:r>
          <a:endParaRPr lang="en-US" dirty="0"/>
        </a:p>
      </dgm:t>
    </dgm:pt>
    <dgm:pt modelId="{6080AD43-4542-43BF-8E26-06CEDFC883E7}" type="parTrans" cxnId="{CB4EDBAD-B9D5-4006-923D-44862387E1B1}">
      <dgm:prSet/>
      <dgm:spPr/>
      <dgm:t>
        <a:bodyPr/>
        <a:lstStyle/>
        <a:p>
          <a:endParaRPr lang="en-US"/>
        </a:p>
      </dgm:t>
    </dgm:pt>
    <dgm:pt modelId="{E9F6FB98-7D59-42BD-8EEB-C2FC51D35AB9}" type="sibTrans" cxnId="{CB4EDBAD-B9D5-4006-923D-44862387E1B1}">
      <dgm:prSet/>
      <dgm:spPr/>
      <dgm:t>
        <a:bodyPr/>
        <a:lstStyle/>
        <a:p>
          <a:endParaRPr lang="en-US"/>
        </a:p>
      </dgm:t>
    </dgm:pt>
    <dgm:pt modelId="{43219F50-0A00-4133-919F-F6E2EB61E319}" type="pres">
      <dgm:prSet presAssocID="{AAAD3DAB-31F3-4E42-9FE8-21851EB5E2D0}" presName="root" presStyleCnt="0">
        <dgm:presLayoutVars>
          <dgm:dir/>
          <dgm:resizeHandles val="exact"/>
        </dgm:presLayoutVars>
      </dgm:prSet>
      <dgm:spPr/>
    </dgm:pt>
    <dgm:pt modelId="{99DCB84B-8704-414A-B939-9AEF1DE6943D}" type="pres">
      <dgm:prSet presAssocID="{43DAF4CA-9DC4-4246-8844-75C254BDFCF6}" presName="compNode" presStyleCnt="0"/>
      <dgm:spPr/>
    </dgm:pt>
    <dgm:pt modelId="{F26DA5D3-721D-44C3-8E89-2A924C06CAC2}" type="pres">
      <dgm:prSet presAssocID="{43DAF4CA-9DC4-4246-8844-75C254BDFCF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400C8C37-A96E-44D3-90DD-2FB71058212D}" type="pres">
      <dgm:prSet presAssocID="{43DAF4CA-9DC4-4246-8844-75C254BDFCF6}" presName="iconSpace" presStyleCnt="0"/>
      <dgm:spPr/>
    </dgm:pt>
    <dgm:pt modelId="{9602F635-14C8-42B0-A683-6961BAA22A76}" type="pres">
      <dgm:prSet presAssocID="{43DAF4CA-9DC4-4246-8844-75C254BDFCF6}" presName="parTx" presStyleLbl="revTx" presStyleIdx="0" presStyleCnt="4">
        <dgm:presLayoutVars>
          <dgm:chMax val="0"/>
          <dgm:chPref val="0"/>
        </dgm:presLayoutVars>
      </dgm:prSet>
      <dgm:spPr/>
    </dgm:pt>
    <dgm:pt modelId="{3AD04AE2-EA31-4A38-BD6E-D8BF3E8D4522}" type="pres">
      <dgm:prSet presAssocID="{43DAF4CA-9DC4-4246-8844-75C254BDFCF6}" presName="txSpace" presStyleCnt="0"/>
      <dgm:spPr/>
    </dgm:pt>
    <dgm:pt modelId="{F1DB30F3-784E-4DA3-A13E-886A7F3D431E}" type="pres">
      <dgm:prSet presAssocID="{43DAF4CA-9DC4-4246-8844-75C254BDFCF6}" presName="desTx" presStyleLbl="revTx" presStyleIdx="1" presStyleCnt="4">
        <dgm:presLayoutVars/>
      </dgm:prSet>
      <dgm:spPr/>
    </dgm:pt>
    <dgm:pt modelId="{90E3A737-2AD3-477D-91B8-941F78020261}" type="pres">
      <dgm:prSet presAssocID="{23B749DB-4F6C-4EBB-943C-1646655FC64F}" presName="sibTrans" presStyleCnt="0"/>
      <dgm:spPr/>
    </dgm:pt>
    <dgm:pt modelId="{3808E170-1942-496B-8ED3-56CF5BAC4F26}" type="pres">
      <dgm:prSet presAssocID="{463AD063-9E19-41DC-9140-54B71B8CED33}" presName="compNode" presStyleCnt="0"/>
      <dgm:spPr/>
    </dgm:pt>
    <dgm:pt modelId="{5410728C-DA0F-48AA-AE6C-F99A3B9EBA96}" type="pres">
      <dgm:prSet presAssocID="{463AD063-9E19-41DC-9140-54B71B8CED3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8151FA1D-74A2-4E64-B1BB-EEA31169A3C4}" type="pres">
      <dgm:prSet presAssocID="{463AD063-9E19-41DC-9140-54B71B8CED33}" presName="iconSpace" presStyleCnt="0"/>
      <dgm:spPr/>
    </dgm:pt>
    <dgm:pt modelId="{94B87586-16CB-4192-AC1E-4968698BC39B}" type="pres">
      <dgm:prSet presAssocID="{463AD063-9E19-41DC-9140-54B71B8CED33}" presName="parTx" presStyleLbl="revTx" presStyleIdx="2" presStyleCnt="4">
        <dgm:presLayoutVars>
          <dgm:chMax val="0"/>
          <dgm:chPref val="0"/>
        </dgm:presLayoutVars>
      </dgm:prSet>
      <dgm:spPr/>
    </dgm:pt>
    <dgm:pt modelId="{BBDC4BEA-680F-45B8-B304-655BB1794AF0}" type="pres">
      <dgm:prSet presAssocID="{463AD063-9E19-41DC-9140-54B71B8CED33}" presName="txSpace" presStyleCnt="0"/>
      <dgm:spPr/>
    </dgm:pt>
    <dgm:pt modelId="{30848EFB-37FC-43F9-A564-9B06254A1F45}" type="pres">
      <dgm:prSet presAssocID="{463AD063-9E19-41DC-9140-54B71B8CED33}" presName="desTx" presStyleLbl="revTx" presStyleIdx="3" presStyleCnt="4">
        <dgm:presLayoutVars/>
      </dgm:prSet>
      <dgm:spPr/>
    </dgm:pt>
  </dgm:ptLst>
  <dgm:cxnLst>
    <dgm:cxn modelId="{757FA40C-CF78-445C-BFC4-E2635C08ADCE}" srcId="{AAAD3DAB-31F3-4E42-9FE8-21851EB5E2D0}" destId="{463AD063-9E19-41DC-9140-54B71B8CED33}" srcOrd="1" destOrd="0" parTransId="{2A4BA0D5-8665-4FBD-A658-3A1C3715FEE5}" sibTransId="{3A294F9B-6108-4A39-989B-6939235CCDD4}"/>
    <dgm:cxn modelId="{7F15EA10-8960-43A1-B901-4F12973E744A}" srcId="{463AD063-9E19-41DC-9140-54B71B8CED33}" destId="{988A9CD1-3012-4223-9E93-33A7A1D3244B}" srcOrd="0" destOrd="0" parTransId="{9710D9BE-22B8-4375-885C-BBED29325C16}" sibTransId="{35902A59-9844-4206-9AB6-8F8D24847E89}"/>
    <dgm:cxn modelId="{C08BE826-0B2A-4CF5-9E77-C6DDDE698C9A}" type="presOf" srcId="{463AD063-9E19-41DC-9140-54B71B8CED33}" destId="{94B87586-16CB-4192-AC1E-4968698BC39B}" srcOrd="0" destOrd="0" presId="urn:microsoft.com/office/officeart/2018/2/layout/IconLabelDescriptionList"/>
    <dgm:cxn modelId="{E50F162F-EC34-4845-96CF-C308EF786972}" type="presOf" srcId="{988A9CD1-3012-4223-9E93-33A7A1D3244B}" destId="{30848EFB-37FC-43F9-A564-9B06254A1F45}" srcOrd="0" destOrd="0" presId="urn:microsoft.com/office/officeart/2018/2/layout/IconLabelDescriptionList"/>
    <dgm:cxn modelId="{34B12449-CE34-4044-A9D1-7A9D6831BDA8}" type="presOf" srcId="{43DAF4CA-9DC4-4246-8844-75C254BDFCF6}" destId="{9602F635-14C8-42B0-A683-6961BAA22A76}" srcOrd="0" destOrd="0" presId="urn:microsoft.com/office/officeart/2018/2/layout/IconLabelDescriptionList"/>
    <dgm:cxn modelId="{3DBC1B55-B1FF-4281-9E54-FE351838723C}" type="presOf" srcId="{AAAD3DAB-31F3-4E42-9FE8-21851EB5E2D0}" destId="{43219F50-0A00-4133-919F-F6E2EB61E319}" srcOrd="0" destOrd="0" presId="urn:microsoft.com/office/officeart/2018/2/layout/IconLabelDescriptionList"/>
    <dgm:cxn modelId="{87A50996-5E9B-4318-9DD2-C1291FD680BA}" srcId="{AAAD3DAB-31F3-4E42-9FE8-21851EB5E2D0}" destId="{43DAF4CA-9DC4-4246-8844-75C254BDFCF6}" srcOrd="0" destOrd="0" parTransId="{70043FE9-FC24-402C-B397-910DBC5C786B}" sibTransId="{23B749DB-4F6C-4EBB-943C-1646655FC64F}"/>
    <dgm:cxn modelId="{9BFBA6A6-73A2-46EF-BAC2-199105DD63E4}" srcId="{43DAF4CA-9DC4-4246-8844-75C254BDFCF6}" destId="{90B9C635-E36B-4CA6-B728-1C7E2A94E016}" srcOrd="0" destOrd="0" parTransId="{DBBEDC3D-6B6C-4CFF-9A86-FD561A03D1AB}" sibTransId="{AC9AF19F-770D-4A29-8A09-8042A7913C6F}"/>
    <dgm:cxn modelId="{CB4EDBAD-B9D5-4006-923D-44862387E1B1}" srcId="{463AD063-9E19-41DC-9140-54B71B8CED33}" destId="{E397A5DF-670A-4D9D-B7DB-6F8C2B264FCA}" srcOrd="1" destOrd="0" parTransId="{6080AD43-4542-43BF-8E26-06CEDFC883E7}" sibTransId="{E9F6FB98-7D59-42BD-8EEB-C2FC51D35AB9}"/>
    <dgm:cxn modelId="{058154F1-D339-490C-8558-D3CF4F20EFF2}" type="presOf" srcId="{E397A5DF-670A-4D9D-B7DB-6F8C2B264FCA}" destId="{30848EFB-37FC-43F9-A564-9B06254A1F45}" srcOrd="0" destOrd="1" presId="urn:microsoft.com/office/officeart/2018/2/layout/IconLabelDescriptionList"/>
    <dgm:cxn modelId="{98C5F3F9-2B2F-4260-AE31-2DD1DE386AFD}" type="presOf" srcId="{90B9C635-E36B-4CA6-B728-1C7E2A94E016}" destId="{F1DB30F3-784E-4DA3-A13E-886A7F3D431E}" srcOrd="0" destOrd="0" presId="urn:microsoft.com/office/officeart/2018/2/layout/IconLabelDescriptionList"/>
    <dgm:cxn modelId="{1E5809D8-28D7-494A-81C9-E7D0AAC3DF44}" type="presParOf" srcId="{43219F50-0A00-4133-919F-F6E2EB61E319}" destId="{99DCB84B-8704-414A-B939-9AEF1DE6943D}" srcOrd="0" destOrd="0" presId="urn:microsoft.com/office/officeart/2018/2/layout/IconLabelDescriptionList"/>
    <dgm:cxn modelId="{37E0D377-B70D-4254-9047-0A04C5A389B7}" type="presParOf" srcId="{99DCB84B-8704-414A-B939-9AEF1DE6943D}" destId="{F26DA5D3-721D-44C3-8E89-2A924C06CAC2}" srcOrd="0" destOrd="0" presId="urn:microsoft.com/office/officeart/2018/2/layout/IconLabelDescriptionList"/>
    <dgm:cxn modelId="{0C846353-EB58-4DE2-9F06-EE8E368ECF87}" type="presParOf" srcId="{99DCB84B-8704-414A-B939-9AEF1DE6943D}" destId="{400C8C37-A96E-44D3-90DD-2FB71058212D}" srcOrd="1" destOrd="0" presId="urn:microsoft.com/office/officeart/2018/2/layout/IconLabelDescriptionList"/>
    <dgm:cxn modelId="{A56B9422-96A6-4B85-81A9-3FB7CB3EA08D}" type="presParOf" srcId="{99DCB84B-8704-414A-B939-9AEF1DE6943D}" destId="{9602F635-14C8-42B0-A683-6961BAA22A76}" srcOrd="2" destOrd="0" presId="urn:microsoft.com/office/officeart/2018/2/layout/IconLabelDescriptionList"/>
    <dgm:cxn modelId="{74D87AB6-56BC-47B0-81FB-9B22300EFA9D}" type="presParOf" srcId="{99DCB84B-8704-414A-B939-9AEF1DE6943D}" destId="{3AD04AE2-EA31-4A38-BD6E-D8BF3E8D4522}" srcOrd="3" destOrd="0" presId="urn:microsoft.com/office/officeart/2018/2/layout/IconLabelDescriptionList"/>
    <dgm:cxn modelId="{CED7CE84-D1B0-4E4D-9A91-6226DEBFBAE3}" type="presParOf" srcId="{99DCB84B-8704-414A-B939-9AEF1DE6943D}" destId="{F1DB30F3-784E-4DA3-A13E-886A7F3D431E}" srcOrd="4" destOrd="0" presId="urn:microsoft.com/office/officeart/2018/2/layout/IconLabelDescriptionList"/>
    <dgm:cxn modelId="{369F2AD7-C187-41B4-A533-1CB6024F966A}" type="presParOf" srcId="{43219F50-0A00-4133-919F-F6E2EB61E319}" destId="{90E3A737-2AD3-477D-91B8-941F78020261}" srcOrd="1" destOrd="0" presId="urn:microsoft.com/office/officeart/2018/2/layout/IconLabelDescriptionList"/>
    <dgm:cxn modelId="{E9D90583-964D-4046-92C0-C63AAFED2D1B}" type="presParOf" srcId="{43219F50-0A00-4133-919F-F6E2EB61E319}" destId="{3808E170-1942-496B-8ED3-56CF5BAC4F26}" srcOrd="2" destOrd="0" presId="urn:microsoft.com/office/officeart/2018/2/layout/IconLabelDescriptionList"/>
    <dgm:cxn modelId="{7345BAD1-E649-4A4F-BE55-0C448D94FDAA}" type="presParOf" srcId="{3808E170-1942-496B-8ED3-56CF5BAC4F26}" destId="{5410728C-DA0F-48AA-AE6C-F99A3B9EBA96}" srcOrd="0" destOrd="0" presId="urn:microsoft.com/office/officeart/2018/2/layout/IconLabelDescriptionList"/>
    <dgm:cxn modelId="{BA7EF219-85E2-40D0-9212-EDA1D563A1B8}" type="presParOf" srcId="{3808E170-1942-496B-8ED3-56CF5BAC4F26}" destId="{8151FA1D-74A2-4E64-B1BB-EEA31169A3C4}" srcOrd="1" destOrd="0" presId="urn:microsoft.com/office/officeart/2018/2/layout/IconLabelDescriptionList"/>
    <dgm:cxn modelId="{AD49EA0B-885D-4955-8373-2A3BD64C4274}" type="presParOf" srcId="{3808E170-1942-496B-8ED3-56CF5BAC4F26}" destId="{94B87586-16CB-4192-AC1E-4968698BC39B}" srcOrd="2" destOrd="0" presId="urn:microsoft.com/office/officeart/2018/2/layout/IconLabelDescriptionList"/>
    <dgm:cxn modelId="{DC0CFF30-976D-48E8-876B-BB3F301BA55A}" type="presParOf" srcId="{3808E170-1942-496B-8ED3-56CF5BAC4F26}" destId="{BBDC4BEA-680F-45B8-B304-655BB1794AF0}" srcOrd="3" destOrd="0" presId="urn:microsoft.com/office/officeart/2018/2/layout/IconLabelDescriptionList"/>
    <dgm:cxn modelId="{8ADB746B-9BF2-4FB4-91D3-ABAD511AFDFD}" type="presParOf" srcId="{3808E170-1942-496B-8ED3-56CF5BAC4F26}" destId="{30848EFB-37FC-43F9-A564-9B06254A1F4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5572C-395F-4D6E-BA62-33B4AD4BFAB7}">
      <dsp:nvSpPr>
        <dsp:cNvPr id="0" name=""/>
        <dsp:cNvSpPr/>
      </dsp:nvSpPr>
      <dsp:spPr>
        <a:xfrm>
          <a:off x="975923" y="557275"/>
          <a:ext cx="1458980" cy="1458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78148-0C15-43E7-BEC6-4A2BC2E5CDA9}">
      <dsp:nvSpPr>
        <dsp:cNvPr id="0" name=""/>
        <dsp:cNvSpPr/>
      </dsp:nvSpPr>
      <dsp:spPr>
        <a:xfrm>
          <a:off x="84324" y="2400962"/>
          <a:ext cx="32421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dovednosti</a:t>
          </a:r>
          <a:endParaRPr lang="en-US" sz="3600" kern="1200"/>
        </a:p>
      </dsp:txBody>
      <dsp:txXfrm>
        <a:off x="84324" y="2400962"/>
        <a:ext cx="3242179" cy="720000"/>
      </dsp:txXfrm>
    </dsp:sp>
    <dsp:sp modelId="{E203EC4A-DB44-48ED-9B77-F271382756CD}">
      <dsp:nvSpPr>
        <dsp:cNvPr id="0" name=""/>
        <dsp:cNvSpPr/>
      </dsp:nvSpPr>
      <dsp:spPr>
        <a:xfrm>
          <a:off x="4785484" y="557275"/>
          <a:ext cx="1458980" cy="1458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E71D7-F623-4A3A-B652-2DDDB519AA92}">
      <dsp:nvSpPr>
        <dsp:cNvPr id="0" name=""/>
        <dsp:cNvSpPr/>
      </dsp:nvSpPr>
      <dsp:spPr>
        <a:xfrm>
          <a:off x="3893885" y="2400962"/>
          <a:ext cx="32421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vlastnosti</a:t>
          </a:r>
          <a:endParaRPr lang="en-US" sz="3600" kern="1200"/>
        </a:p>
      </dsp:txBody>
      <dsp:txXfrm>
        <a:off x="3893885" y="2400962"/>
        <a:ext cx="3242179" cy="720000"/>
      </dsp:txXfrm>
    </dsp:sp>
    <dsp:sp modelId="{B587ABEC-FCCD-4175-A734-A7AE360E222F}">
      <dsp:nvSpPr>
        <dsp:cNvPr id="0" name=""/>
        <dsp:cNvSpPr/>
      </dsp:nvSpPr>
      <dsp:spPr>
        <a:xfrm>
          <a:off x="8595045" y="557275"/>
          <a:ext cx="1458980" cy="14589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D9148-3B88-4314-B680-F93B86B9B71C}">
      <dsp:nvSpPr>
        <dsp:cNvPr id="0" name=""/>
        <dsp:cNvSpPr/>
      </dsp:nvSpPr>
      <dsp:spPr>
        <a:xfrm>
          <a:off x="7703446" y="2400962"/>
          <a:ext cx="32421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kognice</a:t>
          </a:r>
          <a:endParaRPr lang="en-US" sz="3600" kern="1200" dirty="0"/>
        </a:p>
      </dsp:txBody>
      <dsp:txXfrm>
        <a:off x="7703446" y="2400962"/>
        <a:ext cx="324217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DA5D3-721D-44C3-8E89-2A924C06CAC2}">
      <dsp:nvSpPr>
        <dsp:cNvPr id="0" name=""/>
        <dsp:cNvSpPr/>
      </dsp:nvSpPr>
      <dsp:spPr>
        <a:xfrm>
          <a:off x="821395" y="58485"/>
          <a:ext cx="1510523" cy="14624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2F635-14C8-42B0-A683-6961BAA22A76}">
      <dsp:nvSpPr>
        <dsp:cNvPr id="0" name=""/>
        <dsp:cNvSpPr/>
      </dsp:nvSpPr>
      <dsp:spPr>
        <a:xfrm>
          <a:off x="821395" y="1674111"/>
          <a:ext cx="4315781" cy="62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 dirty="0"/>
            <a:t>Online zdroje o zdraví mohou dobře doplňovat další informace</a:t>
          </a:r>
          <a:endParaRPr lang="en-US" sz="2000" kern="1200" dirty="0"/>
        </a:p>
      </dsp:txBody>
      <dsp:txXfrm>
        <a:off x="821395" y="1674111"/>
        <a:ext cx="4315781" cy="626780"/>
      </dsp:txXfrm>
    </dsp:sp>
    <dsp:sp modelId="{F1DB30F3-784E-4DA3-A13E-886A7F3D431E}">
      <dsp:nvSpPr>
        <dsp:cNvPr id="0" name=""/>
        <dsp:cNvSpPr/>
      </dsp:nvSpPr>
      <dsp:spPr>
        <a:xfrm>
          <a:off x="821395" y="2372118"/>
          <a:ext cx="4315781" cy="124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a v něčem jsou jinými zdroji dokonce těžko nahraditelné.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Byla by škoda paušálně je nedoporučovat.</a:t>
          </a:r>
          <a:endParaRPr lang="en-US" sz="1500" kern="1200" dirty="0"/>
        </a:p>
      </dsp:txBody>
      <dsp:txXfrm>
        <a:off x="821395" y="2372118"/>
        <a:ext cx="4315781" cy="1247698"/>
      </dsp:txXfrm>
    </dsp:sp>
    <dsp:sp modelId="{5410728C-DA0F-48AA-AE6C-F99A3B9EBA96}">
      <dsp:nvSpPr>
        <dsp:cNvPr id="0" name=""/>
        <dsp:cNvSpPr/>
      </dsp:nvSpPr>
      <dsp:spPr>
        <a:xfrm>
          <a:off x="5892438" y="58485"/>
          <a:ext cx="1510523" cy="14624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87586-16CB-4192-AC1E-4968698BC39B}">
      <dsp:nvSpPr>
        <dsp:cNvPr id="0" name=""/>
        <dsp:cNvSpPr/>
      </dsp:nvSpPr>
      <dsp:spPr>
        <a:xfrm>
          <a:off x="5892438" y="1674111"/>
          <a:ext cx="4315781" cy="62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000" kern="1200" dirty="0"/>
            <a:t>Zároveň ale nejsou dokonalé a mohou vést ke stresu a nepohodě..</a:t>
          </a:r>
          <a:endParaRPr lang="en-US" sz="2000" kern="1200" dirty="0"/>
        </a:p>
      </dsp:txBody>
      <dsp:txXfrm>
        <a:off x="5892438" y="1674111"/>
        <a:ext cx="4315781" cy="626780"/>
      </dsp:txXfrm>
    </dsp:sp>
    <dsp:sp modelId="{30848EFB-37FC-43F9-A564-9B06254A1F45}">
      <dsp:nvSpPr>
        <dsp:cNvPr id="0" name=""/>
        <dsp:cNvSpPr/>
      </dsp:nvSpPr>
      <dsp:spPr>
        <a:xfrm>
          <a:off x="5892438" y="2372118"/>
          <a:ext cx="4315781" cy="1247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Trpí stejnými problémy jako další typy online informací (kolísavá kvalita, protichůdnost, nepřeberné množství, …).</a:t>
          </a:r>
          <a:endParaRPr lang="en-US" sz="1500" kern="1200" dirty="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Navíc kladou velké nároky na uživatele, který musí být nejen informačně zdatný, ale zároveň mít dostatečné povědomí o zdraví.</a:t>
          </a:r>
          <a:endParaRPr lang="en-US" sz="1500" kern="1200" dirty="0"/>
        </a:p>
      </dsp:txBody>
      <dsp:txXfrm>
        <a:off x="5892438" y="2372118"/>
        <a:ext cx="4315781" cy="1247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0.02335</cdr:x>
      <cdr:y>0.88095</cdr:y>
    </cdr:from>
    <cdr:to>
      <cdr:x>0.73771</cdr:x>
      <cdr:y>0.99461</cdr:y>
    </cdr:to>
    <cdr:sp macro="" textlink="">
      <cdr:nvSpPr>
        <cdr:cNvPr id="3" name="Textové pole 2"/>
        <cdr:cNvSpPr txBox="1"/>
      </cdr:nvSpPr>
      <cdr:spPr>
        <a:xfrm xmlns:a="http://schemas.openxmlformats.org/drawingml/2006/main">
          <a:off x="126065" y="2647784"/>
          <a:ext cx="3856784" cy="341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Pozn: kategorie vzdělání jsou publikovány za jednotlivce ve věku 25 až</a:t>
          </a:r>
          <a:r>
            <a:rPr lang="cs-CZ" sz="1200" baseline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64</a:t>
          </a:r>
          <a:r>
            <a:rPr lang="cs-CZ" sz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let</a:t>
          </a:r>
        </a:p>
        <a:p xmlns:a="http://schemas.openxmlformats.org/drawingml/2006/main">
          <a:r>
            <a:rPr lang="cs-CZ" sz="120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Zdroj: </a:t>
          </a:r>
          <a:r>
            <a:rPr lang="cs-CZ" sz="1200" i="0" dirty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ČSÚ, šetření o využívání ICT v domácnostech a mezi jednotlivci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5175115"/>
          </a:xfrm>
          <a:prstGeom prst="rect">
            <a:avLst/>
          </a:prstGeom>
          <a:solidFill>
            <a:srgbClr val="894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AEF68-A268-83EF-D4F8-EC06B1123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2101" y="1100665"/>
            <a:ext cx="3132638" cy="4278731"/>
          </a:xfrm>
        </p:spPr>
        <p:txBody>
          <a:bodyPr anchor="ctr">
            <a:normAutofit/>
          </a:bodyPr>
          <a:lstStyle/>
          <a:p>
            <a:r>
              <a:rPr lang="en-CZ" dirty="0">
                <a:solidFill>
                  <a:srgbClr val="FFFFFF"/>
                </a:solidFill>
              </a:rPr>
              <a:t>Informace (nejen) o zdraví na </a:t>
            </a:r>
            <a:r>
              <a:rPr lang="en-CZ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internetu</a:t>
            </a:r>
          </a:p>
        </p:txBody>
      </p:sp>
      <p:pic>
        <p:nvPicPr>
          <p:cNvPr id="1026" name="Picture 2" descr="A close-up of a stethoscope on a table&#10;&#10;Description automatically generated with low confidence">
            <a:extLst>
              <a:ext uri="{FF2B5EF4-FFF2-40B4-BE49-F238E27FC236}">
                <a16:creationId xmlns:a16="http://schemas.microsoft.com/office/drawing/2014/main" id="{3A303F48-14A4-BC43-F8EC-35D0A73E9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r="3" b="3"/>
          <a:stretch/>
        </p:blipFill>
        <p:spPr bwMode="auto">
          <a:xfrm>
            <a:off x="453302" y="457200"/>
            <a:ext cx="7588885" cy="58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0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707627"/>
            <a:ext cx="3618828" cy="649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6B615-5A88-3CD4-940E-227E37545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9870" y="5757335"/>
            <a:ext cx="3454869" cy="599514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CZ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 Adéla Lokajová                          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en-CZ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Psychologie a internet, JS 2023</a:t>
            </a:r>
          </a:p>
        </p:txBody>
      </p:sp>
    </p:spTree>
    <p:extLst>
      <p:ext uri="{BB962C8B-B14F-4D97-AF65-F5344CB8AC3E}">
        <p14:creationId xmlns:p14="http://schemas.microsoft.com/office/powerpoint/2010/main" val="207557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Rectangle 7214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17" name="Rectangle 7216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19" name="Rectangle 7218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21" name="Rectangle 7220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4A32E-438C-222B-57E9-0FFE2E7A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202501"/>
            <a:ext cx="10993549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Zdroje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informací</a:t>
            </a:r>
            <a:r>
              <a:rPr lang="en-US" sz="3200" dirty="0">
                <a:solidFill>
                  <a:srgbClr val="FFFFFF"/>
                </a:solidFill>
              </a:rPr>
              <a:t> o </a:t>
            </a:r>
            <a:r>
              <a:rPr lang="en-US" sz="3200" dirty="0" err="1">
                <a:solidFill>
                  <a:srgbClr val="FFFFFF"/>
                </a:solidFill>
              </a:rPr>
              <a:t>zdraví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na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internetu</a:t>
            </a:r>
            <a:r>
              <a:rPr lang="en-US" sz="32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1CA3A-6E9C-34D3-5F10-D4C0BF2E4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4" y="5697215"/>
            <a:ext cx="10993546" cy="5255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400" cap="all" dirty="0" err="1">
                <a:solidFill>
                  <a:srgbClr val="EBEBEB"/>
                </a:solidFill>
              </a:rPr>
              <a:t>čas</a:t>
            </a:r>
            <a:r>
              <a:rPr lang="en-US" sz="2400" cap="all" dirty="0">
                <a:solidFill>
                  <a:srgbClr val="EBEBEB"/>
                </a:solidFill>
              </a:rPr>
              <a:t> </a:t>
            </a:r>
            <a:r>
              <a:rPr lang="en-US" sz="2400" cap="all" dirty="0" err="1">
                <a:solidFill>
                  <a:srgbClr val="EBEBEB"/>
                </a:solidFill>
              </a:rPr>
              <a:t>na</a:t>
            </a:r>
            <a:r>
              <a:rPr lang="en-US" sz="2400" cap="all" dirty="0">
                <a:solidFill>
                  <a:srgbClr val="EBEBEB"/>
                </a:solidFill>
              </a:rPr>
              <a:t> </a:t>
            </a:r>
            <a:r>
              <a:rPr lang="en-US" sz="2400" cap="all" dirty="0" err="1">
                <a:solidFill>
                  <a:srgbClr val="EBEBEB"/>
                </a:solidFill>
              </a:rPr>
              <a:t>prezentaci</a:t>
            </a:r>
            <a:r>
              <a:rPr lang="en-US" sz="2400" cap="all" dirty="0">
                <a:solidFill>
                  <a:srgbClr val="EBEBEB"/>
                </a:solidFill>
              </a:rPr>
              <a:t>!</a:t>
            </a:r>
          </a:p>
        </p:txBody>
      </p:sp>
      <p:sp useBgFill="1">
        <p:nvSpPr>
          <p:cNvPr id="7223" name="Rectangle 7222">
            <a:extLst>
              <a:ext uri="{FF2B5EF4-FFF2-40B4-BE49-F238E27FC236}">
                <a16:creationId xmlns:a16="http://schemas.microsoft.com/office/drawing/2014/main" id="{B1A515B1-A9B3-49B0-AE0D-D038D42C2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13 Things Your Next PowerPoint Presentation Must Have">
            <a:extLst>
              <a:ext uri="{FF2B5EF4-FFF2-40B4-BE49-F238E27FC236}">
                <a16:creationId xmlns:a16="http://schemas.microsoft.com/office/drawing/2014/main" id="{C685EC73-CCAA-3D0A-27C1-C44E10D75B8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9152" r="5263"/>
          <a:stretch/>
        </p:blipFill>
        <p:spPr bwMode="auto">
          <a:xfrm>
            <a:off x="443883" y="723899"/>
            <a:ext cx="6339833" cy="35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96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5C9F-A1A2-D50C-7B77-7EEAEEEB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CZ" dirty="0">
                <a:solidFill>
                  <a:srgbClr val="FFFFFF"/>
                </a:solidFill>
              </a:rPr>
              <a:t>brainstorming II</a:t>
            </a:r>
          </a:p>
        </p:txBody>
      </p:sp>
      <p:sp useBgFill="1">
        <p:nvSpPr>
          <p:cNvPr id="6156" name="Rectangle 6155">
            <a:extLst>
              <a:ext uri="{FF2B5EF4-FFF2-40B4-BE49-F238E27FC236}">
                <a16:creationId xmlns:a16="http://schemas.microsoft.com/office/drawing/2014/main" id="{90137588-E70B-486E-AFA8-21B0111C4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aging Dr. Google. Your guide to using Google to search for symptoms and  diagnoses. | Medelita">
            <a:extLst>
              <a:ext uri="{FF2B5EF4-FFF2-40B4-BE49-F238E27FC236}">
                <a16:creationId xmlns:a16="http://schemas.microsoft.com/office/drawing/2014/main" id="{E5A951CE-A102-EC8B-7A30-DC2A5549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671" y="3033486"/>
            <a:ext cx="3631464" cy="227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801523-E54F-FEE6-D2AC-476280651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r>
              <a:rPr lang="cs-CZ" sz="2000" dirty="0"/>
              <a:t>Někoho může hledání informací o zdraví rozhodit nebo vystresovat. Co k tomu může přispět?</a:t>
            </a:r>
          </a:p>
          <a:p>
            <a:pPr lvl="1"/>
            <a:r>
              <a:rPr lang="cs-CZ" sz="2000" dirty="0"/>
              <a:t>jaké faktory na straně média?</a:t>
            </a:r>
          </a:p>
          <a:p>
            <a:pPr lvl="1"/>
            <a:r>
              <a:rPr lang="cs-CZ" sz="2000" dirty="0"/>
              <a:t>jaké faktory na straně člověka?</a:t>
            </a:r>
          </a:p>
          <a:p>
            <a:r>
              <a:rPr lang="cs-CZ" sz="2000" dirty="0"/>
              <a:t>Máte s tím vlastní zkušenost?</a:t>
            </a:r>
          </a:p>
        </p:txBody>
      </p:sp>
    </p:spTree>
    <p:extLst>
      <p:ext uri="{BB962C8B-B14F-4D97-AF65-F5344CB8AC3E}">
        <p14:creationId xmlns:p14="http://schemas.microsoft.com/office/powerpoint/2010/main" val="418227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5661-4556-49EE-D1BF-24B8CC09F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Stresující faktory na straně internetu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62ACC-BDE2-6F92-C18A-D621001DB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45018"/>
          </a:xfrm>
        </p:spPr>
        <p:txBody>
          <a:bodyPr/>
          <a:lstStyle/>
          <a:p>
            <a:r>
              <a:rPr lang="cs-CZ" sz="2000" b="1" dirty="0"/>
              <a:t>nekvalitní zdroje </a:t>
            </a:r>
            <a:r>
              <a:rPr lang="cs-CZ" i="1" dirty="0"/>
              <a:t>(</a:t>
            </a:r>
            <a:r>
              <a:rPr lang="cs-CZ" i="1" dirty="0" err="1"/>
              <a:t>Waszak</a:t>
            </a:r>
            <a:r>
              <a:rPr lang="cs-CZ" i="1" dirty="0"/>
              <a:t> et al., 2018)</a:t>
            </a:r>
          </a:p>
          <a:p>
            <a:pPr marL="324000" lvl="1" indent="0">
              <a:buNone/>
            </a:pPr>
            <a:r>
              <a:rPr lang="cs-CZ" sz="1800" dirty="0"/>
              <a:t>	→  záměrné či nezáměrné přehánění, nesprávné informace, „módní“ diagnózy</a:t>
            </a:r>
          </a:p>
          <a:p>
            <a:endParaRPr lang="cs-CZ" sz="2000" dirty="0"/>
          </a:p>
          <a:p>
            <a:r>
              <a:rPr lang="cs-CZ" sz="2000" b="1" dirty="0"/>
              <a:t>zajímavá diagnóza = nejspíš vzácná diagnóza </a:t>
            </a:r>
            <a:r>
              <a:rPr lang="cs-CZ" i="1" dirty="0"/>
              <a:t>(Jungmann et al., 2020)</a:t>
            </a:r>
          </a:p>
          <a:p>
            <a:pPr marL="324000" lvl="1" indent="0">
              <a:buNone/>
            </a:pPr>
            <a:r>
              <a:rPr lang="cs-CZ" sz="1800" dirty="0"/>
              <a:t>	→  vyhodnocení prevalence a pravděpodobnosti padá na uživatele</a:t>
            </a:r>
          </a:p>
          <a:p>
            <a:endParaRPr lang="cs-CZ" sz="2000" dirty="0"/>
          </a:p>
          <a:p>
            <a:r>
              <a:rPr lang="cs-CZ" sz="2000" b="1" dirty="0"/>
              <a:t>protichůdnost zdrojů </a:t>
            </a:r>
            <a:r>
              <a:rPr lang="cs-CZ" i="1" dirty="0"/>
              <a:t>(Soroya et al., 2021)</a:t>
            </a:r>
          </a:p>
          <a:p>
            <a:pPr marL="324000" lvl="1" indent="0">
              <a:buNone/>
            </a:pPr>
            <a:r>
              <a:rPr lang="cs-CZ" sz="1800" dirty="0"/>
              <a:t>	→  zahlcení, informační úzkost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8678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5661-4556-49EE-D1BF-24B8CC09F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Stresující faktory na straně internetu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62ACC-BDE2-6F92-C18A-D621001DB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450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000" b="1" dirty="0"/>
              <a:t>velmi kvalitní zdroje </a:t>
            </a:r>
            <a:r>
              <a:rPr lang="cs-CZ" i="1" dirty="0"/>
              <a:t>(</a:t>
            </a:r>
            <a:r>
              <a:rPr lang="cs-CZ" i="1" dirty="0" err="1"/>
              <a:t>Peng</a:t>
            </a:r>
            <a:r>
              <a:rPr lang="cs-CZ" i="1" dirty="0"/>
              <a:t>, 2022)</a:t>
            </a:r>
          </a:p>
          <a:p>
            <a:pPr marL="324000" lvl="1" indent="0">
              <a:buNone/>
            </a:pPr>
            <a:r>
              <a:rPr lang="cs-CZ" sz="1600" dirty="0"/>
              <a:t>	</a:t>
            </a:r>
            <a:r>
              <a:rPr lang="cs-CZ" sz="2000" dirty="0"/>
              <a:t>→ větší důvěryhodnost → větší ochota věřit jim, pokud říkají něco závažného</a:t>
            </a:r>
          </a:p>
          <a:p>
            <a:endParaRPr lang="cs-CZ" sz="2200" dirty="0"/>
          </a:p>
          <a:p>
            <a:r>
              <a:rPr lang="cs-CZ" sz="2000" b="1" dirty="0"/>
              <a:t>řazení zdrojů </a:t>
            </a:r>
            <a:r>
              <a:rPr lang="cs-CZ" sz="2000" i="1" dirty="0"/>
              <a:t>(</a:t>
            </a:r>
            <a:r>
              <a:rPr lang="cs-CZ" sz="2000" i="1" dirty="0" err="1"/>
              <a:t>Bagarić</a:t>
            </a:r>
            <a:r>
              <a:rPr lang="cs-CZ" sz="2000" i="1" dirty="0"/>
              <a:t> &amp; </a:t>
            </a:r>
            <a:r>
              <a:rPr lang="cs-CZ" sz="2000" i="1" dirty="0" err="1"/>
              <a:t>Jokić-Begić</a:t>
            </a:r>
            <a:r>
              <a:rPr lang="cs-CZ" sz="2000" i="1" dirty="0"/>
              <a:t>, 2022)</a:t>
            </a:r>
          </a:p>
          <a:p>
            <a:pPr lvl="1"/>
            <a:r>
              <a:rPr lang="cs-CZ" sz="2000" dirty="0"/>
              <a:t>tendence číst od prvních článků</a:t>
            </a:r>
          </a:p>
          <a:p>
            <a:pPr lvl="1"/>
            <a:r>
              <a:rPr lang="cs-CZ" sz="2000" dirty="0"/>
              <a:t>závažné jako první → čtenář nemá motivaci jít dál a zůstává u vážného obsahu</a:t>
            </a:r>
          </a:p>
          <a:p>
            <a:pPr lvl="1"/>
            <a:r>
              <a:rPr lang="cs-CZ" sz="2000" dirty="0"/>
              <a:t>banální jako první → čtenář si projde víc článků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62085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5B5F-6773-EE89-5898-C023E010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EFF"/>
                </a:solidFill>
              </a:rPr>
              <a:t>Faktory na straně jednotlivce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834EEE-E194-7002-BC05-741450D2E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68750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340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71DA7-340C-7212-5FF2-96718F49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cap="none">
                <a:solidFill>
                  <a:srgbClr val="FFFFFF"/>
                </a:solidFill>
              </a:rPr>
              <a:t>e</a:t>
            </a:r>
            <a:r>
              <a:rPr lang="cs-CZ">
                <a:solidFill>
                  <a:srgbClr val="FFFFFF"/>
                </a:solidFill>
              </a:rPr>
              <a:t>Health literacy (zdravotní gramotnost)</a:t>
            </a:r>
          </a:p>
        </p:txBody>
      </p:sp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2661D2BA-0D3E-38BD-B37C-F1E0297B7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4195590"/>
          </a:xfrm>
        </p:spPr>
        <p:txBody>
          <a:bodyPr>
            <a:normAutofit lnSpcReduction="10000"/>
          </a:bodyPr>
          <a:lstStyle/>
          <a:p>
            <a:r>
              <a:rPr lang="en-US" sz="2000" dirty="0" err="1"/>
              <a:t>dovednosti</a:t>
            </a:r>
            <a:r>
              <a:rPr lang="en-US" sz="2000" dirty="0"/>
              <a:t> </a:t>
            </a:r>
            <a:r>
              <a:rPr lang="en-US" sz="2000" dirty="0" err="1"/>
              <a:t>potřebné</a:t>
            </a:r>
            <a:r>
              <a:rPr lang="en-US" sz="2000" dirty="0"/>
              <a:t> k </a:t>
            </a:r>
            <a:r>
              <a:rPr lang="en-US" sz="2000" dirty="0" err="1"/>
              <a:t>vyhodnocení</a:t>
            </a:r>
            <a:r>
              <a:rPr lang="en-US" sz="2000" dirty="0"/>
              <a:t> </a:t>
            </a:r>
            <a:r>
              <a:rPr lang="en-US" sz="2000" dirty="0" err="1"/>
              <a:t>informací</a:t>
            </a:r>
            <a:r>
              <a:rPr lang="en-US" sz="2000" dirty="0"/>
              <a:t> o </a:t>
            </a:r>
            <a:r>
              <a:rPr lang="en-US" sz="2000" dirty="0" err="1"/>
              <a:t>zdraví</a:t>
            </a:r>
            <a:r>
              <a:rPr lang="en-US" sz="2000" dirty="0"/>
              <a:t> online</a:t>
            </a:r>
          </a:p>
          <a:p>
            <a:r>
              <a:rPr lang="en-US" sz="2000" b="1" dirty="0" err="1"/>
              <a:t>liliový</a:t>
            </a:r>
            <a:r>
              <a:rPr lang="en-US" sz="2000" b="1" dirty="0"/>
              <a:t> model eHealth literacy </a:t>
            </a:r>
            <a:r>
              <a:rPr lang="en-US" i="1" dirty="0"/>
              <a:t>(Norman &amp; Skinner, 2006)</a:t>
            </a:r>
            <a:endParaRPr lang="en-US" dirty="0"/>
          </a:p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tři</a:t>
            </a:r>
            <a:r>
              <a:rPr lang="en-US" sz="2000" dirty="0"/>
              <a:t> </a:t>
            </a:r>
            <a:r>
              <a:rPr lang="en-US" sz="2000" b="1" dirty="0" err="1"/>
              <a:t>obecné</a:t>
            </a:r>
            <a:r>
              <a:rPr lang="en-US" sz="2000" dirty="0"/>
              <a:t> </a:t>
            </a:r>
            <a:r>
              <a:rPr lang="en-US" sz="2000" dirty="0" err="1"/>
              <a:t>gramotnosti</a:t>
            </a:r>
            <a:endParaRPr lang="en-US" sz="2000" dirty="0"/>
          </a:p>
          <a:p>
            <a:pPr lvl="1"/>
            <a:r>
              <a:rPr lang="en-US" sz="2000" dirty="0" err="1"/>
              <a:t>umím</a:t>
            </a:r>
            <a:r>
              <a:rPr lang="en-US" sz="2000" dirty="0"/>
              <a:t> </a:t>
            </a:r>
            <a:r>
              <a:rPr lang="en-US" sz="2000" dirty="0" err="1"/>
              <a:t>číst</a:t>
            </a:r>
            <a:r>
              <a:rPr lang="en-US" sz="2000" dirty="0"/>
              <a:t>, </a:t>
            </a:r>
            <a:r>
              <a:rPr lang="en-US" sz="2000" dirty="0" err="1"/>
              <a:t>pracovat</a:t>
            </a:r>
            <a:r>
              <a:rPr lang="en-US" sz="2000" dirty="0"/>
              <a:t> s </a:t>
            </a:r>
            <a:r>
              <a:rPr lang="en-US" sz="2000" dirty="0" err="1"/>
              <a:t>informacemi</a:t>
            </a:r>
            <a:r>
              <a:rPr lang="en-US" sz="2000" dirty="0"/>
              <a:t> a s </a:t>
            </a:r>
            <a:r>
              <a:rPr lang="en-US" sz="2000" dirty="0" err="1"/>
              <a:t>médii</a:t>
            </a:r>
            <a:endParaRPr lang="en-US" sz="2000" dirty="0"/>
          </a:p>
          <a:p>
            <a:pPr marL="324000" lvl="1" indent="0">
              <a:buNone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tři</a:t>
            </a:r>
            <a:r>
              <a:rPr lang="en-US" sz="2000" dirty="0"/>
              <a:t> </a:t>
            </a:r>
            <a:r>
              <a:rPr lang="en-US" sz="2000" b="1" dirty="0" err="1"/>
              <a:t>kontextově-specifické</a:t>
            </a:r>
            <a:r>
              <a:rPr lang="en-US" sz="2000" dirty="0"/>
              <a:t> </a:t>
            </a:r>
            <a:r>
              <a:rPr lang="en-US" sz="2000" dirty="0" err="1"/>
              <a:t>gramotnosti</a:t>
            </a:r>
            <a:endParaRPr lang="en-US" sz="2000" dirty="0"/>
          </a:p>
          <a:p>
            <a:pPr lvl="1"/>
            <a:r>
              <a:rPr lang="en-US" sz="2000" dirty="0" err="1"/>
              <a:t>zdraví</a:t>
            </a:r>
            <a:r>
              <a:rPr lang="en-US" sz="2000" dirty="0"/>
              <a:t>, </a:t>
            </a:r>
            <a:r>
              <a:rPr lang="en-US" sz="2000" dirty="0" err="1"/>
              <a:t>věda</a:t>
            </a:r>
            <a:r>
              <a:rPr lang="en-US" sz="2000" dirty="0"/>
              <a:t>, ICT</a:t>
            </a:r>
          </a:p>
          <a:p>
            <a:pPr lvl="1"/>
            <a:endParaRPr lang="en-US" sz="2000" dirty="0"/>
          </a:p>
          <a:p>
            <a:r>
              <a:rPr lang="en-US" sz="2000" dirty="0" err="1"/>
              <a:t>výzkumně</a:t>
            </a:r>
            <a:r>
              <a:rPr lang="en-US" sz="2000" dirty="0"/>
              <a:t> </a:t>
            </a:r>
            <a:r>
              <a:rPr lang="en-US" sz="2000" dirty="0" err="1"/>
              <a:t>problematická</a:t>
            </a:r>
            <a:r>
              <a:rPr lang="en-US" sz="2000" dirty="0"/>
              <a:t> oblast..</a:t>
            </a:r>
          </a:p>
        </p:txBody>
      </p:sp>
      <p:pic>
        <p:nvPicPr>
          <p:cNvPr id="9218" name="Picture 2" descr="The Lily Model of eHealth Literacy | Download Scientific Diagram">
            <a:extLst>
              <a:ext uri="{FF2B5EF4-FFF2-40B4-BE49-F238E27FC236}">
                <a16:creationId xmlns:a16="http://schemas.microsoft.com/office/drawing/2014/main" id="{1D190F8D-648E-C9AD-01DB-6E377DB24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3790" b="-4"/>
          <a:stretch/>
        </p:blipFill>
        <p:spPr bwMode="auto">
          <a:xfrm>
            <a:off x="7685903" y="1807392"/>
            <a:ext cx="4048897" cy="495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37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A7DA-44CC-3267-12BD-C9CE4C0D8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health  anxiety</a:t>
            </a:r>
          </a:p>
        </p:txBody>
      </p:sp>
      <p:pic>
        <p:nvPicPr>
          <p:cNvPr id="10242" name="Picture 2" descr="What is health anxiety and do I have it? | Livi UK">
            <a:extLst>
              <a:ext uri="{FF2B5EF4-FFF2-40B4-BE49-F238E27FC236}">
                <a16:creationId xmlns:a16="http://schemas.microsoft.com/office/drawing/2014/main" id="{DEE2916A-838D-B183-3D4D-926DA6123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r="37358" b="-1"/>
          <a:stretch/>
        </p:blipFill>
        <p:spPr bwMode="auto">
          <a:xfrm>
            <a:off x="448732" y="2031772"/>
            <a:ext cx="3683001" cy="45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C1A10-55AF-9756-5AEE-0565722C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14" y="1938181"/>
            <a:ext cx="7461554" cy="4504266"/>
          </a:xfrm>
        </p:spPr>
        <p:txBody>
          <a:bodyPr anchor="t">
            <a:noAutofit/>
          </a:bodyPr>
          <a:lstStyle/>
          <a:p>
            <a:r>
              <a:rPr lang="cs-CZ" sz="2000" b="1" dirty="0"/>
              <a:t>DSM-5:</a:t>
            </a:r>
            <a:r>
              <a:rPr lang="cs-CZ" sz="2000" dirty="0"/>
              <a:t> </a:t>
            </a:r>
            <a:r>
              <a:rPr lang="cs-CZ" sz="2000" dirty="0" err="1"/>
              <a:t>Illnes</a:t>
            </a:r>
            <a:r>
              <a:rPr lang="cs-CZ" sz="2000" dirty="0"/>
              <a:t> Anxiety, </a:t>
            </a:r>
            <a:r>
              <a:rPr lang="cs-CZ" sz="2000" dirty="0" err="1"/>
              <a:t>Somatic</a:t>
            </a:r>
            <a:r>
              <a:rPr lang="cs-CZ" sz="2000" dirty="0"/>
              <a:t> Symptom </a:t>
            </a:r>
            <a:r>
              <a:rPr lang="cs-CZ" sz="2000" dirty="0" err="1"/>
              <a:t>Disorder</a:t>
            </a:r>
            <a:endParaRPr lang="cs-CZ" sz="2000" dirty="0"/>
          </a:p>
          <a:p>
            <a:endParaRPr lang="cs-CZ" sz="2000" dirty="0"/>
          </a:p>
          <a:p>
            <a:r>
              <a:rPr lang="cs-CZ" sz="2000" b="1" dirty="0"/>
              <a:t>obavy, že..</a:t>
            </a:r>
          </a:p>
          <a:p>
            <a:pPr lvl="1"/>
            <a:r>
              <a:rPr lang="cs-CZ" sz="2000" dirty="0"/>
              <a:t>..moje symptomy znamenají něco vážného</a:t>
            </a:r>
          </a:p>
          <a:p>
            <a:pPr lvl="1"/>
            <a:r>
              <a:rPr lang="cs-CZ" sz="2000" dirty="0"/>
              <a:t>..se můžu nakazit (vážnou) nemocí</a:t>
            </a:r>
          </a:p>
          <a:p>
            <a:pPr marL="324000" lvl="1" indent="0">
              <a:buNone/>
            </a:pPr>
            <a:endParaRPr lang="cs-CZ" sz="2000" dirty="0"/>
          </a:p>
          <a:p>
            <a:r>
              <a:rPr lang="cs-CZ" sz="2000" b="1" dirty="0"/>
              <a:t>důsledky:</a:t>
            </a:r>
          </a:p>
          <a:p>
            <a:pPr lvl="1"/>
            <a:r>
              <a:rPr lang="cs-CZ" sz="2000" dirty="0"/>
              <a:t>příliš časté a neuspokojivé návštěvy lékaře </a:t>
            </a:r>
            <a:r>
              <a:rPr lang="cs-CZ" sz="2000" dirty="0" err="1"/>
              <a:t>x</a:t>
            </a:r>
            <a:r>
              <a:rPr lang="cs-CZ" sz="2000" dirty="0"/>
              <a:t> vyhýbání se zdravotnickým zařízením</a:t>
            </a:r>
          </a:p>
          <a:p>
            <a:pPr lvl="1"/>
            <a:r>
              <a:rPr lang="cs-CZ" sz="2000" dirty="0"/>
              <a:t>přehnaná opatření (např. v době covidové)</a:t>
            </a:r>
          </a:p>
          <a:p>
            <a:pPr lvl="1"/>
            <a:r>
              <a:rPr lang="cs-CZ" sz="2000" dirty="0"/>
              <a:t>komorbidita s dalšími úzkostnými poruchami</a:t>
            </a:r>
          </a:p>
        </p:txBody>
      </p:sp>
    </p:spTree>
    <p:extLst>
      <p:ext uri="{BB962C8B-B14F-4D97-AF65-F5344CB8AC3E}">
        <p14:creationId xmlns:p14="http://schemas.microsoft.com/office/powerpoint/2010/main" val="362190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8746-E036-E8D8-F3B4-882AB08F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health  anxiety a internet</a:t>
            </a:r>
          </a:p>
        </p:txBody>
      </p:sp>
      <p:sp>
        <p:nvSpPr>
          <p:cNvPr id="13318" name="Content Placeholder 13317">
            <a:extLst>
              <a:ext uri="{FF2B5EF4-FFF2-40B4-BE49-F238E27FC236}">
                <a16:creationId xmlns:a16="http://schemas.microsoft.com/office/drawing/2014/main" id="{3CACD558-6CC2-0FD3-8E1D-56A812A4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73643"/>
            <a:ext cx="7225075" cy="4101757"/>
          </a:xfrm>
        </p:spPr>
        <p:txBody>
          <a:bodyPr anchor="t">
            <a:normAutofit/>
          </a:bodyPr>
          <a:lstStyle/>
          <a:p>
            <a:r>
              <a:rPr lang="en-US" sz="2000" dirty="0"/>
              <a:t>internet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snadný</a:t>
            </a:r>
            <a:r>
              <a:rPr lang="en-US" sz="2000" dirty="0"/>
              <a:t> </a:t>
            </a:r>
            <a:r>
              <a:rPr lang="en-US" sz="2000" dirty="0" err="1"/>
              <a:t>zdroj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pochybnostech</a:t>
            </a:r>
            <a:r>
              <a:rPr lang="en-US" sz="2000" dirty="0"/>
              <a:t> o </a:t>
            </a:r>
            <a:r>
              <a:rPr lang="en-US" sz="2000" dirty="0" err="1"/>
              <a:t>zdraví</a:t>
            </a:r>
            <a:endParaRPr lang="en-US" sz="2000" dirty="0"/>
          </a:p>
          <a:p>
            <a:r>
              <a:rPr lang="en-US" sz="2000" dirty="0" err="1"/>
              <a:t>zdroj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který</a:t>
            </a:r>
            <a:r>
              <a:rPr lang="en-US" sz="2000" dirty="0"/>
              <a:t> se </a:t>
            </a:r>
            <a:r>
              <a:rPr lang="en-US" sz="2000" dirty="0" err="1"/>
              <a:t>lze</a:t>
            </a:r>
            <a:r>
              <a:rPr lang="en-US" sz="2000" dirty="0"/>
              <a:t> </a:t>
            </a:r>
            <a:r>
              <a:rPr lang="en-US" sz="2000" dirty="0" err="1"/>
              <a:t>obrátit</a:t>
            </a:r>
            <a:r>
              <a:rPr lang="en-US" sz="2000" dirty="0"/>
              <a:t> po “</a:t>
            </a:r>
            <a:r>
              <a:rPr lang="en-US" sz="2000" dirty="0" err="1"/>
              <a:t>neúspěšných</a:t>
            </a:r>
            <a:r>
              <a:rPr lang="en-US" sz="2000" dirty="0"/>
              <a:t>” </a:t>
            </a:r>
            <a:r>
              <a:rPr lang="en-US" sz="2000" dirty="0" err="1"/>
              <a:t>vyšetřeních</a:t>
            </a:r>
            <a:endParaRPr lang="en-US" sz="2000" dirty="0"/>
          </a:p>
          <a:p>
            <a:endParaRPr lang="en-US" sz="2000" dirty="0"/>
          </a:p>
          <a:p>
            <a:pPr marL="324000" lvl="1" indent="0">
              <a:buNone/>
            </a:pPr>
            <a:r>
              <a:rPr lang="cs-CZ" sz="2000" dirty="0"/>
              <a:t>→</a:t>
            </a:r>
            <a:r>
              <a:rPr lang="en-US" sz="2000" dirty="0"/>
              <a:t>  health anxiety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spolehlivý</a:t>
            </a:r>
            <a:r>
              <a:rPr lang="en-US" sz="2000" dirty="0"/>
              <a:t> </a:t>
            </a:r>
            <a:r>
              <a:rPr lang="en-US" sz="2000" b="1" dirty="0" err="1"/>
              <a:t>prediktor</a:t>
            </a:r>
            <a:r>
              <a:rPr lang="en-US" sz="2000" b="1" dirty="0"/>
              <a:t> OHIS </a:t>
            </a:r>
            <a:r>
              <a:rPr lang="en-US" sz="2000" i="1" dirty="0"/>
              <a:t>(Baumgartner &amp; Hartmann, 2012; te Poel et al., 2016, …)</a:t>
            </a:r>
          </a:p>
          <a:p>
            <a:pPr marL="324000" lvl="1" indent="0">
              <a:buNone/>
            </a:pPr>
            <a:r>
              <a:rPr lang="cs-CZ" sz="2000" dirty="0"/>
              <a:t>→</a:t>
            </a:r>
            <a:r>
              <a:rPr lang="en-US" sz="2000" i="1" dirty="0"/>
              <a:t>  </a:t>
            </a:r>
            <a:r>
              <a:rPr lang="en-US" sz="2000" dirty="0"/>
              <a:t>health anxiety </a:t>
            </a:r>
            <a:r>
              <a:rPr lang="en-US" sz="2000" b="1" dirty="0" err="1"/>
              <a:t>umocňuje</a:t>
            </a:r>
            <a:r>
              <a:rPr lang="en-US" sz="2000" b="1" dirty="0"/>
              <a:t> </a:t>
            </a:r>
            <a:r>
              <a:rPr lang="en-US" sz="2000" b="1" dirty="0" err="1"/>
              <a:t>negativní</a:t>
            </a:r>
            <a:r>
              <a:rPr lang="en-US" sz="2000" b="1" dirty="0"/>
              <a:t> </a:t>
            </a:r>
            <a:r>
              <a:rPr lang="en-US" sz="2000" b="1" dirty="0" err="1"/>
              <a:t>efekty</a:t>
            </a:r>
            <a:r>
              <a:rPr lang="en-US" sz="2000" b="1" dirty="0"/>
              <a:t> OHIS</a:t>
            </a:r>
            <a:r>
              <a:rPr lang="en-US" sz="2000" dirty="0"/>
              <a:t> </a:t>
            </a:r>
            <a:r>
              <a:rPr lang="en-US" sz="2000" i="1" dirty="0"/>
              <a:t>(Lokajová et al., 2023)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13314" name="Picture 2" descr="Dealing with health anxiety">
            <a:extLst>
              <a:ext uri="{FF2B5EF4-FFF2-40B4-BE49-F238E27FC236}">
                <a16:creationId xmlns:a16="http://schemas.microsoft.com/office/drawing/2014/main" id="{B1491032-3A56-FFBB-1548-A4FBE08FB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0" r="19932" b="2"/>
          <a:stretch/>
        </p:blipFill>
        <p:spPr bwMode="auto">
          <a:xfrm>
            <a:off x="8051799" y="1871133"/>
            <a:ext cx="3683001" cy="45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981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8746-E036-E8D8-F3B4-882AB08F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health  anxiety a internet</a:t>
            </a:r>
          </a:p>
        </p:txBody>
      </p:sp>
      <p:sp>
        <p:nvSpPr>
          <p:cNvPr id="13318" name="Content Placeholder 13317">
            <a:extLst>
              <a:ext uri="{FF2B5EF4-FFF2-40B4-BE49-F238E27FC236}">
                <a16:creationId xmlns:a16="http://schemas.microsoft.com/office/drawing/2014/main" id="{3CACD558-6CC2-0FD3-8E1D-56A812A4F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86000"/>
            <a:ext cx="7225075" cy="40894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 err="1"/>
              <a:t>Vysvětlení</a:t>
            </a:r>
            <a:r>
              <a:rPr lang="en-US" sz="2200" b="1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lidé</a:t>
            </a:r>
            <a:r>
              <a:rPr lang="en-US" sz="2200" dirty="0"/>
              <a:t> s </a:t>
            </a:r>
            <a:r>
              <a:rPr lang="en-US" sz="2200" dirty="0" err="1"/>
              <a:t>vyšší</a:t>
            </a:r>
            <a:r>
              <a:rPr lang="en-US" sz="2200" dirty="0"/>
              <a:t> HA </a:t>
            </a:r>
            <a:r>
              <a:rPr lang="en-US" sz="2200" dirty="0" err="1"/>
              <a:t>mohou</a:t>
            </a:r>
            <a:r>
              <a:rPr lang="en-US" sz="2200" dirty="0"/>
              <a:t> </a:t>
            </a:r>
            <a:r>
              <a:rPr lang="en-US" sz="2200" dirty="0" err="1"/>
              <a:t>hledat</a:t>
            </a:r>
            <a:r>
              <a:rPr lang="en-US" sz="2200" dirty="0"/>
              <a:t> více </a:t>
            </a:r>
            <a:r>
              <a:rPr lang="en-US" sz="2200" dirty="0" err="1"/>
              <a:t>stresová</a:t>
            </a:r>
            <a:r>
              <a:rPr lang="en-US" sz="2200" dirty="0"/>
              <a:t> </a:t>
            </a:r>
            <a:r>
              <a:rPr lang="en-US" sz="2200" dirty="0" err="1"/>
              <a:t>témata</a:t>
            </a:r>
            <a:endParaRPr lang="en-US" sz="2200" dirty="0"/>
          </a:p>
          <a:p>
            <a:pPr marL="324000" lvl="1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vyšší</a:t>
            </a:r>
            <a:r>
              <a:rPr lang="en-US" sz="2200" dirty="0"/>
              <a:t> HA se </a:t>
            </a:r>
            <a:r>
              <a:rPr lang="en-US" sz="2200" dirty="0" err="1"/>
              <a:t>pojí</a:t>
            </a:r>
            <a:r>
              <a:rPr lang="en-US" sz="2200" dirty="0"/>
              <a:t> s </a:t>
            </a:r>
            <a:r>
              <a:rPr lang="en-US" sz="2200" dirty="0" err="1"/>
              <a:t>kognitivními</a:t>
            </a:r>
            <a:r>
              <a:rPr lang="en-US" sz="2200" dirty="0"/>
              <a:t> </a:t>
            </a:r>
            <a:r>
              <a:rPr lang="en-US" sz="2200" dirty="0" err="1"/>
              <a:t>chybami</a:t>
            </a:r>
            <a:r>
              <a:rPr lang="en-US" sz="2200" dirty="0"/>
              <a:t>, které </a:t>
            </a:r>
            <a:r>
              <a:rPr lang="en-US" sz="2200" dirty="0" err="1"/>
              <a:t>přispívají</a:t>
            </a:r>
            <a:r>
              <a:rPr lang="en-US" sz="2200" dirty="0"/>
              <a:t> k </a:t>
            </a:r>
            <a:r>
              <a:rPr lang="en-US" sz="2200" dirty="0" err="1"/>
              <a:t>distresu</a:t>
            </a:r>
            <a:endParaRPr lang="en-US" sz="2200" dirty="0"/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13314" name="Picture 2" descr="Dealing with health anxiety">
            <a:extLst>
              <a:ext uri="{FF2B5EF4-FFF2-40B4-BE49-F238E27FC236}">
                <a16:creationId xmlns:a16="http://schemas.microsoft.com/office/drawing/2014/main" id="{B1491032-3A56-FFBB-1548-A4FBE08FB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0" r="19932" b="2"/>
          <a:stretch/>
        </p:blipFill>
        <p:spPr bwMode="auto">
          <a:xfrm>
            <a:off x="8051799" y="1871133"/>
            <a:ext cx="3683001" cy="450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43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844AC-2274-DBFC-AF25-1FCFDF20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vyhodnocování informací o zdraví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BC4BF-BC07-1C62-B449-F7824D82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14151"/>
            <a:ext cx="11029615" cy="4621427"/>
          </a:xfrm>
        </p:spPr>
        <p:txBody>
          <a:bodyPr anchor="t">
            <a:normAutofit lnSpcReduction="10000"/>
          </a:bodyPr>
          <a:lstStyle/>
          <a:p>
            <a:r>
              <a:rPr lang="cs-CZ" sz="2000" b="1" dirty="0"/>
              <a:t>katastrofické kognice</a:t>
            </a:r>
          </a:p>
          <a:p>
            <a:pPr lvl="1"/>
            <a:r>
              <a:rPr lang="cs-CZ" sz="1800" dirty="0"/>
              <a:t>prostředník mezi čtením informací a následnou health anxiety (</a:t>
            </a:r>
            <a:r>
              <a:rPr lang="cs-CZ" sz="1800" dirty="0" err="1"/>
              <a:t>Jagtap</a:t>
            </a:r>
            <a:r>
              <a:rPr lang="cs-CZ" sz="1800" dirty="0"/>
              <a:t> et al., 2021)</a:t>
            </a:r>
          </a:p>
          <a:p>
            <a:endParaRPr lang="cs-CZ" sz="2000" dirty="0"/>
          </a:p>
          <a:p>
            <a:r>
              <a:rPr lang="cs-CZ" sz="2000" dirty="0"/>
              <a:t>tendence </a:t>
            </a:r>
            <a:r>
              <a:rPr lang="cs-CZ" sz="2000" b="1" dirty="0"/>
              <a:t>více si všímat závažnějších informací</a:t>
            </a:r>
            <a:r>
              <a:rPr lang="cs-CZ" sz="2000" dirty="0"/>
              <a:t> a potlačit ostatní </a:t>
            </a:r>
            <a:r>
              <a:rPr lang="cs-CZ" i="1" dirty="0"/>
              <a:t>(</a:t>
            </a:r>
            <a:r>
              <a:rPr lang="cs-CZ" i="1" dirty="0" err="1"/>
              <a:t>Bagarić</a:t>
            </a:r>
            <a:r>
              <a:rPr lang="cs-CZ" i="1" dirty="0"/>
              <a:t> &amp; </a:t>
            </a:r>
            <a:r>
              <a:rPr lang="cs-CZ" i="1" dirty="0" err="1"/>
              <a:t>Jokić-Begić</a:t>
            </a:r>
            <a:r>
              <a:rPr lang="cs-CZ" i="1" dirty="0"/>
              <a:t>, 2022)</a:t>
            </a:r>
          </a:p>
          <a:p>
            <a:endParaRPr lang="cs-CZ" sz="2000" dirty="0"/>
          </a:p>
          <a:p>
            <a:r>
              <a:rPr lang="cs-CZ" sz="2000" b="1" dirty="0"/>
              <a:t>base-</a:t>
            </a:r>
            <a:r>
              <a:rPr lang="cs-CZ" sz="2000" b="1" dirty="0" err="1"/>
              <a:t>rate</a:t>
            </a:r>
            <a:r>
              <a:rPr lang="cs-CZ" sz="2000" b="1" dirty="0"/>
              <a:t> </a:t>
            </a:r>
            <a:r>
              <a:rPr lang="cs-CZ" sz="2000" b="1" dirty="0" err="1"/>
              <a:t>neglect</a:t>
            </a:r>
            <a:r>
              <a:rPr lang="cs-CZ" sz="2000" b="1" dirty="0"/>
              <a:t> </a:t>
            </a:r>
            <a:r>
              <a:rPr lang="cs-CZ" sz="2000" b="1" dirty="0" err="1"/>
              <a:t>phenomenon</a:t>
            </a:r>
            <a:r>
              <a:rPr lang="cs-CZ" sz="2000" b="1" dirty="0"/>
              <a:t> </a:t>
            </a:r>
            <a:r>
              <a:rPr lang="cs-CZ" i="1" dirty="0"/>
              <a:t>(</a:t>
            </a:r>
            <a:r>
              <a:rPr lang="cs-CZ" i="1" dirty="0" err="1"/>
              <a:t>Nicolai</a:t>
            </a:r>
            <a:r>
              <a:rPr lang="cs-CZ" i="1" dirty="0"/>
              <a:t> et al., 2022)</a:t>
            </a:r>
          </a:p>
          <a:p>
            <a:pPr lvl="1"/>
            <a:r>
              <a:rPr lang="cs-CZ" sz="1800" dirty="0" err="1"/>
              <a:t>Kahneman</a:t>
            </a:r>
            <a:r>
              <a:rPr lang="cs-CZ" sz="1800" dirty="0"/>
              <a:t> &amp; </a:t>
            </a:r>
            <a:r>
              <a:rPr lang="cs-CZ" sz="1800" dirty="0" err="1"/>
              <a:t>Tversky</a:t>
            </a:r>
            <a:r>
              <a:rPr lang="cs-CZ" sz="1800" dirty="0"/>
              <a:t>: pokud mysl dostane sugestivní popis, nebere v potaz pravděpodobnosti</a:t>
            </a:r>
          </a:p>
          <a:p>
            <a:pPr lvl="1"/>
            <a:r>
              <a:rPr lang="cs-CZ" sz="1800" dirty="0"/>
              <a:t>K &amp; T: úkol s inženýrem a právníkem → lidé chybují bez ohledu na úroveň HA</a:t>
            </a:r>
          </a:p>
          <a:p>
            <a:pPr lvl="1"/>
            <a:r>
              <a:rPr lang="cs-CZ" sz="1800" dirty="0"/>
              <a:t>tentýž úkol, ale s diagnózami → lidé s vyšší HA chybují výrazně víc</a:t>
            </a:r>
          </a:p>
          <a:p>
            <a:endParaRPr lang="cs-CZ" sz="2000" dirty="0"/>
          </a:p>
          <a:p>
            <a:r>
              <a:rPr lang="cs-CZ" sz="2000" b="1" dirty="0"/>
              <a:t>intolerance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uncertainty</a:t>
            </a:r>
            <a:r>
              <a:rPr lang="cs-CZ" sz="2000" dirty="0"/>
              <a:t> </a:t>
            </a:r>
            <a:r>
              <a:rPr lang="cs-CZ" sz="1900" i="1" dirty="0"/>
              <a:t>(</a:t>
            </a:r>
            <a:r>
              <a:rPr lang="cs-CZ" sz="1900" i="1" dirty="0" err="1"/>
              <a:t>Fergus</a:t>
            </a:r>
            <a:r>
              <a:rPr lang="cs-CZ" sz="1900" i="1" dirty="0"/>
              <a:t> &amp; </a:t>
            </a:r>
            <a:r>
              <a:rPr lang="cs-CZ" sz="1900" i="1" dirty="0" err="1"/>
              <a:t>Bardeen</a:t>
            </a:r>
            <a:r>
              <a:rPr lang="cs-CZ" sz="1900" i="1" dirty="0"/>
              <a:t>, 2013)</a:t>
            </a:r>
            <a:endParaRPr lang="cs-CZ" sz="1900" b="1" i="1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8786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5C9F-A1A2-D50C-7B77-7EEAEEEB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CZ" sz="3200" dirty="0">
                <a:solidFill>
                  <a:srgbClr val="FFFFFF"/>
                </a:solidFill>
              </a:rPr>
              <a:t>brainstorming I</a:t>
            </a:r>
          </a:p>
        </p:txBody>
      </p:sp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0137588-E70B-486E-AFA8-21B0111C4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2D19A8-BA64-B0B9-F5DB-F1698343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112" y="2361056"/>
            <a:ext cx="2873400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801523-E54F-FEE6-D2AC-476280651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1225"/>
            <a:ext cx="7105650" cy="4044950"/>
          </a:xfrm>
        </p:spPr>
        <p:txBody>
          <a:bodyPr>
            <a:normAutofit/>
          </a:bodyPr>
          <a:lstStyle/>
          <a:p>
            <a:r>
              <a:rPr lang="cs-CZ" sz="2000" dirty="0"/>
              <a:t>Hledali jste někdy na internetu něco v souvislosti se zdravím? Co to bylo?</a:t>
            </a:r>
          </a:p>
          <a:p>
            <a:r>
              <a:rPr lang="cs-CZ" sz="2000" dirty="0"/>
              <a:t>Co vás vedlo k tomu hledat informace zrovna tam? Co může uživatele motivovat k tomu, že konzultují na internetu spíš než např. se svým lékařem?</a:t>
            </a:r>
          </a:p>
          <a:p>
            <a:r>
              <a:rPr lang="cs-CZ" sz="2000" dirty="0"/>
              <a:t>Měli jste někdy problém s nalezením dostatečně spolehlivých informací o zdraví na internetu? Pokud ano, jak jste tento problém řešili?</a:t>
            </a:r>
          </a:p>
          <a:p>
            <a:r>
              <a:rPr lang="cs-CZ" sz="2000" dirty="0"/>
              <a:t>Jaké jsou podle vás největší výhody a nevýhody hledání informací o zdraví na internetu?</a:t>
            </a:r>
          </a:p>
        </p:txBody>
      </p:sp>
    </p:spTree>
    <p:extLst>
      <p:ext uri="{BB962C8B-B14F-4D97-AF65-F5344CB8AC3E}">
        <p14:creationId xmlns:p14="http://schemas.microsoft.com/office/powerpoint/2010/main" val="1066558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7" name="Rectangle 16416">
            <a:extLst>
              <a:ext uri="{FF2B5EF4-FFF2-40B4-BE49-F238E27FC236}">
                <a16:creationId xmlns:a16="http://schemas.microsoft.com/office/drawing/2014/main" id="{636F6DB7-CF8D-494A-82F6-13B58DCA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9" name="Rectangle 16418">
            <a:extLst>
              <a:ext uri="{FF2B5EF4-FFF2-40B4-BE49-F238E27FC236}">
                <a16:creationId xmlns:a16="http://schemas.microsoft.com/office/drawing/2014/main" id="{0B7E5194-6E82-4A44-99C3-FE7D87F3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0B3B8-C9B2-952B-CED1-8743CB0A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10" y="826346"/>
            <a:ext cx="3171905" cy="1013800"/>
          </a:xfrm>
        </p:spPr>
        <p:txBody>
          <a:bodyPr>
            <a:normAutofit/>
          </a:bodyPr>
          <a:lstStyle/>
          <a:p>
            <a:r>
              <a:rPr lang="cs-CZ" sz="2400">
                <a:solidFill>
                  <a:srgbClr val="FFFFFF"/>
                </a:solidFill>
              </a:rPr>
              <a:t>bludný kruh  “kyberchondrie“</a:t>
            </a:r>
          </a:p>
        </p:txBody>
      </p:sp>
      <p:grpSp>
        <p:nvGrpSpPr>
          <p:cNvPr id="16421" name="Group 16420">
            <a:extLst>
              <a:ext uri="{FF2B5EF4-FFF2-40B4-BE49-F238E27FC236}">
                <a16:creationId xmlns:a16="http://schemas.microsoft.com/office/drawing/2014/main" id="{49FCC1E1-84D3-494D-A0A0-286AFA1C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6422" name="Rectangle 16421">
              <a:extLst>
                <a:ext uri="{FF2B5EF4-FFF2-40B4-BE49-F238E27FC236}">
                  <a16:creationId xmlns:a16="http://schemas.microsoft.com/office/drawing/2014/main" id="{96E09E90-FF79-402E-AF01-97A279BEA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423" name="Rectangle 16422">
              <a:extLst>
                <a:ext uri="{FF2B5EF4-FFF2-40B4-BE49-F238E27FC236}">
                  <a16:creationId xmlns:a16="http://schemas.microsoft.com/office/drawing/2014/main" id="{EC6946F8-4B9B-4C51-9F51-2DB377392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424" name="Rectangle 16423">
              <a:extLst>
                <a:ext uri="{FF2B5EF4-FFF2-40B4-BE49-F238E27FC236}">
                  <a16:creationId xmlns:a16="http://schemas.microsoft.com/office/drawing/2014/main" id="{7B3D2B3D-A285-438C-A344-AED3E46A0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390" name="Content Placeholder 16389">
            <a:extLst>
              <a:ext uri="{FF2B5EF4-FFF2-40B4-BE49-F238E27FC236}">
                <a16:creationId xmlns:a16="http://schemas.microsoft.com/office/drawing/2014/main" id="{7AFF2356-814A-2487-9E3F-8A78F682C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77" y="2069498"/>
            <a:ext cx="4080196" cy="4409299"/>
          </a:xfrm>
          <a:solidFill>
            <a:schemeClr val="tx1"/>
          </a:solidFill>
        </p:spPr>
        <p:txBody>
          <a:bodyPr anchor="t">
            <a:normAutofit/>
          </a:bodyPr>
          <a:lstStyle/>
          <a:p>
            <a:endParaRPr lang="en-US" sz="2000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HA a OHIS = perpetuum mobile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</a:rPr>
              <a:t>nefunkční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mechanismus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”</a:t>
            </a:r>
            <a:r>
              <a:rPr lang="en-US" dirty="0" err="1">
                <a:solidFill>
                  <a:schemeClr val="bg2"/>
                </a:solidFill>
              </a:rPr>
              <a:t>dobrovolné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zůstávání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stresu</a:t>
            </a:r>
            <a:r>
              <a:rPr lang="en-US" dirty="0">
                <a:solidFill>
                  <a:schemeClr val="bg2"/>
                </a:solidFill>
              </a:rPr>
              <a:t>”</a:t>
            </a:r>
          </a:p>
          <a:p>
            <a:r>
              <a:rPr lang="en-US" dirty="0">
                <a:solidFill>
                  <a:schemeClr val="bg2"/>
                </a:solidFill>
              </a:rPr>
              <a:t>intolerance of uncertainty </a:t>
            </a:r>
            <a:r>
              <a:rPr lang="cs-CZ" dirty="0">
                <a:solidFill>
                  <a:schemeClr val="bg2"/>
                </a:solidFill>
              </a:rPr>
              <a:t>→ hledání konečné odpovědi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</a:rPr>
              <a:t>specifický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případ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nadměrného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používání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internetu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err="1">
                <a:solidFill>
                  <a:schemeClr val="bg2"/>
                </a:solidFill>
              </a:rPr>
              <a:t>intenzivní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výzkum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6388" name="Picture 4" descr="Outcomes of searching for health-related information on the Internet in...  | Download Scientific Diagram">
            <a:extLst>
              <a:ext uri="{FF2B5EF4-FFF2-40B4-BE49-F238E27FC236}">
                <a16:creationId xmlns:a16="http://schemas.microsoft.com/office/drawing/2014/main" id="{AD6E157C-C935-BF42-A89A-E9312F683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3"/>
          <a:stretch/>
        </p:blipFill>
        <p:spPr bwMode="auto">
          <a:xfrm>
            <a:off x="4744995" y="1478383"/>
            <a:ext cx="7447005" cy="537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04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2812-766A-A19B-3602-DFF6C6FA0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75D84A-68D9-F038-6117-D36506906A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564269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468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0486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489" name="Rectangle 20488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491" name="Rectangle 20490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493" name="Rectangle 20492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495" name="Rectangle 20494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Any questions Stock Photos, Royalty Free Any questions Images |  Depositphotos">
            <a:extLst>
              <a:ext uri="{FF2B5EF4-FFF2-40B4-BE49-F238E27FC236}">
                <a16:creationId xmlns:a16="http://schemas.microsoft.com/office/drawing/2014/main" id="{9F89A0C6-0403-EBD4-B86D-535D3ACDAB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-2" b="-2"/>
          <a:stretch/>
        </p:blipFill>
        <p:spPr bwMode="auto">
          <a:xfrm>
            <a:off x="446534" y="723899"/>
            <a:ext cx="7498616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7" name="Rectangle 20496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977CA-CEAE-C8D1-B81E-CE3813650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Děkuji za pozornost!</a:t>
            </a:r>
          </a:p>
        </p:txBody>
      </p:sp>
      <p:grpSp>
        <p:nvGrpSpPr>
          <p:cNvPr id="20499" name="Group 20498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0500" name="Rectangle 20499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501" name="Rectangle 20500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502" name="Rectangle 20501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25909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B21E-95B9-9E34-4F7B-FE195576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O</a:t>
            </a:r>
            <a:r>
              <a:rPr lang="cs-CZ" dirty="0"/>
              <a:t>nline </a:t>
            </a:r>
            <a:r>
              <a:rPr lang="cs-CZ" sz="3600" dirty="0"/>
              <a:t>h</a:t>
            </a:r>
            <a:r>
              <a:rPr lang="cs-CZ" dirty="0"/>
              <a:t>ealth </a:t>
            </a:r>
            <a:r>
              <a:rPr lang="cs-CZ" sz="3600" dirty="0" err="1"/>
              <a:t>i</a:t>
            </a:r>
            <a:r>
              <a:rPr lang="cs-CZ" dirty="0" err="1"/>
              <a:t>nformation</a:t>
            </a:r>
            <a:r>
              <a:rPr lang="cs-CZ" dirty="0"/>
              <a:t> </a:t>
            </a:r>
            <a:r>
              <a:rPr lang="cs-CZ" sz="3600" dirty="0" err="1"/>
              <a:t>s</a:t>
            </a:r>
            <a:r>
              <a:rPr lang="cs-CZ" dirty="0" err="1"/>
              <a:t>eeking</a:t>
            </a:r>
            <a:r>
              <a:rPr lang="cs-CZ" dirty="0"/>
              <a:t> </a:t>
            </a:r>
            <a:r>
              <a:rPr lang="cs-CZ" sz="3600" dirty="0"/>
              <a:t>(</a:t>
            </a:r>
            <a:r>
              <a:rPr lang="cs-CZ" sz="3600" dirty="0" err="1"/>
              <a:t>ohis</a:t>
            </a:r>
            <a:r>
              <a:rPr lang="cs-CZ" sz="3600" dirty="0"/>
              <a:t>)</a:t>
            </a:r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89C84-78EA-EAD7-8579-AED126BEDE44}"/>
              </a:ext>
            </a:extLst>
          </p:cNvPr>
          <p:cNvSpPr txBox="1"/>
          <p:nvPr/>
        </p:nvSpPr>
        <p:spPr>
          <a:xfrm>
            <a:off x="711201" y="2206172"/>
            <a:ext cx="249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léky</a:t>
            </a:r>
            <a:r>
              <a:rPr lang="en-GB" sz="2400" dirty="0"/>
              <a:t> a </a:t>
            </a:r>
            <a:r>
              <a:rPr lang="cs-CZ" sz="2400" dirty="0"/>
              <a:t>jejich</a:t>
            </a:r>
            <a:r>
              <a:rPr lang="en-GB" sz="2400" dirty="0"/>
              <a:t> </a:t>
            </a:r>
            <a:r>
              <a:rPr lang="en-GB" sz="2400" dirty="0" err="1"/>
              <a:t>účinky</a:t>
            </a:r>
            <a:endParaRPr lang="cs-CZ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E99B1-A785-A470-4A6E-2AB203555E9A}"/>
              </a:ext>
            </a:extLst>
          </p:cNvPr>
          <p:cNvSpPr txBox="1"/>
          <p:nvPr/>
        </p:nvSpPr>
        <p:spPr>
          <a:xfrm>
            <a:off x="6792686" y="5380059"/>
            <a:ext cx="249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vitamíny a doplňky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A9E3B-E1F2-2C50-521C-CCC5EB351DE6}"/>
              </a:ext>
            </a:extLst>
          </p:cNvPr>
          <p:cNvSpPr txBox="1"/>
          <p:nvPr/>
        </p:nvSpPr>
        <p:spPr>
          <a:xfrm>
            <a:off x="849282" y="3317175"/>
            <a:ext cx="249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nemoci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711BF-94F4-FDB3-8B6B-5294DEA8C1D4}"/>
              </a:ext>
            </a:extLst>
          </p:cNvPr>
          <p:cNvSpPr txBox="1"/>
          <p:nvPr/>
        </p:nvSpPr>
        <p:spPr>
          <a:xfrm>
            <a:off x="3381827" y="5176889"/>
            <a:ext cx="249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symptomy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D6F7A-10A7-C568-8E2F-D3E7C47FC295}"/>
              </a:ext>
            </a:extLst>
          </p:cNvPr>
          <p:cNvSpPr txBox="1"/>
          <p:nvPr/>
        </p:nvSpPr>
        <p:spPr>
          <a:xfrm>
            <a:off x="5290459" y="2693558"/>
            <a:ext cx="249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sebediagnostika</a:t>
            </a:r>
            <a:endParaRPr lang="cs-CZ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22C5DF-B6D5-B423-5245-A8C87F12A2F5}"/>
              </a:ext>
            </a:extLst>
          </p:cNvPr>
          <p:cNvSpPr txBox="1"/>
          <p:nvPr/>
        </p:nvSpPr>
        <p:spPr>
          <a:xfrm>
            <a:off x="4738914" y="405064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pacientské</a:t>
            </a:r>
            <a:r>
              <a:rPr lang="en-GB" sz="2400" dirty="0"/>
              <a:t> </a:t>
            </a:r>
            <a:r>
              <a:rPr lang="en-GB" sz="2400" dirty="0" err="1"/>
              <a:t>zkušenosti</a:t>
            </a:r>
            <a:endParaRPr lang="cs-CZ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46E0EC-2830-A166-40DA-16522206BBCC}"/>
              </a:ext>
            </a:extLst>
          </p:cNvPr>
          <p:cNvSpPr txBox="1"/>
          <p:nvPr/>
        </p:nvSpPr>
        <p:spPr>
          <a:xfrm>
            <a:off x="8490857" y="3330431"/>
            <a:ext cx="293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prevence</a:t>
            </a:r>
            <a:r>
              <a:rPr lang="en-GB" sz="2400" dirty="0"/>
              <a:t> </a:t>
            </a:r>
            <a:r>
              <a:rPr lang="en-GB" sz="2400" dirty="0" err="1"/>
              <a:t>onemocnění</a:t>
            </a:r>
            <a:endParaRPr lang="cs-CZ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962C2C-D409-199F-8B7C-8027377F59CA}"/>
              </a:ext>
            </a:extLst>
          </p:cNvPr>
          <p:cNvSpPr txBox="1"/>
          <p:nvPr/>
        </p:nvSpPr>
        <p:spPr>
          <a:xfrm>
            <a:off x="885372" y="592501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stravování</a:t>
            </a:r>
            <a:r>
              <a:rPr lang="en-GB" sz="2400" dirty="0"/>
              <a:t> a </a:t>
            </a:r>
            <a:r>
              <a:rPr lang="en-GB" sz="2400" dirty="0" err="1"/>
              <a:t>výživa</a:t>
            </a:r>
            <a:endParaRPr lang="cs-CZ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2E8DA1-21FE-EE03-5F1D-D3C39F79DC15}"/>
              </a:ext>
            </a:extLst>
          </p:cNvPr>
          <p:cNvSpPr txBox="1"/>
          <p:nvPr/>
        </p:nvSpPr>
        <p:spPr>
          <a:xfrm>
            <a:off x="4738914" y="6155844"/>
            <a:ext cx="351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fyzická</a:t>
            </a:r>
            <a:r>
              <a:rPr lang="en-GB" sz="2400" dirty="0"/>
              <a:t> </a:t>
            </a:r>
            <a:r>
              <a:rPr lang="en-GB" sz="2400" dirty="0" err="1"/>
              <a:t>aktivita</a:t>
            </a:r>
            <a:r>
              <a:rPr lang="en-GB" sz="2400" dirty="0"/>
              <a:t> a </a:t>
            </a:r>
            <a:r>
              <a:rPr lang="en-GB" sz="2400" dirty="0" err="1"/>
              <a:t>cvičení</a:t>
            </a:r>
            <a:endParaRPr lang="cs-CZ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E78BC9-D35C-AB1D-2C01-3D3B4F11645D}"/>
              </a:ext>
            </a:extLst>
          </p:cNvPr>
          <p:cNvSpPr txBox="1"/>
          <p:nvPr/>
        </p:nvSpPr>
        <p:spPr>
          <a:xfrm>
            <a:off x="1038947" y="446242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duševní</a:t>
            </a:r>
            <a:r>
              <a:rPr lang="en-GB" sz="2400" dirty="0"/>
              <a:t> </a:t>
            </a:r>
            <a:r>
              <a:rPr lang="en-GB" sz="2400" dirty="0" err="1"/>
              <a:t>zdraví</a:t>
            </a:r>
            <a:endParaRPr lang="cs-CZ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00A8A5-E58B-C3F1-44C7-7944190B9CE0}"/>
              </a:ext>
            </a:extLst>
          </p:cNvPr>
          <p:cNvSpPr txBox="1"/>
          <p:nvPr/>
        </p:nvSpPr>
        <p:spPr>
          <a:xfrm>
            <a:off x="8831943" y="4675258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alternativní</a:t>
            </a:r>
            <a:r>
              <a:rPr lang="en-GB" sz="2400" dirty="0"/>
              <a:t> </a:t>
            </a:r>
            <a:r>
              <a:rPr lang="en-GB" sz="2400" dirty="0" err="1"/>
              <a:t>medicína</a:t>
            </a:r>
            <a:endParaRPr lang="cs-CZ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2D2E64-36CE-D447-23A9-C5B59B800B54}"/>
              </a:ext>
            </a:extLst>
          </p:cNvPr>
          <p:cNvSpPr txBox="1"/>
          <p:nvPr/>
        </p:nvSpPr>
        <p:spPr>
          <a:xfrm>
            <a:off x="8040914" y="218992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sexuální</a:t>
            </a:r>
            <a:r>
              <a:rPr lang="en-GB" sz="2400" dirty="0"/>
              <a:t> </a:t>
            </a:r>
            <a:r>
              <a:rPr lang="en-GB" sz="2400" dirty="0" err="1"/>
              <a:t>zdraví</a:t>
            </a:r>
            <a:endParaRPr lang="cs-CZ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67165E-FC0F-4C82-9FEB-57DD514904F1}"/>
              </a:ext>
            </a:extLst>
          </p:cNvPr>
          <p:cNvSpPr txBox="1"/>
          <p:nvPr/>
        </p:nvSpPr>
        <p:spPr>
          <a:xfrm>
            <a:off x="2735942" y="315805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zdravotní</a:t>
            </a:r>
            <a:r>
              <a:rPr lang="en-GB" sz="2400" dirty="0"/>
              <a:t> </a:t>
            </a:r>
            <a:r>
              <a:rPr lang="en-GB" sz="2400" dirty="0" err="1"/>
              <a:t>péče</a:t>
            </a:r>
            <a:endParaRPr lang="cs-CZ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2C7439-7F7A-FE57-FCFC-42A835A75A22}"/>
              </a:ext>
            </a:extLst>
          </p:cNvPr>
          <p:cNvSpPr txBox="1"/>
          <p:nvPr/>
        </p:nvSpPr>
        <p:spPr>
          <a:xfrm>
            <a:off x="10014857" y="627742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..and much more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11147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1">
            <a:extLst>
              <a:ext uri="{FF2B5EF4-FFF2-40B4-BE49-F238E27FC236}">
                <a16:creationId xmlns:a16="http://schemas.microsoft.com/office/drawing/2014/main" id="{40B12E19-10C8-F799-BCBD-A3BABCA4922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92606195"/>
              </p:ext>
            </p:extLst>
          </p:nvPr>
        </p:nvGraphicFramePr>
        <p:xfrm>
          <a:off x="581025" y="2001793"/>
          <a:ext cx="11029950" cy="406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1A4B9F-1091-00A5-D490-A32B80CC6E3E}"/>
              </a:ext>
            </a:extLst>
          </p:cNvPr>
          <p:cNvSpPr txBox="1"/>
          <p:nvPr/>
        </p:nvSpPr>
        <p:spPr>
          <a:xfrm>
            <a:off x="581025" y="976184"/>
            <a:ext cx="10873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ČSÚ</a:t>
            </a:r>
            <a:r>
              <a:rPr lang="cs-CZ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Osoby využívající internet k vyhledávání informací o zdraví podle socio-demografických charakteristik; 2019</a:t>
            </a:r>
            <a:endParaRPr lang="en-CZ" sz="2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929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1A4B9F-1091-00A5-D490-A32B80CC6E3E}"/>
              </a:ext>
            </a:extLst>
          </p:cNvPr>
          <p:cNvSpPr txBox="1"/>
          <p:nvPr/>
        </p:nvSpPr>
        <p:spPr>
          <a:xfrm>
            <a:off x="581025" y="976184"/>
            <a:ext cx="10873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 hledají čeští adolescenti a jejich rodiče? (IRTIS data, listopad 2020)</a:t>
            </a:r>
            <a:endParaRPr lang="en-CZ" sz="2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graphicFrame>
        <p:nvGraphicFramePr>
          <p:cNvPr id="2" name="Graf 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70296"/>
              </p:ext>
            </p:extLst>
          </p:nvPr>
        </p:nvGraphicFramePr>
        <p:xfrm>
          <a:off x="581025" y="1605599"/>
          <a:ext cx="11029950" cy="467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465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29387-DD3C-E3F8-34EC-8F3C1C9B0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200" dirty="0"/>
              <a:t>povaha internetu usnadňuje hledání některých informací</a:t>
            </a:r>
          </a:p>
          <a:p>
            <a:pPr marL="457200" indent="-457200">
              <a:buFont typeface="+mj-lt"/>
              <a:buAutoNum type="arabicPeriod"/>
            </a:pPr>
            <a:endParaRPr lang="cs-CZ" sz="2200" dirty="0"/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hledání na internetu je součást širšího procesu získávání informací</a:t>
            </a:r>
          </a:p>
          <a:p>
            <a:pPr marL="457200" indent="-457200">
              <a:buFont typeface="+mj-lt"/>
              <a:buAutoNum type="arabicPeriod"/>
            </a:pPr>
            <a:endParaRPr lang="cs-CZ" sz="2200" dirty="0"/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OHIS odráží trend přebírání odpovědnosti za vlastní zdraví a péči o něj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4497CA-098D-4C7D-9E9A-01CB5450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Motivace k </a:t>
            </a:r>
            <a:r>
              <a:rPr lang="cs-CZ" sz="3200" dirty="0" err="1"/>
              <a:t>ohis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668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29387-DD3C-E3F8-34EC-8F3C1C9B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7374"/>
          </a:xfrm>
        </p:spPr>
        <p:txBody>
          <a:bodyPr anchor="t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povaha internetu usnadňuje hledání některých informací </a:t>
            </a:r>
            <a:r>
              <a:rPr lang="cs-CZ" i="1" dirty="0"/>
              <a:t>(</a:t>
            </a:r>
            <a:r>
              <a:rPr lang="cs-CZ" i="1" dirty="0" err="1"/>
              <a:t>Yi</a:t>
            </a:r>
            <a:r>
              <a:rPr lang="cs-CZ" i="1" dirty="0"/>
              <a:t>, 2018; </a:t>
            </a:r>
            <a:r>
              <a:rPr lang="cs-CZ" i="1" dirty="0" err="1"/>
              <a:t>Staranević</a:t>
            </a:r>
            <a:r>
              <a:rPr lang="cs-CZ" i="1" dirty="0"/>
              <a:t> </a:t>
            </a:r>
            <a:r>
              <a:rPr lang="cs-CZ" i="1" dirty="0" err="1"/>
              <a:t>Katavić</a:t>
            </a:r>
            <a:r>
              <a:rPr lang="cs-CZ" i="1" dirty="0"/>
              <a:t>, 2019)</a:t>
            </a:r>
            <a:endParaRPr lang="cs-CZ" b="1" i="1" dirty="0"/>
          </a:p>
          <a:p>
            <a:pPr lvl="1"/>
            <a:r>
              <a:rPr lang="cs-CZ" sz="2000" dirty="0"/>
              <a:t>anonymita → možnost zeptat se na otázky vnímané jako choulostivé či trapné </a:t>
            </a:r>
          </a:p>
          <a:p>
            <a:pPr lvl="2"/>
            <a:r>
              <a:rPr lang="cs-CZ" sz="1800" dirty="0"/>
              <a:t>např. sexualita, zdravotní problémy týkající se intimních oblastí, …</a:t>
            </a:r>
          </a:p>
          <a:p>
            <a:pPr lvl="1"/>
            <a:r>
              <a:rPr lang="cs-CZ" sz="2000" dirty="0"/>
              <a:t>„globálnost“ → přístup ke zkušenostem, které nemá nikdo v okolí</a:t>
            </a:r>
          </a:p>
          <a:p>
            <a:pPr lvl="2"/>
            <a:r>
              <a:rPr lang="cs-CZ" sz="1800" dirty="0"/>
              <a:t>např. sdružování pacientů se vzácnými diagnózami, LGBTQIA+ osob, …</a:t>
            </a:r>
          </a:p>
          <a:p>
            <a:pPr marL="630000" lvl="2" indent="0">
              <a:buNone/>
            </a:pPr>
            <a:endParaRPr lang="cs-CZ" sz="1800" dirty="0"/>
          </a:p>
          <a:p>
            <a:pPr marL="630000" lvl="2" indent="0">
              <a:buNone/>
            </a:pPr>
            <a:endParaRPr lang="cs-CZ" sz="1800" dirty="0"/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hledání na internetu je součást širšího procesu získávání informací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OHIS odráží trend přebírání odpovědnosti za vlastní zdraví a péči o něj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4497CA-098D-4C7D-9E9A-01CB5450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Motivace k </a:t>
            </a:r>
            <a:r>
              <a:rPr lang="cs-CZ" sz="3200" dirty="0" err="1"/>
              <a:t>ohis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9343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29387-DD3C-E3F8-34EC-8F3C1C9B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18012"/>
          </a:xfrm>
        </p:spPr>
        <p:txBody>
          <a:bodyPr anchor="t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200" dirty="0"/>
              <a:t>povaha internetu usnadňuje hledání některých informací</a:t>
            </a:r>
          </a:p>
          <a:p>
            <a:pPr marL="457200" indent="-457200">
              <a:buFont typeface="+mj-lt"/>
              <a:buAutoNum type="arabicPeriod"/>
            </a:pPr>
            <a:endParaRPr lang="cs-CZ" sz="2200" dirty="0"/>
          </a:p>
          <a:p>
            <a:pPr marL="457200" indent="-457200">
              <a:buFont typeface="+mj-lt"/>
              <a:buAutoNum type="arabicPeriod"/>
            </a:pPr>
            <a:r>
              <a:rPr lang="cs-CZ" sz="2600" b="1" dirty="0"/>
              <a:t>hledání na internetu je součást širšího procesu získávání informací</a:t>
            </a:r>
            <a:r>
              <a:rPr lang="cs-CZ" sz="2400" b="1" dirty="0"/>
              <a:t> </a:t>
            </a:r>
            <a:r>
              <a:rPr lang="cs-CZ" sz="1900" i="1" dirty="0"/>
              <a:t>(</a:t>
            </a:r>
            <a:r>
              <a:rPr lang="cs-CZ" sz="1900" i="1" dirty="0" err="1"/>
              <a:t>Wong</a:t>
            </a:r>
            <a:r>
              <a:rPr lang="cs-CZ" sz="1900" i="1" dirty="0"/>
              <a:t> &amp; </a:t>
            </a:r>
            <a:r>
              <a:rPr lang="cs-CZ" sz="1900" i="1" dirty="0" err="1"/>
              <a:t>Cheung</a:t>
            </a:r>
            <a:r>
              <a:rPr lang="cs-CZ" sz="1900" i="1" dirty="0"/>
              <a:t>, 2019; </a:t>
            </a:r>
            <a:r>
              <a:rPr lang="cs-CZ" sz="1900" i="1" dirty="0" err="1"/>
              <a:t>Li</a:t>
            </a:r>
            <a:r>
              <a:rPr lang="cs-CZ" sz="1900" i="1" dirty="0"/>
              <a:t> et al., 2014)</a:t>
            </a:r>
            <a:endParaRPr lang="cs-CZ" sz="1900" b="1" i="1" dirty="0"/>
          </a:p>
          <a:p>
            <a:pPr lvl="1"/>
            <a:r>
              <a:rPr lang="cs-CZ" sz="2200" dirty="0"/>
              <a:t>3 nejoblíbenější zdroje: praktický lékař, rodina, internet</a:t>
            </a:r>
          </a:p>
          <a:p>
            <a:pPr lvl="1"/>
            <a:r>
              <a:rPr lang="cs-CZ" sz="2200" dirty="0"/>
              <a:t>dostupnost, rychlost (internet) </a:t>
            </a:r>
            <a:r>
              <a:rPr lang="cs-CZ" sz="2200" b="1" dirty="0" err="1"/>
              <a:t>x</a:t>
            </a:r>
            <a:r>
              <a:rPr lang="cs-CZ" sz="2200" dirty="0"/>
              <a:t> větší přesnost, důvěra (lékař)</a:t>
            </a:r>
          </a:p>
          <a:p>
            <a:pPr lvl="1"/>
            <a:r>
              <a:rPr lang="cs-CZ" sz="2200" dirty="0"/>
              <a:t>příprava na konzultaci s lékařem / poučení se po ní</a:t>
            </a:r>
          </a:p>
          <a:p>
            <a:pPr lvl="2"/>
            <a:r>
              <a:rPr lang="cs-CZ" sz="1800" dirty="0"/>
              <a:t>může být výsledkem jak důvěry, tak nedůvěry v lékaře</a:t>
            </a:r>
          </a:p>
          <a:p>
            <a:pPr lvl="1"/>
            <a:r>
              <a:rPr lang="cs-CZ" sz="2200" dirty="0"/>
              <a:t>hledání na doporučení lékaře či rodiny</a:t>
            </a:r>
          </a:p>
          <a:p>
            <a:pPr marL="457200" indent="-457200">
              <a:buFont typeface="+mj-lt"/>
              <a:buAutoNum type="arabicPeriod"/>
            </a:pPr>
            <a:endParaRPr lang="cs-CZ" sz="2200" dirty="0"/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OHIS odráží trend přebírání odpovědnosti za vlastní zdraví a péči o něj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4497CA-098D-4C7D-9E9A-01CB5450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Motivace k </a:t>
            </a:r>
            <a:r>
              <a:rPr lang="cs-CZ" sz="3200" dirty="0" err="1"/>
              <a:t>ohis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2082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29387-DD3C-E3F8-34EC-8F3C1C9B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18012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200" dirty="0"/>
              <a:t>povaha internetu usnadňuje hledání některých informací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hledání na internetu je součást širšího procesu získávání informací</a:t>
            </a:r>
            <a:endParaRPr lang="cs-CZ" sz="2000" i="1" dirty="0"/>
          </a:p>
          <a:p>
            <a:pPr marL="457200" indent="-457200">
              <a:buFont typeface="+mj-lt"/>
              <a:buAutoNum type="arabicPeriod"/>
            </a:pPr>
            <a:endParaRPr lang="cs-CZ" sz="2200" dirty="0"/>
          </a:p>
          <a:p>
            <a:pPr marL="457200" indent="-457200">
              <a:buFont typeface="+mj-lt"/>
              <a:buAutoNum type="arabicPeriod"/>
            </a:pPr>
            <a:r>
              <a:rPr lang="cs-CZ" sz="2400" b="1" dirty="0"/>
              <a:t>OHIS odráží trend přebírání odpovědnosti za vlastní zdraví a péči o něj </a:t>
            </a:r>
            <a:r>
              <a:rPr lang="cs-CZ" i="1" dirty="0"/>
              <a:t>(Hu et al., 2012)</a:t>
            </a:r>
            <a:r>
              <a:rPr lang="cs-CZ" sz="2400" b="1" i="1" dirty="0"/>
              <a:t> </a:t>
            </a:r>
          </a:p>
          <a:p>
            <a:pPr marL="0" indent="0">
              <a:buNone/>
            </a:pPr>
            <a:endParaRPr lang="cs-CZ" sz="2200" b="1" dirty="0"/>
          </a:p>
          <a:p>
            <a:pPr marL="0" indent="0">
              <a:buNone/>
            </a:pPr>
            <a:endParaRPr lang="cs-CZ" sz="2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4497CA-098D-4C7D-9E9A-01CB54500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Motivace k </a:t>
            </a:r>
            <a:r>
              <a:rPr lang="cs-CZ" sz="3200" dirty="0" err="1"/>
              <a:t>ohis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3233840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300</TotalTime>
  <Words>1043</Words>
  <Application>Microsoft Macintosh PowerPoint</Application>
  <PresentationFormat>Widescreen</PresentationFormat>
  <Paragraphs>153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Wingdings 2</vt:lpstr>
      <vt:lpstr>Dividend</vt:lpstr>
      <vt:lpstr>Informace (nejen) o zdraví na internetu</vt:lpstr>
      <vt:lpstr>brainstorming I</vt:lpstr>
      <vt:lpstr>Online health information seeking (ohis)</vt:lpstr>
      <vt:lpstr>PowerPoint Presentation</vt:lpstr>
      <vt:lpstr>PowerPoint Presentation</vt:lpstr>
      <vt:lpstr>Motivace k ohis</vt:lpstr>
      <vt:lpstr>Motivace k ohis</vt:lpstr>
      <vt:lpstr>Motivace k ohis</vt:lpstr>
      <vt:lpstr>Motivace k ohis</vt:lpstr>
      <vt:lpstr>Zdroje informací o zdraví na internetu?</vt:lpstr>
      <vt:lpstr>brainstorming II</vt:lpstr>
      <vt:lpstr>Stresující faktory na straně internetu</vt:lpstr>
      <vt:lpstr>Stresující faktory na straně internetu</vt:lpstr>
      <vt:lpstr>Faktory na straně jednotlivce</vt:lpstr>
      <vt:lpstr>eHealth literacy (zdravotní gramotnost)</vt:lpstr>
      <vt:lpstr>health  anxiety</vt:lpstr>
      <vt:lpstr>health  anxiety a internet</vt:lpstr>
      <vt:lpstr>health  anxiety a internet</vt:lpstr>
      <vt:lpstr>vyhodnocování informací o zdraví</vt:lpstr>
      <vt:lpstr>bludný kruh  “kyberchondrie“</vt:lpstr>
      <vt:lpstr>shrnutí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Informace (nejen) o zdraví na internetu</dc:title>
  <dc:creator>Adéla Lokajová</dc:creator>
  <cp:lastModifiedBy>Adéla Lokajová</cp:lastModifiedBy>
  <cp:revision>4</cp:revision>
  <dcterms:created xsi:type="dcterms:W3CDTF">2023-04-17T16:40:17Z</dcterms:created>
  <dcterms:modified xsi:type="dcterms:W3CDTF">2023-06-01T08:59:22Z</dcterms:modified>
</cp:coreProperties>
</file>