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42"/>
  </p:notesMasterIdLst>
  <p:sldIdLst>
    <p:sldId id="256" r:id="rId2"/>
    <p:sldId id="316" r:id="rId3"/>
    <p:sldId id="317" r:id="rId4"/>
    <p:sldId id="413" r:id="rId5"/>
    <p:sldId id="415" r:id="rId6"/>
    <p:sldId id="416" r:id="rId7"/>
    <p:sldId id="417" r:id="rId8"/>
    <p:sldId id="428" r:id="rId9"/>
    <p:sldId id="259" r:id="rId10"/>
    <p:sldId id="270" r:id="rId11"/>
    <p:sldId id="322" r:id="rId12"/>
    <p:sldId id="429" r:id="rId13"/>
    <p:sldId id="349" r:id="rId14"/>
    <p:sldId id="348" r:id="rId15"/>
    <p:sldId id="446" r:id="rId16"/>
    <p:sldId id="409" r:id="rId17"/>
    <p:sldId id="430" r:id="rId18"/>
    <p:sldId id="431" r:id="rId19"/>
    <p:sldId id="432" r:id="rId20"/>
    <p:sldId id="435" r:id="rId21"/>
    <p:sldId id="447" r:id="rId22"/>
    <p:sldId id="448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356" r:id="rId32"/>
    <p:sldId id="405" r:id="rId33"/>
    <p:sldId id="359" r:id="rId34"/>
    <p:sldId id="363" r:id="rId35"/>
    <p:sldId id="422" r:id="rId36"/>
    <p:sldId id="367" r:id="rId37"/>
    <p:sldId id="420" r:id="rId38"/>
    <p:sldId id="406" r:id="rId39"/>
    <p:sldId id="421" r:id="rId40"/>
    <p:sldId id="274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F4B2-EDD7-4342-8987-BB03D3AC7960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A1E6-11F8-4955-A0F1-C0139F8A8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309-5EFF-446D-AD17-B2428CF8A1B1}" type="datetime1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BEF1-33DE-4624-A80E-0AFEF02531F8}" type="datetime1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06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00C7-827C-465F-82F0-D77E09D85E79}" type="datetime1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36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7D1E-1CA0-4C9A-A3F1-68775EB9B64F}" type="datetime1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0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F56F-18C8-4F40-B579-5C84933C4543}" type="datetime1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5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DEC3-8F7A-42F4-8E81-76B731A7409C}" type="datetime1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2340-66BA-4B81-94AD-6291971C7A64}" type="datetime1">
              <a:rPr lang="cs-CZ" smtClean="0"/>
              <a:t>11.04.2023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A579-5D77-432F-984B-4D9B4067E038}" type="datetime1">
              <a:rPr lang="cs-CZ" smtClean="0"/>
              <a:t>11.04.2023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0DE2-2FA0-4649-A249-7A1D375C5D17}" type="datetime1">
              <a:rPr lang="cs-CZ" smtClean="0"/>
              <a:t>11.04.2023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BA2F-4365-4D72-8CBD-EE247CA4C35E}" type="datetime1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62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B6D0-D7D0-4CCD-8FF6-965C2C108E02}" type="datetime1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8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1B38-07C2-4373-A06B-2CB0FB904CB9}" type="datetime1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psychology.eu/about/editorialTeamBioFullProfile/4020" TargetMode="Externa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5817/CP2018-4-1" TargetMode="External"/><Relationship Id="rId5" Type="http://schemas.openxmlformats.org/officeDocument/2006/relationships/hyperlink" Target="https://cyberpsychology.eu/about/editorialTeamBioFullProfile/4022" TargetMode="External"/><Relationship Id="rId4" Type="http://schemas.openxmlformats.org/officeDocument/2006/relationships/hyperlink" Target="https://cyberpsychology.eu/about/editorialTeamBioFullProfile/4021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psychology.eu/about/editorialTeamBioFullProfile/4020" TargetMode="External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5817/CP2018-4-1" TargetMode="External"/><Relationship Id="rId5" Type="http://schemas.openxmlformats.org/officeDocument/2006/relationships/hyperlink" Target="https://cyberpsychology.eu/about/editorialTeamBioFullProfile/4022" TargetMode="External"/><Relationship Id="rId4" Type="http://schemas.openxmlformats.org/officeDocument/2006/relationships/hyperlink" Target="https://cyberpsychology.eu/about/editorialTeamBioFullProfile/402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Agrese online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/>
              <a:t>Hana Macháčková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80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FE87FCC-4CCF-57AE-945D-A36D05C6A7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cs-CZ" dirty="0"/>
              <a:t>Kybernenávist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B32717-0D44-FF86-283A-86D9B083F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Kybernenávist má kořeny v </a:t>
            </a:r>
            <a:r>
              <a:rPr lang="cs-CZ" sz="1800" dirty="0" err="1"/>
              <a:t>offline</a:t>
            </a:r>
            <a:r>
              <a:rPr lang="cs-CZ" sz="1800" dirty="0"/>
              <a:t> podmínkách a </a:t>
            </a:r>
            <a:r>
              <a:rPr lang="cs-CZ" sz="1800" dirty="0" err="1"/>
              <a:t>offline</a:t>
            </a:r>
            <a:r>
              <a:rPr lang="cs-CZ" sz="1800" dirty="0"/>
              <a:t> extremismu; známý fenomén v „novém“ prostředí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Specifika online prostředí – jak mohou ovlivňovat kybernenávist?</a:t>
            </a:r>
          </a:p>
          <a:p>
            <a:pPr lvl="1" algn="just"/>
            <a:r>
              <a:rPr lang="cs-CZ" dirty="0"/>
              <a:t>Jednoduchá tvorba obsahů, širší dosah, jednodušší organizace a mobilizace, horší regulace, …</a:t>
            </a:r>
          </a:p>
          <a:p>
            <a:pPr lvl="1" algn="just"/>
            <a:r>
              <a:rPr lang="cs-CZ" dirty="0"/>
              <a:t>Intertextualita, </a:t>
            </a:r>
            <a:r>
              <a:rPr lang="cs-CZ" dirty="0" err="1"/>
              <a:t>multimedialita</a:t>
            </a:r>
            <a:r>
              <a:rPr lang="cs-CZ" dirty="0"/>
              <a:t>, …</a:t>
            </a:r>
          </a:p>
          <a:p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3A6070E-8F43-7071-1024-577C86EEEDAF}"/>
              </a:ext>
            </a:extLst>
          </p:cNvPr>
          <p:cNvGrpSpPr/>
          <p:nvPr/>
        </p:nvGrpSpPr>
        <p:grpSpPr>
          <a:xfrm rot="256951">
            <a:off x="3827619" y="3703860"/>
            <a:ext cx="4888094" cy="2777176"/>
            <a:chOff x="7281016" y="4170347"/>
            <a:chExt cx="4359998" cy="1940364"/>
          </a:xfrm>
        </p:grpSpPr>
        <p:sp>
          <p:nvSpPr>
            <p:cNvPr id="5" name="Šipka: pětiúhelník 4">
              <a:extLst>
                <a:ext uri="{FF2B5EF4-FFF2-40B4-BE49-F238E27FC236}">
                  <a16:creationId xmlns:a16="http://schemas.microsoft.com/office/drawing/2014/main" id="{BFB0D160-EA89-AA51-57F2-605E2EFD291F}"/>
                </a:ext>
              </a:extLst>
            </p:cNvPr>
            <p:cNvSpPr/>
            <p:nvPr/>
          </p:nvSpPr>
          <p:spPr bwMode="auto">
            <a:xfrm flipH="1">
              <a:off x="7281016" y="4170347"/>
              <a:ext cx="4359998" cy="995651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cs-CZ" sz="105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4384F21-4820-7F1D-75C5-D558E1372E8E}"/>
                </a:ext>
              </a:extLst>
            </p:cNvPr>
            <p:cNvSpPr txBox="1"/>
            <p:nvPr/>
          </p:nvSpPr>
          <p:spPr>
            <a:xfrm>
              <a:off x="7827060" y="4458976"/>
              <a:ext cx="3575685" cy="165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Douglas (2010) – hlavní cíle online </a:t>
              </a:r>
              <a:r>
                <a:rPr lang="cs-CZ" sz="1600" dirty="0" err="1">
                  <a:solidFill>
                    <a:schemeClr val="bg1"/>
                  </a:solidFill>
                  <a:latin typeface="+mj-lt"/>
                </a:rPr>
                <a:t>hate</a:t>
              </a: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 skupin: </a:t>
              </a: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propojovat, vzdělávat, rekrutovat</a:t>
              </a:r>
              <a:endParaRPr lang="cs-CZ" sz="1600" dirty="0">
                <a:solidFill>
                  <a:schemeClr val="bg1"/>
                </a:solidFill>
                <a:latin typeface="+mj-lt"/>
              </a:endParaRPr>
            </a:p>
            <a:p>
              <a:pPr algn="l"/>
              <a:endParaRPr lang="cs-CZ" sz="105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97867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Kyberšikana</a:t>
            </a:r>
            <a:r>
              <a:rPr lang="cs-CZ" dirty="0"/>
              <a:t> – znáte termín?</a:t>
            </a:r>
          </a:p>
          <a:p>
            <a:endParaRPr lang="cs-CZ" dirty="0"/>
          </a:p>
          <a:p>
            <a:r>
              <a:rPr lang="cs-CZ" dirty="0"/>
              <a:t>Hodně medializována</a:t>
            </a:r>
          </a:p>
          <a:p>
            <a:r>
              <a:rPr lang="cs-CZ" dirty="0"/>
              <a:t>Často v rozporu s empirickými daty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0125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62" y="402284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2" y="120967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9" y="3796812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28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05" y="424148"/>
            <a:ext cx="3797860" cy="2833688"/>
          </a:xfr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prstMaterial="powder"/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00" y="3853005"/>
            <a:ext cx="5235300" cy="266090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  <a:softEdge rad="0"/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16" y="162520"/>
            <a:ext cx="3821984" cy="2901877"/>
          </a:xfrm>
          <a:prstGeom prst="rect">
            <a:avLst/>
          </a:prstGeom>
          <a:ln w="28575" cmpd="sng">
            <a:solidFill>
              <a:srgbClr val="C00000"/>
            </a:solidFill>
          </a:ln>
          <a:effectLst>
            <a:softEdge rad="0"/>
          </a:effectLst>
          <a:scene3d>
            <a:camera prst="orthographicFront"/>
            <a:lightRig rig="flat" dir="t"/>
          </a:scene3d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3" y="3064397"/>
            <a:ext cx="3743390" cy="3449508"/>
          </a:xfrm>
          <a:prstGeom prst="rect">
            <a:avLst/>
          </a:prstGeom>
          <a:ln w="41275" cmpd="sng">
            <a:solidFill>
              <a:schemeClr val="accent3"/>
            </a:solidFill>
          </a:ln>
          <a:scene3d>
            <a:camera prst="orthographicFront"/>
            <a:lightRig rig="twoPt" dir="t"/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10688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„I</a:t>
            </a:r>
            <a:r>
              <a:rPr lang="en-US" dirty="0" err="1"/>
              <a:t>ntentional</a:t>
            </a:r>
            <a:r>
              <a:rPr lang="en-US" dirty="0"/>
              <a:t> and aggressive act carried out through electronic media, which may be repetitive in nature</a:t>
            </a:r>
            <a:r>
              <a:rPr lang="cs-CZ" dirty="0"/>
              <a:t>“</a:t>
            </a:r>
            <a:r>
              <a:rPr lang="en-US" dirty="0"/>
              <a:t> (</a:t>
            </a:r>
            <a:r>
              <a:rPr lang="en-US" dirty="0" err="1"/>
              <a:t>Nocentini</a:t>
            </a:r>
            <a:r>
              <a:rPr lang="en-US" dirty="0"/>
              <a:t> et al., 2010</a:t>
            </a:r>
            <a:r>
              <a:rPr lang="cs-CZ" dirty="0"/>
              <a:t>; </a:t>
            </a:r>
            <a:r>
              <a:rPr lang="en-US" dirty="0"/>
              <a:t>Tokunaga, 2010)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Různé formy(obdobně jako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  <a:p>
            <a:r>
              <a:rPr lang="cs-CZ" dirty="0"/>
              <a:t>Verbální útoky, nadávky, vyhrůžky</a:t>
            </a:r>
          </a:p>
          <a:p>
            <a:r>
              <a:rPr lang="cs-CZ" dirty="0"/>
              <a:t>Šíření osobních informací (nechtěné), publikování ubližujících materiálů</a:t>
            </a:r>
          </a:p>
          <a:p>
            <a:r>
              <a:rPr lang="cs-CZ" dirty="0"/>
              <a:t>Krádež identity</a:t>
            </a:r>
          </a:p>
          <a:p>
            <a:r>
              <a:rPr lang="cs-CZ" dirty="0"/>
              <a:t>Sociální exkluze</a:t>
            </a:r>
          </a:p>
          <a:p>
            <a:r>
              <a:rPr lang="cs-CZ" dirty="0"/>
              <a:t>...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6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Definice odvozena ze školní šikany (</a:t>
            </a:r>
            <a:r>
              <a:rPr lang="cs-CZ" dirty="0" err="1"/>
              <a:t>Olweus</a:t>
            </a:r>
            <a:r>
              <a:rPr lang="cs-CZ" dirty="0"/>
              <a:t>, 1991)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 </a:t>
            </a:r>
            <a:r>
              <a:rPr lang="cs-CZ" dirty="0" err="1"/>
              <a:t>kyberšikaně</a:t>
            </a:r>
            <a:r>
              <a:rPr lang="cs-CZ" dirty="0"/>
              <a:t> mluvíme pokud jsou útoky:</a:t>
            </a:r>
          </a:p>
          <a:p>
            <a:r>
              <a:rPr lang="cs-CZ" b="1" dirty="0"/>
              <a:t>Prováděny skrze internet či mobil</a:t>
            </a:r>
          </a:p>
          <a:p>
            <a:r>
              <a:rPr lang="cs-CZ" dirty="0"/>
              <a:t>Jsou úmyslně zraňující</a:t>
            </a:r>
          </a:p>
          <a:p>
            <a:r>
              <a:rPr lang="cs-CZ" dirty="0"/>
              <a:t>Jsou opakované</a:t>
            </a:r>
          </a:p>
          <a:p>
            <a:r>
              <a:rPr lang="cs-CZ" dirty="0"/>
              <a:t>Mocenská nerovnováha – oběť se nemůže účinně bránit</a:t>
            </a:r>
          </a:p>
          <a:p>
            <a:endParaRPr lang="cs-CZ" dirty="0"/>
          </a:p>
          <a:p>
            <a:r>
              <a:rPr lang="cs-CZ" dirty="0"/>
              <a:t>….pokud tato kritéria nejsou naplněna – online obtěžování (nebo šířeji online agrese)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„New </a:t>
            </a:r>
            <a:r>
              <a:rPr lang="cs-CZ" dirty="0" err="1"/>
              <a:t>bottle</a:t>
            </a:r>
            <a:r>
              <a:rPr lang="cs-CZ" dirty="0"/>
              <a:t>,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wine</a:t>
            </a:r>
            <a:r>
              <a:rPr lang="cs-CZ" dirty="0"/>
              <a:t>“?</a:t>
            </a:r>
          </a:p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„</a:t>
            </a:r>
            <a:r>
              <a:rPr lang="cs-CZ" dirty="0" err="1"/>
              <a:t>new</a:t>
            </a:r>
            <a:r>
              <a:rPr lang="cs-CZ" dirty="0"/>
              <a:t>“?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Časoprostorová neomezenost – nemožnost utéct</a:t>
            </a:r>
          </a:p>
          <a:p>
            <a:pPr marL="0" indent="0">
              <a:buNone/>
            </a:pPr>
            <a:r>
              <a:rPr lang="cs-CZ" dirty="0"/>
              <a:t>Distance </a:t>
            </a:r>
          </a:p>
          <a:p>
            <a:pPr marL="0" indent="0">
              <a:buNone/>
            </a:pPr>
            <a:r>
              <a:rPr lang="cs-CZ" dirty="0"/>
              <a:t>Široké publikum (potenciálně)</a:t>
            </a:r>
          </a:p>
          <a:p>
            <a:pPr marL="0" indent="0">
              <a:buNone/>
            </a:pPr>
            <a:r>
              <a:rPr lang="cs-CZ" dirty="0"/>
              <a:t>Šíření materiálů, dostupnost, trvanlivost</a:t>
            </a:r>
          </a:p>
          <a:p>
            <a:pPr marL="0" indent="0">
              <a:buNone/>
            </a:pPr>
            <a:r>
              <a:rPr lang="cs-CZ" dirty="0"/>
              <a:t> - často není účinná kontrola</a:t>
            </a:r>
          </a:p>
          <a:p>
            <a:pPr marL="0" indent="0">
              <a:buNone/>
            </a:pPr>
            <a:r>
              <a:rPr lang="cs-CZ" dirty="0"/>
              <a:t>Může být skrytá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245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Nutno rozlišovat </a:t>
            </a:r>
            <a:r>
              <a:rPr lang="cs-CZ" dirty="0" err="1"/>
              <a:t>kyberšikanu</a:t>
            </a:r>
            <a:r>
              <a:rPr lang="cs-CZ" dirty="0"/>
              <a:t> a online obtěžování!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3079646"/>
            <a:ext cx="7086446" cy="1069022"/>
          </a:xfrm>
          <a:prstGeom prst="wedgeRoundRectCallout">
            <a:avLst>
              <a:gd name="adj1" fmla="val 23031"/>
              <a:gd name="adj2" fmla="val -973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Rozdíly v prevalenci a důsledcích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Kyberšikana</a:t>
            </a:r>
            <a:r>
              <a:rPr lang="cs-CZ" sz="2400" dirty="0">
                <a:solidFill>
                  <a:schemeClr val="tx1"/>
                </a:solidFill>
              </a:rPr>
              <a:t>: </a:t>
            </a:r>
            <a:r>
              <a:rPr lang="cs-CZ" sz="2400" b="1" dirty="0">
                <a:solidFill>
                  <a:schemeClr val="tx1"/>
                </a:solidFill>
              </a:rPr>
              <a:t>méně častá, více závažná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86" y="4605374"/>
            <a:ext cx="4609910" cy="21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ový bublinový popisek 6"/>
          <p:cNvSpPr/>
          <p:nvPr/>
        </p:nvSpPr>
        <p:spPr>
          <a:xfrm>
            <a:off x="797985" y="4624573"/>
            <a:ext cx="3613149" cy="844894"/>
          </a:xfrm>
          <a:prstGeom prst="wedgeRoundRectCallout">
            <a:avLst>
              <a:gd name="adj1" fmla="val 66705"/>
              <a:gd name="adj2" fmla="val -89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JMK: 79% bez viktimizace</a:t>
            </a: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6250540" y="4994598"/>
            <a:ext cx="1864683" cy="856755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21% obtěžování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6250541" y="5937323"/>
            <a:ext cx="1464556" cy="777641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6% oběti CB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05863" y="59842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hlinkClick r:id="rId3"/>
              </a:rPr>
              <a:t>http://irtis.fss.muni.cz/wp-content/uploads/2013/06/COST_CZ_report_II_CJ.pdf</a:t>
            </a:r>
            <a:r>
              <a:rPr lang="cs-CZ" altLang="cs-CZ" dirty="0"/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90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Prevalence zkušeností s </a:t>
            </a:r>
            <a:r>
              <a:rPr lang="cs-CZ" dirty="0" err="1"/>
              <a:t>kyberagresí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Zdroj dat: EU </a:t>
            </a:r>
            <a:r>
              <a:rPr lang="cs-CZ" dirty="0" err="1"/>
              <a:t>Kids</a:t>
            </a:r>
            <a:r>
              <a:rPr lang="cs-CZ" dirty="0"/>
              <a:t> Online IV</a:t>
            </a:r>
          </a:p>
          <a:p>
            <a:pPr lvl="1"/>
            <a:r>
              <a:rPr lang="cs-CZ" dirty="0"/>
              <a:t>dotazníkové šetření na 89 základních a středních školách v celé České republice </a:t>
            </a:r>
          </a:p>
          <a:p>
            <a:pPr lvl="1"/>
            <a:r>
              <a:rPr lang="cs-CZ" dirty="0"/>
              <a:t>říjen 2017 - únor 2018</a:t>
            </a:r>
          </a:p>
          <a:p>
            <a:pPr lvl="1"/>
            <a:r>
              <a:rPr lang="cs-CZ" dirty="0"/>
              <a:t>2825 dětí a dospívajících ve věku 9-17 let, kteří používají internet</a:t>
            </a:r>
          </a:p>
        </p:txBody>
      </p:sp>
    </p:spTree>
    <p:extLst>
      <p:ext uri="{BB962C8B-B14F-4D97-AF65-F5344CB8AC3E}">
        <p14:creationId xmlns:p14="http://schemas.microsoft.com/office/powerpoint/2010/main" val="4045577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Prevalence zkušeností s </a:t>
            </a:r>
            <a:r>
              <a:rPr lang="cs-CZ" dirty="0" err="1"/>
              <a:t>kyberagresí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Někdy děti nebo dospívající někomu říkají nebo dělají hnusné nebo nepříjemné věci, které mu mají ublížit. To se může opakovat v průběhu několika dní anebo trvat delší dobu.</a:t>
            </a:r>
          </a:p>
          <a:p>
            <a:r>
              <a:rPr lang="cs-CZ" dirty="0"/>
              <a:t>Může to zahrnovat:</a:t>
            </a:r>
          </a:p>
          <a:p>
            <a:pPr lvl="1"/>
            <a:r>
              <a:rPr lang="cs-CZ" dirty="0"/>
              <a:t>dobírání si někoho způsobem, který se mu nelíbí</a:t>
            </a:r>
          </a:p>
          <a:p>
            <a:pPr lvl="1"/>
            <a:r>
              <a:rPr lang="cs-CZ" dirty="0"/>
              <a:t>bití, kopání nebo strkání do někoho</a:t>
            </a:r>
          </a:p>
          <a:p>
            <a:pPr lvl="1"/>
            <a:r>
              <a:rPr lang="cs-CZ" dirty="0"/>
              <a:t>ignorování někoho nebo záměrné vynechání někoho ze společných aktivit</a:t>
            </a:r>
          </a:p>
          <a:p>
            <a:r>
              <a:rPr lang="cs-CZ" dirty="0"/>
              <a:t>Když se lidé chovají takto ošklivě nebo nepříjemně, může se to dít:</a:t>
            </a:r>
          </a:p>
          <a:p>
            <a:pPr lvl="1"/>
            <a:r>
              <a:rPr lang="cs-CZ" dirty="0"/>
              <a:t>osobně (tváří v tvář)</a:t>
            </a:r>
          </a:p>
          <a:p>
            <a:pPr lvl="1"/>
            <a:r>
              <a:rPr lang="cs-CZ" dirty="0"/>
              <a:t>přes mobilní telefon (zprávy, hovory, videoklipy)</a:t>
            </a:r>
          </a:p>
          <a:p>
            <a:pPr lvl="1"/>
            <a:r>
              <a:rPr lang="cs-CZ" dirty="0"/>
              <a:t>na internetu (emaily, online zprávy, sociální sítě, diskuze)</a:t>
            </a:r>
          </a:p>
        </p:txBody>
      </p:sp>
    </p:spTree>
    <p:extLst>
      <p:ext uri="{BB962C8B-B14F-4D97-AF65-F5344CB8AC3E}">
        <p14:creationId xmlns:p14="http://schemas.microsoft.com/office/powerpoint/2010/main" val="550399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Viktimizace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" y="1399198"/>
            <a:ext cx="7651963" cy="4365498"/>
          </a:xfrm>
        </p:spPr>
      </p:pic>
      <p:sp>
        <p:nvSpPr>
          <p:cNvPr id="5" name="Zaoblený obdélníkový bublinový popisek 4">
            <a:extLst>
              <a:ext uri="{FF2B5EF4-FFF2-40B4-BE49-F238E27FC236}">
                <a16:creationId xmlns:a16="http://schemas.microsoft.com/office/drawing/2014/main" id="{0DEE33EE-7744-40EC-86B9-D92F09820625}"/>
              </a:ext>
            </a:extLst>
          </p:cNvPr>
          <p:cNvSpPr/>
          <p:nvPr/>
        </p:nvSpPr>
        <p:spPr>
          <a:xfrm>
            <a:off x="4746114" y="365126"/>
            <a:ext cx="3900948" cy="817392"/>
          </a:xfrm>
          <a:prstGeom prst="wedgeRoundRectCallout">
            <a:avLst>
              <a:gd name="adj1" fmla="val -23512"/>
              <a:gd name="adj2" fmla="val 8407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>
                <a:solidFill>
                  <a:schemeClr val="tx1"/>
                </a:solidFill>
                <a:latin typeface="Arial" panose="020B0604020202020204" pitchFamily="34" charset="0"/>
              </a:rPr>
              <a:t>Nejčastěji forma: dostávání hnusných nebo nepříjemných vzkazů (82%)</a:t>
            </a:r>
            <a:endParaRPr lang="cs-CZ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7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Zdánlivě všude</a:t>
            </a:r>
          </a:p>
          <a:p>
            <a:r>
              <a:rPr lang="cs-CZ" dirty="0"/>
              <a:t>Běžná zkušenost uživatelů</a:t>
            </a:r>
          </a:p>
          <a:p>
            <a:endParaRPr lang="cs-CZ" dirty="0"/>
          </a:p>
          <a:p>
            <a:r>
              <a:rPr lang="cs-CZ" dirty="0"/>
              <a:t>Vzájemné útoky (např. SNS)</a:t>
            </a:r>
          </a:p>
          <a:p>
            <a:r>
              <a:rPr lang="cs-CZ" dirty="0"/>
              <a:t>Informace a materiály podněcující agresi</a:t>
            </a:r>
          </a:p>
          <a:p>
            <a:endParaRPr lang="cs-CZ" dirty="0"/>
          </a:p>
          <a:p>
            <a:endParaRPr lang="cs-CZ" dirty="0"/>
          </a:p>
          <a:p>
            <a:pPr marL="34290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409" y="4013859"/>
            <a:ext cx="28575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5" y="4301012"/>
            <a:ext cx="3513130" cy="22379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009" y="1015315"/>
            <a:ext cx="2628900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573" y="4830052"/>
            <a:ext cx="2854212" cy="18753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573" y="1886852"/>
            <a:ext cx="2602979" cy="1900274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39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0" y="1190525"/>
            <a:ext cx="7971493" cy="5027394"/>
          </a:xfrm>
        </p:spPr>
      </p:pic>
    </p:spTree>
    <p:extLst>
      <p:ext uri="{BB962C8B-B14F-4D97-AF65-F5344CB8AC3E}">
        <p14:creationId xmlns:p14="http://schemas.microsoft.com/office/powerpoint/2010/main" val="234256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ový bublinový popisek 7"/>
          <p:cNvSpPr/>
          <p:nvPr/>
        </p:nvSpPr>
        <p:spPr>
          <a:xfrm>
            <a:off x="455726" y="451503"/>
            <a:ext cx="3900948" cy="1961536"/>
          </a:xfrm>
          <a:prstGeom prst="wedgeRoundRectCallout">
            <a:avLst>
              <a:gd name="adj1" fmla="val -21472"/>
              <a:gd name="adj2" fmla="val 493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>
                <a:solidFill>
                  <a:schemeClr val="tx1"/>
                </a:solidFill>
                <a:latin typeface="Arial" panose="020B0604020202020204" pitchFamily="34" charset="0"/>
              </a:rPr>
              <a:t>8 % dětí a dospívajících se stalo obětí agrese na internetu alespoň jedenkrát za měsíc a častěji, </a:t>
            </a:r>
            <a:r>
              <a:rPr lang="cs-CZ" sz="1350" b="1" dirty="0">
                <a:solidFill>
                  <a:schemeClr val="tx1"/>
                </a:solidFill>
                <a:latin typeface="Arial" panose="020B0604020202020204" pitchFamily="34" charset="0"/>
              </a:rPr>
              <a:t>92 % méně často nebo vůbec</a:t>
            </a:r>
            <a:r>
              <a:rPr lang="cs-CZ" sz="135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cs-CZ" sz="1350" dirty="0">
              <a:solidFill>
                <a:schemeClr val="tx1"/>
              </a:solidFill>
            </a:endParaRP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455726" y="2611334"/>
            <a:ext cx="3900948" cy="1779467"/>
          </a:xfrm>
          <a:prstGeom prst="wedgeRoundRectCallout">
            <a:avLst>
              <a:gd name="adj1" fmla="val -21066"/>
              <a:gd name="adj2" fmla="val 4942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b="1" dirty="0">
                <a:solidFill>
                  <a:schemeClr val="tx1"/>
                </a:solidFill>
              </a:rPr>
              <a:t>Kritérium trvání/opakování:</a:t>
            </a:r>
          </a:p>
          <a:p>
            <a:pPr algn="ctr"/>
            <a:r>
              <a:rPr lang="cs-CZ" sz="1350" b="1" dirty="0">
                <a:solidFill>
                  <a:schemeClr val="tx1"/>
                </a:solidFill>
              </a:rPr>
              <a:t>92 % dětí a dospívajících s </a:t>
            </a:r>
            <a:r>
              <a:rPr lang="cs-CZ" sz="1350" b="1" dirty="0" err="1">
                <a:solidFill>
                  <a:schemeClr val="tx1"/>
                </a:solidFill>
              </a:rPr>
              <a:t>kyberšikanou</a:t>
            </a:r>
            <a:r>
              <a:rPr lang="cs-CZ" sz="1350" b="1" dirty="0">
                <a:solidFill>
                  <a:schemeClr val="tx1"/>
                </a:solidFill>
              </a:rPr>
              <a:t> nemá </a:t>
            </a:r>
            <a:r>
              <a:rPr lang="cs-CZ" sz="1350" b="1" i="1" dirty="0">
                <a:solidFill>
                  <a:schemeClr val="tx1"/>
                </a:solidFill>
              </a:rPr>
              <a:t>žádnou zkušenost </a:t>
            </a:r>
            <a:r>
              <a:rPr lang="cs-CZ" sz="1350" b="1" dirty="0">
                <a:solidFill>
                  <a:schemeClr val="tx1"/>
                </a:solidFill>
              </a:rPr>
              <a:t>nebo se jim něco takového stalo </a:t>
            </a:r>
            <a:r>
              <a:rPr lang="cs-CZ" sz="1350" b="1" i="1" dirty="0">
                <a:solidFill>
                  <a:schemeClr val="tx1"/>
                </a:solidFill>
              </a:rPr>
              <a:t>jen párkrát. </a:t>
            </a:r>
          </a:p>
        </p:txBody>
      </p:sp>
    </p:spTree>
    <p:extLst>
      <p:ext uri="{BB962C8B-B14F-4D97-AF65-F5344CB8AC3E}">
        <p14:creationId xmlns:p14="http://schemas.microsoft.com/office/powerpoint/2010/main" val="419458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ový bublinový popisek 7"/>
          <p:cNvSpPr/>
          <p:nvPr/>
        </p:nvSpPr>
        <p:spPr>
          <a:xfrm>
            <a:off x="455726" y="451503"/>
            <a:ext cx="3900948" cy="1961536"/>
          </a:xfrm>
          <a:prstGeom prst="wedgeRoundRectCallout">
            <a:avLst>
              <a:gd name="adj1" fmla="val -21472"/>
              <a:gd name="adj2" fmla="val 493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>
                <a:solidFill>
                  <a:schemeClr val="tx1"/>
                </a:solidFill>
                <a:latin typeface="Arial" panose="020B0604020202020204" pitchFamily="34" charset="0"/>
              </a:rPr>
              <a:t>8 % dětí a dospívajících se stalo obětí agrese na internetu alespoň jedenkrát za měsíc a častěji, </a:t>
            </a:r>
            <a:r>
              <a:rPr lang="cs-CZ" sz="1350" b="1" dirty="0">
                <a:solidFill>
                  <a:schemeClr val="tx1"/>
                </a:solidFill>
                <a:latin typeface="Arial" panose="020B0604020202020204" pitchFamily="34" charset="0"/>
              </a:rPr>
              <a:t>92 % méně často nebo vůbec</a:t>
            </a:r>
            <a:r>
              <a:rPr lang="cs-CZ" sz="135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cs-CZ" sz="1350" dirty="0">
              <a:solidFill>
                <a:schemeClr val="tx1"/>
              </a:solidFill>
            </a:endParaRP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455726" y="2611334"/>
            <a:ext cx="3900948" cy="1779467"/>
          </a:xfrm>
          <a:prstGeom prst="wedgeRoundRectCallout">
            <a:avLst>
              <a:gd name="adj1" fmla="val -21066"/>
              <a:gd name="adj2" fmla="val 4942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b="1" dirty="0">
                <a:solidFill>
                  <a:schemeClr val="tx1"/>
                </a:solidFill>
              </a:rPr>
              <a:t>Kritérium trvání/opakování:</a:t>
            </a:r>
          </a:p>
          <a:p>
            <a:pPr algn="ctr"/>
            <a:r>
              <a:rPr lang="cs-CZ" sz="1350" b="1" dirty="0">
                <a:solidFill>
                  <a:schemeClr val="tx1"/>
                </a:solidFill>
              </a:rPr>
              <a:t>92 % dětí a dospívajících s </a:t>
            </a:r>
            <a:r>
              <a:rPr lang="cs-CZ" sz="1350" b="1" dirty="0" err="1">
                <a:solidFill>
                  <a:schemeClr val="tx1"/>
                </a:solidFill>
              </a:rPr>
              <a:t>kyberšikanou</a:t>
            </a:r>
            <a:r>
              <a:rPr lang="cs-CZ" sz="1350" b="1" dirty="0">
                <a:solidFill>
                  <a:schemeClr val="tx1"/>
                </a:solidFill>
              </a:rPr>
              <a:t> nemá </a:t>
            </a:r>
            <a:r>
              <a:rPr lang="cs-CZ" sz="1350" b="1" i="1" dirty="0">
                <a:solidFill>
                  <a:schemeClr val="tx1"/>
                </a:solidFill>
              </a:rPr>
              <a:t>žádnou zkušenost </a:t>
            </a:r>
            <a:r>
              <a:rPr lang="cs-CZ" sz="1350" b="1" dirty="0">
                <a:solidFill>
                  <a:schemeClr val="tx1"/>
                </a:solidFill>
              </a:rPr>
              <a:t>nebo se jim něco takového stalo </a:t>
            </a:r>
            <a:r>
              <a:rPr lang="cs-CZ" sz="1350" b="1" i="1" dirty="0">
                <a:solidFill>
                  <a:schemeClr val="tx1"/>
                </a:solidFill>
              </a:rPr>
              <a:t>jen párkrát. 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455726" y="4698099"/>
            <a:ext cx="3900948" cy="1779467"/>
          </a:xfrm>
          <a:prstGeom prst="wedgeRoundRectCallout">
            <a:avLst>
              <a:gd name="adj1" fmla="val -20833"/>
              <a:gd name="adj2" fmla="val 4708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b="1" dirty="0">
                <a:solidFill>
                  <a:schemeClr val="tx1"/>
                </a:solidFill>
              </a:rPr>
              <a:t>+ Kritérium újmy:</a:t>
            </a:r>
          </a:p>
          <a:p>
            <a:pPr algn="ctr"/>
            <a:r>
              <a:rPr lang="cs-CZ" sz="1350" b="1" dirty="0">
                <a:solidFill>
                  <a:schemeClr val="tx1"/>
                </a:solidFill>
              </a:rPr>
              <a:t>5,5% dětí které byly </a:t>
            </a:r>
            <a:r>
              <a:rPr lang="cs-CZ" sz="1350" b="1" dirty="0" err="1">
                <a:solidFill>
                  <a:schemeClr val="tx1"/>
                </a:solidFill>
              </a:rPr>
              <a:t>viktimizovány</a:t>
            </a:r>
            <a:r>
              <a:rPr lang="cs-CZ" sz="1350" b="1" dirty="0">
                <a:solidFill>
                  <a:schemeClr val="tx1"/>
                </a:solidFill>
              </a:rPr>
              <a:t> „</a:t>
            </a:r>
            <a:r>
              <a:rPr lang="cs-CZ" sz="1350" b="1" i="1" dirty="0">
                <a:solidFill>
                  <a:schemeClr val="tx1"/>
                </a:solidFill>
              </a:rPr>
              <a:t>několikrát měsíčně</a:t>
            </a:r>
            <a:r>
              <a:rPr lang="cs-CZ" sz="1350" b="1" dirty="0">
                <a:solidFill>
                  <a:schemeClr val="tx1"/>
                </a:solidFill>
              </a:rPr>
              <a:t>“ a byly </a:t>
            </a:r>
            <a:r>
              <a:rPr lang="cs-CZ" sz="1350" b="1" i="1" dirty="0">
                <a:solidFill>
                  <a:schemeClr val="tx1"/>
                </a:solidFill>
              </a:rPr>
              <a:t>alespoň trochu </a:t>
            </a:r>
            <a:r>
              <a:rPr lang="cs-CZ" sz="1350" b="1" dirty="0">
                <a:solidFill>
                  <a:schemeClr val="tx1"/>
                </a:solidFill>
              </a:rPr>
              <a:t>„</a:t>
            </a:r>
            <a:r>
              <a:rPr lang="cs-CZ" sz="1350" b="1" i="1" dirty="0">
                <a:solidFill>
                  <a:schemeClr val="tx1"/>
                </a:solidFill>
              </a:rPr>
              <a:t>rozhozeny</a:t>
            </a:r>
            <a:r>
              <a:rPr lang="cs-CZ" sz="1350" b="1" dirty="0">
                <a:solidFill>
                  <a:schemeClr val="tx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974855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 - útočníci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10" y="1954292"/>
            <a:ext cx="6412865" cy="3969029"/>
          </a:xfrm>
        </p:spPr>
      </p:pic>
    </p:spTree>
    <p:extLst>
      <p:ext uri="{BB962C8B-B14F-4D97-AF65-F5344CB8AC3E}">
        <p14:creationId xmlns:p14="http://schemas.microsoft.com/office/powerpoint/2010/main" val="1977318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591056" y="3262274"/>
            <a:ext cx="7552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335024" y="3056534"/>
            <a:ext cx="411480" cy="4114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5097780" y="3056534"/>
            <a:ext cx="411480" cy="4114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243584" y="1981375"/>
            <a:ext cx="594360" cy="822172"/>
            <a:chOff x="2769" y="677"/>
            <a:chExt cx="2142" cy="29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769" y="677"/>
              <a:ext cx="2142" cy="2963"/>
            </a:xfrm>
            <a:custGeom>
              <a:avLst/>
              <a:gdLst>
                <a:gd name="T0" fmla="*/ 2141 w 4284"/>
                <a:gd name="T1" fmla="*/ 5736 h 5927"/>
                <a:gd name="T2" fmla="*/ 1954 w 4284"/>
                <a:gd name="T3" fmla="*/ 5620 h 5927"/>
                <a:gd name="T4" fmla="*/ 1887 w 4284"/>
                <a:gd name="T5" fmla="*/ 5424 h 5927"/>
                <a:gd name="T6" fmla="*/ 2557 w 4284"/>
                <a:gd name="T7" fmla="*/ 5346 h 5927"/>
                <a:gd name="T8" fmla="*/ 1624 w 4284"/>
                <a:gd name="T9" fmla="*/ 5041 h 5927"/>
                <a:gd name="T10" fmla="*/ 1624 w 4284"/>
                <a:gd name="T11" fmla="*/ 4506 h 5927"/>
                <a:gd name="T12" fmla="*/ 2447 w 4284"/>
                <a:gd name="T13" fmla="*/ 4493 h 5927"/>
                <a:gd name="T14" fmla="*/ 1873 w 4284"/>
                <a:gd name="T15" fmla="*/ 4083 h 5927"/>
                <a:gd name="T16" fmla="*/ 1835 w 4284"/>
                <a:gd name="T17" fmla="*/ 3892 h 5927"/>
                <a:gd name="T18" fmla="*/ 2561 w 4284"/>
                <a:gd name="T19" fmla="*/ 2597 h 5927"/>
                <a:gd name="T20" fmla="*/ 2359 w 4284"/>
                <a:gd name="T21" fmla="*/ 2714 h 5927"/>
                <a:gd name="T22" fmla="*/ 2020 w 4284"/>
                <a:gd name="T23" fmla="*/ 2742 h 5927"/>
                <a:gd name="T24" fmla="*/ 1781 w 4284"/>
                <a:gd name="T25" fmla="*/ 2633 h 5927"/>
                <a:gd name="T26" fmla="*/ 1581 w 4284"/>
                <a:gd name="T27" fmla="*/ 2550 h 5927"/>
                <a:gd name="T28" fmla="*/ 1519 w 4284"/>
                <a:gd name="T29" fmla="*/ 296 h 5927"/>
                <a:gd name="T30" fmla="*/ 840 w 4284"/>
                <a:gd name="T31" fmla="*/ 696 h 5927"/>
                <a:gd name="T32" fmla="*/ 368 w 4284"/>
                <a:gd name="T33" fmla="*/ 1338 h 5927"/>
                <a:gd name="T34" fmla="*/ 191 w 4284"/>
                <a:gd name="T35" fmla="*/ 2105 h 5927"/>
                <a:gd name="T36" fmla="*/ 348 w 4284"/>
                <a:gd name="T37" fmla="*/ 2913 h 5927"/>
                <a:gd name="T38" fmla="*/ 811 w 4284"/>
                <a:gd name="T39" fmla="*/ 3573 h 5927"/>
                <a:gd name="T40" fmla="*/ 1381 w 4284"/>
                <a:gd name="T41" fmla="*/ 3970 h 5927"/>
                <a:gd name="T42" fmla="*/ 1718 w 4284"/>
                <a:gd name="T43" fmla="*/ 4302 h 5927"/>
                <a:gd name="T44" fmla="*/ 1408 w 4284"/>
                <a:gd name="T45" fmla="*/ 2154 h 5927"/>
                <a:gd name="T46" fmla="*/ 1543 w 4284"/>
                <a:gd name="T47" fmla="*/ 2356 h 5927"/>
                <a:gd name="T48" fmla="*/ 1824 w 4284"/>
                <a:gd name="T49" fmla="*/ 2433 h 5927"/>
                <a:gd name="T50" fmla="*/ 2011 w 4284"/>
                <a:gd name="T51" fmla="*/ 2541 h 5927"/>
                <a:gd name="T52" fmla="*/ 2271 w 4284"/>
                <a:gd name="T53" fmla="*/ 2541 h 5927"/>
                <a:gd name="T54" fmla="*/ 2458 w 4284"/>
                <a:gd name="T55" fmla="*/ 2433 h 5927"/>
                <a:gd name="T56" fmla="*/ 2739 w 4284"/>
                <a:gd name="T57" fmla="*/ 2356 h 5927"/>
                <a:gd name="T58" fmla="*/ 2875 w 4284"/>
                <a:gd name="T59" fmla="*/ 2154 h 5927"/>
                <a:gd name="T60" fmla="*/ 2565 w 4284"/>
                <a:gd name="T61" fmla="*/ 4302 h 5927"/>
                <a:gd name="T62" fmla="*/ 2902 w 4284"/>
                <a:gd name="T63" fmla="*/ 3970 h 5927"/>
                <a:gd name="T64" fmla="*/ 3477 w 4284"/>
                <a:gd name="T65" fmla="*/ 3569 h 5927"/>
                <a:gd name="T66" fmla="*/ 3929 w 4284"/>
                <a:gd name="T67" fmla="*/ 2927 h 5927"/>
                <a:gd name="T68" fmla="*/ 4091 w 4284"/>
                <a:gd name="T69" fmla="*/ 2145 h 5927"/>
                <a:gd name="T70" fmla="*/ 3934 w 4284"/>
                <a:gd name="T71" fmla="*/ 1373 h 5927"/>
                <a:gd name="T72" fmla="*/ 3484 w 4284"/>
                <a:gd name="T73" fmla="*/ 729 h 5927"/>
                <a:gd name="T74" fmla="*/ 2801 w 4284"/>
                <a:gd name="T75" fmla="*/ 307 h 5927"/>
                <a:gd name="T76" fmla="*/ 2174 w 4284"/>
                <a:gd name="T77" fmla="*/ 0 h 5927"/>
                <a:gd name="T78" fmla="*/ 3015 w 4284"/>
                <a:gd name="T79" fmla="*/ 186 h 5927"/>
                <a:gd name="T80" fmla="*/ 3720 w 4284"/>
                <a:gd name="T81" fmla="*/ 694 h 5927"/>
                <a:gd name="T82" fmla="*/ 4163 w 4284"/>
                <a:gd name="T83" fmla="*/ 1430 h 5927"/>
                <a:gd name="T84" fmla="*/ 4279 w 4284"/>
                <a:gd name="T85" fmla="*/ 2285 h 5927"/>
                <a:gd name="T86" fmla="*/ 4070 w 4284"/>
                <a:gd name="T87" fmla="*/ 3081 h 5927"/>
                <a:gd name="T88" fmla="*/ 3581 w 4284"/>
                <a:gd name="T89" fmla="*/ 3732 h 5927"/>
                <a:gd name="T90" fmla="*/ 3010 w 4284"/>
                <a:gd name="T91" fmla="*/ 4130 h 5927"/>
                <a:gd name="T92" fmla="*/ 2851 w 4284"/>
                <a:gd name="T93" fmla="*/ 4506 h 5927"/>
                <a:gd name="T94" fmla="*/ 2745 w 4284"/>
                <a:gd name="T95" fmla="*/ 5424 h 5927"/>
                <a:gd name="T96" fmla="*/ 2502 w 4284"/>
                <a:gd name="T97" fmla="*/ 5703 h 5927"/>
                <a:gd name="T98" fmla="*/ 2208 w 4284"/>
                <a:gd name="T99" fmla="*/ 5921 h 5927"/>
                <a:gd name="T100" fmla="*/ 1853 w 4284"/>
                <a:gd name="T101" fmla="*/ 5806 h 5927"/>
                <a:gd name="T102" fmla="*/ 1627 w 4284"/>
                <a:gd name="T103" fmla="*/ 5508 h 5927"/>
                <a:gd name="T104" fmla="*/ 1436 w 4284"/>
                <a:gd name="T105" fmla="*/ 5124 h 5927"/>
                <a:gd name="T106" fmla="*/ 1359 w 4284"/>
                <a:gd name="T107" fmla="*/ 4239 h 5927"/>
                <a:gd name="T108" fmla="*/ 908 w 4284"/>
                <a:gd name="T109" fmla="*/ 3898 h 5927"/>
                <a:gd name="T110" fmla="*/ 310 w 4284"/>
                <a:gd name="T111" fmla="*/ 3257 h 5927"/>
                <a:gd name="T112" fmla="*/ 29 w 4284"/>
                <a:gd name="T113" fmla="*/ 2505 h 5927"/>
                <a:gd name="T114" fmla="*/ 52 w 4284"/>
                <a:gd name="T115" fmla="*/ 1668 h 5927"/>
                <a:gd name="T116" fmla="*/ 415 w 4284"/>
                <a:gd name="T117" fmla="*/ 884 h 5927"/>
                <a:gd name="T118" fmla="*/ 1065 w 4284"/>
                <a:gd name="T119" fmla="*/ 294 h 5927"/>
                <a:gd name="T120" fmla="*/ 1880 w 4284"/>
                <a:gd name="T121" fmla="*/ 16 h 5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84" h="5927">
                  <a:moveTo>
                    <a:pt x="1954" y="5620"/>
                  </a:moveTo>
                  <a:lnTo>
                    <a:pt x="1979" y="5658"/>
                  </a:lnTo>
                  <a:lnTo>
                    <a:pt x="2011" y="5690"/>
                  </a:lnTo>
                  <a:lnTo>
                    <a:pt x="2049" y="5714"/>
                  </a:lnTo>
                  <a:lnTo>
                    <a:pt x="2094" y="5730"/>
                  </a:lnTo>
                  <a:lnTo>
                    <a:pt x="2141" y="5736"/>
                  </a:lnTo>
                  <a:lnTo>
                    <a:pt x="2188" y="5730"/>
                  </a:lnTo>
                  <a:lnTo>
                    <a:pt x="2233" y="5714"/>
                  </a:lnTo>
                  <a:lnTo>
                    <a:pt x="2271" y="5690"/>
                  </a:lnTo>
                  <a:lnTo>
                    <a:pt x="2303" y="5658"/>
                  </a:lnTo>
                  <a:lnTo>
                    <a:pt x="2329" y="5620"/>
                  </a:lnTo>
                  <a:lnTo>
                    <a:pt x="1954" y="5620"/>
                  </a:lnTo>
                  <a:close/>
                  <a:moveTo>
                    <a:pt x="2646" y="5202"/>
                  </a:moveTo>
                  <a:lnTo>
                    <a:pt x="1725" y="5337"/>
                  </a:lnTo>
                  <a:lnTo>
                    <a:pt x="1759" y="5369"/>
                  </a:lnTo>
                  <a:lnTo>
                    <a:pt x="1797" y="5395"/>
                  </a:lnTo>
                  <a:lnTo>
                    <a:pt x="1840" y="5413"/>
                  </a:lnTo>
                  <a:lnTo>
                    <a:pt x="1887" y="5424"/>
                  </a:lnTo>
                  <a:lnTo>
                    <a:pt x="1936" y="5427"/>
                  </a:lnTo>
                  <a:lnTo>
                    <a:pt x="2347" y="5427"/>
                  </a:lnTo>
                  <a:lnTo>
                    <a:pt x="2406" y="5422"/>
                  </a:lnTo>
                  <a:lnTo>
                    <a:pt x="2462" y="5406"/>
                  </a:lnTo>
                  <a:lnTo>
                    <a:pt x="2512" y="5380"/>
                  </a:lnTo>
                  <a:lnTo>
                    <a:pt x="2557" y="5346"/>
                  </a:lnTo>
                  <a:lnTo>
                    <a:pt x="2595" y="5303"/>
                  </a:lnTo>
                  <a:lnTo>
                    <a:pt x="2626" y="5256"/>
                  </a:lnTo>
                  <a:lnTo>
                    <a:pt x="2646" y="5202"/>
                  </a:lnTo>
                  <a:close/>
                  <a:moveTo>
                    <a:pt x="2658" y="4785"/>
                  </a:moveTo>
                  <a:lnTo>
                    <a:pt x="1624" y="4938"/>
                  </a:lnTo>
                  <a:lnTo>
                    <a:pt x="1624" y="5041"/>
                  </a:lnTo>
                  <a:lnTo>
                    <a:pt x="1626" y="5101"/>
                  </a:lnTo>
                  <a:lnTo>
                    <a:pt x="1635" y="5157"/>
                  </a:lnTo>
                  <a:lnTo>
                    <a:pt x="2658" y="5005"/>
                  </a:lnTo>
                  <a:lnTo>
                    <a:pt x="2658" y="4785"/>
                  </a:lnTo>
                  <a:close/>
                  <a:moveTo>
                    <a:pt x="1622" y="4493"/>
                  </a:moveTo>
                  <a:lnTo>
                    <a:pt x="1624" y="4506"/>
                  </a:lnTo>
                  <a:lnTo>
                    <a:pt x="1624" y="4745"/>
                  </a:lnTo>
                  <a:lnTo>
                    <a:pt x="2658" y="4592"/>
                  </a:lnTo>
                  <a:lnTo>
                    <a:pt x="2658" y="4506"/>
                  </a:lnTo>
                  <a:lnTo>
                    <a:pt x="2660" y="4493"/>
                  </a:lnTo>
                  <a:lnTo>
                    <a:pt x="2449" y="4493"/>
                  </a:lnTo>
                  <a:lnTo>
                    <a:pt x="2447" y="4493"/>
                  </a:lnTo>
                  <a:lnTo>
                    <a:pt x="2447" y="4493"/>
                  </a:lnTo>
                  <a:lnTo>
                    <a:pt x="1835" y="4493"/>
                  </a:lnTo>
                  <a:lnTo>
                    <a:pt x="1835" y="4493"/>
                  </a:lnTo>
                  <a:lnTo>
                    <a:pt x="1833" y="4493"/>
                  </a:lnTo>
                  <a:lnTo>
                    <a:pt x="1622" y="4493"/>
                  </a:lnTo>
                  <a:close/>
                  <a:moveTo>
                    <a:pt x="1873" y="4083"/>
                  </a:moveTo>
                  <a:lnTo>
                    <a:pt x="1914" y="4302"/>
                  </a:lnTo>
                  <a:lnTo>
                    <a:pt x="2368" y="4302"/>
                  </a:lnTo>
                  <a:lnTo>
                    <a:pt x="2410" y="4083"/>
                  </a:lnTo>
                  <a:lnTo>
                    <a:pt x="1873" y="4083"/>
                  </a:lnTo>
                  <a:close/>
                  <a:moveTo>
                    <a:pt x="1581" y="2550"/>
                  </a:moveTo>
                  <a:lnTo>
                    <a:pt x="1835" y="3892"/>
                  </a:lnTo>
                  <a:lnTo>
                    <a:pt x="2447" y="3892"/>
                  </a:lnTo>
                  <a:lnTo>
                    <a:pt x="2702" y="2550"/>
                  </a:lnTo>
                  <a:lnTo>
                    <a:pt x="2660" y="2558"/>
                  </a:lnTo>
                  <a:lnTo>
                    <a:pt x="2624" y="2567"/>
                  </a:lnTo>
                  <a:lnTo>
                    <a:pt x="2592" y="2581"/>
                  </a:lnTo>
                  <a:lnTo>
                    <a:pt x="2561" y="2597"/>
                  </a:lnTo>
                  <a:lnTo>
                    <a:pt x="2530" y="2615"/>
                  </a:lnTo>
                  <a:lnTo>
                    <a:pt x="2502" y="2633"/>
                  </a:lnTo>
                  <a:lnTo>
                    <a:pt x="2469" y="2655"/>
                  </a:lnTo>
                  <a:lnTo>
                    <a:pt x="2435" y="2677"/>
                  </a:lnTo>
                  <a:lnTo>
                    <a:pt x="2399" y="2696"/>
                  </a:lnTo>
                  <a:lnTo>
                    <a:pt x="2359" y="2714"/>
                  </a:lnTo>
                  <a:lnTo>
                    <a:pt x="2314" y="2729"/>
                  </a:lnTo>
                  <a:lnTo>
                    <a:pt x="2262" y="2742"/>
                  </a:lnTo>
                  <a:lnTo>
                    <a:pt x="2206" y="2751"/>
                  </a:lnTo>
                  <a:lnTo>
                    <a:pt x="2141" y="2752"/>
                  </a:lnTo>
                  <a:lnTo>
                    <a:pt x="2076" y="2751"/>
                  </a:lnTo>
                  <a:lnTo>
                    <a:pt x="2020" y="2742"/>
                  </a:lnTo>
                  <a:lnTo>
                    <a:pt x="1968" y="2729"/>
                  </a:lnTo>
                  <a:lnTo>
                    <a:pt x="1923" y="2714"/>
                  </a:lnTo>
                  <a:lnTo>
                    <a:pt x="1883" y="2696"/>
                  </a:lnTo>
                  <a:lnTo>
                    <a:pt x="1847" y="2677"/>
                  </a:lnTo>
                  <a:lnTo>
                    <a:pt x="1813" y="2655"/>
                  </a:lnTo>
                  <a:lnTo>
                    <a:pt x="1781" y="2633"/>
                  </a:lnTo>
                  <a:lnTo>
                    <a:pt x="1752" y="2615"/>
                  </a:lnTo>
                  <a:lnTo>
                    <a:pt x="1721" y="2597"/>
                  </a:lnTo>
                  <a:lnTo>
                    <a:pt x="1691" y="2581"/>
                  </a:lnTo>
                  <a:lnTo>
                    <a:pt x="1658" y="2567"/>
                  </a:lnTo>
                  <a:lnTo>
                    <a:pt x="1622" y="2558"/>
                  </a:lnTo>
                  <a:lnTo>
                    <a:pt x="1581" y="2550"/>
                  </a:lnTo>
                  <a:close/>
                  <a:moveTo>
                    <a:pt x="2143" y="193"/>
                  </a:moveTo>
                  <a:lnTo>
                    <a:pt x="2037" y="195"/>
                  </a:lnTo>
                  <a:lnTo>
                    <a:pt x="1903" y="207"/>
                  </a:lnTo>
                  <a:lnTo>
                    <a:pt x="1773" y="227"/>
                  </a:lnTo>
                  <a:lnTo>
                    <a:pt x="1645" y="256"/>
                  </a:lnTo>
                  <a:lnTo>
                    <a:pt x="1519" y="296"/>
                  </a:lnTo>
                  <a:lnTo>
                    <a:pt x="1397" y="343"/>
                  </a:lnTo>
                  <a:lnTo>
                    <a:pt x="1278" y="397"/>
                  </a:lnTo>
                  <a:lnTo>
                    <a:pt x="1161" y="460"/>
                  </a:lnTo>
                  <a:lnTo>
                    <a:pt x="1049" y="532"/>
                  </a:lnTo>
                  <a:lnTo>
                    <a:pt x="943" y="610"/>
                  </a:lnTo>
                  <a:lnTo>
                    <a:pt x="840" y="696"/>
                  </a:lnTo>
                  <a:lnTo>
                    <a:pt x="743" y="792"/>
                  </a:lnTo>
                  <a:lnTo>
                    <a:pt x="652" y="891"/>
                  </a:lnTo>
                  <a:lnTo>
                    <a:pt x="570" y="997"/>
                  </a:lnTo>
                  <a:lnTo>
                    <a:pt x="494" y="1107"/>
                  </a:lnTo>
                  <a:lnTo>
                    <a:pt x="427" y="1221"/>
                  </a:lnTo>
                  <a:lnTo>
                    <a:pt x="368" y="1338"/>
                  </a:lnTo>
                  <a:lnTo>
                    <a:pt x="315" y="1459"/>
                  </a:lnTo>
                  <a:lnTo>
                    <a:pt x="274" y="1584"/>
                  </a:lnTo>
                  <a:lnTo>
                    <a:pt x="240" y="1712"/>
                  </a:lnTo>
                  <a:lnTo>
                    <a:pt x="214" y="1842"/>
                  </a:lnTo>
                  <a:lnTo>
                    <a:pt x="198" y="1971"/>
                  </a:lnTo>
                  <a:lnTo>
                    <a:pt x="191" y="2105"/>
                  </a:lnTo>
                  <a:lnTo>
                    <a:pt x="193" y="2244"/>
                  </a:lnTo>
                  <a:lnTo>
                    <a:pt x="205" y="2383"/>
                  </a:lnTo>
                  <a:lnTo>
                    <a:pt x="227" y="2518"/>
                  </a:lnTo>
                  <a:lnTo>
                    <a:pt x="258" y="2653"/>
                  </a:lnTo>
                  <a:lnTo>
                    <a:pt x="297" y="2785"/>
                  </a:lnTo>
                  <a:lnTo>
                    <a:pt x="348" y="2913"/>
                  </a:lnTo>
                  <a:lnTo>
                    <a:pt x="406" y="3037"/>
                  </a:lnTo>
                  <a:lnTo>
                    <a:pt x="474" y="3158"/>
                  </a:lnTo>
                  <a:lnTo>
                    <a:pt x="548" y="3270"/>
                  </a:lnTo>
                  <a:lnTo>
                    <a:pt x="629" y="3376"/>
                  </a:lnTo>
                  <a:lnTo>
                    <a:pt x="717" y="3477"/>
                  </a:lnTo>
                  <a:lnTo>
                    <a:pt x="811" y="3573"/>
                  </a:lnTo>
                  <a:lnTo>
                    <a:pt x="912" y="3660"/>
                  </a:lnTo>
                  <a:lnTo>
                    <a:pt x="1018" y="3741"/>
                  </a:lnTo>
                  <a:lnTo>
                    <a:pt x="1130" y="3815"/>
                  </a:lnTo>
                  <a:lnTo>
                    <a:pt x="1247" y="3880"/>
                  </a:lnTo>
                  <a:lnTo>
                    <a:pt x="1317" y="3921"/>
                  </a:lnTo>
                  <a:lnTo>
                    <a:pt x="1381" y="3970"/>
                  </a:lnTo>
                  <a:lnTo>
                    <a:pt x="1438" y="4026"/>
                  </a:lnTo>
                  <a:lnTo>
                    <a:pt x="1489" y="4087"/>
                  </a:lnTo>
                  <a:lnTo>
                    <a:pt x="1532" y="4154"/>
                  </a:lnTo>
                  <a:lnTo>
                    <a:pt x="1566" y="4226"/>
                  </a:lnTo>
                  <a:lnTo>
                    <a:pt x="1593" y="4302"/>
                  </a:lnTo>
                  <a:lnTo>
                    <a:pt x="1718" y="4302"/>
                  </a:lnTo>
                  <a:lnTo>
                    <a:pt x="1330" y="2265"/>
                  </a:lnTo>
                  <a:lnTo>
                    <a:pt x="1330" y="2235"/>
                  </a:lnTo>
                  <a:lnTo>
                    <a:pt x="1337" y="2206"/>
                  </a:lnTo>
                  <a:lnTo>
                    <a:pt x="1355" y="2181"/>
                  </a:lnTo>
                  <a:lnTo>
                    <a:pt x="1379" y="2163"/>
                  </a:lnTo>
                  <a:lnTo>
                    <a:pt x="1408" y="2154"/>
                  </a:lnTo>
                  <a:lnTo>
                    <a:pt x="1438" y="2152"/>
                  </a:lnTo>
                  <a:lnTo>
                    <a:pt x="1465" y="2161"/>
                  </a:lnTo>
                  <a:lnTo>
                    <a:pt x="1490" y="2177"/>
                  </a:lnTo>
                  <a:lnTo>
                    <a:pt x="1509" y="2200"/>
                  </a:lnTo>
                  <a:lnTo>
                    <a:pt x="1519" y="2229"/>
                  </a:lnTo>
                  <a:lnTo>
                    <a:pt x="1543" y="2356"/>
                  </a:lnTo>
                  <a:lnTo>
                    <a:pt x="1604" y="2359"/>
                  </a:lnTo>
                  <a:lnTo>
                    <a:pt x="1658" y="2368"/>
                  </a:lnTo>
                  <a:lnTo>
                    <a:pt x="1707" y="2381"/>
                  </a:lnTo>
                  <a:lnTo>
                    <a:pt x="1750" y="2397"/>
                  </a:lnTo>
                  <a:lnTo>
                    <a:pt x="1788" y="2415"/>
                  </a:lnTo>
                  <a:lnTo>
                    <a:pt x="1824" y="2433"/>
                  </a:lnTo>
                  <a:lnTo>
                    <a:pt x="1856" y="2455"/>
                  </a:lnTo>
                  <a:lnTo>
                    <a:pt x="1887" y="2475"/>
                  </a:lnTo>
                  <a:lnTo>
                    <a:pt x="1918" y="2494"/>
                  </a:lnTo>
                  <a:lnTo>
                    <a:pt x="1948" y="2512"/>
                  </a:lnTo>
                  <a:lnTo>
                    <a:pt x="1979" y="2529"/>
                  </a:lnTo>
                  <a:lnTo>
                    <a:pt x="2011" y="2541"/>
                  </a:lnTo>
                  <a:lnTo>
                    <a:pt x="2049" y="2552"/>
                  </a:lnTo>
                  <a:lnTo>
                    <a:pt x="2092" y="2558"/>
                  </a:lnTo>
                  <a:lnTo>
                    <a:pt x="2141" y="2561"/>
                  </a:lnTo>
                  <a:lnTo>
                    <a:pt x="2190" y="2558"/>
                  </a:lnTo>
                  <a:lnTo>
                    <a:pt x="2233" y="2552"/>
                  </a:lnTo>
                  <a:lnTo>
                    <a:pt x="2271" y="2541"/>
                  </a:lnTo>
                  <a:lnTo>
                    <a:pt x="2303" y="2529"/>
                  </a:lnTo>
                  <a:lnTo>
                    <a:pt x="2334" y="2512"/>
                  </a:lnTo>
                  <a:lnTo>
                    <a:pt x="2365" y="2494"/>
                  </a:lnTo>
                  <a:lnTo>
                    <a:pt x="2395" y="2475"/>
                  </a:lnTo>
                  <a:lnTo>
                    <a:pt x="2426" y="2455"/>
                  </a:lnTo>
                  <a:lnTo>
                    <a:pt x="2458" y="2433"/>
                  </a:lnTo>
                  <a:lnTo>
                    <a:pt x="2494" y="2415"/>
                  </a:lnTo>
                  <a:lnTo>
                    <a:pt x="2532" y="2397"/>
                  </a:lnTo>
                  <a:lnTo>
                    <a:pt x="2575" y="2381"/>
                  </a:lnTo>
                  <a:lnTo>
                    <a:pt x="2624" y="2368"/>
                  </a:lnTo>
                  <a:lnTo>
                    <a:pt x="2678" y="2359"/>
                  </a:lnTo>
                  <a:lnTo>
                    <a:pt x="2739" y="2356"/>
                  </a:lnTo>
                  <a:lnTo>
                    <a:pt x="2763" y="2229"/>
                  </a:lnTo>
                  <a:lnTo>
                    <a:pt x="2774" y="2200"/>
                  </a:lnTo>
                  <a:lnTo>
                    <a:pt x="2792" y="2177"/>
                  </a:lnTo>
                  <a:lnTo>
                    <a:pt x="2817" y="2161"/>
                  </a:lnTo>
                  <a:lnTo>
                    <a:pt x="2844" y="2152"/>
                  </a:lnTo>
                  <a:lnTo>
                    <a:pt x="2875" y="2154"/>
                  </a:lnTo>
                  <a:lnTo>
                    <a:pt x="2903" y="2163"/>
                  </a:lnTo>
                  <a:lnTo>
                    <a:pt x="2927" y="2181"/>
                  </a:lnTo>
                  <a:lnTo>
                    <a:pt x="2943" y="2206"/>
                  </a:lnTo>
                  <a:lnTo>
                    <a:pt x="2952" y="2235"/>
                  </a:lnTo>
                  <a:lnTo>
                    <a:pt x="2952" y="2265"/>
                  </a:lnTo>
                  <a:lnTo>
                    <a:pt x="2565" y="4302"/>
                  </a:lnTo>
                  <a:lnTo>
                    <a:pt x="2689" y="4302"/>
                  </a:lnTo>
                  <a:lnTo>
                    <a:pt x="2716" y="4226"/>
                  </a:lnTo>
                  <a:lnTo>
                    <a:pt x="2750" y="4154"/>
                  </a:lnTo>
                  <a:lnTo>
                    <a:pt x="2794" y="4087"/>
                  </a:lnTo>
                  <a:lnTo>
                    <a:pt x="2844" y="4026"/>
                  </a:lnTo>
                  <a:lnTo>
                    <a:pt x="2902" y="3970"/>
                  </a:lnTo>
                  <a:lnTo>
                    <a:pt x="2967" y="3921"/>
                  </a:lnTo>
                  <a:lnTo>
                    <a:pt x="3037" y="3880"/>
                  </a:lnTo>
                  <a:lnTo>
                    <a:pt x="3156" y="3813"/>
                  </a:lnTo>
                  <a:lnTo>
                    <a:pt x="3269" y="3737"/>
                  </a:lnTo>
                  <a:lnTo>
                    <a:pt x="3376" y="3656"/>
                  </a:lnTo>
                  <a:lnTo>
                    <a:pt x="3477" y="3569"/>
                  </a:lnTo>
                  <a:lnTo>
                    <a:pt x="3570" y="3476"/>
                  </a:lnTo>
                  <a:lnTo>
                    <a:pt x="3657" y="3375"/>
                  </a:lnTo>
                  <a:lnTo>
                    <a:pt x="3736" y="3270"/>
                  </a:lnTo>
                  <a:lnTo>
                    <a:pt x="3808" y="3160"/>
                  </a:lnTo>
                  <a:lnTo>
                    <a:pt x="3873" y="3045"/>
                  </a:lnTo>
                  <a:lnTo>
                    <a:pt x="3929" y="2927"/>
                  </a:lnTo>
                  <a:lnTo>
                    <a:pt x="3978" y="2803"/>
                  </a:lnTo>
                  <a:lnTo>
                    <a:pt x="4019" y="2677"/>
                  </a:lnTo>
                  <a:lnTo>
                    <a:pt x="4050" y="2549"/>
                  </a:lnTo>
                  <a:lnTo>
                    <a:pt x="4073" y="2415"/>
                  </a:lnTo>
                  <a:lnTo>
                    <a:pt x="4088" y="2282"/>
                  </a:lnTo>
                  <a:lnTo>
                    <a:pt x="4091" y="2145"/>
                  </a:lnTo>
                  <a:lnTo>
                    <a:pt x="4088" y="2011"/>
                  </a:lnTo>
                  <a:lnTo>
                    <a:pt x="4073" y="1878"/>
                  </a:lnTo>
                  <a:lnTo>
                    <a:pt x="4052" y="1748"/>
                  </a:lnTo>
                  <a:lnTo>
                    <a:pt x="4021" y="1620"/>
                  </a:lnTo>
                  <a:lnTo>
                    <a:pt x="3981" y="1495"/>
                  </a:lnTo>
                  <a:lnTo>
                    <a:pt x="3934" y="1373"/>
                  </a:lnTo>
                  <a:lnTo>
                    <a:pt x="3878" y="1255"/>
                  </a:lnTo>
                  <a:lnTo>
                    <a:pt x="3815" y="1142"/>
                  </a:lnTo>
                  <a:lnTo>
                    <a:pt x="3743" y="1030"/>
                  </a:lnTo>
                  <a:lnTo>
                    <a:pt x="3664" y="925"/>
                  </a:lnTo>
                  <a:lnTo>
                    <a:pt x="3578" y="824"/>
                  </a:lnTo>
                  <a:lnTo>
                    <a:pt x="3484" y="729"/>
                  </a:lnTo>
                  <a:lnTo>
                    <a:pt x="3381" y="637"/>
                  </a:lnTo>
                  <a:lnTo>
                    <a:pt x="3273" y="556"/>
                  </a:lnTo>
                  <a:lnTo>
                    <a:pt x="3161" y="480"/>
                  </a:lnTo>
                  <a:lnTo>
                    <a:pt x="3046" y="413"/>
                  </a:lnTo>
                  <a:lnTo>
                    <a:pt x="2925" y="355"/>
                  </a:lnTo>
                  <a:lnTo>
                    <a:pt x="2801" y="307"/>
                  </a:lnTo>
                  <a:lnTo>
                    <a:pt x="2675" y="265"/>
                  </a:lnTo>
                  <a:lnTo>
                    <a:pt x="2545" y="234"/>
                  </a:lnTo>
                  <a:lnTo>
                    <a:pt x="2413" y="211"/>
                  </a:lnTo>
                  <a:lnTo>
                    <a:pt x="2278" y="197"/>
                  </a:lnTo>
                  <a:lnTo>
                    <a:pt x="2143" y="193"/>
                  </a:lnTo>
                  <a:close/>
                  <a:moveTo>
                    <a:pt x="2174" y="0"/>
                  </a:moveTo>
                  <a:lnTo>
                    <a:pt x="2320" y="7"/>
                  </a:lnTo>
                  <a:lnTo>
                    <a:pt x="2464" y="25"/>
                  </a:lnTo>
                  <a:lnTo>
                    <a:pt x="2606" y="51"/>
                  </a:lnTo>
                  <a:lnTo>
                    <a:pt x="2747" y="87"/>
                  </a:lnTo>
                  <a:lnTo>
                    <a:pt x="2882" y="132"/>
                  </a:lnTo>
                  <a:lnTo>
                    <a:pt x="3015" y="186"/>
                  </a:lnTo>
                  <a:lnTo>
                    <a:pt x="3145" y="249"/>
                  </a:lnTo>
                  <a:lnTo>
                    <a:pt x="3269" y="321"/>
                  </a:lnTo>
                  <a:lnTo>
                    <a:pt x="3390" y="402"/>
                  </a:lnTo>
                  <a:lnTo>
                    <a:pt x="3505" y="491"/>
                  </a:lnTo>
                  <a:lnTo>
                    <a:pt x="3615" y="590"/>
                  </a:lnTo>
                  <a:lnTo>
                    <a:pt x="3720" y="694"/>
                  </a:lnTo>
                  <a:lnTo>
                    <a:pt x="3815" y="804"/>
                  </a:lnTo>
                  <a:lnTo>
                    <a:pt x="3902" y="922"/>
                  </a:lnTo>
                  <a:lnTo>
                    <a:pt x="3979" y="1043"/>
                  </a:lnTo>
                  <a:lnTo>
                    <a:pt x="4050" y="1167"/>
                  </a:lnTo>
                  <a:lnTo>
                    <a:pt x="4111" y="1297"/>
                  </a:lnTo>
                  <a:lnTo>
                    <a:pt x="4163" y="1430"/>
                  </a:lnTo>
                  <a:lnTo>
                    <a:pt x="4207" y="1567"/>
                  </a:lnTo>
                  <a:lnTo>
                    <a:pt x="4239" y="1708"/>
                  </a:lnTo>
                  <a:lnTo>
                    <a:pt x="4264" y="1852"/>
                  </a:lnTo>
                  <a:lnTo>
                    <a:pt x="4279" y="1997"/>
                  </a:lnTo>
                  <a:lnTo>
                    <a:pt x="4284" y="2145"/>
                  </a:lnTo>
                  <a:lnTo>
                    <a:pt x="4279" y="2285"/>
                  </a:lnTo>
                  <a:lnTo>
                    <a:pt x="4266" y="2426"/>
                  </a:lnTo>
                  <a:lnTo>
                    <a:pt x="4243" y="2563"/>
                  </a:lnTo>
                  <a:lnTo>
                    <a:pt x="4212" y="2696"/>
                  </a:lnTo>
                  <a:lnTo>
                    <a:pt x="4172" y="2828"/>
                  </a:lnTo>
                  <a:lnTo>
                    <a:pt x="4125" y="2956"/>
                  </a:lnTo>
                  <a:lnTo>
                    <a:pt x="4070" y="3081"/>
                  </a:lnTo>
                  <a:lnTo>
                    <a:pt x="4006" y="3201"/>
                  </a:lnTo>
                  <a:lnTo>
                    <a:pt x="3936" y="3317"/>
                  </a:lnTo>
                  <a:lnTo>
                    <a:pt x="3859" y="3429"/>
                  </a:lnTo>
                  <a:lnTo>
                    <a:pt x="3772" y="3535"/>
                  </a:lnTo>
                  <a:lnTo>
                    <a:pt x="3680" y="3636"/>
                  </a:lnTo>
                  <a:lnTo>
                    <a:pt x="3581" y="3732"/>
                  </a:lnTo>
                  <a:lnTo>
                    <a:pt x="3477" y="3822"/>
                  </a:lnTo>
                  <a:lnTo>
                    <a:pt x="3365" y="3905"/>
                  </a:lnTo>
                  <a:lnTo>
                    <a:pt x="3248" y="3981"/>
                  </a:lnTo>
                  <a:lnTo>
                    <a:pt x="3125" y="4049"/>
                  </a:lnTo>
                  <a:lnTo>
                    <a:pt x="3064" y="4087"/>
                  </a:lnTo>
                  <a:lnTo>
                    <a:pt x="3010" y="4130"/>
                  </a:lnTo>
                  <a:lnTo>
                    <a:pt x="2963" y="4181"/>
                  </a:lnTo>
                  <a:lnTo>
                    <a:pt x="2925" y="4239"/>
                  </a:lnTo>
                  <a:lnTo>
                    <a:pt x="2893" y="4300"/>
                  </a:lnTo>
                  <a:lnTo>
                    <a:pt x="2869" y="4365"/>
                  </a:lnTo>
                  <a:lnTo>
                    <a:pt x="2857" y="4433"/>
                  </a:lnTo>
                  <a:lnTo>
                    <a:pt x="2851" y="4506"/>
                  </a:lnTo>
                  <a:lnTo>
                    <a:pt x="2851" y="5113"/>
                  </a:lnTo>
                  <a:lnTo>
                    <a:pt x="2846" y="5184"/>
                  </a:lnTo>
                  <a:lnTo>
                    <a:pt x="2833" y="5249"/>
                  </a:lnTo>
                  <a:lnTo>
                    <a:pt x="2812" y="5312"/>
                  </a:lnTo>
                  <a:lnTo>
                    <a:pt x="2781" y="5369"/>
                  </a:lnTo>
                  <a:lnTo>
                    <a:pt x="2745" y="5424"/>
                  </a:lnTo>
                  <a:lnTo>
                    <a:pt x="2702" y="5472"/>
                  </a:lnTo>
                  <a:lnTo>
                    <a:pt x="2653" y="5516"/>
                  </a:lnTo>
                  <a:lnTo>
                    <a:pt x="2599" y="5552"/>
                  </a:lnTo>
                  <a:lnTo>
                    <a:pt x="2539" y="5580"/>
                  </a:lnTo>
                  <a:lnTo>
                    <a:pt x="2525" y="5644"/>
                  </a:lnTo>
                  <a:lnTo>
                    <a:pt x="2502" y="5703"/>
                  </a:lnTo>
                  <a:lnTo>
                    <a:pt x="2469" y="5757"/>
                  </a:lnTo>
                  <a:lnTo>
                    <a:pt x="2429" y="5806"/>
                  </a:lnTo>
                  <a:lnTo>
                    <a:pt x="2381" y="5847"/>
                  </a:lnTo>
                  <a:lnTo>
                    <a:pt x="2329" y="5880"/>
                  </a:lnTo>
                  <a:lnTo>
                    <a:pt x="2271" y="5905"/>
                  </a:lnTo>
                  <a:lnTo>
                    <a:pt x="2208" y="5921"/>
                  </a:lnTo>
                  <a:lnTo>
                    <a:pt x="2141" y="5927"/>
                  </a:lnTo>
                  <a:lnTo>
                    <a:pt x="2074" y="5921"/>
                  </a:lnTo>
                  <a:lnTo>
                    <a:pt x="2011" y="5905"/>
                  </a:lnTo>
                  <a:lnTo>
                    <a:pt x="1954" y="5880"/>
                  </a:lnTo>
                  <a:lnTo>
                    <a:pt x="1900" y="5847"/>
                  </a:lnTo>
                  <a:lnTo>
                    <a:pt x="1853" y="5806"/>
                  </a:lnTo>
                  <a:lnTo>
                    <a:pt x="1813" y="5757"/>
                  </a:lnTo>
                  <a:lnTo>
                    <a:pt x="1781" y="5703"/>
                  </a:lnTo>
                  <a:lnTo>
                    <a:pt x="1757" y="5644"/>
                  </a:lnTo>
                  <a:lnTo>
                    <a:pt x="1743" y="5580"/>
                  </a:lnTo>
                  <a:lnTo>
                    <a:pt x="1682" y="5548"/>
                  </a:lnTo>
                  <a:lnTo>
                    <a:pt x="1627" y="5508"/>
                  </a:lnTo>
                  <a:lnTo>
                    <a:pt x="1579" y="5461"/>
                  </a:lnTo>
                  <a:lnTo>
                    <a:pt x="1536" y="5406"/>
                  </a:lnTo>
                  <a:lnTo>
                    <a:pt x="1499" y="5344"/>
                  </a:lnTo>
                  <a:lnTo>
                    <a:pt x="1471" y="5276"/>
                  </a:lnTo>
                  <a:lnTo>
                    <a:pt x="1449" y="5202"/>
                  </a:lnTo>
                  <a:lnTo>
                    <a:pt x="1436" y="5124"/>
                  </a:lnTo>
                  <a:lnTo>
                    <a:pt x="1431" y="5041"/>
                  </a:lnTo>
                  <a:lnTo>
                    <a:pt x="1431" y="4506"/>
                  </a:lnTo>
                  <a:lnTo>
                    <a:pt x="1426" y="4433"/>
                  </a:lnTo>
                  <a:lnTo>
                    <a:pt x="1413" y="4365"/>
                  </a:lnTo>
                  <a:lnTo>
                    <a:pt x="1390" y="4300"/>
                  </a:lnTo>
                  <a:lnTo>
                    <a:pt x="1359" y="4239"/>
                  </a:lnTo>
                  <a:lnTo>
                    <a:pt x="1319" y="4181"/>
                  </a:lnTo>
                  <a:lnTo>
                    <a:pt x="1272" y="4130"/>
                  </a:lnTo>
                  <a:lnTo>
                    <a:pt x="1218" y="4087"/>
                  </a:lnTo>
                  <a:lnTo>
                    <a:pt x="1159" y="4051"/>
                  </a:lnTo>
                  <a:lnTo>
                    <a:pt x="1031" y="3979"/>
                  </a:lnTo>
                  <a:lnTo>
                    <a:pt x="908" y="3898"/>
                  </a:lnTo>
                  <a:lnTo>
                    <a:pt x="791" y="3809"/>
                  </a:lnTo>
                  <a:lnTo>
                    <a:pt x="679" y="3712"/>
                  </a:lnTo>
                  <a:lnTo>
                    <a:pt x="577" y="3609"/>
                  </a:lnTo>
                  <a:lnTo>
                    <a:pt x="479" y="3499"/>
                  </a:lnTo>
                  <a:lnTo>
                    <a:pt x="391" y="3382"/>
                  </a:lnTo>
                  <a:lnTo>
                    <a:pt x="310" y="3257"/>
                  </a:lnTo>
                  <a:lnTo>
                    <a:pt x="243" y="3140"/>
                  </a:lnTo>
                  <a:lnTo>
                    <a:pt x="184" y="3019"/>
                  </a:lnTo>
                  <a:lnTo>
                    <a:pt x="133" y="2895"/>
                  </a:lnTo>
                  <a:lnTo>
                    <a:pt x="90" y="2767"/>
                  </a:lnTo>
                  <a:lnTo>
                    <a:pt x="56" y="2637"/>
                  </a:lnTo>
                  <a:lnTo>
                    <a:pt x="29" y="2505"/>
                  </a:lnTo>
                  <a:lnTo>
                    <a:pt x="11" y="2372"/>
                  </a:lnTo>
                  <a:lnTo>
                    <a:pt x="0" y="2237"/>
                  </a:lnTo>
                  <a:lnTo>
                    <a:pt x="0" y="2101"/>
                  </a:lnTo>
                  <a:lnTo>
                    <a:pt x="7" y="1955"/>
                  </a:lnTo>
                  <a:lnTo>
                    <a:pt x="25" y="1811"/>
                  </a:lnTo>
                  <a:lnTo>
                    <a:pt x="52" y="1668"/>
                  </a:lnTo>
                  <a:lnTo>
                    <a:pt x="90" y="1530"/>
                  </a:lnTo>
                  <a:lnTo>
                    <a:pt x="137" y="1392"/>
                  </a:lnTo>
                  <a:lnTo>
                    <a:pt x="193" y="1259"/>
                  </a:lnTo>
                  <a:lnTo>
                    <a:pt x="258" y="1129"/>
                  </a:lnTo>
                  <a:lnTo>
                    <a:pt x="332" y="1005"/>
                  </a:lnTo>
                  <a:lnTo>
                    <a:pt x="415" y="884"/>
                  </a:lnTo>
                  <a:lnTo>
                    <a:pt x="505" y="768"/>
                  </a:lnTo>
                  <a:lnTo>
                    <a:pt x="606" y="658"/>
                  </a:lnTo>
                  <a:lnTo>
                    <a:pt x="712" y="554"/>
                  </a:lnTo>
                  <a:lnTo>
                    <a:pt x="824" y="460"/>
                  </a:lnTo>
                  <a:lnTo>
                    <a:pt x="943" y="372"/>
                  </a:lnTo>
                  <a:lnTo>
                    <a:pt x="1065" y="294"/>
                  </a:lnTo>
                  <a:lnTo>
                    <a:pt x="1191" y="225"/>
                  </a:lnTo>
                  <a:lnTo>
                    <a:pt x="1323" y="164"/>
                  </a:lnTo>
                  <a:lnTo>
                    <a:pt x="1458" y="114"/>
                  </a:lnTo>
                  <a:lnTo>
                    <a:pt x="1597" y="72"/>
                  </a:lnTo>
                  <a:lnTo>
                    <a:pt x="1737" y="40"/>
                  </a:lnTo>
                  <a:lnTo>
                    <a:pt x="1880" y="16"/>
                  </a:lnTo>
                  <a:lnTo>
                    <a:pt x="2026" y="4"/>
                  </a:lnTo>
                  <a:lnTo>
                    <a:pt x="2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996" y="907"/>
              <a:ext cx="198" cy="130"/>
            </a:xfrm>
            <a:custGeom>
              <a:avLst/>
              <a:gdLst>
                <a:gd name="T0" fmla="*/ 88 w 394"/>
                <a:gd name="T1" fmla="*/ 0 h 259"/>
                <a:gd name="T2" fmla="*/ 119 w 394"/>
                <a:gd name="T3" fmla="*/ 3 h 259"/>
                <a:gd name="T4" fmla="*/ 229 w 394"/>
                <a:gd name="T5" fmla="*/ 34 h 259"/>
                <a:gd name="T6" fmla="*/ 335 w 394"/>
                <a:gd name="T7" fmla="*/ 74 h 259"/>
                <a:gd name="T8" fmla="*/ 358 w 394"/>
                <a:gd name="T9" fmla="*/ 86 h 259"/>
                <a:gd name="T10" fmla="*/ 376 w 394"/>
                <a:gd name="T11" fmla="*/ 104 h 259"/>
                <a:gd name="T12" fmla="*/ 387 w 394"/>
                <a:gd name="T13" fmla="*/ 126 h 259"/>
                <a:gd name="T14" fmla="*/ 394 w 394"/>
                <a:gd name="T15" fmla="*/ 149 h 259"/>
                <a:gd name="T16" fmla="*/ 394 w 394"/>
                <a:gd name="T17" fmla="*/ 175 h 259"/>
                <a:gd name="T18" fmla="*/ 389 w 394"/>
                <a:gd name="T19" fmla="*/ 200 h 259"/>
                <a:gd name="T20" fmla="*/ 373 w 394"/>
                <a:gd name="T21" fmla="*/ 223 h 259"/>
                <a:gd name="T22" fmla="*/ 353 w 394"/>
                <a:gd name="T23" fmla="*/ 243 h 259"/>
                <a:gd name="T24" fmla="*/ 328 w 394"/>
                <a:gd name="T25" fmla="*/ 256 h 259"/>
                <a:gd name="T26" fmla="*/ 299 w 394"/>
                <a:gd name="T27" fmla="*/ 259 h 259"/>
                <a:gd name="T28" fmla="*/ 281 w 394"/>
                <a:gd name="T29" fmla="*/ 258 h 259"/>
                <a:gd name="T30" fmla="*/ 263 w 394"/>
                <a:gd name="T31" fmla="*/ 252 h 259"/>
                <a:gd name="T32" fmla="*/ 169 w 394"/>
                <a:gd name="T33" fmla="*/ 218 h 259"/>
                <a:gd name="T34" fmla="*/ 72 w 394"/>
                <a:gd name="T35" fmla="*/ 189 h 259"/>
                <a:gd name="T36" fmla="*/ 43 w 394"/>
                <a:gd name="T37" fmla="*/ 177 h 259"/>
                <a:gd name="T38" fmla="*/ 21 w 394"/>
                <a:gd name="T39" fmla="*/ 157 h 259"/>
                <a:gd name="T40" fmla="*/ 7 w 394"/>
                <a:gd name="T41" fmla="*/ 131 h 259"/>
                <a:gd name="T42" fmla="*/ 0 w 394"/>
                <a:gd name="T43" fmla="*/ 103 h 259"/>
                <a:gd name="T44" fmla="*/ 3 w 394"/>
                <a:gd name="T45" fmla="*/ 72 h 259"/>
                <a:gd name="T46" fmla="*/ 14 w 394"/>
                <a:gd name="T47" fmla="*/ 43 h 259"/>
                <a:gd name="T48" fmla="*/ 34 w 394"/>
                <a:gd name="T49" fmla="*/ 21 h 259"/>
                <a:gd name="T50" fmla="*/ 59 w 394"/>
                <a:gd name="T51" fmla="*/ 7 h 259"/>
                <a:gd name="T52" fmla="*/ 88 w 394"/>
                <a:gd name="T5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4" h="259">
                  <a:moveTo>
                    <a:pt x="88" y="0"/>
                  </a:moveTo>
                  <a:lnTo>
                    <a:pt x="119" y="3"/>
                  </a:lnTo>
                  <a:lnTo>
                    <a:pt x="229" y="34"/>
                  </a:lnTo>
                  <a:lnTo>
                    <a:pt x="335" y="74"/>
                  </a:lnTo>
                  <a:lnTo>
                    <a:pt x="358" y="86"/>
                  </a:lnTo>
                  <a:lnTo>
                    <a:pt x="376" y="104"/>
                  </a:lnTo>
                  <a:lnTo>
                    <a:pt x="387" y="126"/>
                  </a:lnTo>
                  <a:lnTo>
                    <a:pt x="394" y="149"/>
                  </a:lnTo>
                  <a:lnTo>
                    <a:pt x="394" y="175"/>
                  </a:lnTo>
                  <a:lnTo>
                    <a:pt x="389" y="200"/>
                  </a:lnTo>
                  <a:lnTo>
                    <a:pt x="373" y="223"/>
                  </a:lnTo>
                  <a:lnTo>
                    <a:pt x="353" y="243"/>
                  </a:lnTo>
                  <a:lnTo>
                    <a:pt x="328" y="256"/>
                  </a:lnTo>
                  <a:lnTo>
                    <a:pt x="299" y="259"/>
                  </a:lnTo>
                  <a:lnTo>
                    <a:pt x="281" y="258"/>
                  </a:lnTo>
                  <a:lnTo>
                    <a:pt x="263" y="252"/>
                  </a:lnTo>
                  <a:lnTo>
                    <a:pt x="169" y="218"/>
                  </a:lnTo>
                  <a:lnTo>
                    <a:pt x="72" y="189"/>
                  </a:lnTo>
                  <a:lnTo>
                    <a:pt x="43" y="177"/>
                  </a:lnTo>
                  <a:lnTo>
                    <a:pt x="21" y="157"/>
                  </a:lnTo>
                  <a:lnTo>
                    <a:pt x="7" y="131"/>
                  </a:lnTo>
                  <a:lnTo>
                    <a:pt x="0" y="103"/>
                  </a:lnTo>
                  <a:lnTo>
                    <a:pt x="3" y="72"/>
                  </a:lnTo>
                  <a:lnTo>
                    <a:pt x="14" y="43"/>
                  </a:lnTo>
                  <a:lnTo>
                    <a:pt x="34" y="21"/>
                  </a:lnTo>
                  <a:lnTo>
                    <a:pt x="59" y="7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304" y="1062"/>
              <a:ext cx="402" cy="889"/>
            </a:xfrm>
            <a:custGeom>
              <a:avLst/>
              <a:gdLst>
                <a:gd name="T0" fmla="*/ 85 w 806"/>
                <a:gd name="T1" fmla="*/ 0 h 1779"/>
                <a:gd name="T2" fmla="*/ 110 w 806"/>
                <a:gd name="T3" fmla="*/ 0 h 1779"/>
                <a:gd name="T4" fmla="*/ 134 w 806"/>
                <a:gd name="T5" fmla="*/ 7 h 1779"/>
                <a:gd name="T6" fmla="*/ 155 w 806"/>
                <a:gd name="T7" fmla="*/ 20 h 1779"/>
                <a:gd name="T8" fmla="*/ 254 w 806"/>
                <a:gd name="T9" fmla="*/ 107 h 1779"/>
                <a:gd name="T10" fmla="*/ 346 w 806"/>
                <a:gd name="T11" fmla="*/ 199 h 1779"/>
                <a:gd name="T12" fmla="*/ 431 w 806"/>
                <a:gd name="T13" fmla="*/ 298 h 1779"/>
                <a:gd name="T14" fmla="*/ 507 w 806"/>
                <a:gd name="T15" fmla="*/ 401 h 1779"/>
                <a:gd name="T16" fmla="*/ 575 w 806"/>
                <a:gd name="T17" fmla="*/ 511 h 1779"/>
                <a:gd name="T18" fmla="*/ 635 w 806"/>
                <a:gd name="T19" fmla="*/ 624 h 1779"/>
                <a:gd name="T20" fmla="*/ 687 w 806"/>
                <a:gd name="T21" fmla="*/ 741 h 1779"/>
                <a:gd name="T22" fmla="*/ 728 w 806"/>
                <a:gd name="T23" fmla="*/ 862 h 1779"/>
                <a:gd name="T24" fmla="*/ 761 w 806"/>
                <a:gd name="T25" fmla="*/ 987 h 1779"/>
                <a:gd name="T26" fmla="*/ 786 w 806"/>
                <a:gd name="T27" fmla="*/ 1113 h 1779"/>
                <a:gd name="T28" fmla="*/ 800 w 806"/>
                <a:gd name="T29" fmla="*/ 1243 h 1779"/>
                <a:gd name="T30" fmla="*/ 806 w 806"/>
                <a:gd name="T31" fmla="*/ 1375 h 1779"/>
                <a:gd name="T32" fmla="*/ 802 w 806"/>
                <a:gd name="T33" fmla="*/ 1485 h 1779"/>
                <a:gd name="T34" fmla="*/ 791 w 806"/>
                <a:gd name="T35" fmla="*/ 1593 h 1779"/>
                <a:gd name="T36" fmla="*/ 775 w 806"/>
                <a:gd name="T37" fmla="*/ 1699 h 1779"/>
                <a:gd name="T38" fmla="*/ 766 w 806"/>
                <a:gd name="T39" fmla="*/ 1726 h 1779"/>
                <a:gd name="T40" fmla="*/ 750 w 806"/>
                <a:gd name="T41" fmla="*/ 1748 h 1779"/>
                <a:gd name="T42" fmla="*/ 730 w 806"/>
                <a:gd name="T43" fmla="*/ 1764 h 1779"/>
                <a:gd name="T44" fmla="*/ 707 w 806"/>
                <a:gd name="T45" fmla="*/ 1775 h 1779"/>
                <a:gd name="T46" fmla="*/ 680 w 806"/>
                <a:gd name="T47" fmla="*/ 1779 h 1779"/>
                <a:gd name="T48" fmla="*/ 673 w 806"/>
                <a:gd name="T49" fmla="*/ 1777 h 1779"/>
                <a:gd name="T50" fmla="*/ 664 w 806"/>
                <a:gd name="T51" fmla="*/ 1777 h 1779"/>
                <a:gd name="T52" fmla="*/ 635 w 806"/>
                <a:gd name="T53" fmla="*/ 1766 h 1779"/>
                <a:gd name="T54" fmla="*/ 611 w 806"/>
                <a:gd name="T55" fmla="*/ 1748 h 1779"/>
                <a:gd name="T56" fmla="*/ 593 w 806"/>
                <a:gd name="T57" fmla="*/ 1723 h 1779"/>
                <a:gd name="T58" fmla="*/ 586 w 806"/>
                <a:gd name="T59" fmla="*/ 1694 h 1779"/>
                <a:gd name="T60" fmla="*/ 586 w 806"/>
                <a:gd name="T61" fmla="*/ 1663 h 1779"/>
                <a:gd name="T62" fmla="*/ 600 w 806"/>
                <a:gd name="T63" fmla="*/ 1568 h 1779"/>
                <a:gd name="T64" fmla="*/ 609 w 806"/>
                <a:gd name="T65" fmla="*/ 1472 h 1779"/>
                <a:gd name="T66" fmla="*/ 613 w 806"/>
                <a:gd name="T67" fmla="*/ 1375 h 1779"/>
                <a:gd name="T68" fmla="*/ 609 w 806"/>
                <a:gd name="T69" fmla="*/ 1257 h 1779"/>
                <a:gd name="T70" fmla="*/ 597 w 806"/>
                <a:gd name="T71" fmla="*/ 1142 h 1779"/>
                <a:gd name="T72" fmla="*/ 575 w 806"/>
                <a:gd name="T73" fmla="*/ 1030 h 1779"/>
                <a:gd name="T74" fmla="*/ 545 w 806"/>
                <a:gd name="T75" fmla="*/ 918 h 1779"/>
                <a:gd name="T76" fmla="*/ 507 w 806"/>
                <a:gd name="T77" fmla="*/ 812 h 1779"/>
                <a:gd name="T78" fmla="*/ 462 w 806"/>
                <a:gd name="T79" fmla="*/ 707 h 1779"/>
                <a:gd name="T80" fmla="*/ 409 w 806"/>
                <a:gd name="T81" fmla="*/ 606 h 1779"/>
                <a:gd name="T82" fmla="*/ 348 w 806"/>
                <a:gd name="T83" fmla="*/ 509 h 1779"/>
                <a:gd name="T84" fmla="*/ 281 w 806"/>
                <a:gd name="T85" fmla="*/ 417 h 1779"/>
                <a:gd name="T86" fmla="*/ 206 w 806"/>
                <a:gd name="T87" fmla="*/ 330 h 1779"/>
                <a:gd name="T88" fmla="*/ 125 w 806"/>
                <a:gd name="T89" fmla="*/ 247 h 1779"/>
                <a:gd name="T90" fmla="*/ 35 w 806"/>
                <a:gd name="T91" fmla="*/ 170 h 1779"/>
                <a:gd name="T92" fmla="*/ 18 w 806"/>
                <a:gd name="T93" fmla="*/ 152 h 1779"/>
                <a:gd name="T94" fmla="*/ 6 w 806"/>
                <a:gd name="T95" fmla="*/ 130 h 1779"/>
                <a:gd name="T96" fmla="*/ 0 w 806"/>
                <a:gd name="T97" fmla="*/ 107 h 1779"/>
                <a:gd name="T98" fmla="*/ 0 w 806"/>
                <a:gd name="T99" fmla="*/ 81 h 1779"/>
                <a:gd name="T100" fmla="*/ 7 w 806"/>
                <a:gd name="T101" fmla="*/ 58 h 1779"/>
                <a:gd name="T102" fmla="*/ 20 w 806"/>
                <a:gd name="T103" fmla="*/ 36 h 1779"/>
                <a:gd name="T104" fmla="*/ 40 w 806"/>
                <a:gd name="T105" fmla="*/ 18 h 1779"/>
                <a:gd name="T106" fmla="*/ 62 w 806"/>
                <a:gd name="T107" fmla="*/ 6 h 1779"/>
                <a:gd name="T108" fmla="*/ 85 w 806"/>
                <a:gd name="T109" fmla="*/ 0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6" h="1779">
                  <a:moveTo>
                    <a:pt x="85" y="0"/>
                  </a:moveTo>
                  <a:lnTo>
                    <a:pt x="110" y="0"/>
                  </a:lnTo>
                  <a:lnTo>
                    <a:pt x="134" y="7"/>
                  </a:lnTo>
                  <a:lnTo>
                    <a:pt x="155" y="20"/>
                  </a:lnTo>
                  <a:lnTo>
                    <a:pt x="254" y="107"/>
                  </a:lnTo>
                  <a:lnTo>
                    <a:pt x="346" y="199"/>
                  </a:lnTo>
                  <a:lnTo>
                    <a:pt x="431" y="298"/>
                  </a:lnTo>
                  <a:lnTo>
                    <a:pt x="507" y="401"/>
                  </a:lnTo>
                  <a:lnTo>
                    <a:pt x="575" y="511"/>
                  </a:lnTo>
                  <a:lnTo>
                    <a:pt x="635" y="624"/>
                  </a:lnTo>
                  <a:lnTo>
                    <a:pt x="687" y="741"/>
                  </a:lnTo>
                  <a:lnTo>
                    <a:pt x="728" y="862"/>
                  </a:lnTo>
                  <a:lnTo>
                    <a:pt x="761" y="987"/>
                  </a:lnTo>
                  <a:lnTo>
                    <a:pt x="786" y="1113"/>
                  </a:lnTo>
                  <a:lnTo>
                    <a:pt x="800" y="1243"/>
                  </a:lnTo>
                  <a:lnTo>
                    <a:pt x="806" y="1375"/>
                  </a:lnTo>
                  <a:lnTo>
                    <a:pt x="802" y="1485"/>
                  </a:lnTo>
                  <a:lnTo>
                    <a:pt x="791" y="1593"/>
                  </a:lnTo>
                  <a:lnTo>
                    <a:pt x="775" y="1699"/>
                  </a:lnTo>
                  <a:lnTo>
                    <a:pt x="766" y="1726"/>
                  </a:lnTo>
                  <a:lnTo>
                    <a:pt x="750" y="1748"/>
                  </a:lnTo>
                  <a:lnTo>
                    <a:pt x="730" y="1764"/>
                  </a:lnTo>
                  <a:lnTo>
                    <a:pt x="707" y="1775"/>
                  </a:lnTo>
                  <a:lnTo>
                    <a:pt x="680" y="1779"/>
                  </a:lnTo>
                  <a:lnTo>
                    <a:pt x="673" y="1777"/>
                  </a:lnTo>
                  <a:lnTo>
                    <a:pt x="664" y="1777"/>
                  </a:lnTo>
                  <a:lnTo>
                    <a:pt x="635" y="1766"/>
                  </a:lnTo>
                  <a:lnTo>
                    <a:pt x="611" y="1748"/>
                  </a:lnTo>
                  <a:lnTo>
                    <a:pt x="593" y="1723"/>
                  </a:lnTo>
                  <a:lnTo>
                    <a:pt x="586" y="1694"/>
                  </a:lnTo>
                  <a:lnTo>
                    <a:pt x="586" y="1663"/>
                  </a:lnTo>
                  <a:lnTo>
                    <a:pt x="600" y="1568"/>
                  </a:lnTo>
                  <a:lnTo>
                    <a:pt x="609" y="1472"/>
                  </a:lnTo>
                  <a:lnTo>
                    <a:pt x="613" y="1375"/>
                  </a:lnTo>
                  <a:lnTo>
                    <a:pt x="609" y="1257"/>
                  </a:lnTo>
                  <a:lnTo>
                    <a:pt x="597" y="1142"/>
                  </a:lnTo>
                  <a:lnTo>
                    <a:pt x="575" y="1030"/>
                  </a:lnTo>
                  <a:lnTo>
                    <a:pt x="545" y="918"/>
                  </a:lnTo>
                  <a:lnTo>
                    <a:pt x="507" y="812"/>
                  </a:lnTo>
                  <a:lnTo>
                    <a:pt x="462" y="707"/>
                  </a:lnTo>
                  <a:lnTo>
                    <a:pt x="409" y="606"/>
                  </a:lnTo>
                  <a:lnTo>
                    <a:pt x="348" y="509"/>
                  </a:lnTo>
                  <a:lnTo>
                    <a:pt x="281" y="417"/>
                  </a:lnTo>
                  <a:lnTo>
                    <a:pt x="206" y="330"/>
                  </a:lnTo>
                  <a:lnTo>
                    <a:pt x="125" y="247"/>
                  </a:lnTo>
                  <a:lnTo>
                    <a:pt x="35" y="170"/>
                  </a:lnTo>
                  <a:lnTo>
                    <a:pt x="18" y="152"/>
                  </a:lnTo>
                  <a:lnTo>
                    <a:pt x="6" y="130"/>
                  </a:lnTo>
                  <a:lnTo>
                    <a:pt x="0" y="107"/>
                  </a:lnTo>
                  <a:lnTo>
                    <a:pt x="0" y="81"/>
                  </a:lnTo>
                  <a:lnTo>
                    <a:pt x="7" y="58"/>
                  </a:lnTo>
                  <a:lnTo>
                    <a:pt x="20" y="36"/>
                  </a:lnTo>
                  <a:lnTo>
                    <a:pt x="40" y="18"/>
                  </a:lnTo>
                  <a:lnTo>
                    <a:pt x="62" y="6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35024" y="3624355"/>
            <a:ext cx="2870529" cy="991551"/>
            <a:chOff x="1675560" y="4406588"/>
            <a:chExt cx="3827372" cy="1322069"/>
          </a:xfrm>
        </p:grpSpPr>
        <p:sp>
          <p:nvSpPr>
            <p:cNvPr id="16" name="Rectangle 15"/>
            <p:cNvSpPr/>
            <p:nvPr/>
          </p:nvSpPr>
          <p:spPr>
            <a:xfrm>
              <a:off x="1675560" y="5328548"/>
              <a:ext cx="2945208" cy="40010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endParaRPr lang="en-US" sz="135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75560" y="4406588"/>
              <a:ext cx="3827372" cy="738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500" dirty="0">
                  <a:ln w="3175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Zahrnuje i méně závažné incidenty</a:t>
              </a:r>
            </a:p>
            <a:p>
              <a:r>
                <a:rPr lang="cs-CZ" sz="1500" dirty="0">
                  <a:ln w="3175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Více rozšířená</a:t>
              </a: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097780" y="3624356"/>
            <a:ext cx="1772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Intenzivnější průběh</a:t>
            </a:r>
          </a:p>
          <a:p>
            <a:r>
              <a:rPr lang="cs-CZ" sz="15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Závažnější dopady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66472" y="2613640"/>
            <a:ext cx="23441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spc="-225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Kyberagrese</a:t>
            </a:r>
            <a:endParaRPr lang="en-US" sz="2400" b="1" spc="-225" baseline="30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29227" y="2613640"/>
            <a:ext cx="31608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spc="-225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Kyberšikana</a:t>
            </a:r>
            <a:endParaRPr lang="en-US" sz="2400" b="1" spc="-225" baseline="30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Překryv zkušeností online a </a:t>
            </a:r>
            <a:r>
              <a:rPr lang="cs-CZ" dirty="0" err="1"/>
              <a:t>offline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Většinou měřen s ohledem na viktimizaci, ale ukazuje se i u agrese</a:t>
            </a:r>
          </a:p>
          <a:p>
            <a:r>
              <a:rPr lang="cs-CZ" dirty="0"/>
              <a:t>Většina studií uvádí překryv, mezi cca 60-90% </a:t>
            </a:r>
          </a:p>
          <a:p>
            <a:pPr lvl="1"/>
            <a:r>
              <a:rPr lang="cs-CZ" dirty="0" err="1"/>
              <a:t>Gradinger</a:t>
            </a:r>
            <a:r>
              <a:rPr lang="cs-CZ" dirty="0"/>
              <a:t>, </a:t>
            </a:r>
            <a:r>
              <a:rPr lang="cs-CZ" dirty="0" err="1"/>
              <a:t>Strohmeier</a:t>
            </a:r>
            <a:r>
              <a:rPr lang="cs-CZ" dirty="0"/>
              <a:t>, &amp; </a:t>
            </a:r>
            <a:r>
              <a:rPr lang="cs-CZ" dirty="0" err="1"/>
              <a:t>Spiel</a:t>
            </a:r>
            <a:r>
              <a:rPr lang="cs-CZ" dirty="0"/>
              <a:t>, 2009; </a:t>
            </a:r>
            <a:r>
              <a:rPr lang="cs-CZ" dirty="0" err="1"/>
              <a:t>Hinduja</a:t>
            </a:r>
            <a:r>
              <a:rPr lang="cs-CZ" dirty="0"/>
              <a:t> &amp; </a:t>
            </a:r>
            <a:r>
              <a:rPr lang="cs-CZ" dirty="0" err="1"/>
              <a:t>Patchin</a:t>
            </a:r>
            <a:r>
              <a:rPr lang="cs-CZ" dirty="0"/>
              <a:t>, 2012 ; Jose, </a:t>
            </a:r>
            <a:r>
              <a:rPr lang="cs-CZ" dirty="0" err="1"/>
              <a:t>Kljakovic</a:t>
            </a:r>
            <a:r>
              <a:rPr lang="cs-CZ" dirty="0"/>
              <a:t>, </a:t>
            </a:r>
            <a:r>
              <a:rPr lang="cs-CZ" dirty="0" err="1"/>
              <a:t>Scheib</a:t>
            </a:r>
            <a:r>
              <a:rPr lang="cs-CZ" dirty="0"/>
              <a:t>, &amp; </a:t>
            </a:r>
            <a:r>
              <a:rPr lang="cs-CZ" dirty="0" err="1"/>
              <a:t>Notter</a:t>
            </a:r>
            <a:r>
              <a:rPr lang="cs-CZ" dirty="0"/>
              <a:t>, 2012; </a:t>
            </a:r>
            <a:r>
              <a:rPr lang="cs-CZ" dirty="0" err="1"/>
              <a:t>Juvonen</a:t>
            </a:r>
            <a:r>
              <a:rPr lang="cs-CZ" dirty="0"/>
              <a:t> &amp; Gross, 2008; </a:t>
            </a:r>
            <a:r>
              <a:rPr lang="cs-CZ" dirty="0" err="1"/>
              <a:t>Salmivalli</a:t>
            </a:r>
            <a:r>
              <a:rPr lang="cs-CZ" dirty="0"/>
              <a:t> &amp; </a:t>
            </a:r>
            <a:r>
              <a:rPr lang="cs-CZ" dirty="0" err="1"/>
              <a:t>Pöyhönen</a:t>
            </a:r>
            <a:r>
              <a:rPr lang="cs-CZ" dirty="0"/>
              <a:t>, 2012; Smith et al., 2008; </a:t>
            </a:r>
            <a:r>
              <a:rPr lang="cs-CZ" dirty="0" err="1"/>
              <a:t>Waasdorp</a:t>
            </a:r>
            <a:r>
              <a:rPr lang="cs-CZ" dirty="0"/>
              <a:t> &amp; </a:t>
            </a:r>
            <a:r>
              <a:rPr lang="cs-CZ" dirty="0" err="1"/>
              <a:t>Bradshaw</a:t>
            </a:r>
            <a:r>
              <a:rPr lang="cs-CZ" dirty="0"/>
              <a:t>, 2015</a:t>
            </a:r>
          </a:p>
          <a:p>
            <a:r>
              <a:rPr lang="cs-CZ" dirty="0"/>
              <a:t>EU </a:t>
            </a:r>
            <a:r>
              <a:rPr lang="cs-CZ" dirty="0" err="1"/>
              <a:t>Kids</a:t>
            </a:r>
            <a:r>
              <a:rPr lang="cs-CZ" dirty="0"/>
              <a:t> Online IV: 79% obětí </a:t>
            </a:r>
            <a:r>
              <a:rPr lang="cs-CZ" dirty="0" err="1"/>
              <a:t>kyberagrese</a:t>
            </a:r>
            <a:r>
              <a:rPr lang="cs-CZ" dirty="0"/>
              <a:t> zároveň obětí </a:t>
            </a:r>
            <a:r>
              <a:rPr lang="cs-CZ" dirty="0" err="1"/>
              <a:t>offline</a:t>
            </a:r>
            <a:r>
              <a:rPr lang="cs-CZ" dirty="0"/>
              <a:t> agrese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3464028" y="4197759"/>
            <a:ext cx="5164432" cy="10283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/>
              <a:t>Doporučení: </a:t>
            </a:r>
            <a:r>
              <a:rPr lang="en-US" sz="1350" dirty="0"/>
              <a:t>„</a:t>
            </a:r>
            <a:r>
              <a:rPr lang="cs-CZ" sz="1350" dirty="0"/>
              <a:t>…</a:t>
            </a:r>
            <a:r>
              <a:rPr lang="en-US" sz="1350" i="1" dirty="0"/>
              <a:t>view of cyberbullying as a form of bullying, in line with other forms such as verbal, physical, and indirect/relational bullying</a:t>
            </a:r>
            <a:r>
              <a:rPr lang="en-US" sz="1350" dirty="0"/>
              <a:t>.</a:t>
            </a:r>
            <a:r>
              <a:rPr lang="cs-CZ" sz="1350" dirty="0"/>
              <a:t>“ (</a:t>
            </a:r>
            <a:r>
              <a:rPr lang="cs-CZ" sz="1350" dirty="0" err="1"/>
              <a:t>Olweus</a:t>
            </a:r>
            <a:r>
              <a:rPr lang="cs-CZ" sz="1350" dirty="0"/>
              <a:t> &amp; </a:t>
            </a:r>
            <a:r>
              <a:rPr lang="cs-CZ" sz="1350" dirty="0" err="1"/>
              <a:t>Limber</a:t>
            </a:r>
            <a:r>
              <a:rPr lang="cs-CZ" sz="1350" dirty="0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3643099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Překryv agrese online a </a:t>
            </a:r>
            <a:r>
              <a:rPr lang="cs-CZ" dirty="0" err="1"/>
              <a:t>offline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událost odehrávající se ve více prostředích</a:t>
            </a:r>
          </a:p>
          <a:p>
            <a:pPr lvl="1"/>
            <a:r>
              <a:rPr lang="cs-CZ" dirty="0"/>
              <a:t>Školní šikana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Vulnerabilita a náchylnost k viktimizaci a agresi – platí v obou prostředích</a:t>
            </a:r>
          </a:p>
          <a:p>
            <a:pPr lvl="1"/>
            <a:r>
              <a:rPr lang="cs-CZ" dirty="0"/>
              <a:t> Klasický příklad: nízký</a:t>
            </a:r>
            <a:r>
              <a:rPr lang="en-US" dirty="0"/>
              <a:t> self-esteem</a:t>
            </a:r>
            <a:r>
              <a:rPr lang="cs-CZ" dirty="0"/>
              <a:t> u viktimizace (</a:t>
            </a:r>
            <a:r>
              <a:rPr lang="en-US" dirty="0"/>
              <a:t>Kowalski &amp; Limber, 2013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7459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Překryv agrese online a </a:t>
            </a:r>
            <a:r>
              <a:rPr lang="cs-CZ" dirty="0" err="1"/>
              <a:t>offline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Görzig</a:t>
            </a:r>
            <a:r>
              <a:rPr lang="en-US" dirty="0"/>
              <a:t>, A. &amp; </a:t>
            </a:r>
            <a:r>
              <a:rPr lang="en-US" dirty="0" err="1"/>
              <a:t>Machackova</a:t>
            </a:r>
            <a:r>
              <a:rPr lang="en-US" dirty="0"/>
              <a:t>, H. (2016). Cyberbullying in Europe: A review of evidence from cross-national data. In M. F. Wright (Ed.), </a:t>
            </a:r>
            <a:r>
              <a:rPr lang="en-US" i="1" dirty="0"/>
              <a:t>A social-ecological approach to cyberbullying</a:t>
            </a:r>
            <a:r>
              <a:rPr lang="en-US" dirty="0"/>
              <a:t> (pp. 295-326). Hauppauge: Nova Publishing. </a:t>
            </a:r>
            <a:endParaRPr lang="cs-CZ" dirty="0"/>
          </a:p>
          <a:p>
            <a:endParaRPr lang="cs-CZ" dirty="0"/>
          </a:p>
          <a:p>
            <a:r>
              <a:rPr lang="cs-CZ" dirty="0"/>
              <a:t>EU </a:t>
            </a:r>
            <a:r>
              <a:rPr lang="cs-CZ" dirty="0" err="1"/>
              <a:t>Kids</a:t>
            </a:r>
            <a:r>
              <a:rPr lang="cs-CZ" dirty="0"/>
              <a:t> Online II, </a:t>
            </a:r>
            <a:r>
              <a:rPr lang="en-US" dirty="0"/>
              <a:t>25 </a:t>
            </a:r>
            <a:r>
              <a:rPr lang="cs-CZ" dirty="0"/>
              <a:t>Evropských zemí, </a:t>
            </a:r>
            <a:r>
              <a:rPr lang="en-US" dirty="0"/>
              <a:t>25 142 </a:t>
            </a:r>
            <a:r>
              <a:rPr lang="cs-CZ" dirty="0"/>
              <a:t>dětí</a:t>
            </a:r>
            <a:r>
              <a:rPr lang="en-US" dirty="0"/>
              <a:t> 9–16</a:t>
            </a:r>
            <a:r>
              <a:rPr lang="cs-CZ" dirty="0"/>
              <a:t>, </a:t>
            </a:r>
            <a:r>
              <a:rPr lang="en-US" dirty="0"/>
              <a:t>April/October 2010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Analýza a syntéza outputů z projektu ohledně </a:t>
            </a:r>
            <a:r>
              <a:rPr lang="cs-CZ" b="1" dirty="0" err="1"/>
              <a:t>kyber</a:t>
            </a:r>
            <a:r>
              <a:rPr lang="cs-CZ" b="1" dirty="0"/>
              <a:t> a </a:t>
            </a:r>
            <a:r>
              <a:rPr lang="cs-CZ" b="1" dirty="0" err="1"/>
              <a:t>offline</a:t>
            </a:r>
            <a:r>
              <a:rPr lang="cs-CZ" b="1" dirty="0"/>
              <a:t> agrese</a:t>
            </a:r>
          </a:p>
        </p:txBody>
      </p:sp>
    </p:spTree>
    <p:extLst>
      <p:ext uri="{BB962C8B-B14F-4D97-AF65-F5344CB8AC3E}">
        <p14:creationId xmlns:p14="http://schemas.microsoft.com/office/powerpoint/2010/main" val="4260582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Překryv agrese online a </a:t>
            </a:r>
            <a:r>
              <a:rPr lang="cs-CZ" dirty="0" err="1"/>
              <a:t>offline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Překryv obou zkušeností u obětí i agresorů</a:t>
            </a:r>
          </a:p>
          <a:p>
            <a:r>
              <a:rPr lang="cs-CZ" dirty="0"/>
              <a:t>Koreláty: </a:t>
            </a:r>
          </a:p>
          <a:p>
            <a:pPr lvl="1"/>
            <a:r>
              <a:rPr lang="cs-CZ" dirty="0"/>
              <a:t>Viktimizace: psychologické problémy (SDQ), sociální znevýhodnění (nízký SES, diskriminace), horší kvalita sociálních vztahů</a:t>
            </a:r>
          </a:p>
          <a:p>
            <a:pPr lvl="1"/>
            <a:r>
              <a:rPr lang="cs-CZ" dirty="0"/>
              <a:t>Agrese: psychologické problémy (SDQ), sociální znevýhodnění (nízký SES, diskriminace), další </a:t>
            </a:r>
            <a:r>
              <a:rPr lang="cs-CZ" dirty="0" err="1"/>
              <a:t>offline</a:t>
            </a:r>
            <a:r>
              <a:rPr lang="cs-CZ" dirty="0"/>
              <a:t> rizika</a:t>
            </a:r>
          </a:p>
          <a:p>
            <a:r>
              <a:rPr lang="cs-CZ" dirty="0"/>
              <a:t>Tyto faktory identifikovány i v dalších studiích na </a:t>
            </a:r>
            <a:r>
              <a:rPr lang="cs-CZ" dirty="0" err="1"/>
              <a:t>kyber</a:t>
            </a:r>
            <a:r>
              <a:rPr lang="cs-CZ" dirty="0"/>
              <a:t> a </a:t>
            </a:r>
            <a:r>
              <a:rPr lang="cs-CZ" dirty="0" err="1"/>
              <a:t>offline</a:t>
            </a:r>
            <a:r>
              <a:rPr lang="cs-CZ" dirty="0"/>
              <a:t> agresi </a:t>
            </a:r>
            <a:r>
              <a:rPr lang="en-US" dirty="0"/>
              <a:t>(</a:t>
            </a:r>
            <a:r>
              <a:rPr lang="en-US" dirty="0" err="1"/>
              <a:t>Guo</a:t>
            </a:r>
            <a:r>
              <a:rPr lang="en-US" dirty="0"/>
              <a:t>, 2016; Hong, 2016; Kowalski &amp; Limber, 2013; </a:t>
            </a:r>
            <a:r>
              <a:rPr lang="en-US" dirty="0" err="1"/>
              <a:t>Vandebosch</a:t>
            </a:r>
            <a:r>
              <a:rPr lang="en-US" dirty="0"/>
              <a:t> &amp; Van </a:t>
            </a:r>
            <a:r>
              <a:rPr lang="en-US" dirty="0" err="1"/>
              <a:t>Cleemput</a:t>
            </a:r>
            <a:r>
              <a:rPr lang="en-US" dirty="0"/>
              <a:t>, 2009)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743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Překryv agrese online a </a:t>
            </a:r>
            <a:r>
              <a:rPr lang="cs-CZ" dirty="0" err="1"/>
              <a:t>offline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Koreláty specifické pro internetové prostředí typické jen pro zkušenosti s </a:t>
            </a:r>
            <a:r>
              <a:rPr lang="cs-CZ" dirty="0" err="1"/>
              <a:t>kyberagresí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Kyberviktimizace</a:t>
            </a:r>
            <a:r>
              <a:rPr lang="cs-CZ" dirty="0"/>
              <a:t>: větší intenzita užívání internetu, SNS, a mobilních zařízení, zkušenost se zneužitím osobních dat na internetu</a:t>
            </a:r>
          </a:p>
          <a:p>
            <a:pPr lvl="1"/>
            <a:r>
              <a:rPr lang="cs-CZ" dirty="0" err="1"/>
              <a:t>Kyberagrese</a:t>
            </a:r>
            <a:r>
              <a:rPr lang="cs-CZ" dirty="0"/>
              <a:t>: užívání SNS (vlastní profil), více rizikových aktivit online, větší přesvědčení o schopnostech používat internet, lépe se vyjadřují online (</a:t>
            </a:r>
            <a:r>
              <a:rPr lang="cs-CZ" i="1" dirty="0"/>
              <a:t>I </a:t>
            </a:r>
            <a:r>
              <a:rPr lang="en-US" i="1" dirty="0"/>
              <a:t>found it easier to </a:t>
            </a:r>
            <a:r>
              <a:rPr lang="en-US" i="1" dirty="0">
                <a:solidFill>
                  <a:schemeClr val="tx1"/>
                </a:solidFill>
              </a:rPr>
              <a:t>be </a:t>
            </a:r>
            <a:r>
              <a:rPr lang="cs-CZ" i="1" dirty="0" err="1">
                <a:solidFill>
                  <a:schemeClr val="tx1"/>
                </a:solidFill>
              </a:rPr>
              <a:t>myself</a:t>
            </a:r>
            <a:r>
              <a:rPr lang="en-US" i="1" dirty="0">
                <a:solidFill>
                  <a:schemeClr val="tx1"/>
                </a:solidFill>
              </a:rPr>
              <a:t> online</a:t>
            </a:r>
            <a:r>
              <a:rPr lang="cs-CZ" i="1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found it easier to talk about different and more private things online than </a:t>
            </a:r>
            <a:r>
              <a:rPr lang="cs-CZ" i="1" dirty="0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would </a:t>
            </a:r>
            <a:r>
              <a:rPr lang="en-US" i="1" dirty="0"/>
              <a:t>offline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03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Široký pojem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….“</a:t>
            </a:r>
            <a:r>
              <a:rPr lang="cs-CZ" i="1" dirty="0" err="1"/>
              <a:t>any</a:t>
            </a:r>
            <a:r>
              <a:rPr lang="cs-CZ" i="1" dirty="0"/>
              <a:t> </a:t>
            </a:r>
            <a:r>
              <a:rPr lang="cs-CZ" i="1" dirty="0" err="1"/>
              <a:t>form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behavior</a:t>
            </a:r>
            <a:r>
              <a:rPr lang="cs-CZ" i="1" dirty="0"/>
              <a:t> </a:t>
            </a:r>
            <a:r>
              <a:rPr lang="cs-CZ" i="1" dirty="0" err="1"/>
              <a:t>directed</a:t>
            </a:r>
            <a:r>
              <a:rPr lang="cs-CZ" i="1" dirty="0"/>
              <a:t> </a:t>
            </a:r>
            <a:r>
              <a:rPr lang="cs-CZ" i="1" dirty="0" err="1"/>
              <a:t>toward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goal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b="1" i="1" dirty="0" err="1"/>
              <a:t>harming</a:t>
            </a:r>
            <a:r>
              <a:rPr lang="cs-CZ" b="1" i="1" dirty="0"/>
              <a:t> </a:t>
            </a:r>
            <a:r>
              <a:rPr lang="cs-CZ" b="1" i="1" dirty="0" err="1"/>
              <a:t>or</a:t>
            </a:r>
            <a:r>
              <a:rPr lang="cs-CZ" b="1" i="1" dirty="0"/>
              <a:t> </a:t>
            </a:r>
            <a:r>
              <a:rPr lang="cs-CZ" b="1" i="1" dirty="0" err="1"/>
              <a:t>injuring</a:t>
            </a:r>
            <a:r>
              <a:rPr lang="cs-CZ" i="1" dirty="0"/>
              <a:t> </a:t>
            </a:r>
            <a:r>
              <a:rPr lang="cs-CZ" i="1" dirty="0" err="1"/>
              <a:t>another</a:t>
            </a:r>
            <a:r>
              <a:rPr lang="cs-CZ" i="1" dirty="0"/>
              <a:t> </a:t>
            </a:r>
            <a:r>
              <a:rPr lang="cs-CZ" i="1" dirty="0" err="1"/>
              <a:t>living</a:t>
            </a:r>
            <a:r>
              <a:rPr lang="cs-CZ" i="1" dirty="0"/>
              <a:t> </a:t>
            </a:r>
            <a:r>
              <a:rPr lang="cs-CZ" i="1" dirty="0" err="1"/>
              <a:t>being</a:t>
            </a:r>
            <a:r>
              <a:rPr lang="cs-CZ" i="1" dirty="0"/>
              <a:t> </a:t>
            </a:r>
            <a:r>
              <a:rPr lang="cs-CZ" i="1" dirty="0" err="1"/>
              <a:t>who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motivated</a:t>
            </a:r>
            <a:r>
              <a:rPr lang="cs-CZ" i="1" dirty="0"/>
              <a:t> to </a:t>
            </a:r>
            <a:r>
              <a:rPr lang="cs-CZ" i="1" dirty="0" err="1"/>
              <a:t>avoid</a:t>
            </a:r>
            <a:r>
              <a:rPr lang="cs-CZ" i="1" dirty="0"/>
              <a:t> such </a:t>
            </a:r>
            <a:r>
              <a:rPr lang="cs-CZ" i="1" dirty="0" err="1"/>
              <a:t>treatment</a:t>
            </a:r>
            <a:r>
              <a:rPr lang="cs-CZ" dirty="0"/>
              <a:t>“ (Baron &amp; </a:t>
            </a:r>
            <a:r>
              <a:rPr lang="cs-CZ" dirty="0" err="1"/>
              <a:t>Richardson</a:t>
            </a:r>
            <a:r>
              <a:rPr lang="cs-CZ" dirty="0"/>
              <a:t>, 2004, p.7)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Můžeme rozlišit více podob</a:t>
            </a:r>
          </a:p>
          <a:p>
            <a:r>
              <a:rPr lang="cs-CZ" dirty="0"/>
              <a:t>Přímá/nepřímá</a:t>
            </a:r>
          </a:p>
          <a:p>
            <a:r>
              <a:rPr lang="cs-CZ" dirty="0"/>
              <a:t>Verbální/fyzická/sexuální---</a:t>
            </a:r>
          </a:p>
          <a:p>
            <a:r>
              <a:rPr lang="cs-CZ" dirty="0"/>
              <a:t>Interpersonální/skupinová</a:t>
            </a:r>
          </a:p>
          <a:p>
            <a:r>
              <a:rPr lang="cs-CZ" dirty="0"/>
              <a:t>Atd.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Online/</a:t>
            </a:r>
            <a:r>
              <a:rPr lang="cs-CZ" b="1" dirty="0" err="1"/>
              <a:t>offline</a:t>
            </a:r>
            <a:r>
              <a:rPr lang="cs-CZ" b="1" dirty="0"/>
              <a:t> - </a:t>
            </a:r>
            <a:r>
              <a:rPr lang="cs-CZ" dirty="0"/>
              <a:t>Online prostředí: může ovlivňovat průběh agresivních útoků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368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Překryv agrese online a </a:t>
            </a:r>
            <a:r>
              <a:rPr lang="cs-CZ" dirty="0" err="1"/>
              <a:t>offline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nutno zvážit propojení zkušenosti online a </a:t>
            </a:r>
            <a:r>
              <a:rPr lang="cs-CZ" dirty="0" err="1"/>
              <a:t>offline</a:t>
            </a:r>
            <a:endParaRPr lang="cs-CZ" dirty="0"/>
          </a:p>
          <a:p>
            <a:endParaRPr lang="cs-CZ" dirty="0"/>
          </a:p>
          <a:p>
            <a:r>
              <a:rPr lang="cs-CZ" dirty="0"/>
              <a:t>Existují faktory, které mohou zvyšovat riziko </a:t>
            </a:r>
            <a:r>
              <a:rPr lang="cs-CZ" dirty="0" err="1"/>
              <a:t>kyberagrese</a:t>
            </a:r>
            <a:endParaRPr lang="cs-CZ" dirty="0"/>
          </a:p>
          <a:p>
            <a:endParaRPr lang="cs-CZ" dirty="0"/>
          </a:p>
          <a:p>
            <a:r>
              <a:rPr lang="cs-CZ" dirty="0"/>
              <a:t>Je nutno zvážit i možné mediační a moderační efekty s ohledem na používání technologií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62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Důsledky – podobné jako u </a:t>
            </a:r>
            <a:r>
              <a:rPr lang="cs-CZ" dirty="0" err="1"/>
              <a:t>offline</a:t>
            </a:r>
            <a:r>
              <a:rPr lang="cs-CZ" dirty="0"/>
              <a:t> šikany</a:t>
            </a:r>
          </a:p>
          <a:p>
            <a:r>
              <a:rPr lang="cs-CZ" dirty="0"/>
              <a:t>Internalizace, </a:t>
            </a:r>
            <a:r>
              <a:rPr lang="cs-CZ" dirty="0" err="1"/>
              <a:t>externalizace</a:t>
            </a:r>
            <a:endParaRPr lang="cs-CZ" dirty="0"/>
          </a:p>
          <a:p>
            <a:r>
              <a:rPr lang="cs-CZ" dirty="0"/>
              <a:t>Deprese, úzkostnost, sebevražedně myšlenky, bezmocnost</a:t>
            </a:r>
          </a:p>
          <a:p>
            <a:r>
              <a:rPr lang="cs-CZ" dirty="0"/>
              <a:t>Sociální problémy</a:t>
            </a:r>
          </a:p>
          <a:p>
            <a:r>
              <a:rPr lang="cs-CZ" dirty="0"/>
              <a:t>Problémy ve škole</a:t>
            </a:r>
          </a:p>
          <a:p>
            <a:r>
              <a:rPr lang="cs-CZ" dirty="0"/>
              <a:t>Atd.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56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Důsledky závisí na závažnosti</a:t>
            </a:r>
          </a:p>
          <a:p>
            <a:pPr marL="0" indent="0">
              <a:buNone/>
            </a:pPr>
            <a:r>
              <a:rPr lang="cs-CZ" dirty="0"/>
              <a:t>Nutno rozlišovat </a:t>
            </a:r>
          </a:p>
          <a:p>
            <a:pPr marL="457200" indent="-457200">
              <a:buAutoNum type="arabicParenR"/>
            </a:pPr>
            <a:r>
              <a:rPr lang="cs-CZ" dirty="0" err="1"/>
              <a:t>kyberšikanu</a:t>
            </a:r>
            <a:r>
              <a:rPr lang="cs-CZ" dirty="0"/>
              <a:t> a online obtěžování!</a:t>
            </a:r>
          </a:p>
          <a:p>
            <a:pPr lvl="1"/>
            <a:r>
              <a:rPr lang="cs-CZ" dirty="0"/>
              <a:t>Obdobně závažná jako </a:t>
            </a:r>
            <a:r>
              <a:rPr lang="cs-CZ" dirty="0" err="1"/>
              <a:t>offline</a:t>
            </a:r>
            <a:r>
              <a:rPr lang="cs-CZ" dirty="0"/>
              <a:t> – někdy i horší</a:t>
            </a:r>
          </a:p>
          <a:p>
            <a:pPr lvl="1"/>
            <a:r>
              <a:rPr lang="cs-CZ" dirty="0"/>
              <a:t>Zvláště pokud jsou použity audio/vizuální materiály (</a:t>
            </a:r>
            <a:r>
              <a:rPr lang="cs-CZ" dirty="0" err="1"/>
              <a:t>Sticca</a:t>
            </a:r>
            <a:r>
              <a:rPr lang="cs-CZ" dirty="0"/>
              <a:t> &amp; </a:t>
            </a:r>
            <a:r>
              <a:rPr lang="cs-CZ" dirty="0" err="1"/>
              <a:t>Perren</a:t>
            </a:r>
            <a:r>
              <a:rPr lang="cs-CZ" dirty="0"/>
              <a:t>, 2013)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2) Propojenost online a </a:t>
            </a:r>
            <a:r>
              <a:rPr lang="cs-CZ" dirty="0" err="1"/>
              <a:t>offline</a:t>
            </a:r>
            <a:r>
              <a:rPr lang="cs-CZ" dirty="0"/>
              <a:t> šikany</a:t>
            </a:r>
          </a:p>
          <a:p>
            <a:r>
              <a:rPr lang="cs-CZ" dirty="0"/>
              <a:t>Oběti a agresoři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Záleží i na zvládání - </a:t>
            </a:r>
            <a:r>
              <a:rPr lang="cs-CZ" b="1" dirty="0" err="1"/>
              <a:t>copingu</a:t>
            </a:r>
            <a:endParaRPr lang="cs-CZ" b="1" dirty="0"/>
          </a:p>
          <a:p>
            <a:pPr marL="0" indent="0">
              <a:buNone/>
            </a:pPr>
            <a:r>
              <a:rPr lang="en-US" sz="1600" dirty="0" err="1"/>
              <a:t>Machackova</a:t>
            </a:r>
            <a:r>
              <a:rPr lang="en-US" sz="1600" dirty="0"/>
              <a:t>, H., </a:t>
            </a:r>
            <a:r>
              <a:rPr lang="en-US" sz="1600" dirty="0" err="1"/>
              <a:t>Cerna</a:t>
            </a:r>
            <a:r>
              <a:rPr lang="en-US" sz="1600" dirty="0"/>
              <a:t>, A., </a:t>
            </a:r>
            <a:r>
              <a:rPr lang="en-US" sz="1600" dirty="0" err="1"/>
              <a:t>Sevcikova</a:t>
            </a:r>
            <a:r>
              <a:rPr lang="en-US" sz="1600" dirty="0"/>
              <a:t>, A., </a:t>
            </a:r>
            <a:r>
              <a:rPr lang="en-US" sz="1600" dirty="0" err="1"/>
              <a:t>Dedkova</a:t>
            </a:r>
            <a:r>
              <a:rPr lang="en-US" sz="1600" dirty="0"/>
              <a:t>, L., &amp; </a:t>
            </a:r>
            <a:r>
              <a:rPr lang="en-US" sz="1600" dirty="0" err="1"/>
              <a:t>Daneback</a:t>
            </a:r>
            <a:r>
              <a:rPr lang="en-US" sz="1600" dirty="0"/>
              <a:t>, K. (2013). Effectiveness of coping strategies for victims of cyberbullying. </a:t>
            </a:r>
            <a:r>
              <a:rPr lang="en-US" sz="1600" dirty="0" err="1"/>
              <a:t>Cyberpsychology</a:t>
            </a:r>
            <a:r>
              <a:rPr lang="en-US" sz="1600" dirty="0"/>
              <a:t>: Journal of Psychosocial Research on Cyberspace, 7(3), article 5. </a:t>
            </a:r>
            <a:r>
              <a:rPr lang="en-US" sz="1600" dirty="0" err="1"/>
              <a:t>doi</a:t>
            </a:r>
            <a:r>
              <a:rPr lang="en-US" sz="1600" dirty="0"/>
              <a:t>: 10.5817/CP2013-3-5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614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Záleží na kontextu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Včetně reakcí ostatních – publika, přihlížejících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Zkušenost přihlížejících častější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EU </a:t>
            </a:r>
            <a:r>
              <a:rPr lang="cs-CZ" dirty="0" err="1"/>
              <a:t>Kids</a:t>
            </a:r>
            <a:r>
              <a:rPr lang="cs-CZ" dirty="0"/>
              <a:t> Online IV (2017/2018): 47% dětí 11-17 let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508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 mohou dělat (online i </a:t>
            </a:r>
            <a:r>
              <a:rPr lang="cs-CZ" dirty="0" err="1"/>
              <a:t>offline</a:t>
            </a:r>
            <a:r>
              <a:rPr lang="cs-CZ" dirty="0"/>
              <a:t>)?</a:t>
            </a:r>
          </a:p>
          <a:p>
            <a:r>
              <a:rPr lang="cs-CZ" dirty="0"/>
              <a:t>Pomoci oběti: emočně, poradit jak se zachovat, konfrontovat agresora…</a:t>
            </a:r>
          </a:p>
          <a:p>
            <a:r>
              <a:rPr lang="cs-CZ" dirty="0"/>
              <a:t>Podpořit agresora: přidat se, re-</a:t>
            </a:r>
            <a:r>
              <a:rPr lang="cs-CZ" dirty="0" err="1"/>
              <a:t>postovat</a:t>
            </a:r>
            <a:r>
              <a:rPr lang="cs-CZ" dirty="0"/>
              <a:t>, </a:t>
            </a:r>
            <a:r>
              <a:rPr lang="cs-CZ" dirty="0" err="1"/>
              <a:t>shareovat</a:t>
            </a:r>
            <a:r>
              <a:rPr lang="cs-CZ" dirty="0"/>
              <a:t>, </a:t>
            </a:r>
            <a:r>
              <a:rPr lang="cs-CZ" dirty="0" err="1"/>
              <a:t>lajkovat</a:t>
            </a:r>
            <a:r>
              <a:rPr lang="cs-CZ" dirty="0"/>
              <a:t>, komentovat…</a:t>
            </a:r>
          </a:p>
          <a:p>
            <a:r>
              <a:rPr lang="cs-CZ" dirty="0"/>
              <a:t>Zůstat „pasivní“ - nejčastější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Proč zůstáváme pasivní?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57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35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23" y="756194"/>
            <a:ext cx="8091354" cy="48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59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Reakce – role osobnostních charakteristik</a:t>
            </a:r>
          </a:p>
          <a:p>
            <a:r>
              <a:rPr lang="cs-CZ" dirty="0"/>
              <a:t>Empatie, prosociální tendence, vztah k aktérům, sebe-účinnost, pojímání agrese – a šikany a </a:t>
            </a:r>
            <a:r>
              <a:rPr lang="cs-CZ" dirty="0" err="1"/>
              <a:t>kyberšikany</a:t>
            </a:r>
            <a:r>
              <a:rPr lang="cs-CZ" dirty="0"/>
              <a:t>, sociální status…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Role kontextu – online prostředí</a:t>
            </a:r>
          </a:p>
          <a:p>
            <a:pPr marL="0" indent="0">
              <a:buNone/>
            </a:pPr>
            <a:r>
              <a:rPr lang="cs-CZ" dirty="0"/>
              <a:t>Co se může podílet na vnímání situace?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8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1" y="365126"/>
            <a:ext cx="8447555" cy="6313714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37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80041" y="5338584"/>
            <a:ext cx="3368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hlinkClick r:id="rId3"/>
              </a:rPr>
              <a:t>Domínguez-Hernández</a:t>
            </a:r>
            <a:r>
              <a:rPr lang="cs-CZ" sz="1200" dirty="0">
                <a:hlinkClick r:id="rId3"/>
              </a:rPr>
              <a:t>, F.</a:t>
            </a:r>
            <a:r>
              <a:rPr lang="cs-CZ" sz="1200" dirty="0"/>
              <a:t>, </a:t>
            </a:r>
            <a:r>
              <a:rPr lang="cs-CZ" sz="1200" dirty="0" err="1">
                <a:hlinkClick r:id="rId4"/>
              </a:rPr>
              <a:t>Bonell</a:t>
            </a:r>
            <a:r>
              <a:rPr lang="cs-CZ" sz="1200" dirty="0">
                <a:hlinkClick r:id="rId4"/>
              </a:rPr>
              <a:t>, L.</a:t>
            </a:r>
            <a:r>
              <a:rPr lang="cs-CZ" sz="1200" dirty="0"/>
              <a:t>, &amp; </a:t>
            </a:r>
            <a:r>
              <a:rPr lang="cs-CZ" sz="1200" dirty="0" err="1">
                <a:hlinkClick r:id="rId5"/>
              </a:rPr>
              <a:t>Martínez-González</a:t>
            </a:r>
            <a:r>
              <a:rPr lang="cs-CZ" sz="1200" dirty="0">
                <a:hlinkClick r:id="rId5"/>
              </a:rPr>
              <a:t>, A.</a:t>
            </a:r>
            <a:r>
              <a:rPr lang="cs-CZ" sz="1200" dirty="0"/>
              <a:t> (2018). A </a:t>
            </a:r>
            <a:r>
              <a:rPr lang="cs-CZ" sz="1200" dirty="0" err="1"/>
              <a:t>systematic</a:t>
            </a:r>
            <a:r>
              <a:rPr lang="cs-CZ" sz="1200" dirty="0"/>
              <a:t> </a:t>
            </a:r>
            <a:r>
              <a:rPr lang="cs-CZ" sz="1200" dirty="0" err="1"/>
              <a:t>literature</a:t>
            </a:r>
            <a:r>
              <a:rPr lang="cs-CZ" sz="1200" dirty="0"/>
              <a:t> </a:t>
            </a:r>
            <a:r>
              <a:rPr lang="cs-CZ" sz="1200" dirty="0" err="1"/>
              <a:t>review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factors</a:t>
            </a:r>
            <a:r>
              <a:rPr lang="cs-CZ" sz="1200" dirty="0"/>
              <a:t> </a:t>
            </a:r>
            <a:r>
              <a:rPr lang="cs-CZ" sz="1200" dirty="0" err="1"/>
              <a:t>that</a:t>
            </a:r>
            <a:r>
              <a:rPr lang="cs-CZ" sz="1200" dirty="0"/>
              <a:t> </a:t>
            </a:r>
            <a:r>
              <a:rPr lang="cs-CZ" sz="1200" dirty="0" err="1"/>
              <a:t>moderate</a:t>
            </a:r>
            <a:r>
              <a:rPr lang="cs-CZ" sz="1200" dirty="0"/>
              <a:t> </a:t>
            </a:r>
            <a:r>
              <a:rPr lang="cs-CZ" sz="1200" dirty="0" err="1"/>
              <a:t>bystanders</a:t>
            </a:r>
            <a:r>
              <a:rPr lang="cs-CZ" sz="1200" dirty="0"/>
              <a:t>’ </a:t>
            </a:r>
            <a:r>
              <a:rPr lang="cs-CZ" sz="1200" dirty="0" err="1"/>
              <a:t>actions</a:t>
            </a:r>
            <a:r>
              <a:rPr lang="cs-CZ" sz="1200" dirty="0"/>
              <a:t> in </a:t>
            </a:r>
            <a:r>
              <a:rPr lang="cs-CZ" sz="1200" dirty="0" err="1"/>
              <a:t>cyberbullying</a:t>
            </a:r>
            <a:r>
              <a:rPr lang="cs-CZ" sz="1200" dirty="0"/>
              <a:t>. </a:t>
            </a:r>
            <a:r>
              <a:rPr lang="cs-CZ" sz="1200" i="1" dirty="0" err="1"/>
              <a:t>Cyberpsychology</a:t>
            </a:r>
            <a:r>
              <a:rPr lang="cs-CZ" sz="1200" i="1" dirty="0"/>
              <a:t>: </a:t>
            </a:r>
            <a:r>
              <a:rPr lang="cs-CZ" sz="1200" i="1" dirty="0" err="1"/>
              <a:t>Journal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Psychosocial</a:t>
            </a:r>
            <a:r>
              <a:rPr lang="cs-CZ" sz="1200" i="1" dirty="0"/>
              <a:t> </a:t>
            </a:r>
            <a:r>
              <a:rPr lang="cs-CZ" sz="1200" i="1" dirty="0" err="1"/>
              <a:t>Research</a:t>
            </a:r>
            <a:r>
              <a:rPr lang="cs-CZ" sz="1200" i="1" dirty="0"/>
              <a:t> on </a:t>
            </a:r>
            <a:r>
              <a:rPr lang="cs-CZ" sz="1200" i="1" dirty="0" err="1"/>
              <a:t>Cyberspace</a:t>
            </a:r>
            <a:r>
              <a:rPr lang="cs-CZ" sz="1200" i="1" dirty="0"/>
              <a:t>, 12</a:t>
            </a:r>
            <a:r>
              <a:rPr lang="cs-CZ" sz="1200" dirty="0"/>
              <a:t>(4), </a:t>
            </a:r>
            <a:r>
              <a:rPr lang="cs-CZ" sz="1200" dirty="0" err="1"/>
              <a:t>article</a:t>
            </a:r>
            <a:r>
              <a:rPr lang="cs-CZ" sz="1200" dirty="0"/>
              <a:t> 1. </a:t>
            </a:r>
            <a:r>
              <a:rPr lang="cs-CZ" sz="1200" dirty="0">
                <a:hlinkClick r:id="rId6"/>
              </a:rPr>
              <a:t>http://dx.doi.org/10.5817/CP2018-4-1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29588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online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Asynchronní komunikace</a:t>
            </a:r>
          </a:p>
          <a:p>
            <a:r>
              <a:rPr lang="cs-CZ" dirty="0"/>
              <a:t>Chybí mnoho vodítek</a:t>
            </a:r>
          </a:p>
          <a:p>
            <a:pPr marL="171450" lvl="1">
              <a:spcBef>
                <a:spcPts val="750"/>
              </a:spcBef>
            </a:pPr>
            <a:endParaRPr lang="cs-CZ" dirty="0"/>
          </a:p>
          <a:p>
            <a:pPr marL="171450" lvl="1">
              <a:spcBef>
                <a:spcPts val="750"/>
              </a:spcBef>
            </a:pPr>
            <a:r>
              <a:rPr lang="cs-CZ" sz="2200" dirty="0"/>
              <a:t>Distance, anonymita, neviditelnost….</a:t>
            </a:r>
          </a:p>
          <a:p>
            <a:pPr marL="171450" lvl="1">
              <a:spcBef>
                <a:spcPts val="750"/>
              </a:spcBef>
            </a:pPr>
            <a:endParaRPr lang="cs-CZ" sz="2200" dirty="0"/>
          </a:p>
          <a:p>
            <a:pPr marL="171450" lvl="1">
              <a:spcBef>
                <a:spcPts val="750"/>
              </a:spcBef>
            </a:pPr>
            <a:r>
              <a:rPr lang="cs-CZ" sz="2200" dirty="0"/>
              <a:t>Široké publikum</a:t>
            </a:r>
          </a:p>
          <a:p>
            <a:endParaRPr lang="cs-CZ" dirty="0"/>
          </a:p>
          <a:p>
            <a:r>
              <a:rPr lang="cs-CZ" dirty="0"/>
              <a:t>Materiály a informace – sdílení, </a:t>
            </a:r>
            <a:r>
              <a:rPr lang="cs-CZ" dirty="0" err="1"/>
              <a:t>lajkování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Metadata</a:t>
            </a:r>
            <a:r>
              <a:rPr lang="cs-CZ" dirty="0"/>
              <a:t> – „</a:t>
            </a:r>
            <a:r>
              <a:rPr lang="cs-CZ" dirty="0" err="1"/>
              <a:t>views</a:t>
            </a:r>
            <a:r>
              <a:rPr lang="cs-CZ" dirty="0"/>
              <a:t>“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123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39</a:t>
            </a:fld>
            <a:endParaRPr lang="cs-CZ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7" y="223248"/>
            <a:ext cx="7891310" cy="6503262"/>
          </a:xfrm>
        </p:spPr>
      </p:pic>
      <p:sp>
        <p:nvSpPr>
          <p:cNvPr id="8" name="Obdélník 7"/>
          <p:cNvSpPr/>
          <p:nvPr/>
        </p:nvSpPr>
        <p:spPr>
          <a:xfrm>
            <a:off x="288749" y="1027907"/>
            <a:ext cx="3368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hlinkClick r:id="rId3"/>
              </a:rPr>
              <a:t>Domínguez-Hernández</a:t>
            </a:r>
            <a:r>
              <a:rPr lang="cs-CZ" sz="1200" dirty="0">
                <a:hlinkClick r:id="rId3"/>
              </a:rPr>
              <a:t>, F.</a:t>
            </a:r>
            <a:r>
              <a:rPr lang="cs-CZ" sz="1200" dirty="0"/>
              <a:t>, </a:t>
            </a:r>
            <a:r>
              <a:rPr lang="cs-CZ" sz="1200" dirty="0" err="1">
                <a:hlinkClick r:id="rId4"/>
              </a:rPr>
              <a:t>Bonell</a:t>
            </a:r>
            <a:r>
              <a:rPr lang="cs-CZ" sz="1200" dirty="0">
                <a:hlinkClick r:id="rId4"/>
              </a:rPr>
              <a:t>, L.</a:t>
            </a:r>
            <a:r>
              <a:rPr lang="cs-CZ" sz="1200" dirty="0"/>
              <a:t>, &amp; </a:t>
            </a:r>
            <a:r>
              <a:rPr lang="cs-CZ" sz="1200" dirty="0" err="1">
                <a:hlinkClick r:id="rId5"/>
              </a:rPr>
              <a:t>Martínez-González</a:t>
            </a:r>
            <a:r>
              <a:rPr lang="cs-CZ" sz="1200" dirty="0">
                <a:hlinkClick r:id="rId5"/>
              </a:rPr>
              <a:t>, A.</a:t>
            </a:r>
            <a:r>
              <a:rPr lang="cs-CZ" sz="1200" dirty="0"/>
              <a:t> (2018). A </a:t>
            </a:r>
            <a:r>
              <a:rPr lang="cs-CZ" sz="1200" dirty="0" err="1"/>
              <a:t>systematic</a:t>
            </a:r>
            <a:r>
              <a:rPr lang="cs-CZ" sz="1200" dirty="0"/>
              <a:t> </a:t>
            </a:r>
            <a:r>
              <a:rPr lang="cs-CZ" sz="1200" dirty="0" err="1"/>
              <a:t>literature</a:t>
            </a:r>
            <a:r>
              <a:rPr lang="cs-CZ" sz="1200" dirty="0"/>
              <a:t> </a:t>
            </a:r>
            <a:r>
              <a:rPr lang="cs-CZ" sz="1200" dirty="0" err="1"/>
              <a:t>review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factors</a:t>
            </a:r>
            <a:r>
              <a:rPr lang="cs-CZ" sz="1200" dirty="0"/>
              <a:t> </a:t>
            </a:r>
            <a:r>
              <a:rPr lang="cs-CZ" sz="1200" dirty="0" err="1"/>
              <a:t>that</a:t>
            </a:r>
            <a:r>
              <a:rPr lang="cs-CZ" sz="1200" dirty="0"/>
              <a:t> </a:t>
            </a:r>
            <a:r>
              <a:rPr lang="cs-CZ" sz="1200" dirty="0" err="1"/>
              <a:t>moderate</a:t>
            </a:r>
            <a:r>
              <a:rPr lang="cs-CZ" sz="1200" dirty="0"/>
              <a:t> </a:t>
            </a:r>
            <a:r>
              <a:rPr lang="cs-CZ" sz="1200" dirty="0" err="1"/>
              <a:t>bystanders</a:t>
            </a:r>
            <a:r>
              <a:rPr lang="cs-CZ" sz="1200" dirty="0"/>
              <a:t>’ </a:t>
            </a:r>
            <a:r>
              <a:rPr lang="cs-CZ" sz="1200" dirty="0" err="1"/>
              <a:t>actions</a:t>
            </a:r>
            <a:r>
              <a:rPr lang="cs-CZ" sz="1200" dirty="0"/>
              <a:t> in </a:t>
            </a:r>
            <a:r>
              <a:rPr lang="cs-CZ" sz="1200" dirty="0" err="1"/>
              <a:t>cyberbullying</a:t>
            </a:r>
            <a:r>
              <a:rPr lang="cs-CZ" sz="1200" dirty="0"/>
              <a:t>. </a:t>
            </a:r>
            <a:r>
              <a:rPr lang="cs-CZ" sz="1200" i="1" dirty="0" err="1"/>
              <a:t>Cyberpsychology</a:t>
            </a:r>
            <a:r>
              <a:rPr lang="cs-CZ" sz="1200" i="1" dirty="0"/>
              <a:t>: </a:t>
            </a:r>
            <a:r>
              <a:rPr lang="cs-CZ" sz="1200" i="1" dirty="0" err="1"/>
              <a:t>Journal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Psychosocial</a:t>
            </a:r>
            <a:r>
              <a:rPr lang="cs-CZ" sz="1200" i="1" dirty="0"/>
              <a:t> </a:t>
            </a:r>
            <a:r>
              <a:rPr lang="cs-CZ" sz="1200" i="1" dirty="0" err="1"/>
              <a:t>Research</a:t>
            </a:r>
            <a:r>
              <a:rPr lang="cs-CZ" sz="1200" i="1" dirty="0"/>
              <a:t> on </a:t>
            </a:r>
            <a:r>
              <a:rPr lang="cs-CZ" sz="1200" i="1" dirty="0" err="1"/>
              <a:t>Cyberspace</a:t>
            </a:r>
            <a:r>
              <a:rPr lang="cs-CZ" sz="1200" i="1" dirty="0"/>
              <a:t>, 12</a:t>
            </a:r>
            <a:r>
              <a:rPr lang="cs-CZ" sz="1200" dirty="0"/>
              <a:t>(4), </a:t>
            </a:r>
            <a:r>
              <a:rPr lang="cs-CZ" sz="1200" dirty="0" err="1"/>
              <a:t>article</a:t>
            </a:r>
            <a:r>
              <a:rPr lang="cs-CZ" sz="1200" dirty="0"/>
              <a:t> 1. </a:t>
            </a:r>
            <a:r>
              <a:rPr lang="cs-CZ" sz="1200" dirty="0">
                <a:hlinkClick r:id="rId6"/>
              </a:rPr>
              <a:t>http://dx.doi.org/10.5817/CP2018-4-1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2668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2F55F-ACDD-4A4D-9883-9C1EBB55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 online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FAD228-CDD5-40D3-B34B-E2DF8216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Také různé typy</a:t>
            </a:r>
          </a:p>
          <a:p>
            <a:pPr lvl="1"/>
            <a:r>
              <a:rPr lang="cs-CZ" dirty="0"/>
              <a:t>Podobně jako u </a:t>
            </a:r>
            <a:r>
              <a:rPr lang="cs-CZ" dirty="0" err="1"/>
              <a:t>offline</a:t>
            </a:r>
            <a:r>
              <a:rPr lang="cs-CZ" dirty="0"/>
              <a:t> agrese</a:t>
            </a:r>
          </a:p>
          <a:p>
            <a:r>
              <a:rPr lang="cs-CZ" dirty="0"/>
              <a:t>V mnoha případech spojená s </a:t>
            </a:r>
            <a:r>
              <a:rPr lang="cs-CZ" dirty="0" err="1"/>
              <a:t>offline</a:t>
            </a:r>
            <a:r>
              <a:rPr lang="cs-CZ" dirty="0"/>
              <a:t> situací</a:t>
            </a:r>
          </a:p>
          <a:p>
            <a:pPr lvl="1"/>
            <a:r>
              <a:rPr lang="cs-CZ" dirty="0"/>
              <a:t>Prolínání online a </a:t>
            </a:r>
            <a:r>
              <a:rPr lang="cs-CZ" dirty="0" err="1"/>
              <a:t>offline</a:t>
            </a:r>
            <a:r>
              <a:rPr lang="cs-CZ" dirty="0"/>
              <a:t> života</a:t>
            </a:r>
          </a:p>
          <a:p>
            <a:pPr marL="342900" lvl="1" indent="0">
              <a:buNone/>
            </a:pPr>
            <a:endParaRPr lang="cs-CZ" dirty="0"/>
          </a:p>
          <a:p>
            <a:pPr algn="just"/>
            <a:r>
              <a:rPr lang="cs-CZ" sz="2000" b="1" dirty="0"/>
              <a:t>Různé typy </a:t>
            </a:r>
            <a:r>
              <a:rPr lang="cs-CZ" sz="2000" b="1" dirty="0" err="1"/>
              <a:t>kyberagrese</a:t>
            </a:r>
            <a:r>
              <a:rPr lang="cs-CZ" sz="2000" dirty="0"/>
              <a:t>: </a:t>
            </a:r>
            <a:r>
              <a:rPr lang="cs-CZ" sz="2000" dirty="0" err="1"/>
              <a:t>cyberhate</a:t>
            </a:r>
            <a:r>
              <a:rPr lang="cs-CZ" sz="2000" dirty="0"/>
              <a:t>, </a:t>
            </a:r>
            <a:r>
              <a:rPr lang="cs-CZ" sz="2000" dirty="0" err="1"/>
              <a:t>cyberbullying</a:t>
            </a:r>
            <a:r>
              <a:rPr lang="cs-CZ" sz="2000" dirty="0"/>
              <a:t>, </a:t>
            </a:r>
            <a:r>
              <a:rPr lang="cs-CZ" sz="2000" dirty="0" err="1"/>
              <a:t>cyberharassment</a:t>
            </a:r>
            <a:r>
              <a:rPr lang="cs-CZ" sz="2000" dirty="0"/>
              <a:t>, </a:t>
            </a:r>
            <a:r>
              <a:rPr lang="cs-CZ" sz="2000" dirty="0" err="1"/>
              <a:t>cyberstalking</a:t>
            </a:r>
            <a:r>
              <a:rPr lang="cs-CZ" sz="2000" dirty="0"/>
              <a:t>, </a:t>
            </a:r>
            <a:r>
              <a:rPr lang="cs-CZ" sz="2000" dirty="0" err="1"/>
              <a:t>cyberterrorism</a:t>
            </a:r>
            <a:r>
              <a:rPr lang="cs-CZ" sz="2000" dirty="0"/>
              <a:t>, </a:t>
            </a:r>
            <a:r>
              <a:rPr lang="cs-CZ" sz="2000" dirty="0" err="1"/>
              <a:t>flaming</a:t>
            </a:r>
            <a:r>
              <a:rPr lang="cs-CZ" sz="2000" dirty="0"/>
              <a:t>, </a:t>
            </a:r>
            <a:r>
              <a:rPr lang="cs-CZ" sz="2000" dirty="0" err="1"/>
              <a:t>outing</a:t>
            </a:r>
            <a:r>
              <a:rPr lang="cs-CZ" sz="2000" dirty="0"/>
              <a:t>, …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2A883C-BECE-4D5D-B67E-EB58AE1C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488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0" y="857251"/>
            <a:ext cx="5937784" cy="5143499"/>
          </a:xfrm>
          <a:custGeom>
            <a:avLst/>
            <a:gdLst>
              <a:gd name="connsiteX0" fmla="*/ 0 w 7917045"/>
              <a:gd name="connsiteY0" fmla="*/ 0 h 6857999"/>
              <a:gd name="connsiteX1" fmla="*/ 7917045 w 7917045"/>
              <a:gd name="connsiteY1" fmla="*/ 0 h 6857999"/>
              <a:gd name="connsiteX2" fmla="*/ 7917045 w 7917045"/>
              <a:gd name="connsiteY2" fmla="*/ 4740 h 6857999"/>
              <a:gd name="connsiteX3" fmla="*/ 7816576 w 7917045"/>
              <a:gd name="connsiteY3" fmla="*/ 9739 h 6857999"/>
              <a:gd name="connsiteX4" fmla="*/ 7705198 w 7917045"/>
              <a:gd name="connsiteY4" fmla="*/ 23373 h 6857999"/>
              <a:gd name="connsiteX5" fmla="*/ 7595845 w 7917045"/>
              <a:gd name="connsiteY5" fmla="*/ 37007 h 6857999"/>
              <a:gd name="connsiteX6" fmla="*/ 7443964 w 7917045"/>
              <a:gd name="connsiteY6" fmla="*/ 68171 h 6857999"/>
              <a:gd name="connsiteX7" fmla="*/ 7296135 w 7917045"/>
              <a:gd name="connsiteY7" fmla="*/ 105178 h 6857999"/>
              <a:gd name="connsiteX8" fmla="*/ 7156405 w 7917045"/>
              <a:gd name="connsiteY8" fmla="*/ 149976 h 6857999"/>
              <a:gd name="connsiteX9" fmla="*/ 7028826 w 7917045"/>
              <a:gd name="connsiteY9" fmla="*/ 200618 h 6857999"/>
              <a:gd name="connsiteX10" fmla="*/ 6909346 w 7917045"/>
              <a:gd name="connsiteY10" fmla="*/ 253207 h 6857999"/>
              <a:gd name="connsiteX11" fmla="*/ 6797968 w 7917045"/>
              <a:gd name="connsiteY11" fmla="*/ 311639 h 6857999"/>
              <a:gd name="connsiteX12" fmla="*/ 6694689 w 7917045"/>
              <a:gd name="connsiteY12" fmla="*/ 373967 h 6857999"/>
              <a:gd name="connsiteX13" fmla="*/ 6597486 w 7917045"/>
              <a:gd name="connsiteY13" fmla="*/ 440190 h 6857999"/>
              <a:gd name="connsiteX14" fmla="*/ 6510408 w 7917045"/>
              <a:gd name="connsiteY14" fmla="*/ 510308 h 6857999"/>
              <a:gd name="connsiteX15" fmla="*/ 6427380 w 7917045"/>
              <a:gd name="connsiteY15" fmla="*/ 582376 h 6857999"/>
              <a:gd name="connsiteX16" fmla="*/ 6356504 w 7917045"/>
              <a:gd name="connsiteY16" fmla="*/ 656389 h 6857999"/>
              <a:gd name="connsiteX17" fmla="*/ 6289676 w 7917045"/>
              <a:gd name="connsiteY17" fmla="*/ 734299 h 6857999"/>
              <a:gd name="connsiteX18" fmla="*/ 6230949 w 7917045"/>
              <a:gd name="connsiteY18" fmla="*/ 810261 h 6857999"/>
              <a:gd name="connsiteX19" fmla="*/ 6178297 w 7917045"/>
              <a:gd name="connsiteY19" fmla="*/ 890119 h 6857999"/>
              <a:gd name="connsiteX20" fmla="*/ 6133746 w 7917045"/>
              <a:gd name="connsiteY20" fmla="*/ 969976 h 6857999"/>
              <a:gd name="connsiteX21" fmla="*/ 6095270 w 7917045"/>
              <a:gd name="connsiteY21" fmla="*/ 1049833 h 6857999"/>
              <a:gd name="connsiteX22" fmla="*/ 6064894 w 7917045"/>
              <a:gd name="connsiteY22" fmla="*/ 1129691 h 6857999"/>
              <a:gd name="connsiteX23" fmla="*/ 6042618 w 7917045"/>
              <a:gd name="connsiteY23" fmla="*/ 1162803 h 6857999"/>
              <a:gd name="connsiteX24" fmla="*/ 6020343 w 7917045"/>
              <a:gd name="connsiteY24" fmla="*/ 1205653 h 6857999"/>
              <a:gd name="connsiteX25" fmla="*/ 5996042 w 7917045"/>
              <a:gd name="connsiteY25" fmla="*/ 1256294 h 6857999"/>
              <a:gd name="connsiteX26" fmla="*/ 5967690 w 7917045"/>
              <a:gd name="connsiteY26" fmla="*/ 1316675 h 6857999"/>
              <a:gd name="connsiteX27" fmla="*/ 5939340 w 7917045"/>
              <a:gd name="connsiteY27" fmla="*/ 1380949 h 6857999"/>
              <a:gd name="connsiteX28" fmla="*/ 5906938 w 7917045"/>
              <a:gd name="connsiteY28" fmla="*/ 1451069 h 6857999"/>
              <a:gd name="connsiteX29" fmla="*/ 5876563 w 7917045"/>
              <a:gd name="connsiteY29" fmla="*/ 1525083 h 6857999"/>
              <a:gd name="connsiteX30" fmla="*/ 5844161 w 7917045"/>
              <a:gd name="connsiteY30" fmla="*/ 1604940 h 6857999"/>
              <a:gd name="connsiteX31" fmla="*/ 5813785 w 7917045"/>
              <a:gd name="connsiteY31" fmla="*/ 1686745 h 6857999"/>
              <a:gd name="connsiteX32" fmla="*/ 5781384 w 7917045"/>
              <a:gd name="connsiteY32" fmla="*/ 1766603 h 6857999"/>
              <a:gd name="connsiteX33" fmla="*/ 5751008 w 7917045"/>
              <a:gd name="connsiteY33" fmla="*/ 1848408 h 6857999"/>
              <a:gd name="connsiteX34" fmla="*/ 5722658 w 7917045"/>
              <a:gd name="connsiteY34" fmla="*/ 1928266 h 6857999"/>
              <a:gd name="connsiteX35" fmla="*/ 5696332 w 7917045"/>
              <a:gd name="connsiteY35" fmla="*/ 2008123 h 6857999"/>
              <a:gd name="connsiteX36" fmla="*/ 5672031 w 7917045"/>
              <a:gd name="connsiteY36" fmla="*/ 2082138 h 6857999"/>
              <a:gd name="connsiteX37" fmla="*/ 5651779 w 7917045"/>
              <a:gd name="connsiteY37" fmla="*/ 2154204 h 6857999"/>
              <a:gd name="connsiteX38" fmla="*/ 5633554 w 7917045"/>
              <a:gd name="connsiteY38" fmla="*/ 2220427 h 6857999"/>
              <a:gd name="connsiteX39" fmla="*/ 5621403 w 7917045"/>
              <a:gd name="connsiteY39" fmla="*/ 2278859 h 6857999"/>
              <a:gd name="connsiteX40" fmla="*/ 5609254 w 7917045"/>
              <a:gd name="connsiteY40" fmla="*/ 2329500 h 6857999"/>
              <a:gd name="connsiteX41" fmla="*/ 5605204 w 7917045"/>
              <a:gd name="connsiteY41" fmla="*/ 2374298 h 6857999"/>
              <a:gd name="connsiteX42" fmla="*/ 5607228 w 7917045"/>
              <a:gd name="connsiteY42" fmla="*/ 2407410 h 6857999"/>
              <a:gd name="connsiteX43" fmla="*/ 5611279 w 7917045"/>
              <a:gd name="connsiteY43" fmla="*/ 2446365 h 6857999"/>
              <a:gd name="connsiteX44" fmla="*/ 5619379 w 7917045"/>
              <a:gd name="connsiteY44" fmla="*/ 2489215 h 6857999"/>
              <a:gd name="connsiteX45" fmla="*/ 5623429 w 7917045"/>
              <a:gd name="connsiteY45" fmla="*/ 2532065 h 6857999"/>
              <a:gd name="connsiteX46" fmla="*/ 5627480 w 7917045"/>
              <a:gd name="connsiteY46" fmla="*/ 2572968 h 6857999"/>
              <a:gd name="connsiteX47" fmla="*/ 5625454 w 7917045"/>
              <a:gd name="connsiteY47" fmla="*/ 2615819 h 6857999"/>
              <a:gd name="connsiteX48" fmla="*/ 5619379 w 7917045"/>
              <a:gd name="connsiteY48" fmla="*/ 2656721 h 6857999"/>
              <a:gd name="connsiteX49" fmla="*/ 5607228 w 7917045"/>
              <a:gd name="connsiteY49" fmla="*/ 2695676 h 6857999"/>
              <a:gd name="connsiteX50" fmla="*/ 5586978 w 7917045"/>
              <a:gd name="connsiteY50" fmla="*/ 2736578 h 6857999"/>
              <a:gd name="connsiteX51" fmla="*/ 5556602 w 7917045"/>
              <a:gd name="connsiteY51" fmla="*/ 2773586 h 6857999"/>
              <a:gd name="connsiteX52" fmla="*/ 5512050 w 7917045"/>
              <a:gd name="connsiteY52" fmla="*/ 2808645 h 6857999"/>
              <a:gd name="connsiteX53" fmla="*/ 5435098 w 7917045"/>
              <a:gd name="connsiteY53" fmla="*/ 2870972 h 6857999"/>
              <a:gd name="connsiteX54" fmla="*/ 5360171 w 7917045"/>
              <a:gd name="connsiteY54" fmla="*/ 2941091 h 6857999"/>
              <a:gd name="connsiteX55" fmla="*/ 5291319 w 7917045"/>
              <a:gd name="connsiteY55" fmla="*/ 3015106 h 6857999"/>
              <a:gd name="connsiteX56" fmla="*/ 5224491 w 7917045"/>
              <a:gd name="connsiteY56" fmla="*/ 3089120 h 6857999"/>
              <a:gd name="connsiteX57" fmla="*/ 5159688 w 7917045"/>
              <a:gd name="connsiteY57" fmla="*/ 3167029 h 6857999"/>
              <a:gd name="connsiteX58" fmla="*/ 5094887 w 7917045"/>
              <a:gd name="connsiteY58" fmla="*/ 3239096 h 6857999"/>
              <a:gd name="connsiteX59" fmla="*/ 5060460 w 7917045"/>
              <a:gd name="connsiteY59" fmla="*/ 3276103 h 6857999"/>
              <a:gd name="connsiteX60" fmla="*/ 5026034 w 7917045"/>
              <a:gd name="connsiteY60" fmla="*/ 3315058 h 6857999"/>
              <a:gd name="connsiteX61" fmla="*/ 4993633 w 7917045"/>
              <a:gd name="connsiteY61" fmla="*/ 3354013 h 6857999"/>
              <a:gd name="connsiteX62" fmla="*/ 4963257 w 7917045"/>
              <a:gd name="connsiteY62" fmla="*/ 3392967 h 6857999"/>
              <a:gd name="connsiteX63" fmla="*/ 4936932 w 7917045"/>
              <a:gd name="connsiteY63" fmla="*/ 3429975 h 6857999"/>
              <a:gd name="connsiteX64" fmla="*/ 4916680 w 7917045"/>
              <a:gd name="connsiteY64" fmla="*/ 3468929 h 6857999"/>
              <a:gd name="connsiteX65" fmla="*/ 4906556 w 7917045"/>
              <a:gd name="connsiteY65" fmla="*/ 3509832 h 6857999"/>
              <a:gd name="connsiteX66" fmla="*/ 4902506 w 7917045"/>
              <a:gd name="connsiteY66" fmla="*/ 3548775 h 6857999"/>
              <a:gd name="connsiteX67" fmla="*/ 4902506 w 7917045"/>
              <a:gd name="connsiteY67" fmla="*/ 3548793 h 6857999"/>
              <a:gd name="connsiteX68" fmla="*/ 4910605 w 7917045"/>
              <a:gd name="connsiteY68" fmla="*/ 3589690 h 6857999"/>
              <a:gd name="connsiteX69" fmla="*/ 4930855 w 7917045"/>
              <a:gd name="connsiteY69" fmla="*/ 3632540 h 6857999"/>
              <a:gd name="connsiteX70" fmla="*/ 4965282 w 7917045"/>
              <a:gd name="connsiteY70" fmla="*/ 3675390 h 6857999"/>
              <a:gd name="connsiteX71" fmla="*/ 5003758 w 7917045"/>
              <a:gd name="connsiteY71" fmla="*/ 3710450 h 6857999"/>
              <a:gd name="connsiteX72" fmla="*/ 5042234 w 7917045"/>
              <a:gd name="connsiteY72" fmla="*/ 3739666 h 6857999"/>
              <a:gd name="connsiteX73" fmla="*/ 5082736 w 7917045"/>
              <a:gd name="connsiteY73" fmla="*/ 3761091 h 6857999"/>
              <a:gd name="connsiteX74" fmla="*/ 5121212 w 7917045"/>
              <a:gd name="connsiteY74" fmla="*/ 3778621 h 6857999"/>
              <a:gd name="connsiteX75" fmla="*/ 5155639 w 7917045"/>
              <a:gd name="connsiteY75" fmla="*/ 3794203 h 6857999"/>
              <a:gd name="connsiteX76" fmla="*/ 5190064 w 7917045"/>
              <a:gd name="connsiteY76" fmla="*/ 3805889 h 6857999"/>
              <a:gd name="connsiteX77" fmla="*/ 5218416 w 7917045"/>
              <a:gd name="connsiteY77" fmla="*/ 3819523 h 6857999"/>
              <a:gd name="connsiteX78" fmla="*/ 5244741 w 7917045"/>
              <a:gd name="connsiteY78" fmla="*/ 3833157 h 6857999"/>
              <a:gd name="connsiteX79" fmla="*/ 5262967 w 7917045"/>
              <a:gd name="connsiteY79" fmla="*/ 3848740 h 6857999"/>
              <a:gd name="connsiteX80" fmla="*/ 5277142 w 7917045"/>
              <a:gd name="connsiteY80" fmla="*/ 3868216 h 6857999"/>
              <a:gd name="connsiteX81" fmla="*/ 5283217 w 7917045"/>
              <a:gd name="connsiteY81" fmla="*/ 3891590 h 6857999"/>
              <a:gd name="connsiteX82" fmla="*/ 5281193 w 7917045"/>
              <a:gd name="connsiteY82" fmla="*/ 3922753 h 6857999"/>
              <a:gd name="connsiteX83" fmla="*/ 5273093 w 7917045"/>
              <a:gd name="connsiteY83" fmla="*/ 3955865 h 6857999"/>
              <a:gd name="connsiteX84" fmla="*/ 5260942 w 7917045"/>
              <a:gd name="connsiteY84" fmla="*/ 3983134 h 6857999"/>
              <a:gd name="connsiteX85" fmla="*/ 5246766 w 7917045"/>
              <a:gd name="connsiteY85" fmla="*/ 4008454 h 6857999"/>
              <a:gd name="connsiteX86" fmla="*/ 5228541 w 7917045"/>
              <a:gd name="connsiteY86" fmla="*/ 4027932 h 6857999"/>
              <a:gd name="connsiteX87" fmla="*/ 5214365 w 7917045"/>
              <a:gd name="connsiteY87" fmla="*/ 4049357 h 6857999"/>
              <a:gd name="connsiteX88" fmla="*/ 5196140 w 7917045"/>
              <a:gd name="connsiteY88" fmla="*/ 4068834 h 6857999"/>
              <a:gd name="connsiteX89" fmla="*/ 5183989 w 7917045"/>
              <a:gd name="connsiteY89" fmla="*/ 4088312 h 6857999"/>
              <a:gd name="connsiteX90" fmla="*/ 5169814 w 7917045"/>
              <a:gd name="connsiteY90" fmla="*/ 4109737 h 6857999"/>
              <a:gd name="connsiteX91" fmla="*/ 5163739 w 7917045"/>
              <a:gd name="connsiteY91" fmla="*/ 4135057 h 6857999"/>
              <a:gd name="connsiteX92" fmla="*/ 5161714 w 7917045"/>
              <a:gd name="connsiteY92" fmla="*/ 4162326 h 6857999"/>
              <a:gd name="connsiteX93" fmla="*/ 5163739 w 7917045"/>
              <a:gd name="connsiteY93" fmla="*/ 4193489 h 6857999"/>
              <a:gd name="connsiteX94" fmla="*/ 5175889 w 7917045"/>
              <a:gd name="connsiteY94" fmla="*/ 4230497 h 6857999"/>
              <a:gd name="connsiteX95" fmla="*/ 5196140 w 7917045"/>
              <a:gd name="connsiteY95" fmla="*/ 4279191 h 6857999"/>
              <a:gd name="connsiteX96" fmla="*/ 5220440 w 7917045"/>
              <a:gd name="connsiteY96" fmla="*/ 4316197 h 6857999"/>
              <a:gd name="connsiteX97" fmla="*/ 5244741 w 7917045"/>
              <a:gd name="connsiteY97" fmla="*/ 4345414 h 6857999"/>
              <a:gd name="connsiteX98" fmla="*/ 5269042 w 7917045"/>
              <a:gd name="connsiteY98" fmla="*/ 4364891 h 6857999"/>
              <a:gd name="connsiteX99" fmla="*/ 5291319 w 7917045"/>
              <a:gd name="connsiteY99" fmla="*/ 4380473 h 6857999"/>
              <a:gd name="connsiteX100" fmla="*/ 5311569 w 7917045"/>
              <a:gd name="connsiteY100" fmla="*/ 4390212 h 6857999"/>
              <a:gd name="connsiteX101" fmla="*/ 5325744 w 7917045"/>
              <a:gd name="connsiteY101" fmla="*/ 4394107 h 6857999"/>
              <a:gd name="connsiteX102" fmla="*/ 5335870 w 7917045"/>
              <a:gd name="connsiteY102" fmla="*/ 4396055 h 6857999"/>
              <a:gd name="connsiteX103" fmla="*/ 5339919 w 7917045"/>
              <a:gd name="connsiteY103" fmla="*/ 4396055 h 6857999"/>
              <a:gd name="connsiteX104" fmla="*/ 5335870 w 7917045"/>
              <a:gd name="connsiteY104" fmla="*/ 4399951 h 6857999"/>
              <a:gd name="connsiteX105" fmla="*/ 5327769 w 7917045"/>
              <a:gd name="connsiteY105" fmla="*/ 4411637 h 6857999"/>
              <a:gd name="connsiteX106" fmla="*/ 5315618 w 7917045"/>
              <a:gd name="connsiteY106" fmla="*/ 4427219 h 6857999"/>
              <a:gd name="connsiteX107" fmla="*/ 5303468 w 7917045"/>
              <a:gd name="connsiteY107" fmla="*/ 4450592 h 6857999"/>
              <a:gd name="connsiteX108" fmla="*/ 5287268 w 7917045"/>
              <a:gd name="connsiteY108" fmla="*/ 4475912 h 6857999"/>
              <a:gd name="connsiteX109" fmla="*/ 5275118 w 7917045"/>
              <a:gd name="connsiteY109" fmla="*/ 4503181 h 6857999"/>
              <a:gd name="connsiteX110" fmla="*/ 5262967 w 7917045"/>
              <a:gd name="connsiteY110" fmla="*/ 4532397 h 6857999"/>
              <a:gd name="connsiteX111" fmla="*/ 5256892 w 7917045"/>
              <a:gd name="connsiteY111" fmla="*/ 4561613 h 6857999"/>
              <a:gd name="connsiteX112" fmla="*/ 5256892 w 7917045"/>
              <a:gd name="connsiteY112" fmla="*/ 4590829 h 6857999"/>
              <a:gd name="connsiteX113" fmla="*/ 5260942 w 7917045"/>
              <a:gd name="connsiteY113" fmla="*/ 4616150 h 6857999"/>
              <a:gd name="connsiteX114" fmla="*/ 5277142 w 7917045"/>
              <a:gd name="connsiteY114" fmla="*/ 4639523 h 6857999"/>
              <a:gd name="connsiteX115" fmla="*/ 5301443 w 7917045"/>
              <a:gd name="connsiteY115" fmla="*/ 4664844 h 6857999"/>
              <a:gd name="connsiteX116" fmla="*/ 5323719 w 7917045"/>
              <a:gd name="connsiteY116" fmla="*/ 4686269 h 6857999"/>
              <a:gd name="connsiteX117" fmla="*/ 5348020 w 7917045"/>
              <a:gd name="connsiteY117" fmla="*/ 4703798 h 6857999"/>
              <a:gd name="connsiteX118" fmla="*/ 5368271 w 7917045"/>
              <a:gd name="connsiteY118" fmla="*/ 4723276 h 6857999"/>
              <a:gd name="connsiteX119" fmla="*/ 5384470 w 7917045"/>
              <a:gd name="connsiteY119" fmla="*/ 4742753 h 6857999"/>
              <a:gd name="connsiteX120" fmla="*/ 5396621 w 7917045"/>
              <a:gd name="connsiteY120" fmla="*/ 4762231 h 6857999"/>
              <a:gd name="connsiteX121" fmla="*/ 5402696 w 7917045"/>
              <a:gd name="connsiteY121" fmla="*/ 4785604 h 6857999"/>
              <a:gd name="connsiteX122" fmla="*/ 5402696 w 7917045"/>
              <a:gd name="connsiteY122" fmla="*/ 4810924 h 6857999"/>
              <a:gd name="connsiteX123" fmla="*/ 5394596 w 7917045"/>
              <a:gd name="connsiteY123" fmla="*/ 4842088 h 6857999"/>
              <a:gd name="connsiteX124" fmla="*/ 5382446 w 7917045"/>
              <a:gd name="connsiteY124" fmla="*/ 4871304 h 6857999"/>
              <a:gd name="connsiteX125" fmla="*/ 5366245 w 7917045"/>
              <a:gd name="connsiteY125" fmla="*/ 4904416 h 6857999"/>
              <a:gd name="connsiteX126" fmla="*/ 5345994 w 7917045"/>
              <a:gd name="connsiteY126" fmla="*/ 4943371 h 6857999"/>
              <a:gd name="connsiteX127" fmla="*/ 5323719 w 7917045"/>
              <a:gd name="connsiteY127" fmla="*/ 4990117 h 6857999"/>
              <a:gd name="connsiteX128" fmla="*/ 5305494 w 7917045"/>
              <a:gd name="connsiteY128" fmla="*/ 5036862 h 6857999"/>
              <a:gd name="connsiteX129" fmla="*/ 5285242 w 7917045"/>
              <a:gd name="connsiteY129" fmla="*/ 5091399 h 6857999"/>
              <a:gd name="connsiteX130" fmla="*/ 5271067 w 7917045"/>
              <a:gd name="connsiteY130" fmla="*/ 5147884 h 6857999"/>
              <a:gd name="connsiteX131" fmla="*/ 5260942 w 7917045"/>
              <a:gd name="connsiteY131" fmla="*/ 5208264 h 6857999"/>
              <a:gd name="connsiteX132" fmla="*/ 5258916 w 7917045"/>
              <a:gd name="connsiteY132" fmla="*/ 5268644 h 6857999"/>
              <a:gd name="connsiteX133" fmla="*/ 5264992 w 7917045"/>
              <a:gd name="connsiteY133" fmla="*/ 5330972 h 6857999"/>
              <a:gd name="connsiteX134" fmla="*/ 5281193 w 7917045"/>
              <a:gd name="connsiteY134" fmla="*/ 5391351 h 6857999"/>
              <a:gd name="connsiteX135" fmla="*/ 5311569 w 7917045"/>
              <a:gd name="connsiteY135" fmla="*/ 5453679 h 6857999"/>
              <a:gd name="connsiteX136" fmla="*/ 5352070 w 7917045"/>
              <a:gd name="connsiteY136" fmla="*/ 5512112 h 6857999"/>
              <a:gd name="connsiteX137" fmla="*/ 5396621 w 7917045"/>
              <a:gd name="connsiteY137" fmla="*/ 5556910 h 6857999"/>
              <a:gd name="connsiteX138" fmla="*/ 5445223 w 7917045"/>
              <a:gd name="connsiteY138" fmla="*/ 5593916 h 6857999"/>
              <a:gd name="connsiteX139" fmla="*/ 5501925 w 7917045"/>
              <a:gd name="connsiteY139" fmla="*/ 5623133 h 6857999"/>
              <a:gd name="connsiteX140" fmla="*/ 5564702 w 7917045"/>
              <a:gd name="connsiteY140" fmla="*/ 5650401 h 6857999"/>
              <a:gd name="connsiteX141" fmla="*/ 5631529 w 7917045"/>
              <a:gd name="connsiteY141" fmla="*/ 5671826 h 6857999"/>
              <a:gd name="connsiteX142" fmla="*/ 5700381 w 7917045"/>
              <a:gd name="connsiteY142" fmla="*/ 5687409 h 6857999"/>
              <a:gd name="connsiteX143" fmla="*/ 5775309 w 7917045"/>
              <a:gd name="connsiteY143" fmla="*/ 5697148 h 6857999"/>
              <a:gd name="connsiteX144" fmla="*/ 5848212 w 7917045"/>
              <a:gd name="connsiteY144" fmla="*/ 5706885 h 6857999"/>
              <a:gd name="connsiteX145" fmla="*/ 5921114 w 7917045"/>
              <a:gd name="connsiteY145" fmla="*/ 5712729 h 6857999"/>
              <a:gd name="connsiteX146" fmla="*/ 5994016 w 7917045"/>
              <a:gd name="connsiteY146" fmla="*/ 5714677 h 6857999"/>
              <a:gd name="connsiteX147" fmla="*/ 6064894 w 7917045"/>
              <a:gd name="connsiteY147" fmla="*/ 5714677 h 6857999"/>
              <a:gd name="connsiteX148" fmla="*/ 6131720 w 7917045"/>
              <a:gd name="connsiteY148" fmla="*/ 5712729 h 6857999"/>
              <a:gd name="connsiteX149" fmla="*/ 6192472 w 7917045"/>
              <a:gd name="connsiteY149" fmla="*/ 5708834 h 6857999"/>
              <a:gd name="connsiteX150" fmla="*/ 6249174 w 7917045"/>
              <a:gd name="connsiteY150" fmla="*/ 5702990 h 6857999"/>
              <a:gd name="connsiteX151" fmla="*/ 6297776 w 7917045"/>
              <a:gd name="connsiteY151" fmla="*/ 5695199 h 6857999"/>
              <a:gd name="connsiteX152" fmla="*/ 6342327 w 7917045"/>
              <a:gd name="connsiteY152" fmla="*/ 5689356 h 6857999"/>
              <a:gd name="connsiteX153" fmla="*/ 6374728 w 7917045"/>
              <a:gd name="connsiteY153" fmla="*/ 5683513 h 6857999"/>
              <a:gd name="connsiteX154" fmla="*/ 6413205 w 7917045"/>
              <a:gd name="connsiteY154" fmla="*/ 5673774 h 6857999"/>
              <a:gd name="connsiteX155" fmla="*/ 6447631 w 7917045"/>
              <a:gd name="connsiteY155" fmla="*/ 5662087 h 6857999"/>
              <a:gd name="connsiteX156" fmla="*/ 6480032 w 7917045"/>
              <a:gd name="connsiteY156" fmla="*/ 5654297 h 6857999"/>
              <a:gd name="connsiteX157" fmla="*/ 6510408 w 7917045"/>
              <a:gd name="connsiteY157" fmla="*/ 5648453 h 6857999"/>
              <a:gd name="connsiteX158" fmla="*/ 6538759 w 7917045"/>
              <a:gd name="connsiteY158" fmla="*/ 5646506 h 6857999"/>
              <a:gd name="connsiteX159" fmla="*/ 6565085 w 7917045"/>
              <a:gd name="connsiteY159" fmla="*/ 5648453 h 6857999"/>
              <a:gd name="connsiteX160" fmla="*/ 6585335 w 7917045"/>
              <a:gd name="connsiteY160" fmla="*/ 5656245 h 6857999"/>
              <a:gd name="connsiteX161" fmla="*/ 6605587 w 7917045"/>
              <a:gd name="connsiteY161" fmla="*/ 5673774 h 6857999"/>
              <a:gd name="connsiteX162" fmla="*/ 6621787 w 7917045"/>
              <a:gd name="connsiteY162" fmla="*/ 5697148 h 6857999"/>
              <a:gd name="connsiteX163" fmla="*/ 6637988 w 7917045"/>
              <a:gd name="connsiteY163" fmla="*/ 5734155 h 6857999"/>
              <a:gd name="connsiteX164" fmla="*/ 6648112 w 7917045"/>
              <a:gd name="connsiteY164" fmla="*/ 5778953 h 6857999"/>
              <a:gd name="connsiteX165" fmla="*/ 6658238 w 7917045"/>
              <a:gd name="connsiteY165" fmla="*/ 5837385 h 6857999"/>
              <a:gd name="connsiteX166" fmla="*/ 6672413 w 7917045"/>
              <a:gd name="connsiteY166" fmla="*/ 5911398 h 6857999"/>
              <a:gd name="connsiteX167" fmla="*/ 6692665 w 7917045"/>
              <a:gd name="connsiteY167" fmla="*/ 5983466 h 6857999"/>
              <a:gd name="connsiteX168" fmla="*/ 6718990 w 7917045"/>
              <a:gd name="connsiteY168" fmla="*/ 6047741 h 6857999"/>
              <a:gd name="connsiteX169" fmla="*/ 6747341 w 7917045"/>
              <a:gd name="connsiteY169" fmla="*/ 6108121 h 6857999"/>
              <a:gd name="connsiteX170" fmla="*/ 6777717 w 7917045"/>
              <a:gd name="connsiteY170" fmla="*/ 6160710 h 6857999"/>
              <a:gd name="connsiteX171" fmla="*/ 6808093 w 7917045"/>
              <a:gd name="connsiteY171" fmla="*/ 6213299 h 6857999"/>
              <a:gd name="connsiteX172" fmla="*/ 6836444 w 7917045"/>
              <a:gd name="connsiteY172" fmla="*/ 6261992 h 6857999"/>
              <a:gd name="connsiteX173" fmla="*/ 6860745 w 7917045"/>
              <a:gd name="connsiteY173" fmla="*/ 6306790 h 6857999"/>
              <a:gd name="connsiteX174" fmla="*/ 6878971 w 7917045"/>
              <a:gd name="connsiteY174" fmla="*/ 6349641 h 6857999"/>
              <a:gd name="connsiteX175" fmla="*/ 6889096 w 7917045"/>
              <a:gd name="connsiteY175" fmla="*/ 6390544 h 6857999"/>
              <a:gd name="connsiteX176" fmla="*/ 6893146 w 7917045"/>
              <a:gd name="connsiteY176" fmla="*/ 6433394 h 6857999"/>
              <a:gd name="connsiteX177" fmla="*/ 6895171 w 7917045"/>
              <a:gd name="connsiteY177" fmla="*/ 6480140 h 6857999"/>
              <a:gd name="connsiteX178" fmla="*/ 6895171 w 7917045"/>
              <a:gd name="connsiteY178" fmla="*/ 6522990 h 6857999"/>
              <a:gd name="connsiteX179" fmla="*/ 6897197 w 7917045"/>
              <a:gd name="connsiteY179" fmla="*/ 6571684 h 6857999"/>
              <a:gd name="connsiteX180" fmla="*/ 6901246 w 7917045"/>
              <a:gd name="connsiteY180" fmla="*/ 6620377 h 6857999"/>
              <a:gd name="connsiteX181" fmla="*/ 6905297 w 7917045"/>
              <a:gd name="connsiteY181" fmla="*/ 6672966 h 6857999"/>
              <a:gd name="connsiteX182" fmla="*/ 6917447 w 7917045"/>
              <a:gd name="connsiteY182" fmla="*/ 6729451 h 6857999"/>
              <a:gd name="connsiteX183" fmla="*/ 6929597 w 7917045"/>
              <a:gd name="connsiteY183" fmla="*/ 6791778 h 6857999"/>
              <a:gd name="connsiteX184" fmla="*/ 6951873 w 7917045"/>
              <a:gd name="connsiteY184" fmla="*/ 6857999 h 6857999"/>
              <a:gd name="connsiteX185" fmla="*/ 0 w 7917045"/>
              <a:gd name="connsiteY18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7917045" h="6857999">
                <a:moveTo>
                  <a:pt x="0" y="0"/>
                </a:moveTo>
                <a:lnTo>
                  <a:pt x="7917045" y="0"/>
                </a:lnTo>
                <a:lnTo>
                  <a:pt x="7917045" y="4740"/>
                </a:lnTo>
                <a:lnTo>
                  <a:pt x="7816576" y="9739"/>
                </a:lnTo>
                <a:lnTo>
                  <a:pt x="7705198" y="23373"/>
                </a:lnTo>
                <a:lnTo>
                  <a:pt x="7595845" y="37007"/>
                </a:lnTo>
                <a:lnTo>
                  <a:pt x="7443964" y="68171"/>
                </a:lnTo>
                <a:lnTo>
                  <a:pt x="7296135" y="105178"/>
                </a:lnTo>
                <a:lnTo>
                  <a:pt x="7156405" y="149976"/>
                </a:lnTo>
                <a:lnTo>
                  <a:pt x="7028826" y="200618"/>
                </a:lnTo>
                <a:lnTo>
                  <a:pt x="6909346" y="253207"/>
                </a:lnTo>
                <a:lnTo>
                  <a:pt x="6797968" y="311639"/>
                </a:lnTo>
                <a:lnTo>
                  <a:pt x="6694689" y="373967"/>
                </a:lnTo>
                <a:lnTo>
                  <a:pt x="6597486" y="440190"/>
                </a:lnTo>
                <a:lnTo>
                  <a:pt x="6510408" y="510308"/>
                </a:lnTo>
                <a:lnTo>
                  <a:pt x="6427380" y="582376"/>
                </a:lnTo>
                <a:lnTo>
                  <a:pt x="6356504" y="656389"/>
                </a:lnTo>
                <a:lnTo>
                  <a:pt x="6289676" y="734299"/>
                </a:lnTo>
                <a:lnTo>
                  <a:pt x="6230949" y="810261"/>
                </a:lnTo>
                <a:lnTo>
                  <a:pt x="6178297" y="890119"/>
                </a:lnTo>
                <a:lnTo>
                  <a:pt x="6133746" y="969976"/>
                </a:lnTo>
                <a:lnTo>
                  <a:pt x="6095270" y="1049833"/>
                </a:lnTo>
                <a:lnTo>
                  <a:pt x="6064894" y="1129691"/>
                </a:lnTo>
                <a:lnTo>
                  <a:pt x="6042618" y="1162803"/>
                </a:lnTo>
                <a:lnTo>
                  <a:pt x="6020343" y="1205653"/>
                </a:lnTo>
                <a:lnTo>
                  <a:pt x="5996042" y="1256294"/>
                </a:lnTo>
                <a:lnTo>
                  <a:pt x="5967690" y="1316675"/>
                </a:lnTo>
                <a:lnTo>
                  <a:pt x="5939340" y="1380949"/>
                </a:lnTo>
                <a:lnTo>
                  <a:pt x="5906938" y="1451069"/>
                </a:lnTo>
                <a:lnTo>
                  <a:pt x="5876563" y="1525083"/>
                </a:lnTo>
                <a:lnTo>
                  <a:pt x="5844161" y="1604940"/>
                </a:lnTo>
                <a:lnTo>
                  <a:pt x="5813785" y="1686745"/>
                </a:lnTo>
                <a:lnTo>
                  <a:pt x="5781384" y="1766603"/>
                </a:lnTo>
                <a:lnTo>
                  <a:pt x="5751008" y="1848408"/>
                </a:lnTo>
                <a:lnTo>
                  <a:pt x="5722658" y="1928266"/>
                </a:lnTo>
                <a:lnTo>
                  <a:pt x="5696332" y="2008123"/>
                </a:lnTo>
                <a:lnTo>
                  <a:pt x="5672031" y="2082138"/>
                </a:lnTo>
                <a:lnTo>
                  <a:pt x="5651779" y="2154204"/>
                </a:lnTo>
                <a:lnTo>
                  <a:pt x="5633554" y="2220427"/>
                </a:lnTo>
                <a:lnTo>
                  <a:pt x="5621403" y="2278859"/>
                </a:lnTo>
                <a:lnTo>
                  <a:pt x="5609254" y="2329500"/>
                </a:lnTo>
                <a:lnTo>
                  <a:pt x="5605204" y="2374298"/>
                </a:lnTo>
                <a:lnTo>
                  <a:pt x="5607228" y="2407410"/>
                </a:lnTo>
                <a:lnTo>
                  <a:pt x="5611279" y="2446365"/>
                </a:lnTo>
                <a:lnTo>
                  <a:pt x="5619379" y="2489215"/>
                </a:lnTo>
                <a:lnTo>
                  <a:pt x="5623429" y="2532065"/>
                </a:lnTo>
                <a:lnTo>
                  <a:pt x="5627480" y="2572968"/>
                </a:lnTo>
                <a:lnTo>
                  <a:pt x="5625454" y="2615819"/>
                </a:lnTo>
                <a:lnTo>
                  <a:pt x="5619379" y="2656721"/>
                </a:lnTo>
                <a:lnTo>
                  <a:pt x="5607228" y="2695676"/>
                </a:lnTo>
                <a:lnTo>
                  <a:pt x="5586978" y="2736578"/>
                </a:lnTo>
                <a:lnTo>
                  <a:pt x="5556602" y="2773586"/>
                </a:lnTo>
                <a:lnTo>
                  <a:pt x="5512050" y="2808645"/>
                </a:lnTo>
                <a:lnTo>
                  <a:pt x="5435098" y="2870972"/>
                </a:lnTo>
                <a:lnTo>
                  <a:pt x="5360171" y="2941091"/>
                </a:lnTo>
                <a:lnTo>
                  <a:pt x="5291319" y="3015106"/>
                </a:lnTo>
                <a:lnTo>
                  <a:pt x="5224491" y="3089120"/>
                </a:lnTo>
                <a:lnTo>
                  <a:pt x="5159688" y="3167029"/>
                </a:lnTo>
                <a:lnTo>
                  <a:pt x="5094887" y="3239096"/>
                </a:lnTo>
                <a:lnTo>
                  <a:pt x="5060460" y="3276103"/>
                </a:lnTo>
                <a:lnTo>
                  <a:pt x="5026034" y="3315058"/>
                </a:lnTo>
                <a:lnTo>
                  <a:pt x="4993633" y="3354013"/>
                </a:lnTo>
                <a:lnTo>
                  <a:pt x="4963257" y="3392967"/>
                </a:lnTo>
                <a:lnTo>
                  <a:pt x="4936932" y="3429975"/>
                </a:lnTo>
                <a:lnTo>
                  <a:pt x="4916680" y="3468929"/>
                </a:lnTo>
                <a:lnTo>
                  <a:pt x="4906556" y="3509832"/>
                </a:lnTo>
                <a:lnTo>
                  <a:pt x="4902506" y="3548775"/>
                </a:lnTo>
                <a:lnTo>
                  <a:pt x="4902506" y="3548793"/>
                </a:lnTo>
                <a:lnTo>
                  <a:pt x="4910605" y="3589690"/>
                </a:lnTo>
                <a:lnTo>
                  <a:pt x="4930855" y="3632540"/>
                </a:lnTo>
                <a:lnTo>
                  <a:pt x="4965282" y="3675390"/>
                </a:lnTo>
                <a:lnTo>
                  <a:pt x="5003758" y="3710450"/>
                </a:lnTo>
                <a:lnTo>
                  <a:pt x="5042234" y="3739666"/>
                </a:lnTo>
                <a:lnTo>
                  <a:pt x="5082736" y="3761091"/>
                </a:lnTo>
                <a:lnTo>
                  <a:pt x="5121212" y="3778621"/>
                </a:lnTo>
                <a:lnTo>
                  <a:pt x="5155639" y="3794203"/>
                </a:lnTo>
                <a:lnTo>
                  <a:pt x="5190064" y="3805889"/>
                </a:lnTo>
                <a:lnTo>
                  <a:pt x="5218416" y="3819523"/>
                </a:lnTo>
                <a:lnTo>
                  <a:pt x="5244741" y="3833157"/>
                </a:lnTo>
                <a:lnTo>
                  <a:pt x="5262967" y="3848740"/>
                </a:lnTo>
                <a:lnTo>
                  <a:pt x="5277142" y="3868216"/>
                </a:lnTo>
                <a:lnTo>
                  <a:pt x="5283217" y="3891590"/>
                </a:lnTo>
                <a:lnTo>
                  <a:pt x="5281193" y="3922753"/>
                </a:lnTo>
                <a:lnTo>
                  <a:pt x="5273093" y="3955865"/>
                </a:lnTo>
                <a:lnTo>
                  <a:pt x="5260942" y="3983134"/>
                </a:lnTo>
                <a:lnTo>
                  <a:pt x="5246766" y="4008454"/>
                </a:lnTo>
                <a:lnTo>
                  <a:pt x="5228541" y="4027932"/>
                </a:lnTo>
                <a:lnTo>
                  <a:pt x="5214365" y="4049357"/>
                </a:lnTo>
                <a:lnTo>
                  <a:pt x="5196140" y="4068834"/>
                </a:lnTo>
                <a:lnTo>
                  <a:pt x="5183989" y="4088312"/>
                </a:lnTo>
                <a:lnTo>
                  <a:pt x="5169814" y="4109737"/>
                </a:lnTo>
                <a:lnTo>
                  <a:pt x="5163739" y="4135057"/>
                </a:lnTo>
                <a:lnTo>
                  <a:pt x="5161714" y="4162326"/>
                </a:lnTo>
                <a:lnTo>
                  <a:pt x="5163739" y="4193489"/>
                </a:lnTo>
                <a:lnTo>
                  <a:pt x="5175889" y="4230497"/>
                </a:lnTo>
                <a:lnTo>
                  <a:pt x="5196140" y="4279191"/>
                </a:lnTo>
                <a:lnTo>
                  <a:pt x="5220440" y="4316197"/>
                </a:lnTo>
                <a:lnTo>
                  <a:pt x="5244741" y="4345414"/>
                </a:lnTo>
                <a:lnTo>
                  <a:pt x="5269042" y="4364891"/>
                </a:lnTo>
                <a:lnTo>
                  <a:pt x="5291319" y="4380473"/>
                </a:lnTo>
                <a:lnTo>
                  <a:pt x="5311569" y="4390212"/>
                </a:lnTo>
                <a:lnTo>
                  <a:pt x="5325744" y="4394107"/>
                </a:lnTo>
                <a:lnTo>
                  <a:pt x="5335870" y="4396055"/>
                </a:lnTo>
                <a:lnTo>
                  <a:pt x="5339919" y="4396055"/>
                </a:lnTo>
                <a:lnTo>
                  <a:pt x="5335870" y="4399951"/>
                </a:lnTo>
                <a:lnTo>
                  <a:pt x="5327769" y="4411637"/>
                </a:lnTo>
                <a:lnTo>
                  <a:pt x="5315618" y="4427219"/>
                </a:lnTo>
                <a:lnTo>
                  <a:pt x="5303468" y="4450592"/>
                </a:lnTo>
                <a:lnTo>
                  <a:pt x="5287268" y="4475912"/>
                </a:lnTo>
                <a:lnTo>
                  <a:pt x="5275118" y="4503181"/>
                </a:lnTo>
                <a:lnTo>
                  <a:pt x="5262967" y="4532397"/>
                </a:lnTo>
                <a:lnTo>
                  <a:pt x="5256892" y="4561613"/>
                </a:lnTo>
                <a:lnTo>
                  <a:pt x="5256892" y="4590829"/>
                </a:lnTo>
                <a:lnTo>
                  <a:pt x="5260942" y="4616150"/>
                </a:lnTo>
                <a:lnTo>
                  <a:pt x="5277142" y="4639523"/>
                </a:lnTo>
                <a:lnTo>
                  <a:pt x="5301443" y="4664844"/>
                </a:lnTo>
                <a:lnTo>
                  <a:pt x="5323719" y="4686269"/>
                </a:lnTo>
                <a:lnTo>
                  <a:pt x="5348020" y="4703798"/>
                </a:lnTo>
                <a:lnTo>
                  <a:pt x="5368271" y="4723276"/>
                </a:lnTo>
                <a:lnTo>
                  <a:pt x="5384470" y="4742753"/>
                </a:lnTo>
                <a:lnTo>
                  <a:pt x="5396621" y="4762231"/>
                </a:lnTo>
                <a:lnTo>
                  <a:pt x="5402696" y="4785604"/>
                </a:lnTo>
                <a:lnTo>
                  <a:pt x="5402696" y="4810924"/>
                </a:lnTo>
                <a:lnTo>
                  <a:pt x="5394596" y="4842088"/>
                </a:lnTo>
                <a:lnTo>
                  <a:pt x="5382446" y="4871304"/>
                </a:lnTo>
                <a:lnTo>
                  <a:pt x="5366245" y="4904416"/>
                </a:lnTo>
                <a:lnTo>
                  <a:pt x="5345994" y="4943371"/>
                </a:lnTo>
                <a:lnTo>
                  <a:pt x="5323719" y="4990117"/>
                </a:lnTo>
                <a:lnTo>
                  <a:pt x="5305494" y="5036862"/>
                </a:lnTo>
                <a:lnTo>
                  <a:pt x="5285242" y="5091399"/>
                </a:lnTo>
                <a:lnTo>
                  <a:pt x="5271067" y="5147884"/>
                </a:lnTo>
                <a:lnTo>
                  <a:pt x="5260942" y="5208264"/>
                </a:lnTo>
                <a:lnTo>
                  <a:pt x="5258916" y="5268644"/>
                </a:lnTo>
                <a:lnTo>
                  <a:pt x="5264992" y="5330972"/>
                </a:lnTo>
                <a:lnTo>
                  <a:pt x="5281193" y="5391351"/>
                </a:lnTo>
                <a:lnTo>
                  <a:pt x="5311569" y="5453679"/>
                </a:lnTo>
                <a:lnTo>
                  <a:pt x="5352070" y="5512112"/>
                </a:lnTo>
                <a:lnTo>
                  <a:pt x="5396621" y="5556910"/>
                </a:lnTo>
                <a:lnTo>
                  <a:pt x="5445223" y="5593916"/>
                </a:lnTo>
                <a:lnTo>
                  <a:pt x="5501925" y="5623133"/>
                </a:lnTo>
                <a:lnTo>
                  <a:pt x="5564702" y="5650401"/>
                </a:lnTo>
                <a:lnTo>
                  <a:pt x="5631529" y="5671826"/>
                </a:lnTo>
                <a:lnTo>
                  <a:pt x="5700381" y="5687409"/>
                </a:lnTo>
                <a:lnTo>
                  <a:pt x="5775309" y="5697148"/>
                </a:lnTo>
                <a:lnTo>
                  <a:pt x="5848212" y="5706885"/>
                </a:lnTo>
                <a:lnTo>
                  <a:pt x="5921114" y="5712729"/>
                </a:lnTo>
                <a:lnTo>
                  <a:pt x="5994016" y="5714677"/>
                </a:lnTo>
                <a:lnTo>
                  <a:pt x="6064894" y="5714677"/>
                </a:lnTo>
                <a:lnTo>
                  <a:pt x="6131720" y="5712729"/>
                </a:lnTo>
                <a:lnTo>
                  <a:pt x="6192472" y="5708834"/>
                </a:lnTo>
                <a:lnTo>
                  <a:pt x="6249174" y="5702990"/>
                </a:lnTo>
                <a:lnTo>
                  <a:pt x="6297776" y="5695199"/>
                </a:lnTo>
                <a:lnTo>
                  <a:pt x="6342327" y="5689356"/>
                </a:lnTo>
                <a:lnTo>
                  <a:pt x="6374728" y="5683513"/>
                </a:lnTo>
                <a:lnTo>
                  <a:pt x="6413205" y="5673774"/>
                </a:lnTo>
                <a:lnTo>
                  <a:pt x="6447631" y="5662087"/>
                </a:lnTo>
                <a:lnTo>
                  <a:pt x="6480032" y="5654297"/>
                </a:lnTo>
                <a:lnTo>
                  <a:pt x="6510408" y="5648453"/>
                </a:lnTo>
                <a:lnTo>
                  <a:pt x="6538759" y="5646506"/>
                </a:lnTo>
                <a:lnTo>
                  <a:pt x="6565085" y="5648453"/>
                </a:lnTo>
                <a:lnTo>
                  <a:pt x="6585335" y="5656245"/>
                </a:lnTo>
                <a:lnTo>
                  <a:pt x="6605587" y="5673774"/>
                </a:lnTo>
                <a:lnTo>
                  <a:pt x="6621787" y="5697148"/>
                </a:lnTo>
                <a:lnTo>
                  <a:pt x="6637988" y="5734155"/>
                </a:lnTo>
                <a:lnTo>
                  <a:pt x="6648112" y="5778953"/>
                </a:lnTo>
                <a:lnTo>
                  <a:pt x="6658238" y="5837385"/>
                </a:lnTo>
                <a:lnTo>
                  <a:pt x="6672413" y="5911398"/>
                </a:lnTo>
                <a:lnTo>
                  <a:pt x="6692665" y="5983466"/>
                </a:lnTo>
                <a:lnTo>
                  <a:pt x="6718990" y="6047741"/>
                </a:lnTo>
                <a:lnTo>
                  <a:pt x="6747341" y="6108121"/>
                </a:lnTo>
                <a:lnTo>
                  <a:pt x="6777717" y="6160710"/>
                </a:lnTo>
                <a:lnTo>
                  <a:pt x="6808093" y="6213299"/>
                </a:lnTo>
                <a:lnTo>
                  <a:pt x="6836444" y="6261992"/>
                </a:lnTo>
                <a:lnTo>
                  <a:pt x="6860745" y="6306790"/>
                </a:lnTo>
                <a:lnTo>
                  <a:pt x="6878971" y="6349641"/>
                </a:lnTo>
                <a:lnTo>
                  <a:pt x="6889096" y="6390544"/>
                </a:lnTo>
                <a:lnTo>
                  <a:pt x="6893146" y="6433394"/>
                </a:lnTo>
                <a:lnTo>
                  <a:pt x="6895171" y="6480140"/>
                </a:lnTo>
                <a:lnTo>
                  <a:pt x="6895171" y="6522990"/>
                </a:lnTo>
                <a:lnTo>
                  <a:pt x="6897197" y="6571684"/>
                </a:lnTo>
                <a:lnTo>
                  <a:pt x="6901246" y="6620377"/>
                </a:lnTo>
                <a:lnTo>
                  <a:pt x="6905297" y="6672966"/>
                </a:lnTo>
                <a:lnTo>
                  <a:pt x="6917447" y="6729451"/>
                </a:lnTo>
                <a:lnTo>
                  <a:pt x="6929597" y="6791778"/>
                </a:lnTo>
                <a:lnTo>
                  <a:pt x="6951873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innerShdw blurRad="215900" dist="508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/>
          <p:cNvGrpSpPr/>
          <p:nvPr/>
        </p:nvGrpSpPr>
        <p:grpSpPr>
          <a:xfrm>
            <a:off x="5927472" y="1026476"/>
            <a:ext cx="799900" cy="757728"/>
            <a:chOff x="4627083" y="903382"/>
            <a:chExt cx="1280160" cy="1280160"/>
          </a:xfrm>
        </p:grpSpPr>
        <p:sp>
          <p:nvSpPr>
            <p:cNvPr id="6" name="Oval 5"/>
            <p:cNvSpPr/>
            <p:nvPr/>
          </p:nvSpPr>
          <p:spPr>
            <a:xfrm>
              <a:off x="4627083" y="903382"/>
              <a:ext cx="1280160" cy="1280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Oval 6"/>
            <p:cNvSpPr/>
            <p:nvPr/>
          </p:nvSpPr>
          <p:spPr>
            <a:xfrm>
              <a:off x="4809963" y="1086262"/>
              <a:ext cx="914400" cy="914400"/>
            </a:xfrm>
            <a:prstGeom prst="ellipse">
              <a:avLst/>
            </a:prstGeom>
            <a:ln>
              <a:noFill/>
            </a:ln>
            <a:effectLst>
              <a:outerShdw blurRad="1905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7472" y="2057746"/>
            <a:ext cx="799900" cy="757728"/>
            <a:chOff x="4627083" y="903382"/>
            <a:chExt cx="1280160" cy="1280160"/>
          </a:xfrm>
          <a:solidFill>
            <a:srgbClr val="C00000"/>
          </a:solidFill>
        </p:grpSpPr>
        <p:sp>
          <p:nvSpPr>
            <p:cNvPr id="9" name="Oval 8"/>
            <p:cNvSpPr/>
            <p:nvPr/>
          </p:nvSpPr>
          <p:spPr>
            <a:xfrm>
              <a:off x="4627083" y="903382"/>
              <a:ext cx="1280160" cy="1280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Oval 9"/>
            <p:cNvSpPr/>
            <p:nvPr/>
          </p:nvSpPr>
          <p:spPr>
            <a:xfrm>
              <a:off x="4809963" y="1086262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7472" y="3089016"/>
            <a:ext cx="799900" cy="757728"/>
            <a:chOff x="4627083" y="903382"/>
            <a:chExt cx="1280160" cy="1280160"/>
          </a:xfrm>
          <a:solidFill>
            <a:schemeClr val="accent5">
              <a:lumMod val="75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4627083" y="903382"/>
              <a:ext cx="1280160" cy="1280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Oval 12"/>
            <p:cNvSpPr/>
            <p:nvPr/>
          </p:nvSpPr>
          <p:spPr>
            <a:xfrm>
              <a:off x="4809963" y="1086262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27472" y="4120287"/>
            <a:ext cx="799900" cy="757728"/>
            <a:chOff x="4627083" y="903382"/>
            <a:chExt cx="1280160" cy="1280160"/>
          </a:xfrm>
          <a:solidFill>
            <a:srgbClr val="0070C0"/>
          </a:solidFill>
        </p:grpSpPr>
        <p:sp>
          <p:nvSpPr>
            <p:cNvPr id="15" name="Oval 14"/>
            <p:cNvSpPr/>
            <p:nvPr/>
          </p:nvSpPr>
          <p:spPr>
            <a:xfrm>
              <a:off x="4627083" y="903382"/>
              <a:ext cx="1280160" cy="1280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Oval 15"/>
            <p:cNvSpPr/>
            <p:nvPr/>
          </p:nvSpPr>
          <p:spPr>
            <a:xfrm>
              <a:off x="4809963" y="1086262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04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939695" y="1208935"/>
            <a:ext cx="1530008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</a:t>
            </a:r>
            <a:r>
              <a:rPr lang="cs-CZ" sz="1350" spc="-83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350" spc="-83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endParaRPr lang="en-US" sz="1350" spc="-83" dirty="0">
              <a:ln w="31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6769" y="2191472"/>
            <a:ext cx="1530008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cs-CZ" sz="1350" spc="-83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 </a:t>
            </a:r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1350" spc="-83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en-US" sz="1350" spc="-83" dirty="0">
              <a:ln w="31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16769" y="3229911"/>
            <a:ext cx="1530008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cs-CZ" sz="1350" spc="-83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cs-CZ" sz="1350" spc="-83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endParaRPr lang="en-US" sz="1350" spc="-83" dirty="0">
              <a:ln w="31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16769" y="4361290"/>
            <a:ext cx="1530008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cs-CZ" sz="1350" spc="-83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1350" spc="-83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endParaRPr lang="en-US" sz="1350" spc="-83" dirty="0">
              <a:ln w="31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62709" y="2602736"/>
            <a:ext cx="297455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4446" y="4255265"/>
            <a:ext cx="297455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591152" y="1863197"/>
            <a:ext cx="1530008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cs-CZ" sz="1350" spc="-83" dirty="0">
                <a:ln w="31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Anonymita</a:t>
            </a:r>
            <a:endParaRPr lang="en-US" sz="1350" spc="-83" dirty="0">
              <a:ln w="31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91152" y="3278959"/>
            <a:ext cx="1530008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cs-CZ" sz="1350" spc="-83" dirty="0">
                <a:ln w="31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Neviditelnost</a:t>
            </a:r>
            <a:endParaRPr lang="en-US" sz="1350" spc="-83" dirty="0">
              <a:ln w="31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91152" y="4757511"/>
            <a:ext cx="1530008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cs-CZ" sz="1350" spc="-83" dirty="0">
                <a:ln w="31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Vzdálenost</a:t>
            </a:r>
            <a:endParaRPr lang="en-US" sz="1350" spc="-83" dirty="0">
              <a:ln w="31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13"/>
          <p:cNvGrpSpPr/>
          <p:nvPr/>
        </p:nvGrpSpPr>
        <p:grpSpPr>
          <a:xfrm>
            <a:off x="5927472" y="5100774"/>
            <a:ext cx="799900" cy="757728"/>
            <a:chOff x="4627083" y="903382"/>
            <a:chExt cx="1280160" cy="1280160"/>
          </a:xfrm>
          <a:solidFill>
            <a:srgbClr val="00B050"/>
          </a:solidFill>
        </p:grpSpPr>
        <p:sp>
          <p:nvSpPr>
            <p:cNvPr id="30" name="Oval 14"/>
            <p:cNvSpPr/>
            <p:nvPr/>
          </p:nvSpPr>
          <p:spPr>
            <a:xfrm>
              <a:off x="4627083" y="903382"/>
              <a:ext cx="1280160" cy="1280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1" name="Oval 15"/>
            <p:cNvSpPr/>
            <p:nvPr/>
          </p:nvSpPr>
          <p:spPr>
            <a:xfrm>
              <a:off x="4809963" y="1086262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  <a:r>
                <a:rPr lang="cs-CZ" b="1" dirty="0"/>
                <a:t>5</a:t>
              </a:r>
              <a:endParaRPr lang="en-US" b="1" dirty="0"/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9" y="2948820"/>
            <a:ext cx="841703" cy="110366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08" y="1434088"/>
            <a:ext cx="922837" cy="92283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77" y="4524889"/>
            <a:ext cx="936404" cy="836285"/>
          </a:xfrm>
          <a:prstGeom prst="rect">
            <a:avLst/>
          </a:prstGeom>
        </p:spPr>
      </p:pic>
      <p:sp>
        <p:nvSpPr>
          <p:cNvPr id="38" name="Rectangle 19"/>
          <p:cNvSpPr/>
          <p:nvPr/>
        </p:nvSpPr>
        <p:spPr>
          <a:xfrm>
            <a:off x="6831330" y="5296982"/>
            <a:ext cx="1530008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cs-CZ" sz="1350" spc="-83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50" spc="-83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350" spc="-83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50" spc="-83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endParaRPr lang="en-US" sz="1350" spc="-83" dirty="0">
              <a:ln w="31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68892" y="90641"/>
            <a:ext cx="2788920" cy="6832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 err="1"/>
              <a:t>Bystander</a:t>
            </a:r>
            <a:r>
              <a:rPr lang="cs-CZ" sz="1350" dirty="0"/>
              <a:t> </a:t>
            </a:r>
            <a:r>
              <a:rPr lang="cs-CZ" sz="1350" dirty="0" err="1"/>
              <a:t>Intervention</a:t>
            </a:r>
            <a:r>
              <a:rPr lang="cs-CZ" sz="1350" dirty="0"/>
              <a:t> Model (</a:t>
            </a:r>
            <a:r>
              <a:rPr lang="cs-CZ" sz="1350" dirty="0" err="1"/>
              <a:t>Latané</a:t>
            </a:r>
            <a:r>
              <a:rPr lang="cs-CZ" sz="1350" dirty="0"/>
              <a:t> &amp; </a:t>
            </a:r>
            <a:r>
              <a:rPr lang="cs-CZ" sz="1350" dirty="0" err="1"/>
              <a:t>Darley</a:t>
            </a:r>
            <a:r>
              <a:rPr lang="cs-CZ" sz="1350" dirty="0"/>
              <a:t>, 1970)</a:t>
            </a:r>
          </a:p>
        </p:txBody>
      </p:sp>
    </p:spTree>
    <p:extLst>
      <p:ext uri="{BB962C8B-B14F-4D97-AF65-F5344CB8AC3E}">
        <p14:creationId xmlns:p14="http://schemas.microsoft.com/office/powerpoint/2010/main" val="161402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FF9CC-92A6-4F6D-BC79-94E99F22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agrese - dimenze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475504-3FBD-428C-82A7-AFD327DF3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Přímá </a:t>
            </a:r>
            <a:r>
              <a:rPr lang="cs-CZ" dirty="0" err="1"/>
              <a:t>vs</a:t>
            </a:r>
            <a:r>
              <a:rPr lang="cs-CZ" dirty="0"/>
              <a:t> nepřímá</a:t>
            </a:r>
          </a:p>
          <a:p>
            <a:r>
              <a:rPr lang="cs-CZ" dirty="0"/>
              <a:t>Soukromá </a:t>
            </a:r>
            <a:r>
              <a:rPr lang="cs-CZ" dirty="0" err="1"/>
              <a:t>vs</a:t>
            </a:r>
            <a:r>
              <a:rPr lang="cs-CZ" dirty="0"/>
              <a:t> veřejná</a:t>
            </a:r>
          </a:p>
          <a:p>
            <a:r>
              <a:rPr lang="cs-CZ" dirty="0"/>
              <a:t>Komunikována oběti </a:t>
            </a:r>
            <a:r>
              <a:rPr lang="cs-CZ" dirty="0" err="1"/>
              <a:t>vs</a:t>
            </a:r>
            <a:r>
              <a:rPr lang="cs-CZ" dirty="0"/>
              <a:t> ostatním</a:t>
            </a:r>
          </a:p>
          <a:p>
            <a:endParaRPr lang="cs-CZ" dirty="0"/>
          </a:p>
          <a:p>
            <a:r>
              <a:rPr lang="cs-CZ" dirty="0"/>
              <a:t>Aspekty vázané na technologie?</a:t>
            </a:r>
          </a:p>
          <a:p>
            <a:r>
              <a:rPr lang="cs-CZ" dirty="0"/>
              <a:t>Dříve – přes internet, poté i mobilní telefon, poté </a:t>
            </a:r>
            <a:r>
              <a:rPr lang="cs-CZ" dirty="0" err="1"/>
              <a:t>smartphone</a:t>
            </a:r>
            <a:r>
              <a:rPr lang="cs-CZ" dirty="0"/>
              <a:t> (dnes?)</a:t>
            </a:r>
          </a:p>
          <a:p>
            <a:r>
              <a:rPr lang="cs-CZ" dirty="0"/>
              <a:t>Jeden kanál a multiplicitní útoky</a:t>
            </a:r>
          </a:p>
          <a:p>
            <a:r>
              <a:rPr lang="cs-CZ" dirty="0"/>
              <a:t>Specifické prostředí (komunity, hry) a sociální média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1B5ED1-E156-4E57-8314-CD187761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online agrese – s ohledem na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/>
              <a:t>Online </a:t>
            </a:r>
            <a:r>
              <a:rPr lang="cs-CZ" sz="2800" dirty="0" err="1"/>
              <a:t>disinhibice</a:t>
            </a:r>
            <a:r>
              <a:rPr lang="cs-CZ" sz="2800" dirty="0"/>
              <a:t> (</a:t>
            </a:r>
            <a:r>
              <a:rPr lang="cs-CZ" sz="2800" dirty="0" err="1"/>
              <a:t>Suler</a:t>
            </a:r>
            <a:r>
              <a:rPr lang="cs-CZ" sz="2800" dirty="0"/>
              <a:t>, 2004)</a:t>
            </a:r>
          </a:p>
          <a:p>
            <a:pPr lvl="1" indent="-457200"/>
            <a:r>
              <a:rPr lang="cs-CZ" sz="2400" b="1" dirty="0">
                <a:cs typeface="Calibri Light" panose="020F0302020204030204" pitchFamily="34" charset="0"/>
              </a:rPr>
              <a:t>Anonymita</a:t>
            </a:r>
            <a:r>
              <a:rPr lang="cs-CZ" sz="2400" dirty="0">
                <a:cs typeface="Calibri Light" panose="020F0302020204030204" pitchFamily="34" charset="0"/>
              </a:rPr>
              <a:t> – </a:t>
            </a:r>
            <a:r>
              <a:rPr lang="cs-CZ" sz="2400" i="1" dirty="0" err="1">
                <a:cs typeface="Calibri Light" panose="020F0302020204030204" pitchFamily="34" charset="0"/>
              </a:rPr>
              <a:t>You</a:t>
            </a:r>
            <a:r>
              <a:rPr lang="cs-CZ" sz="2400" i="1" dirty="0">
                <a:cs typeface="Calibri Light" panose="020F0302020204030204" pitchFamily="34" charset="0"/>
              </a:rPr>
              <a:t> </a:t>
            </a:r>
            <a:r>
              <a:rPr lang="cs-CZ" sz="2400" i="1" dirty="0" err="1">
                <a:cs typeface="Calibri Light" panose="020F0302020204030204" pitchFamily="34" charset="0"/>
              </a:rPr>
              <a:t>Don`t</a:t>
            </a:r>
            <a:r>
              <a:rPr lang="cs-CZ" sz="2400" i="1" dirty="0">
                <a:cs typeface="Calibri Light" panose="020F0302020204030204" pitchFamily="34" charset="0"/>
              </a:rPr>
              <a:t> </a:t>
            </a:r>
            <a:r>
              <a:rPr lang="cs-CZ" sz="2400" i="1" dirty="0" err="1">
                <a:cs typeface="Calibri Light" panose="020F0302020204030204" pitchFamily="34" charset="0"/>
              </a:rPr>
              <a:t>Know</a:t>
            </a:r>
            <a:r>
              <a:rPr lang="cs-CZ" sz="2400" i="1" dirty="0">
                <a:cs typeface="Calibri Light" panose="020F0302020204030204" pitchFamily="34" charset="0"/>
              </a:rPr>
              <a:t> </a:t>
            </a:r>
            <a:r>
              <a:rPr lang="cs-CZ" sz="2400" i="1" dirty="0" err="1">
                <a:cs typeface="Calibri Light" panose="020F0302020204030204" pitchFamily="34" charset="0"/>
              </a:rPr>
              <a:t>Me</a:t>
            </a:r>
            <a:endParaRPr lang="cs-CZ" sz="2400" i="1" dirty="0">
              <a:cs typeface="Calibri Light" panose="020F0302020204030204" pitchFamily="34" charset="0"/>
            </a:endParaRPr>
          </a:p>
          <a:p>
            <a:pPr lvl="1" indent="-457200"/>
            <a:r>
              <a:rPr lang="cs-CZ" sz="2400" b="1" dirty="0">
                <a:cs typeface="Calibri Light" panose="020F0302020204030204" pitchFamily="34" charset="0"/>
              </a:rPr>
              <a:t>Neviditelnost</a:t>
            </a:r>
            <a:r>
              <a:rPr lang="cs-CZ" sz="2400" dirty="0">
                <a:cs typeface="Calibri Light" panose="020F0302020204030204" pitchFamily="34" charset="0"/>
              </a:rPr>
              <a:t> – </a:t>
            </a:r>
            <a:r>
              <a:rPr lang="cs-CZ" sz="2400" i="1" dirty="0" err="1">
                <a:cs typeface="Calibri Light" panose="020F0302020204030204" pitchFamily="34" charset="0"/>
              </a:rPr>
              <a:t>You</a:t>
            </a:r>
            <a:r>
              <a:rPr lang="cs-CZ" sz="2400" i="1" dirty="0">
                <a:cs typeface="Calibri Light" panose="020F0302020204030204" pitchFamily="34" charset="0"/>
              </a:rPr>
              <a:t> </a:t>
            </a:r>
            <a:r>
              <a:rPr lang="cs-CZ" sz="2400" i="1" dirty="0" err="1">
                <a:cs typeface="Calibri Light" panose="020F0302020204030204" pitchFamily="34" charset="0"/>
              </a:rPr>
              <a:t>Can`t</a:t>
            </a:r>
            <a:r>
              <a:rPr lang="cs-CZ" sz="2400" i="1" dirty="0">
                <a:cs typeface="Calibri Light" panose="020F0302020204030204" pitchFamily="34" charset="0"/>
              </a:rPr>
              <a:t> </a:t>
            </a:r>
            <a:r>
              <a:rPr lang="cs-CZ" sz="2400" i="1" dirty="0" err="1">
                <a:cs typeface="Calibri Light" panose="020F0302020204030204" pitchFamily="34" charset="0"/>
              </a:rPr>
              <a:t>See</a:t>
            </a:r>
            <a:r>
              <a:rPr lang="cs-CZ" sz="2400" i="1" dirty="0">
                <a:cs typeface="Calibri Light" panose="020F0302020204030204" pitchFamily="34" charset="0"/>
              </a:rPr>
              <a:t> </a:t>
            </a:r>
            <a:r>
              <a:rPr lang="cs-CZ" sz="2400" i="1" dirty="0" err="1">
                <a:cs typeface="Calibri Light" panose="020F0302020204030204" pitchFamily="34" charset="0"/>
              </a:rPr>
              <a:t>Me</a:t>
            </a:r>
            <a:endParaRPr lang="cs-CZ" sz="2400" i="1" dirty="0">
              <a:cs typeface="Calibri Light" panose="020F0302020204030204" pitchFamily="34" charset="0"/>
            </a:endParaRPr>
          </a:p>
          <a:p>
            <a:pPr lvl="1" indent="-457200"/>
            <a:r>
              <a:rPr lang="cs-CZ" sz="2400" b="1" dirty="0" err="1">
                <a:cs typeface="Calibri Light" panose="020F0302020204030204" pitchFamily="34" charset="0"/>
              </a:rPr>
              <a:t>Asynchronicita</a:t>
            </a:r>
            <a:r>
              <a:rPr lang="cs-CZ" sz="2400" dirty="0">
                <a:cs typeface="Calibri Light" panose="020F0302020204030204" pitchFamily="34" charset="0"/>
              </a:rPr>
              <a:t> – </a:t>
            </a:r>
            <a:r>
              <a:rPr lang="cs-CZ" sz="2400" i="1" dirty="0" err="1">
                <a:cs typeface="Calibri Light" panose="020F0302020204030204" pitchFamily="34" charset="0"/>
              </a:rPr>
              <a:t>See</a:t>
            </a:r>
            <a:r>
              <a:rPr lang="cs-CZ" sz="2400" i="1" dirty="0">
                <a:cs typeface="Calibri Light" panose="020F0302020204030204" pitchFamily="34" charset="0"/>
              </a:rPr>
              <a:t> </a:t>
            </a:r>
            <a:r>
              <a:rPr lang="cs-CZ" sz="2400" i="1" dirty="0" err="1">
                <a:cs typeface="Calibri Light" panose="020F0302020204030204" pitchFamily="34" charset="0"/>
              </a:rPr>
              <a:t>You</a:t>
            </a:r>
            <a:r>
              <a:rPr lang="cs-CZ" sz="2400" i="1" dirty="0">
                <a:cs typeface="Calibri Light" panose="020F0302020204030204" pitchFamily="34" charset="0"/>
              </a:rPr>
              <a:t> </a:t>
            </a:r>
            <a:r>
              <a:rPr lang="cs-CZ" sz="2400" i="1" dirty="0" err="1">
                <a:cs typeface="Calibri Light" panose="020F0302020204030204" pitchFamily="34" charset="0"/>
              </a:rPr>
              <a:t>Later</a:t>
            </a:r>
            <a:endParaRPr lang="cs-CZ" sz="2400" i="1" dirty="0">
              <a:cs typeface="Calibri Light" panose="020F0302020204030204" pitchFamily="34" charset="0"/>
            </a:endParaRPr>
          </a:p>
          <a:p>
            <a:pPr lvl="1" indent="-457200"/>
            <a:r>
              <a:rPr lang="cs-CZ" sz="2400" b="1" dirty="0">
                <a:cs typeface="Calibri Light" panose="020F0302020204030204" pitchFamily="34" charset="0"/>
              </a:rPr>
              <a:t>Solipsistická introjekce </a:t>
            </a:r>
            <a:r>
              <a:rPr lang="cs-CZ" sz="2400" dirty="0">
                <a:cs typeface="Calibri Light" panose="020F0302020204030204" pitchFamily="34" charset="0"/>
              </a:rPr>
              <a:t>– </a:t>
            </a:r>
            <a:r>
              <a:rPr lang="cs-CZ" sz="2400" i="1" dirty="0" err="1">
                <a:cs typeface="Calibri Light" panose="020F0302020204030204" pitchFamily="34" charset="0"/>
              </a:rPr>
              <a:t>It`s</a:t>
            </a:r>
            <a:r>
              <a:rPr lang="cs-CZ" sz="2400" i="1" dirty="0">
                <a:cs typeface="Calibri Light" panose="020F0302020204030204" pitchFamily="34" charset="0"/>
              </a:rPr>
              <a:t> </a:t>
            </a:r>
            <a:r>
              <a:rPr lang="cs-CZ" sz="2400" i="1" dirty="0" err="1">
                <a:cs typeface="Calibri Light" panose="020F0302020204030204" pitchFamily="34" charset="0"/>
              </a:rPr>
              <a:t>All</a:t>
            </a:r>
            <a:r>
              <a:rPr lang="cs-CZ" sz="2400" i="1" dirty="0">
                <a:cs typeface="Calibri Light" panose="020F0302020204030204" pitchFamily="34" charset="0"/>
              </a:rPr>
              <a:t> in My </a:t>
            </a:r>
            <a:r>
              <a:rPr lang="cs-CZ" sz="2400" i="1" dirty="0" err="1">
                <a:cs typeface="Calibri Light" panose="020F0302020204030204" pitchFamily="34" charset="0"/>
              </a:rPr>
              <a:t>Head</a:t>
            </a:r>
            <a:endParaRPr lang="cs-CZ" sz="2400" i="1" dirty="0">
              <a:cs typeface="Calibri Light" panose="020F0302020204030204" pitchFamily="34" charset="0"/>
            </a:endParaRPr>
          </a:p>
          <a:p>
            <a:pPr lvl="1" indent="-457200"/>
            <a:r>
              <a:rPr lang="cs-CZ" sz="2400" b="1" dirty="0" err="1">
                <a:cs typeface="Calibri Light" panose="020F0302020204030204" pitchFamily="34" charset="0"/>
              </a:rPr>
              <a:t>Disociativní</a:t>
            </a:r>
            <a:r>
              <a:rPr lang="cs-CZ" sz="2400" b="1" dirty="0">
                <a:cs typeface="Calibri Light" panose="020F0302020204030204" pitchFamily="34" charset="0"/>
              </a:rPr>
              <a:t> představivost </a:t>
            </a:r>
            <a:r>
              <a:rPr lang="cs-CZ" sz="2400" dirty="0">
                <a:cs typeface="Calibri Light" panose="020F0302020204030204" pitchFamily="34" charset="0"/>
              </a:rPr>
              <a:t>– </a:t>
            </a:r>
            <a:r>
              <a:rPr lang="cs-CZ" sz="2400" i="1" dirty="0" err="1">
                <a:cs typeface="Calibri Light" panose="020F0302020204030204" pitchFamily="34" charset="0"/>
              </a:rPr>
              <a:t>It`s</a:t>
            </a:r>
            <a:r>
              <a:rPr lang="cs-CZ" sz="2400" i="1" dirty="0">
                <a:cs typeface="Calibri Light" panose="020F0302020204030204" pitchFamily="34" charset="0"/>
              </a:rPr>
              <a:t> Just a Game</a:t>
            </a:r>
          </a:p>
          <a:p>
            <a:pPr lvl="1" indent="-457200"/>
            <a:r>
              <a:rPr lang="cs-CZ" sz="2400" b="1" dirty="0">
                <a:cs typeface="Calibri Light" panose="020F0302020204030204" pitchFamily="34" charset="0"/>
              </a:rPr>
              <a:t>Minimalizace autority </a:t>
            </a:r>
            <a:r>
              <a:rPr lang="cs-CZ" sz="2400" dirty="0">
                <a:cs typeface="Calibri Light" panose="020F0302020204030204" pitchFamily="34" charset="0"/>
              </a:rPr>
              <a:t>– </a:t>
            </a:r>
            <a:r>
              <a:rPr lang="cs-CZ" sz="2400" i="1" dirty="0" err="1">
                <a:cs typeface="Calibri Light" panose="020F0302020204030204" pitchFamily="34" charset="0"/>
              </a:rPr>
              <a:t>We`re</a:t>
            </a:r>
            <a:r>
              <a:rPr lang="cs-CZ" sz="2400" i="1" dirty="0">
                <a:cs typeface="Calibri Light" panose="020F0302020204030204" pitchFamily="34" charset="0"/>
              </a:rPr>
              <a:t> </a:t>
            </a:r>
            <a:r>
              <a:rPr lang="cs-CZ" sz="2400" i="1" dirty="0" err="1">
                <a:cs typeface="Calibri Light" panose="020F0302020204030204" pitchFamily="34" charset="0"/>
              </a:rPr>
              <a:t>Equals</a:t>
            </a:r>
            <a:endParaRPr lang="cs-CZ" sz="2400" i="1" dirty="0">
              <a:cs typeface="Calibri Light" panose="020F0302020204030204" pitchFamily="34" charset="0"/>
            </a:endParaRPr>
          </a:p>
          <a:p>
            <a:pPr lvl="1"/>
            <a:endParaRPr lang="cs-CZ" sz="2400" dirty="0"/>
          </a:p>
          <a:p>
            <a:r>
              <a:rPr lang="cs-CZ" sz="2800" dirty="0"/>
              <a:t>Vnímaná anonymita vs. Identifikovatelnost</a:t>
            </a:r>
          </a:p>
          <a:p>
            <a:r>
              <a:rPr lang="cs-CZ" sz="2000" dirty="0"/>
              <a:t>Menší anonymita – snížení agresivních komentářů v diskusích (</a:t>
            </a:r>
            <a:r>
              <a:rPr lang="cs-CZ" sz="2000" dirty="0" err="1"/>
              <a:t>Cho</a:t>
            </a:r>
            <a:r>
              <a:rPr lang="cs-CZ" sz="2000" dirty="0"/>
              <a:t> &amp; </a:t>
            </a:r>
            <a:r>
              <a:rPr lang="cs-CZ" sz="2000" dirty="0" err="1"/>
              <a:t>Kwon</a:t>
            </a:r>
            <a:r>
              <a:rPr lang="cs-CZ" sz="2000" dirty="0"/>
              <a:t>, 2015)</a:t>
            </a:r>
          </a:p>
          <a:p>
            <a:pPr lvl="1"/>
            <a:endParaRPr lang="cs-CZ" sz="2400" dirty="0"/>
          </a:p>
          <a:p>
            <a:r>
              <a:rPr lang="cs-CZ" sz="2800" dirty="0"/>
              <a:t>Např. jedinci s </a:t>
            </a:r>
            <a:r>
              <a:rPr lang="cs-CZ" sz="2800" dirty="0" err="1"/>
              <a:t>low</a:t>
            </a:r>
            <a:r>
              <a:rPr lang="cs-CZ" sz="2800" dirty="0"/>
              <a:t> </a:t>
            </a:r>
            <a:r>
              <a:rPr lang="cs-CZ" sz="2800" dirty="0" err="1"/>
              <a:t>self-control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18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online agrese – s ohledem na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SIDE model</a:t>
            </a:r>
          </a:p>
          <a:p>
            <a:pPr lvl="1"/>
            <a:r>
              <a:rPr lang="cs-CZ" sz="2400" dirty="0"/>
              <a:t>Role sociální identity (</a:t>
            </a:r>
            <a:r>
              <a:rPr lang="cs-CZ" sz="2400" dirty="0" err="1"/>
              <a:t>Tajfel</a:t>
            </a:r>
            <a:r>
              <a:rPr lang="cs-CZ" sz="2400" dirty="0"/>
              <a:t>, Turner)</a:t>
            </a:r>
          </a:p>
          <a:p>
            <a:pPr lvl="1"/>
            <a:endParaRPr lang="cs-CZ" sz="2400" dirty="0"/>
          </a:p>
          <a:p>
            <a:r>
              <a:rPr lang="cs-CZ" dirty="0" err="1"/>
              <a:t>Deindividuace</a:t>
            </a:r>
            <a:r>
              <a:rPr lang="cs-CZ" dirty="0"/>
              <a:t>? V podmínkách anonymity vyšší identifikace se skupinou</a:t>
            </a:r>
          </a:p>
          <a:p>
            <a:endParaRPr lang="cs-CZ" dirty="0"/>
          </a:p>
          <a:p>
            <a:r>
              <a:rPr lang="cs-CZ" dirty="0"/>
              <a:t>Nejsou přítomny (viditelné) individuální znaky</a:t>
            </a:r>
          </a:p>
          <a:p>
            <a:r>
              <a:rPr lang="cs-CZ" dirty="0"/>
              <a:t>Naopak často přítomnost těch skupinových</a:t>
            </a:r>
          </a:p>
          <a:p>
            <a:r>
              <a:rPr lang="cs-CZ" dirty="0"/>
              <a:t>Zvyšuje se výraznost sociální identity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49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SIDE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Skupina ovlivňuje naše normy, postoje a chování</a:t>
            </a:r>
          </a:p>
          <a:p>
            <a:endParaRPr lang="cs-CZ" dirty="0"/>
          </a:p>
          <a:p>
            <a:r>
              <a:rPr lang="cs-CZ" dirty="0"/>
              <a:t>Výraznost sociální identity</a:t>
            </a:r>
          </a:p>
          <a:p>
            <a:pPr lvl="1"/>
            <a:r>
              <a:rPr lang="cs-CZ" dirty="0"/>
              <a:t>Definujeme se více v rámci skupinové příslušnosti</a:t>
            </a:r>
          </a:p>
          <a:p>
            <a:pPr lvl="1"/>
            <a:r>
              <a:rPr lang="cs-CZ" dirty="0"/>
              <a:t>Vliv na postoje i chování – </a:t>
            </a:r>
            <a:r>
              <a:rPr lang="cs-CZ" dirty="0" err="1"/>
              <a:t>disinhibované</a:t>
            </a:r>
            <a:r>
              <a:rPr lang="cs-CZ" dirty="0"/>
              <a:t> chování</a:t>
            </a:r>
          </a:p>
          <a:p>
            <a:r>
              <a:rPr lang="cs-CZ" dirty="0"/>
              <a:t>Skupinová a </a:t>
            </a:r>
            <a:r>
              <a:rPr lang="cs-CZ" dirty="0" err="1"/>
              <a:t>meziskupinová</a:t>
            </a:r>
            <a:r>
              <a:rPr lang="cs-CZ" dirty="0"/>
              <a:t> interakce</a:t>
            </a:r>
          </a:p>
          <a:p>
            <a:pPr lvl="1"/>
            <a:r>
              <a:rPr lang="cs-CZ" dirty="0"/>
              <a:t>Konformita, </a:t>
            </a:r>
            <a:r>
              <a:rPr lang="cs-CZ" dirty="0" err="1"/>
              <a:t>stereotypizace</a:t>
            </a:r>
            <a:r>
              <a:rPr lang="cs-CZ" dirty="0"/>
              <a:t> diskriminace…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7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FE87FCC-4CCF-57AE-945D-A36D05C6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Kybernenávist</a:t>
            </a:r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90C347E7-506B-C4C5-9E98-0755C8579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1998270"/>
            <a:ext cx="3935029" cy="31051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ástupný obsah 7">
            <a:extLst>
              <a:ext uri="{FF2B5EF4-FFF2-40B4-BE49-F238E27FC236}">
                <a16:creationId xmlns:a16="http://schemas.microsoft.com/office/drawing/2014/main" id="{D342B0DF-6F8D-44A1-5712-391571A631A6}"/>
              </a:ext>
            </a:extLst>
          </p:cNvPr>
          <p:cNvSpPr txBox="1">
            <a:spLocks/>
          </p:cNvSpPr>
          <p:nvPr/>
        </p:nvSpPr>
        <p:spPr>
          <a:xfrm>
            <a:off x="4572000" y="1027907"/>
            <a:ext cx="4099393" cy="3104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cs-CZ" sz="1600" kern="0" dirty="0"/>
              <a:t>Nenávistné projevy vyjádřené prostřednictvím ICT</a:t>
            </a:r>
          </a:p>
          <a:p>
            <a:pPr algn="just"/>
            <a:r>
              <a:rPr lang="cs-CZ" sz="1600" kern="0" dirty="0"/>
              <a:t>Útočí na </a:t>
            </a:r>
            <a:r>
              <a:rPr lang="cs-CZ" sz="1600" b="1" kern="0" dirty="0">
                <a:solidFill>
                  <a:srgbClr val="0000DC"/>
                </a:solidFill>
              </a:rPr>
              <a:t>sociální identitu </a:t>
            </a:r>
            <a:r>
              <a:rPr lang="cs-CZ" sz="1600" kern="0" dirty="0"/>
              <a:t>– skupinovou příslušnost nebo skupinové charakteristiky</a:t>
            </a:r>
          </a:p>
          <a:p>
            <a:pPr algn="just"/>
            <a:r>
              <a:rPr lang="cs-CZ" sz="1600" kern="0" dirty="0"/>
              <a:t>Je motivována </a:t>
            </a:r>
            <a:r>
              <a:rPr lang="cs-CZ" sz="1600" b="1" kern="0" dirty="0"/>
              <a:t>předsudky</a:t>
            </a:r>
            <a:r>
              <a:rPr lang="cs-CZ" sz="1600" kern="0" dirty="0"/>
              <a:t> a negativními </a:t>
            </a:r>
            <a:r>
              <a:rPr lang="cs-CZ" sz="1600" b="1" kern="0" dirty="0"/>
              <a:t>stereotypy</a:t>
            </a:r>
            <a:r>
              <a:rPr lang="cs-CZ" sz="1600" kern="0" dirty="0"/>
              <a:t> o skupinách</a:t>
            </a:r>
          </a:p>
          <a:p>
            <a:pPr algn="just"/>
            <a:r>
              <a:rPr lang="cs-CZ" sz="1600" kern="0" dirty="0"/>
              <a:t>Sociální identita může být vnímána jen agresorem</a:t>
            </a:r>
          </a:p>
          <a:p>
            <a:pPr algn="just"/>
            <a:r>
              <a:rPr lang="cs-CZ" sz="1600" kern="0" dirty="0"/>
              <a:t>Soukromé zprávy, příspěvky na SNS, komentáře ve veřejných diskuzích, extrémistické skupiny a stránky, …</a:t>
            </a:r>
          </a:p>
          <a:p>
            <a:pPr algn="just"/>
            <a:r>
              <a:rPr lang="cs-CZ" sz="1600" kern="0" dirty="0">
                <a:latin typeface="+mj-lt"/>
                <a:cs typeface="Calibri Light" panose="020F0302020204030204" pitchFamily="34" charset="0"/>
              </a:rPr>
              <a:t>Text, audiovizuální obsahy, interaktivní obsahy</a:t>
            </a:r>
          </a:p>
          <a:p>
            <a:pPr marL="54000" indent="0" algn="just">
              <a:buNone/>
            </a:pPr>
            <a:endParaRPr lang="cs-CZ" sz="1200" kern="0" dirty="0"/>
          </a:p>
          <a:p>
            <a:pPr algn="just"/>
            <a:endParaRPr lang="cs-CZ" sz="1200" kern="0" dirty="0"/>
          </a:p>
        </p:txBody>
      </p:sp>
    </p:spTree>
    <p:extLst>
      <p:ext uri="{BB962C8B-B14F-4D97-AF65-F5344CB8AC3E}">
        <p14:creationId xmlns:p14="http://schemas.microsoft.com/office/powerpoint/2010/main" val="4728485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1917</Words>
  <Application>Microsoft Office PowerPoint</Application>
  <PresentationFormat>Předvádění na obrazovce (4:3)</PresentationFormat>
  <Paragraphs>310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Motiv Office</vt:lpstr>
      <vt:lpstr>Agrese online</vt:lpstr>
      <vt:lpstr>Agrese online</vt:lpstr>
      <vt:lpstr>Agrese</vt:lpstr>
      <vt:lpstr>Agrese online</vt:lpstr>
      <vt:lpstr>Online agrese - dimenze</vt:lpstr>
      <vt:lpstr>Vysvětlení online agrese – s ohledem na prostředí</vt:lpstr>
      <vt:lpstr>Vysvětlení online agrese – s ohledem na prostředí</vt:lpstr>
      <vt:lpstr>SIDE model</vt:lpstr>
      <vt:lpstr>Kybernenávist</vt:lpstr>
      <vt:lpstr>Kybernenávist</vt:lpstr>
      <vt:lpstr>Kyberšikana a online obtěžování</vt:lpstr>
      <vt:lpstr>Prezentace aplikace PowerPoint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Prevalence zkušeností s kyberagresí</vt:lpstr>
      <vt:lpstr>Prevalence zkušeností s kyberagresí</vt:lpstr>
      <vt:lpstr>Viktimizace</vt:lpstr>
      <vt:lpstr>Prezentace aplikace PowerPoint</vt:lpstr>
      <vt:lpstr>Prezentace aplikace PowerPoint</vt:lpstr>
      <vt:lpstr>Prezentace aplikace PowerPoint</vt:lpstr>
      <vt:lpstr>Agrese - útočníci</vt:lpstr>
      <vt:lpstr>Prezentace aplikace PowerPoint</vt:lpstr>
      <vt:lpstr>Překryv zkušeností online a offline</vt:lpstr>
      <vt:lpstr>Překryv agrese online a offline</vt:lpstr>
      <vt:lpstr>Překryv agrese online a offline</vt:lpstr>
      <vt:lpstr>Překryv agrese online a offline</vt:lpstr>
      <vt:lpstr>Překryv agrese online a offline</vt:lpstr>
      <vt:lpstr>Překryv agrese online a offline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Prezentace aplikace PowerPoint</vt:lpstr>
      <vt:lpstr>Kyberšikana a online obtěžování</vt:lpstr>
      <vt:lpstr>Prezentace aplikace PowerPoint</vt:lpstr>
      <vt:lpstr>Specifika online prostředí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life and intolerance online</dc:title>
  <dc:creator>Hana M</dc:creator>
  <cp:lastModifiedBy>Hana Macháčková</cp:lastModifiedBy>
  <cp:revision>663</cp:revision>
  <dcterms:created xsi:type="dcterms:W3CDTF">2014-11-27T05:54:34Z</dcterms:created>
  <dcterms:modified xsi:type="dcterms:W3CDTF">2023-04-11T04:23:40Z</dcterms:modified>
</cp:coreProperties>
</file>