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3" r:id="rId1"/>
  </p:sldMasterIdLst>
  <p:notesMasterIdLst>
    <p:notesMasterId r:id="rId37"/>
  </p:notesMasterIdLst>
  <p:sldIdLst>
    <p:sldId id="256" r:id="rId2"/>
    <p:sldId id="320" r:id="rId3"/>
    <p:sldId id="281" r:id="rId4"/>
    <p:sldId id="282" r:id="rId5"/>
    <p:sldId id="283" r:id="rId6"/>
    <p:sldId id="292" r:id="rId7"/>
    <p:sldId id="319" r:id="rId8"/>
    <p:sldId id="297" r:id="rId9"/>
    <p:sldId id="298" r:id="rId10"/>
    <p:sldId id="299" r:id="rId11"/>
    <p:sldId id="303" r:id="rId12"/>
    <p:sldId id="315" r:id="rId13"/>
    <p:sldId id="316" r:id="rId14"/>
    <p:sldId id="289" r:id="rId15"/>
    <p:sldId id="317" r:id="rId16"/>
    <p:sldId id="294" r:id="rId17"/>
    <p:sldId id="267" r:id="rId18"/>
    <p:sldId id="318" r:id="rId19"/>
    <p:sldId id="262" r:id="rId20"/>
    <p:sldId id="307" r:id="rId21"/>
    <p:sldId id="284" r:id="rId22"/>
    <p:sldId id="304" r:id="rId23"/>
    <p:sldId id="309" r:id="rId24"/>
    <p:sldId id="311" r:id="rId25"/>
    <p:sldId id="312" r:id="rId26"/>
    <p:sldId id="313" r:id="rId27"/>
    <p:sldId id="285" r:id="rId28"/>
    <p:sldId id="291" r:id="rId29"/>
    <p:sldId id="286" r:id="rId30"/>
    <p:sldId id="287" r:id="rId31"/>
    <p:sldId id="288" r:id="rId32"/>
    <p:sldId id="293" r:id="rId33"/>
    <p:sldId id="305" r:id="rId34"/>
    <p:sldId id="314" r:id="rId35"/>
    <p:sldId id="264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86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F36F9C-4BB5-4A97-B2CC-327CAAC167DC}" type="datetimeFigureOut">
              <a:rPr lang="cs-CZ" smtClean="0"/>
              <a:t>07.03.2023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1FD99F-E3B1-4BD0-B9E3-39875B3CAD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85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Z" baseline="30000" dirty="0">
                <a:solidFill>
                  <a:schemeClr val="tx1"/>
                </a:solidFill>
              </a:rPr>
              <a:t>1 a</a:t>
            </a:r>
            <a:r>
              <a:rPr lang="en-CZ" baseline="0" dirty="0">
                <a:solidFill>
                  <a:schemeClr val="tx1"/>
                </a:solidFill>
              </a:rPr>
              <a:t>wareness (EUKO), perceived susceptibility and severity</a:t>
            </a:r>
          </a:p>
          <a:p>
            <a:r>
              <a:rPr lang="en-CZ" baseline="30000" dirty="0">
                <a:solidFill>
                  <a:schemeClr val="tx1"/>
                </a:solidFill>
              </a:rPr>
              <a:t>2 </a:t>
            </a:r>
            <a:r>
              <a:rPr lang="en-CZ" baseline="0" dirty="0">
                <a:solidFill>
                  <a:schemeClr val="tx1"/>
                </a:solidFill>
              </a:rPr>
              <a:t>e.g. emotional problems</a:t>
            </a:r>
          </a:p>
          <a:p>
            <a:r>
              <a:rPr lang="en-CZ" baseline="30000" dirty="0">
                <a:solidFill>
                  <a:schemeClr val="tx1"/>
                </a:solidFill>
              </a:rPr>
              <a:t>3</a:t>
            </a:r>
            <a:r>
              <a:rPr lang="en-CZ" baseline="0" dirty="0">
                <a:solidFill>
                  <a:schemeClr val="tx1"/>
                </a:solidFill>
              </a:rPr>
              <a:t> mesolevel from EST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Z" baseline="0" dirty="0">
                <a:solidFill>
                  <a:schemeClr val="tx1"/>
                </a:solidFill>
              </a:rPr>
              <a:t>same arrows to the risky behaviours online as in individual level (I didn’t draw it for the sake of legibility)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CZ" baseline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Z" baseline="0" dirty="0">
                <a:solidFill>
                  <a:schemeClr val="tx1"/>
                </a:solidFill>
              </a:rPr>
              <a:t>DSMM black, PBT red, EST blue, </a:t>
            </a:r>
            <a:r>
              <a:rPr lang="en-CZ" baseline="0" dirty="0">
                <a:solidFill>
                  <a:schemeClr val="accent6">
                    <a:lumMod val="75000"/>
                  </a:schemeClr>
                </a:solidFill>
              </a:rPr>
              <a:t>HBM green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FF1EB9-05E3-724D-8A03-7DD5FD4BC32A}" type="slidenum">
              <a:rPr lang="en-CZ" smtClean="0"/>
              <a:t>35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4117829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3/7/2023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854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3/7/2023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850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3/7/2023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558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3/7/2023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413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3/7/2023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470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3/7/2023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256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3/7/2023</a:t>
            </a:fld>
            <a:endParaRPr lang="en-US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672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3/7/2023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389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3/7/2023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479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3/7/2023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497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3/7/2023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288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3/7/2023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831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Psychologie a internet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Teoretický úvod do problematiky</a:t>
            </a:r>
          </a:p>
        </p:txBody>
      </p:sp>
    </p:spTree>
    <p:extLst>
      <p:ext uri="{BB962C8B-B14F-4D97-AF65-F5344CB8AC3E}">
        <p14:creationId xmlns:p14="http://schemas.microsoft.com/office/powerpoint/2010/main" val="4891067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Affordances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Sociální </a:t>
            </a:r>
            <a:r>
              <a:rPr lang="cs-CZ" dirty="0" err="1"/>
              <a:t>affordances</a:t>
            </a:r>
            <a:r>
              <a:rPr lang="cs-CZ" dirty="0"/>
              <a:t> – „</a:t>
            </a:r>
            <a:r>
              <a:rPr lang="cs-CZ" i="1" dirty="0" err="1"/>
              <a:t>social</a:t>
            </a:r>
            <a:r>
              <a:rPr lang="cs-CZ" i="1" dirty="0"/>
              <a:t> </a:t>
            </a:r>
            <a:r>
              <a:rPr lang="cs-CZ" i="1" dirty="0" err="1"/>
              <a:t>activities</a:t>
            </a:r>
            <a:r>
              <a:rPr lang="cs-CZ" i="1" dirty="0"/>
              <a:t> are </a:t>
            </a:r>
            <a:r>
              <a:rPr lang="cs-CZ" i="1" dirty="0" err="1"/>
              <a:t>embedded</a:t>
            </a:r>
            <a:r>
              <a:rPr lang="cs-CZ" i="1" dirty="0"/>
              <a:t> in and </a:t>
            </a:r>
            <a:r>
              <a:rPr lang="cs-CZ" i="1" dirty="0" err="1"/>
              <a:t>shaped</a:t>
            </a:r>
            <a:r>
              <a:rPr lang="cs-CZ" i="1" dirty="0"/>
              <a:t> by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material</a:t>
            </a:r>
            <a:r>
              <a:rPr lang="cs-CZ" i="1" dirty="0"/>
              <a:t> </a:t>
            </a:r>
            <a:r>
              <a:rPr lang="cs-CZ" i="1" dirty="0" err="1"/>
              <a:t>environment</a:t>
            </a:r>
            <a:r>
              <a:rPr lang="cs-CZ" dirty="0"/>
              <a:t>“ (</a:t>
            </a:r>
            <a:r>
              <a:rPr lang="cs-CZ" dirty="0" err="1"/>
              <a:t>Gaver</a:t>
            </a:r>
            <a:r>
              <a:rPr lang="cs-CZ" dirty="0"/>
              <a:t>, 1996)</a:t>
            </a:r>
          </a:p>
          <a:p>
            <a:r>
              <a:rPr lang="cs-CZ" dirty="0" err="1"/>
              <a:t>Wellman</a:t>
            </a:r>
            <a:r>
              <a:rPr lang="cs-CZ" dirty="0"/>
              <a:t> (2001): „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possibilities</a:t>
            </a:r>
            <a:r>
              <a:rPr lang="cs-CZ" i="1" dirty="0"/>
              <a:t> </a:t>
            </a:r>
            <a:r>
              <a:rPr lang="cs-CZ" i="1" dirty="0" err="1"/>
              <a:t>that</a:t>
            </a:r>
            <a:r>
              <a:rPr lang="cs-CZ" i="1" dirty="0"/>
              <a:t> </a:t>
            </a:r>
            <a:r>
              <a:rPr lang="cs-CZ" i="1" dirty="0" err="1"/>
              <a:t>technological</a:t>
            </a:r>
            <a:r>
              <a:rPr lang="cs-CZ" i="1" dirty="0"/>
              <a:t> </a:t>
            </a:r>
            <a:r>
              <a:rPr lang="cs-CZ" i="1" dirty="0" err="1"/>
              <a:t>changes</a:t>
            </a:r>
            <a:r>
              <a:rPr lang="cs-CZ" i="1" dirty="0"/>
              <a:t> </a:t>
            </a:r>
            <a:r>
              <a:rPr lang="cs-CZ" i="1" dirty="0" err="1"/>
              <a:t>afford</a:t>
            </a:r>
            <a:r>
              <a:rPr lang="cs-CZ" i="1" dirty="0"/>
              <a:t>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social</a:t>
            </a:r>
            <a:r>
              <a:rPr lang="cs-CZ" i="1" dirty="0"/>
              <a:t> relations and </a:t>
            </a:r>
            <a:r>
              <a:rPr lang="cs-CZ" i="1" dirty="0" err="1"/>
              <a:t>social</a:t>
            </a:r>
            <a:r>
              <a:rPr lang="cs-CZ" i="1" dirty="0"/>
              <a:t> </a:t>
            </a:r>
            <a:r>
              <a:rPr lang="cs-CZ" i="1" dirty="0" err="1"/>
              <a:t>structure</a:t>
            </a:r>
            <a:r>
              <a:rPr lang="cs-CZ" dirty="0"/>
              <a:t>“</a:t>
            </a:r>
          </a:p>
          <a:p>
            <a:r>
              <a:rPr lang="cs-CZ" dirty="0"/>
              <a:t>Změna celých komunikačních struktur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5925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Affordances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Affordances</a:t>
            </a:r>
            <a:r>
              <a:rPr lang="cs-CZ" dirty="0"/>
              <a:t> – někdy jen jako charakteristiky technologií</a:t>
            </a:r>
          </a:p>
          <a:p>
            <a:r>
              <a:rPr lang="cs-CZ" dirty="0"/>
              <a:t>Ale dopad na sociální struktury, interakce</a:t>
            </a:r>
          </a:p>
          <a:p>
            <a:endParaRPr lang="cs-CZ" dirty="0"/>
          </a:p>
          <a:p>
            <a:r>
              <a:rPr lang="cs-CZ" dirty="0" err="1"/>
              <a:t>boyd</a:t>
            </a:r>
            <a:r>
              <a:rPr lang="cs-CZ" dirty="0"/>
              <a:t> – SNS as </a:t>
            </a:r>
            <a:r>
              <a:rPr lang="cs-CZ" dirty="0" err="1"/>
              <a:t>networked</a:t>
            </a:r>
            <a:r>
              <a:rPr lang="cs-CZ" dirty="0"/>
              <a:t> public – persistence, </a:t>
            </a:r>
            <a:r>
              <a:rPr lang="cs-CZ" dirty="0" err="1"/>
              <a:t>replicability</a:t>
            </a:r>
            <a:r>
              <a:rPr lang="cs-CZ" dirty="0"/>
              <a:t>, </a:t>
            </a:r>
            <a:r>
              <a:rPr lang="cs-CZ" dirty="0" err="1"/>
              <a:t>scalability</a:t>
            </a:r>
            <a:r>
              <a:rPr lang="cs-CZ" dirty="0"/>
              <a:t>, </a:t>
            </a:r>
            <a:r>
              <a:rPr lang="cs-CZ" dirty="0" err="1"/>
              <a:t>searchability</a:t>
            </a:r>
            <a:endParaRPr lang="cs-CZ" dirty="0"/>
          </a:p>
          <a:p>
            <a:r>
              <a:rPr lang="cs-CZ" dirty="0" err="1"/>
              <a:t>Schrok</a:t>
            </a:r>
            <a:r>
              <a:rPr lang="cs-CZ" dirty="0"/>
              <a:t> (2015), mobilní nástroje:</a:t>
            </a:r>
            <a:r>
              <a:rPr lang="en-US" dirty="0"/>
              <a:t> portability, availability, </a:t>
            </a:r>
            <a:r>
              <a:rPr lang="en-US" dirty="0" err="1"/>
              <a:t>locatability</a:t>
            </a:r>
            <a:r>
              <a:rPr lang="en-US" dirty="0"/>
              <a:t> and </a:t>
            </a:r>
            <a:r>
              <a:rPr lang="en-US" dirty="0" err="1"/>
              <a:t>mulimediality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5924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C74D56-85B9-4B15-84CC-593D99DCD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Media </a:t>
            </a:r>
            <a:r>
              <a:rPr lang="cs-CZ" dirty="0" err="1"/>
              <a:t>richness</a:t>
            </a:r>
            <a:r>
              <a:rPr lang="cs-CZ" dirty="0"/>
              <a:t> </a:t>
            </a:r>
            <a:r>
              <a:rPr lang="cs-CZ" dirty="0" err="1"/>
              <a:t>theory</a:t>
            </a:r>
            <a:r>
              <a:rPr lang="cs-CZ" dirty="0"/>
              <a:t> (</a:t>
            </a:r>
            <a:r>
              <a:rPr lang="cs-CZ" dirty="0" err="1"/>
              <a:t>Daft</a:t>
            </a:r>
            <a:r>
              <a:rPr lang="cs-CZ" dirty="0"/>
              <a:t> &amp; </a:t>
            </a:r>
            <a:r>
              <a:rPr lang="cs-CZ" dirty="0" err="1"/>
              <a:t>Lengel</a:t>
            </a:r>
            <a:r>
              <a:rPr lang="cs-CZ" dirty="0"/>
              <a:t>, 1986)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C7C39D-BE7C-43E4-BEB3-2BBFCC814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Richness as the potential information –carrying capacity of data</a:t>
            </a:r>
            <a:endParaRPr lang="cs-CZ" i="1" dirty="0"/>
          </a:p>
          <a:p>
            <a:r>
              <a:rPr lang="cs-CZ" dirty="0"/>
              <a:t>Důležité pro rozhodnutí k různým typům komunikace, hl. S ohledem na nejednoznačnost a nejistotu</a:t>
            </a:r>
          </a:p>
          <a:p>
            <a:pPr lvl="1"/>
            <a:r>
              <a:rPr lang="en-US" dirty="0"/>
              <a:t>medium’s capacity for immediate feedback </a:t>
            </a:r>
            <a:endParaRPr lang="cs-CZ" dirty="0"/>
          </a:p>
          <a:p>
            <a:pPr lvl="1"/>
            <a:r>
              <a:rPr lang="en-US" dirty="0"/>
              <a:t>number of channels </a:t>
            </a:r>
            <a:r>
              <a:rPr lang="cs-CZ" dirty="0"/>
              <a:t>and </a:t>
            </a:r>
            <a:r>
              <a:rPr lang="cs-CZ" dirty="0" err="1"/>
              <a:t>cues</a:t>
            </a:r>
            <a:endParaRPr lang="cs-CZ" dirty="0"/>
          </a:p>
          <a:p>
            <a:pPr lvl="1"/>
            <a:r>
              <a:rPr lang="cs-CZ" dirty="0" err="1"/>
              <a:t>personalization</a:t>
            </a:r>
            <a:r>
              <a:rPr lang="cs-CZ" dirty="0"/>
              <a:t> – u příjemce i k odesílateli</a:t>
            </a:r>
          </a:p>
          <a:p>
            <a:pPr lvl="1"/>
            <a:r>
              <a:rPr lang="en-US" dirty="0"/>
              <a:t>language variety</a:t>
            </a:r>
            <a:r>
              <a:rPr lang="cs-CZ" dirty="0"/>
              <a:t> (</a:t>
            </a:r>
            <a:r>
              <a:rPr lang="en-US" dirty="0"/>
              <a:t>non</a:t>
            </a:r>
            <a:r>
              <a:rPr lang="cs-CZ" dirty="0"/>
              <a:t>/</a:t>
            </a:r>
            <a:r>
              <a:rPr lang="en-US" dirty="0"/>
              <a:t>verbal</a:t>
            </a:r>
            <a:r>
              <a:rPr lang="cs-CZ" dirty="0"/>
              <a:t>ní)</a:t>
            </a:r>
          </a:p>
          <a:p>
            <a:r>
              <a:rPr lang="cs-CZ" dirty="0" err="1"/>
              <a:t>Rich</a:t>
            </a:r>
            <a:r>
              <a:rPr lang="cs-CZ" dirty="0"/>
              <a:t> média: pomáhají u nejednoznačných sdělení (dodávají emoční kontext)</a:t>
            </a:r>
          </a:p>
          <a:p>
            <a:r>
              <a:rPr lang="cs-CZ" dirty="0" err="1"/>
              <a:t>Lean</a:t>
            </a:r>
            <a:r>
              <a:rPr lang="cs-CZ" dirty="0"/>
              <a:t> média: snižují nejistotu (text bez nejednoznačných </a:t>
            </a:r>
            <a:r>
              <a:rPr lang="cs-CZ" dirty="0" err="1"/>
              <a:t>emoji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44322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8F3518-CECC-45AB-9E1F-E84748913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Social</a:t>
            </a:r>
            <a:r>
              <a:rPr lang="cs-CZ" dirty="0"/>
              <a:t> presence </a:t>
            </a:r>
            <a:r>
              <a:rPr lang="cs-CZ" dirty="0" err="1"/>
              <a:t>theory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CF09D1-033D-49CD-8804-9E6B6FF54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degree of salience of the other person in the interaction and the con-sequent salience of the interpersonal relationships . . ." (65)</a:t>
            </a:r>
            <a:endParaRPr lang="cs-CZ" i="1" dirty="0"/>
          </a:p>
          <a:p>
            <a:r>
              <a:rPr lang="cs-CZ" dirty="0"/>
              <a:t>Do jaké míry vnímáme „presence“ dalších komunikačních partnerů?</a:t>
            </a:r>
          </a:p>
          <a:p>
            <a:r>
              <a:rPr lang="cs-CZ" dirty="0"/>
              <a:t>Jak moc je osoba vnímána jako „</a:t>
            </a:r>
            <a:r>
              <a:rPr lang="cs-CZ" dirty="0" err="1"/>
              <a:t>real</a:t>
            </a:r>
            <a:r>
              <a:rPr lang="cs-CZ" dirty="0"/>
              <a:t>-person“?</a:t>
            </a:r>
          </a:p>
          <a:p>
            <a:r>
              <a:rPr lang="cs-CZ" dirty="0"/>
              <a:t>Dvě hlavní dimenze (</a:t>
            </a:r>
            <a:r>
              <a:rPr lang="cs-CZ" dirty="0" err="1"/>
              <a:t>Short</a:t>
            </a:r>
            <a:r>
              <a:rPr lang="cs-CZ" dirty="0"/>
              <a:t> et al., 1976)</a:t>
            </a:r>
          </a:p>
          <a:p>
            <a:pPr lvl="1"/>
            <a:r>
              <a:rPr lang="cs-CZ" dirty="0" err="1"/>
              <a:t>Intimacy</a:t>
            </a:r>
            <a:r>
              <a:rPr lang="cs-CZ" dirty="0"/>
              <a:t> – pocit propojení s komunikačním partnerem (např. oční kontakt, osobnější témata konverzace)</a:t>
            </a:r>
          </a:p>
          <a:p>
            <a:pPr lvl="1"/>
            <a:r>
              <a:rPr lang="cs-CZ" dirty="0" err="1"/>
              <a:t>Immediacy</a:t>
            </a:r>
            <a:r>
              <a:rPr lang="cs-CZ" dirty="0"/>
              <a:t> – vnímání „vzdálenosti“, psychologická dimenze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74948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Chování v online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/>
              <a:t>cues-filtered-out</a:t>
            </a:r>
            <a:r>
              <a:rPr lang="cs-CZ" dirty="0"/>
              <a:t> </a:t>
            </a:r>
            <a:r>
              <a:rPr lang="cs-CZ" dirty="0" err="1"/>
              <a:t>approach</a:t>
            </a:r>
            <a:endParaRPr lang="cs-CZ" dirty="0"/>
          </a:p>
          <a:p>
            <a:r>
              <a:rPr lang="cs-CZ" dirty="0"/>
              <a:t>I jiné typ  přístupů – </a:t>
            </a:r>
            <a:r>
              <a:rPr lang="cs-CZ" dirty="0" err="1"/>
              <a:t>liberated</a:t>
            </a:r>
            <a:r>
              <a:rPr lang="cs-CZ" dirty="0"/>
              <a:t> </a:t>
            </a:r>
            <a:r>
              <a:rPr lang="cs-CZ" dirty="0" err="1"/>
              <a:t>approaches</a:t>
            </a:r>
            <a:endParaRPr lang="cs-CZ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en-US" b="1" dirty="0"/>
              <a:t>Social Information Processing </a:t>
            </a:r>
            <a:r>
              <a:rPr lang="en-US" dirty="0"/>
              <a:t>(Walther,  1992)</a:t>
            </a:r>
            <a:endParaRPr lang="cs-CZ" dirty="0"/>
          </a:p>
          <a:p>
            <a:r>
              <a:rPr lang="cs-CZ" dirty="0"/>
              <a:t>Specifické procesy kódování a dekódování závislé na prostředí</a:t>
            </a:r>
          </a:p>
          <a:p>
            <a:pPr lvl="1"/>
            <a:r>
              <a:rPr lang="cs-CZ" dirty="0" err="1"/>
              <a:t>emotikony</a:t>
            </a:r>
            <a:r>
              <a:rPr lang="cs-CZ" dirty="0"/>
              <a:t>, memy, zvuky, styl a obsah vyjadřování… </a:t>
            </a:r>
          </a:p>
          <a:p>
            <a:r>
              <a:rPr lang="cs-CZ" dirty="0"/>
              <a:t>K překonání omezení potřebují čas (vztahy se na internetu vyvíjejí zpočátku pomaleji)</a:t>
            </a:r>
          </a:p>
          <a:p>
            <a:r>
              <a:rPr lang="cs-CZ" dirty="0"/>
              <a:t>Jsme motivováni k navazování vztahů, komunikace, překročení možných bariér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r>
              <a:rPr lang="cs-CZ" i="1" dirty="0" err="1"/>
              <a:t>hyperpersonální</a:t>
            </a:r>
            <a:r>
              <a:rPr lang="cs-CZ" i="1" dirty="0"/>
              <a:t> komunikace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23490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Hyperpersonální</a:t>
            </a:r>
            <a:r>
              <a:rPr lang="cs-CZ" altLang="cs-CZ" dirty="0"/>
              <a:t> efekt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Co ho umožňuje?</a:t>
            </a:r>
          </a:p>
          <a:p>
            <a:pPr lvl="1"/>
            <a:r>
              <a:rPr lang="cs-CZ" dirty="0"/>
              <a:t>Faktory komunikace</a:t>
            </a:r>
          </a:p>
          <a:p>
            <a:pPr lvl="1"/>
            <a:r>
              <a:rPr lang="cs-CZ" dirty="0"/>
              <a:t>faktory média – omezená audiovizuální vodítka, textová komunikace</a:t>
            </a:r>
          </a:p>
          <a:p>
            <a:pPr lvl="1"/>
            <a:r>
              <a:rPr lang="cs-CZ" dirty="0"/>
              <a:t>faktory na straně odesílatele zprávy – kontrola sebeprezentace </a:t>
            </a:r>
          </a:p>
          <a:p>
            <a:pPr lvl="1"/>
            <a:r>
              <a:rPr lang="cs-CZ" dirty="0"/>
              <a:t>faktory na straně příjemce – zveličování informací </a:t>
            </a:r>
          </a:p>
          <a:p>
            <a:r>
              <a:rPr lang="cs-CZ" dirty="0"/>
              <a:t>omezená možnost zprostředkovat neverbální a kontextové signály → jakákoliv část sociální informace, která „projde“, je příjemcem zveličena </a:t>
            </a:r>
          </a:p>
          <a:p>
            <a:r>
              <a:rPr lang="cs-CZ" dirty="0"/>
              <a:t>+ zpětnovazební mechanismy</a:t>
            </a:r>
          </a:p>
          <a:p>
            <a:r>
              <a:rPr lang="cs-CZ" dirty="0"/>
              <a:t>Díky tomu dochází k idealizaci komunikačních partnerů a pozitivnější komunikaci než v RL</a:t>
            </a:r>
          </a:p>
          <a:p>
            <a:endParaRPr lang="cs-CZ" dirty="0"/>
          </a:p>
          <a:p>
            <a:r>
              <a:rPr lang="cs-CZ" dirty="0"/>
              <a:t>Příště – teorie a hypotézy vztažené k formování vztahů</a:t>
            </a:r>
          </a:p>
        </p:txBody>
      </p:sp>
    </p:spTree>
    <p:extLst>
      <p:ext uri="{BB962C8B-B14F-4D97-AF65-F5344CB8AC3E}">
        <p14:creationId xmlns:p14="http://schemas.microsoft.com/office/powerpoint/2010/main" val="39946188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na toto „nové“ prostředí reagujeme?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9373" y="1834084"/>
            <a:ext cx="2171700" cy="210502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4663" y="4569551"/>
            <a:ext cx="2238375" cy="203835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21498" y="1772671"/>
            <a:ext cx="2847975" cy="16002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05350" y="2062683"/>
            <a:ext cx="2781300" cy="164782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62512" y="4515123"/>
            <a:ext cx="2466975" cy="184785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18739" y="4515123"/>
            <a:ext cx="249555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07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Online </a:t>
            </a:r>
            <a:r>
              <a:rPr lang="cs-CZ" dirty="0" err="1"/>
              <a:t>disinhibice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Online </a:t>
            </a:r>
            <a:r>
              <a:rPr lang="cs-CZ" b="1" dirty="0" err="1"/>
              <a:t>disinhibition</a:t>
            </a:r>
            <a:r>
              <a:rPr lang="cs-CZ" b="1" dirty="0"/>
              <a:t> </a:t>
            </a:r>
            <a:r>
              <a:rPr lang="cs-CZ" b="1" dirty="0" err="1"/>
              <a:t>effect</a:t>
            </a:r>
            <a:r>
              <a:rPr lang="cs-CZ" altLang="cs-CZ" b="1" dirty="0"/>
              <a:t> </a:t>
            </a:r>
          </a:p>
          <a:p>
            <a:endParaRPr lang="cs-CZ" dirty="0"/>
          </a:p>
          <a:p>
            <a:r>
              <a:rPr lang="cs-CZ" dirty="0"/>
              <a:t>John </a:t>
            </a:r>
            <a:r>
              <a:rPr lang="cs-CZ" dirty="0" err="1"/>
              <a:t>Suler</a:t>
            </a:r>
            <a:r>
              <a:rPr lang="cs-CZ" dirty="0"/>
              <a:t> (2004) – vznik koncem 90.let; teoretický koncept</a:t>
            </a:r>
          </a:p>
          <a:p>
            <a:endParaRPr lang="cs-CZ" dirty="0"/>
          </a:p>
          <a:p>
            <a:r>
              <a:rPr lang="cs-CZ" dirty="0"/>
              <a:t>Chování se sníženými zábranami</a:t>
            </a:r>
          </a:p>
          <a:p>
            <a:pPr lvl="1"/>
            <a:r>
              <a:rPr lang="cs-CZ" dirty="0"/>
              <a:t>Negativní (</a:t>
            </a:r>
            <a:r>
              <a:rPr lang="cs-CZ" dirty="0" err="1"/>
              <a:t>toxic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Agresivní chování, urážky, </a:t>
            </a:r>
            <a:r>
              <a:rPr lang="cs-CZ" dirty="0" err="1"/>
              <a:t>flaming</a:t>
            </a:r>
            <a:r>
              <a:rPr lang="cs-CZ" dirty="0"/>
              <a:t>, </a:t>
            </a:r>
            <a:r>
              <a:rPr lang="cs-CZ" dirty="0" err="1"/>
              <a:t>trolling</a:t>
            </a:r>
            <a:r>
              <a:rPr lang="cs-CZ" dirty="0"/>
              <a:t>…</a:t>
            </a:r>
          </a:p>
          <a:p>
            <a:pPr lvl="1"/>
            <a:r>
              <a:rPr lang="cs-CZ" dirty="0"/>
              <a:t>Pozitivní (</a:t>
            </a:r>
            <a:r>
              <a:rPr lang="cs-CZ" dirty="0" err="1"/>
              <a:t>benign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Sebe-odhalování, podpora ostatních, rady, sdílení informací…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98252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Online </a:t>
            </a:r>
            <a:r>
              <a:rPr lang="cs-CZ" dirty="0" err="1"/>
              <a:t>disinhibice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Podle </a:t>
            </a:r>
            <a:r>
              <a:rPr lang="cs-CZ" dirty="0" err="1"/>
              <a:t>Sulera</a:t>
            </a:r>
            <a:r>
              <a:rPr lang="cs-CZ" dirty="0"/>
              <a:t> 6 rysů internetu přispívá k </a:t>
            </a:r>
            <a:r>
              <a:rPr lang="cs-CZ" dirty="0" err="1"/>
              <a:t>disinhibici</a:t>
            </a:r>
            <a:endParaRPr lang="cs-CZ" dirty="0"/>
          </a:p>
          <a:p>
            <a:endParaRPr lang="cs-CZ" dirty="0"/>
          </a:p>
          <a:p>
            <a:pPr lvl="1" indent="-457200"/>
            <a:r>
              <a:rPr lang="cs-CZ" sz="2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Anonymita</a:t>
            </a: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– </a:t>
            </a:r>
            <a:r>
              <a:rPr lang="cs-CZ" sz="2000" i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You</a:t>
            </a:r>
            <a:r>
              <a:rPr lang="cs-CZ" sz="20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cs-CZ" sz="2000" i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Don`t</a:t>
            </a:r>
            <a:r>
              <a:rPr lang="cs-CZ" sz="20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cs-CZ" sz="2000" i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Know</a:t>
            </a:r>
            <a:r>
              <a:rPr lang="cs-CZ" sz="20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cs-CZ" sz="2000" i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Me</a:t>
            </a:r>
            <a:endParaRPr lang="cs-CZ" sz="2000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 indent="-457200"/>
            <a:r>
              <a:rPr lang="cs-CZ" sz="2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Neviditelnost</a:t>
            </a: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– </a:t>
            </a:r>
            <a:r>
              <a:rPr lang="cs-CZ" sz="2000" i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You</a:t>
            </a:r>
            <a:r>
              <a:rPr lang="cs-CZ" sz="20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cs-CZ" sz="2000" i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Can`t</a:t>
            </a:r>
            <a:r>
              <a:rPr lang="cs-CZ" sz="20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cs-CZ" sz="2000" i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See</a:t>
            </a:r>
            <a:r>
              <a:rPr lang="cs-CZ" sz="20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cs-CZ" sz="2000" i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Me</a:t>
            </a:r>
            <a:endParaRPr lang="cs-CZ" sz="2000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 indent="-457200"/>
            <a:r>
              <a:rPr lang="cs-CZ" sz="20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Asynchronicita</a:t>
            </a: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– </a:t>
            </a:r>
            <a:r>
              <a:rPr lang="cs-CZ" sz="2000" i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See</a:t>
            </a:r>
            <a:r>
              <a:rPr lang="cs-CZ" sz="20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cs-CZ" sz="2000" i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You</a:t>
            </a:r>
            <a:r>
              <a:rPr lang="cs-CZ" sz="20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cs-CZ" sz="2000" i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Later</a:t>
            </a:r>
            <a:endParaRPr lang="cs-CZ" sz="2000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 indent="-457200"/>
            <a:r>
              <a:rPr lang="cs-CZ" sz="2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Solipsistická introjekce </a:t>
            </a: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– </a:t>
            </a:r>
            <a:r>
              <a:rPr lang="cs-CZ" sz="2000" i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It`s</a:t>
            </a:r>
            <a:r>
              <a:rPr lang="cs-CZ" sz="20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cs-CZ" sz="2000" i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All</a:t>
            </a:r>
            <a:r>
              <a:rPr lang="cs-CZ" sz="20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 in My </a:t>
            </a:r>
            <a:r>
              <a:rPr lang="cs-CZ" sz="2000" i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Head</a:t>
            </a:r>
            <a:endParaRPr lang="cs-CZ" sz="2000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 indent="-457200"/>
            <a:r>
              <a:rPr lang="cs-CZ" sz="20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Disociativní</a:t>
            </a:r>
            <a:r>
              <a:rPr lang="cs-CZ" sz="2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představivost </a:t>
            </a: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– </a:t>
            </a:r>
            <a:r>
              <a:rPr lang="cs-CZ" sz="2000" i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It`s</a:t>
            </a:r>
            <a:r>
              <a:rPr lang="cs-CZ" sz="20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 Just a Game</a:t>
            </a:r>
          </a:p>
          <a:p>
            <a:pPr lvl="1" indent="-457200"/>
            <a:r>
              <a:rPr lang="cs-CZ" sz="2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Minimalizace autority </a:t>
            </a: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– </a:t>
            </a:r>
            <a:r>
              <a:rPr lang="cs-CZ" sz="2000" i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We`re</a:t>
            </a:r>
            <a:r>
              <a:rPr lang="cs-CZ" sz="20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cs-CZ" sz="2000" i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Equals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64753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má anonymita tyto důsledky?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/>
              <a:t>Alternativní přístup</a:t>
            </a:r>
            <a:r>
              <a:rPr lang="cs-CZ" dirty="0"/>
              <a:t>: depersonalizace a zvýšené uvědomění v kategoriích sociální identity (L</a:t>
            </a:r>
            <a:r>
              <a:rPr lang="en-US" dirty="0" err="1"/>
              <a:t>ea</a:t>
            </a:r>
            <a:r>
              <a:rPr lang="en-US" dirty="0"/>
              <a:t>  &amp;Spears, 1991; </a:t>
            </a:r>
            <a:r>
              <a:rPr lang="en-US" dirty="0" err="1"/>
              <a:t>Postmes</a:t>
            </a:r>
            <a:r>
              <a:rPr lang="en-US" dirty="0"/>
              <a:t> &amp; Spears, 1998; </a:t>
            </a:r>
            <a:r>
              <a:rPr lang="en-US" dirty="0" err="1"/>
              <a:t>Reicher</a:t>
            </a:r>
            <a:r>
              <a:rPr lang="en-US" dirty="0"/>
              <a:t>, Spears, &amp;</a:t>
            </a:r>
            <a:r>
              <a:rPr lang="cs-CZ" dirty="0"/>
              <a:t> </a:t>
            </a:r>
            <a:r>
              <a:rPr lang="en-US" dirty="0" err="1"/>
              <a:t>Postmes</a:t>
            </a:r>
            <a:r>
              <a:rPr lang="en-US" dirty="0"/>
              <a:t>,  1995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b="1" dirty="0"/>
              <a:t>The Social Identity Model of Deindividuation Effects (SIDE)</a:t>
            </a:r>
            <a:endParaRPr lang="cs-CZ" b="1" dirty="0"/>
          </a:p>
          <a:p>
            <a:endParaRPr lang="cs-CZ" dirty="0"/>
          </a:p>
          <a:p>
            <a:r>
              <a:rPr lang="cs-CZ" dirty="0"/>
              <a:t>Vysvětluje více do hloubky a ve více kontextech působení anonymity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6423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62DF2F-2211-4148-8130-F9432D930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8D7D8D-2EF4-413A-B45A-7812D08181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charset="2"/>
              <a:buChar char=""/>
              <a:defRPr/>
            </a:pPr>
            <a:r>
              <a:rPr lang="cs-CZ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Online komunikace a interakce</a:t>
            </a:r>
          </a:p>
          <a:p>
            <a:pPr>
              <a:buFont typeface="Wingdings 3" charset="2"/>
              <a:buChar char=""/>
              <a:defRPr/>
            </a:pPr>
            <a:r>
              <a:rPr lang="cs-CZ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CMC – </a:t>
            </a:r>
            <a:r>
              <a:rPr lang="cs-CZ" alt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computer-mediated</a:t>
            </a:r>
            <a:r>
              <a:rPr lang="cs-CZ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alt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communication</a:t>
            </a:r>
            <a:endParaRPr lang="cs-CZ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r>
              <a:rPr lang="cs-CZ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ICT </a:t>
            </a:r>
            <a:r>
              <a:rPr lang="cs-CZ" alt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usage</a:t>
            </a:r>
            <a:r>
              <a:rPr lang="cs-CZ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</a:t>
            </a:r>
            <a:r>
              <a:rPr lang="cs-CZ" alt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information</a:t>
            </a:r>
            <a:r>
              <a:rPr lang="cs-CZ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and </a:t>
            </a:r>
            <a:r>
              <a:rPr lang="cs-CZ" alt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communication</a:t>
            </a:r>
            <a:r>
              <a:rPr lang="cs-CZ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alt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technologies</a:t>
            </a:r>
            <a:endParaRPr lang="cs-CZ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r>
              <a:rPr lang="cs-CZ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Digital </a:t>
            </a:r>
            <a:r>
              <a:rPr lang="cs-CZ" alt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technologies</a:t>
            </a:r>
            <a:endParaRPr lang="cs-CZ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60680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a jak internet používáme? A co to dělá?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cs-CZ" sz="2800" b="1" dirty="0"/>
              <a:t>Media </a:t>
            </a:r>
            <a:r>
              <a:rPr lang="cs-CZ" sz="2800" b="1" dirty="0" err="1"/>
              <a:t>effects</a:t>
            </a:r>
            <a:endParaRPr lang="cs-CZ" sz="2800" b="1" dirty="0"/>
          </a:p>
          <a:p>
            <a:pPr lvl="1"/>
            <a:r>
              <a:rPr lang="cs-CZ" dirty="0"/>
              <a:t>komunikační teorie, media </a:t>
            </a:r>
            <a:r>
              <a:rPr lang="cs-CZ" dirty="0" err="1"/>
              <a:t>effects</a:t>
            </a:r>
            <a:r>
              <a:rPr lang="cs-CZ" dirty="0"/>
              <a:t> </a:t>
            </a:r>
          </a:p>
          <a:p>
            <a:r>
              <a:rPr lang="cs-CZ" dirty="0"/>
              <a:t>Záměrné nebo nezáměrné, krátkodobé nebo dlouhodobé změny ve znalostech, emocích, postojích a chování, které jsou výsledkem používání médií. (</a:t>
            </a:r>
            <a:r>
              <a:rPr lang="cs-CZ" dirty="0" err="1"/>
              <a:t>Valkenburg</a:t>
            </a:r>
            <a:r>
              <a:rPr lang="cs-CZ" dirty="0"/>
              <a:t> &amp; Peter 2013)</a:t>
            </a:r>
          </a:p>
          <a:p>
            <a:r>
              <a:rPr lang="cs-CZ" dirty="0"/>
              <a:t>Jak nás média </a:t>
            </a:r>
            <a:r>
              <a:rPr lang="cs-CZ" dirty="0" err="1"/>
              <a:t>uvlivňují</a:t>
            </a:r>
            <a:endParaRPr lang="cs-CZ" dirty="0"/>
          </a:p>
          <a:p>
            <a:pPr lvl="1"/>
            <a:r>
              <a:rPr lang="cs-CZ" dirty="0"/>
              <a:t>Různé typy efektů (sociální, psychologické..) postoje, chování, názory</a:t>
            </a:r>
          </a:p>
          <a:p>
            <a:pPr lvl="1"/>
            <a:r>
              <a:rPr lang="cs-CZ" dirty="0"/>
              <a:t>Na rovině jedince až makrostruktur</a:t>
            </a:r>
          </a:p>
        </p:txBody>
      </p:sp>
    </p:spTree>
    <p:extLst>
      <p:ext uri="{BB962C8B-B14F-4D97-AF65-F5344CB8AC3E}">
        <p14:creationId xmlns:p14="http://schemas.microsoft.com/office/powerpoint/2010/main" val="16350638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a jak internet používáme?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cs-CZ" sz="2800" b="1" dirty="0" err="1"/>
              <a:t>Uses</a:t>
            </a:r>
            <a:r>
              <a:rPr lang="cs-CZ" sz="2800" b="1" dirty="0"/>
              <a:t> and </a:t>
            </a:r>
            <a:r>
              <a:rPr lang="cs-CZ" sz="2800" b="1" dirty="0" err="1"/>
              <a:t>gratifications</a:t>
            </a:r>
            <a:r>
              <a:rPr lang="cs-CZ" sz="2800" b="1" dirty="0"/>
              <a:t> </a:t>
            </a:r>
            <a:r>
              <a:rPr lang="cs-CZ" sz="2800" b="1" dirty="0" err="1"/>
              <a:t>theory</a:t>
            </a:r>
            <a:r>
              <a:rPr lang="cs-CZ" sz="2800" b="1" dirty="0"/>
              <a:t> </a:t>
            </a:r>
            <a:r>
              <a:rPr lang="cs-CZ" sz="2800" dirty="0"/>
              <a:t>(</a:t>
            </a:r>
            <a:r>
              <a:rPr lang="en-US" sz="2800" dirty="0"/>
              <a:t>Katz, </a:t>
            </a:r>
            <a:r>
              <a:rPr lang="en-US" sz="2800" dirty="0" err="1"/>
              <a:t>Blumler</a:t>
            </a:r>
            <a:r>
              <a:rPr lang="en-US" sz="2800" dirty="0"/>
              <a:t>, &amp; </a:t>
            </a:r>
            <a:r>
              <a:rPr lang="en-US" sz="2800" dirty="0" err="1"/>
              <a:t>Gurevitch</a:t>
            </a:r>
            <a:r>
              <a:rPr lang="en-US" sz="2800" dirty="0"/>
              <a:t>, 1974</a:t>
            </a:r>
            <a:r>
              <a:rPr lang="cs-CZ" sz="2800" dirty="0"/>
              <a:t>)</a:t>
            </a:r>
            <a:endParaRPr lang="cs-CZ" sz="2800" b="1" dirty="0"/>
          </a:p>
          <a:p>
            <a:pPr lvl="1"/>
            <a:r>
              <a:rPr lang="cs-CZ" dirty="0"/>
              <a:t>komunikační teorie</a:t>
            </a:r>
          </a:p>
          <a:p>
            <a:r>
              <a:rPr lang="cs-CZ" dirty="0"/>
              <a:t>Používáme ty média (a takovým způsobem), která dokážou vyhovět našim potřebám a vedou k uspokojení</a:t>
            </a:r>
          </a:p>
          <a:p>
            <a:r>
              <a:rPr lang="cs-CZ" dirty="0"/>
              <a:t>Různé potřeby se odráží v různém používání</a:t>
            </a:r>
          </a:p>
          <a:p>
            <a:r>
              <a:rPr lang="cs-CZ" dirty="0"/>
              <a:t>Vnitřní i vnější </a:t>
            </a:r>
            <a:r>
              <a:rPr lang="cs-CZ" dirty="0" err="1"/>
              <a:t>incentivy</a:t>
            </a:r>
            <a:endParaRPr lang="cs-CZ" dirty="0"/>
          </a:p>
          <a:p>
            <a:r>
              <a:rPr lang="cs-CZ" dirty="0"/>
              <a:t>Předpoklad: nejsme pasivní příjemci – volíme podle vlastních potřeb</a:t>
            </a:r>
          </a:p>
          <a:p>
            <a:pPr lvl="1"/>
            <a:r>
              <a:rPr lang="cs-CZ" dirty="0"/>
              <a:t>jsou i jiné způsoby naplňování potřeb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13215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a jak internet používáme?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Theory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planned</a:t>
            </a:r>
            <a:r>
              <a:rPr lang="cs-CZ" b="1" dirty="0"/>
              <a:t> </a:t>
            </a:r>
            <a:r>
              <a:rPr lang="cs-CZ" b="1" dirty="0" err="1"/>
              <a:t>behavior</a:t>
            </a:r>
            <a:r>
              <a:rPr lang="cs-CZ" dirty="0"/>
              <a:t> (a </a:t>
            </a:r>
            <a:r>
              <a:rPr lang="cs-CZ" b="1" dirty="0" err="1"/>
              <a:t>theory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reasoned</a:t>
            </a:r>
            <a:r>
              <a:rPr lang="cs-CZ" b="1" dirty="0"/>
              <a:t> </a:t>
            </a:r>
            <a:r>
              <a:rPr lang="cs-CZ" b="1" dirty="0" err="1"/>
              <a:t>action</a:t>
            </a:r>
            <a:r>
              <a:rPr lang="cs-CZ" dirty="0"/>
              <a:t>)</a:t>
            </a:r>
          </a:p>
          <a:p>
            <a:r>
              <a:rPr lang="cs-CZ" dirty="0" err="1"/>
              <a:t>Fishbein</a:t>
            </a:r>
            <a:r>
              <a:rPr lang="cs-CZ" dirty="0"/>
              <a:t> &amp; </a:t>
            </a:r>
            <a:r>
              <a:rPr lang="cs-CZ" dirty="0" err="1"/>
              <a:t>Ajzen</a:t>
            </a:r>
            <a:r>
              <a:rPr lang="cs-CZ" dirty="0"/>
              <a:t>, 1980; </a:t>
            </a:r>
            <a:r>
              <a:rPr lang="cs-CZ" dirty="0" err="1"/>
              <a:t>Ajzen</a:t>
            </a:r>
            <a:r>
              <a:rPr lang="cs-CZ" dirty="0"/>
              <a:t>, 1985 (a dál)</a:t>
            </a:r>
          </a:p>
          <a:p>
            <a:r>
              <a:rPr lang="cs-CZ" dirty="0"/>
              <a:t>Důraz na intenci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4070" y="3401811"/>
            <a:ext cx="6241033" cy="3456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1428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a jak internet používáme?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Theory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planned</a:t>
            </a:r>
            <a:r>
              <a:rPr lang="cs-CZ" b="1" dirty="0"/>
              <a:t> </a:t>
            </a:r>
            <a:r>
              <a:rPr lang="cs-CZ" b="1" dirty="0" err="1"/>
              <a:t>behavior</a:t>
            </a:r>
            <a:r>
              <a:rPr lang="cs-CZ" dirty="0"/>
              <a:t> (a </a:t>
            </a:r>
            <a:r>
              <a:rPr lang="cs-CZ" b="1" dirty="0" err="1"/>
              <a:t>theory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reasoned</a:t>
            </a:r>
            <a:r>
              <a:rPr lang="cs-CZ" b="1" dirty="0"/>
              <a:t> </a:t>
            </a:r>
            <a:r>
              <a:rPr lang="cs-CZ" b="1" dirty="0" err="1"/>
              <a:t>action</a:t>
            </a:r>
            <a:r>
              <a:rPr lang="cs-CZ" dirty="0"/>
              <a:t>)</a:t>
            </a:r>
          </a:p>
          <a:p>
            <a:r>
              <a:rPr lang="cs-CZ" dirty="0" err="1"/>
              <a:t>Fishbein</a:t>
            </a:r>
            <a:r>
              <a:rPr lang="cs-CZ" dirty="0"/>
              <a:t> &amp; </a:t>
            </a:r>
            <a:r>
              <a:rPr lang="cs-CZ" dirty="0" err="1"/>
              <a:t>Ajzen</a:t>
            </a:r>
            <a:r>
              <a:rPr lang="cs-CZ" dirty="0"/>
              <a:t>, 1980; </a:t>
            </a:r>
            <a:r>
              <a:rPr lang="cs-CZ" dirty="0" err="1"/>
              <a:t>Ajzen</a:t>
            </a:r>
            <a:r>
              <a:rPr lang="cs-CZ" dirty="0"/>
              <a:t>, 1985 (a dál)</a:t>
            </a:r>
          </a:p>
          <a:p>
            <a:r>
              <a:rPr lang="cs-CZ" dirty="0"/>
              <a:t>Důraz na intenci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4070" y="3401811"/>
            <a:ext cx="6241033" cy="3456189"/>
          </a:xfrm>
          <a:prstGeom prst="rect">
            <a:avLst/>
          </a:prstGeom>
        </p:spPr>
      </p:pic>
      <p:sp>
        <p:nvSpPr>
          <p:cNvPr id="5" name="Řečová bublina: obdélníkový bublinový popisek se zakulacenými rohy 4">
            <a:extLst>
              <a:ext uri="{FF2B5EF4-FFF2-40B4-BE49-F238E27FC236}">
                <a16:creationId xmlns:a16="http://schemas.microsoft.com/office/drawing/2014/main" id="{69E7553C-08E2-4D39-9ECD-714B33226591}"/>
              </a:ext>
            </a:extLst>
          </p:cNvPr>
          <p:cNvSpPr/>
          <p:nvPr/>
        </p:nvSpPr>
        <p:spPr>
          <a:xfrm>
            <a:off x="7781026" y="2619806"/>
            <a:ext cx="3096884" cy="1294135"/>
          </a:xfrm>
          <a:prstGeom prst="wedgeRoundRectCallout">
            <a:avLst>
              <a:gd name="adj1" fmla="val -98849"/>
              <a:gd name="adj2" fmla="val 55910"/>
              <a:gd name="adj3" fmla="val 16667"/>
            </a:avLst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Pozitivní a negativní postoj k chování; zvažujeme důsledky</a:t>
            </a:r>
          </a:p>
        </p:txBody>
      </p:sp>
    </p:spTree>
    <p:extLst>
      <p:ext uri="{BB962C8B-B14F-4D97-AF65-F5344CB8AC3E}">
        <p14:creationId xmlns:p14="http://schemas.microsoft.com/office/powerpoint/2010/main" val="29624648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a jak internet používáme?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Theory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planned</a:t>
            </a:r>
            <a:r>
              <a:rPr lang="cs-CZ" b="1" dirty="0"/>
              <a:t> </a:t>
            </a:r>
            <a:r>
              <a:rPr lang="cs-CZ" b="1" dirty="0" err="1"/>
              <a:t>behavior</a:t>
            </a:r>
            <a:r>
              <a:rPr lang="cs-CZ" dirty="0"/>
              <a:t> (a </a:t>
            </a:r>
            <a:r>
              <a:rPr lang="cs-CZ" b="1" dirty="0" err="1"/>
              <a:t>theory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reasoned</a:t>
            </a:r>
            <a:r>
              <a:rPr lang="cs-CZ" b="1" dirty="0"/>
              <a:t> </a:t>
            </a:r>
            <a:r>
              <a:rPr lang="cs-CZ" b="1" dirty="0" err="1"/>
              <a:t>action</a:t>
            </a:r>
            <a:r>
              <a:rPr lang="cs-CZ" dirty="0"/>
              <a:t>)</a:t>
            </a:r>
          </a:p>
          <a:p>
            <a:r>
              <a:rPr lang="cs-CZ" dirty="0" err="1"/>
              <a:t>Fishbein</a:t>
            </a:r>
            <a:r>
              <a:rPr lang="cs-CZ" dirty="0"/>
              <a:t> &amp; </a:t>
            </a:r>
            <a:r>
              <a:rPr lang="cs-CZ" dirty="0" err="1"/>
              <a:t>Ajzen</a:t>
            </a:r>
            <a:r>
              <a:rPr lang="cs-CZ" dirty="0"/>
              <a:t>, 1980; </a:t>
            </a:r>
            <a:r>
              <a:rPr lang="cs-CZ" dirty="0" err="1"/>
              <a:t>Ajzen</a:t>
            </a:r>
            <a:r>
              <a:rPr lang="cs-CZ" dirty="0"/>
              <a:t>, 1985 (a dál)</a:t>
            </a:r>
          </a:p>
          <a:p>
            <a:r>
              <a:rPr lang="cs-CZ" dirty="0"/>
              <a:t>Důraz na intenci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4070" y="3401811"/>
            <a:ext cx="6241033" cy="3456189"/>
          </a:xfrm>
          <a:prstGeom prst="rect">
            <a:avLst/>
          </a:prstGeom>
        </p:spPr>
      </p:pic>
      <p:sp>
        <p:nvSpPr>
          <p:cNvPr id="5" name="Řečová bublina: obdélníkový bublinový popisek se zakulacenými rohy 4">
            <a:extLst>
              <a:ext uri="{FF2B5EF4-FFF2-40B4-BE49-F238E27FC236}">
                <a16:creationId xmlns:a16="http://schemas.microsoft.com/office/drawing/2014/main" id="{69E7553C-08E2-4D39-9ECD-714B33226591}"/>
              </a:ext>
            </a:extLst>
          </p:cNvPr>
          <p:cNvSpPr/>
          <p:nvPr/>
        </p:nvSpPr>
        <p:spPr>
          <a:xfrm>
            <a:off x="7781026" y="2619806"/>
            <a:ext cx="3096884" cy="1294135"/>
          </a:xfrm>
          <a:prstGeom prst="wedgeRoundRectCallout">
            <a:avLst>
              <a:gd name="adj1" fmla="val -101635"/>
              <a:gd name="adj2" fmla="val 127900"/>
              <a:gd name="adj3" fmla="val 16667"/>
            </a:avLst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Co ode mě druzí ne/očekávají? Jak na to budou reagovat?</a:t>
            </a:r>
          </a:p>
        </p:txBody>
      </p:sp>
    </p:spTree>
    <p:extLst>
      <p:ext uri="{BB962C8B-B14F-4D97-AF65-F5344CB8AC3E}">
        <p14:creationId xmlns:p14="http://schemas.microsoft.com/office/powerpoint/2010/main" val="19049505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a jak internet používáme?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Theory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planned</a:t>
            </a:r>
            <a:r>
              <a:rPr lang="cs-CZ" b="1" dirty="0"/>
              <a:t> </a:t>
            </a:r>
            <a:r>
              <a:rPr lang="cs-CZ" b="1" dirty="0" err="1"/>
              <a:t>behavior</a:t>
            </a:r>
            <a:r>
              <a:rPr lang="cs-CZ" dirty="0"/>
              <a:t> (a </a:t>
            </a:r>
            <a:r>
              <a:rPr lang="cs-CZ" b="1" dirty="0" err="1"/>
              <a:t>theory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reasoned</a:t>
            </a:r>
            <a:r>
              <a:rPr lang="cs-CZ" b="1" dirty="0"/>
              <a:t> </a:t>
            </a:r>
            <a:r>
              <a:rPr lang="cs-CZ" b="1" dirty="0" err="1"/>
              <a:t>action</a:t>
            </a:r>
            <a:r>
              <a:rPr lang="cs-CZ" dirty="0"/>
              <a:t>)</a:t>
            </a:r>
          </a:p>
          <a:p>
            <a:r>
              <a:rPr lang="cs-CZ" dirty="0" err="1"/>
              <a:t>Fishbein</a:t>
            </a:r>
            <a:r>
              <a:rPr lang="cs-CZ" dirty="0"/>
              <a:t> &amp; </a:t>
            </a:r>
            <a:r>
              <a:rPr lang="cs-CZ" dirty="0" err="1"/>
              <a:t>Ajzen</a:t>
            </a:r>
            <a:r>
              <a:rPr lang="cs-CZ" dirty="0"/>
              <a:t>, 1980; </a:t>
            </a:r>
            <a:r>
              <a:rPr lang="cs-CZ" dirty="0" err="1"/>
              <a:t>Ajzen</a:t>
            </a:r>
            <a:r>
              <a:rPr lang="cs-CZ" dirty="0"/>
              <a:t>, 1985 (a dál)</a:t>
            </a:r>
          </a:p>
          <a:p>
            <a:r>
              <a:rPr lang="cs-CZ" dirty="0"/>
              <a:t>Důraz na intenci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4070" y="3401811"/>
            <a:ext cx="6241033" cy="3456189"/>
          </a:xfrm>
          <a:prstGeom prst="rect">
            <a:avLst/>
          </a:prstGeom>
        </p:spPr>
      </p:pic>
      <p:sp>
        <p:nvSpPr>
          <p:cNvPr id="5" name="Řečová bublina: obdélníkový bublinový popisek se zakulacenými rohy 4">
            <a:extLst>
              <a:ext uri="{FF2B5EF4-FFF2-40B4-BE49-F238E27FC236}">
                <a16:creationId xmlns:a16="http://schemas.microsoft.com/office/drawing/2014/main" id="{69E7553C-08E2-4D39-9ECD-714B33226591}"/>
              </a:ext>
            </a:extLst>
          </p:cNvPr>
          <p:cNvSpPr/>
          <p:nvPr/>
        </p:nvSpPr>
        <p:spPr>
          <a:xfrm>
            <a:off x="7781026" y="2619806"/>
            <a:ext cx="3096884" cy="1294135"/>
          </a:xfrm>
          <a:prstGeom prst="wedgeRoundRectCallout">
            <a:avLst>
              <a:gd name="adj1" fmla="val -106092"/>
              <a:gd name="adj2" fmla="val 223221"/>
              <a:gd name="adj3" fmla="val 16667"/>
            </a:avLst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Věřím si, že se dokážu takto zachovat? Mám k tomu prostředky? Jak je to náročné?</a:t>
            </a:r>
          </a:p>
        </p:txBody>
      </p:sp>
    </p:spTree>
    <p:extLst>
      <p:ext uri="{BB962C8B-B14F-4D97-AF65-F5344CB8AC3E}">
        <p14:creationId xmlns:p14="http://schemas.microsoft.com/office/powerpoint/2010/main" val="4026820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a jak internet používáme?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Theory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planned</a:t>
            </a:r>
            <a:r>
              <a:rPr lang="cs-CZ" b="1" dirty="0"/>
              <a:t> </a:t>
            </a:r>
            <a:r>
              <a:rPr lang="cs-CZ" b="1" dirty="0" err="1"/>
              <a:t>behavior</a:t>
            </a:r>
            <a:r>
              <a:rPr lang="cs-CZ" dirty="0"/>
              <a:t> (a </a:t>
            </a:r>
            <a:r>
              <a:rPr lang="cs-CZ" b="1" dirty="0" err="1"/>
              <a:t>theory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reasoned</a:t>
            </a:r>
            <a:r>
              <a:rPr lang="cs-CZ" b="1" dirty="0"/>
              <a:t> </a:t>
            </a:r>
            <a:r>
              <a:rPr lang="cs-CZ" b="1" dirty="0" err="1"/>
              <a:t>action</a:t>
            </a:r>
            <a:r>
              <a:rPr lang="cs-CZ" dirty="0"/>
              <a:t>)</a:t>
            </a:r>
          </a:p>
          <a:p>
            <a:r>
              <a:rPr lang="cs-CZ" dirty="0" err="1"/>
              <a:t>Fishbein</a:t>
            </a:r>
            <a:r>
              <a:rPr lang="cs-CZ" dirty="0"/>
              <a:t> &amp; </a:t>
            </a:r>
            <a:r>
              <a:rPr lang="cs-CZ" dirty="0" err="1"/>
              <a:t>Ajzen</a:t>
            </a:r>
            <a:r>
              <a:rPr lang="cs-CZ" dirty="0"/>
              <a:t>, 1980; </a:t>
            </a:r>
            <a:r>
              <a:rPr lang="cs-CZ" dirty="0" err="1"/>
              <a:t>Ajzen</a:t>
            </a:r>
            <a:r>
              <a:rPr lang="cs-CZ" dirty="0"/>
              <a:t>, 1985 (a dál)</a:t>
            </a:r>
          </a:p>
          <a:p>
            <a:r>
              <a:rPr lang="cs-CZ" dirty="0"/>
              <a:t>Důraz na intenci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4070" y="3401811"/>
            <a:ext cx="6241033" cy="3456189"/>
          </a:xfrm>
          <a:prstGeom prst="rect">
            <a:avLst/>
          </a:prstGeom>
        </p:spPr>
      </p:pic>
      <p:sp>
        <p:nvSpPr>
          <p:cNvPr id="5" name="Řečová bublina: obdélníkový bublinový popisek se zakulacenými rohy 4">
            <a:extLst>
              <a:ext uri="{FF2B5EF4-FFF2-40B4-BE49-F238E27FC236}">
                <a16:creationId xmlns:a16="http://schemas.microsoft.com/office/drawing/2014/main" id="{69E7553C-08E2-4D39-9ECD-714B33226591}"/>
              </a:ext>
            </a:extLst>
          </p:cNvPr>
          <p:cNvSpPr/>
          <p:nvPr/>
        </p:nvSpPr>
        <p:spPr>
          <a:xfrm>
            <a:off x="7781026" y="2619806"/>
            <a:ext cx="3096884" cy="1294135"/>
          </a:xfrm>
          <a:prstGeom prst="wedgeRoundRectCallout">
            <a:avLst>
              <a:gd name="adj1" fmla="val -52332"/>
              <a:gd name="adj2" fmla="val 113236"/>
              <a:gd name="adj3" fmla="val 16667"/>
            </a:avLst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Plán, rozhodnutí se zachovat daným způsobem</a:t>
            </a:r>
          </a:p>
        </p:txBody>
      </p:sp>
    </p:spTree>
    <p:extLst>
      <p:ext uri="{BB962C8B-B14F-4D97-AF65-F5344CB8AC3E}">
        <p14:creationId xmlns:p14="http://schemas.microsoft.com/office/powerpoint/2010/main" val="22131692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a jak internet používáme?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Technology Acceptance Model </a:t>
            </a:r>
            <a:r>
              <a:rPr lang="en-US" dirty="0"/>
              <a:t>(Davis, 1989)</a:t>
            </a:r>
            <a:endParaRPr lang="cs-CZ" dirty="0"/>
          </a:p>
          <a:p>
            <a:r>
              <a:rPr lang="cs-CZ" dirty="0"/>
              <a:t>Kdy technologie začneme používat?</a:t>
            </a:r>
          </a:p>
          <a:p>
            <a:r>
              <a:rPr lang="cs-CZ" dirty="0"/>
              <a:t> → behaviorální intence je ovlivněna postoji k technologii</a:t>
            </a:r>
          </a:p>
          <a:p>
            <a:r>
              <a:rPr lang="cs-CZ" dirty="0"/>
              <a:t> → postoje jsou ovlivněny zejména dvěma důležitými komponenty (+ individuální rozdíly!):</a:t>
            </a:r>
          </a:p>
          <a:p>
            <a:pPr lvl="1"/>
            <a:r>
              <a:rPr lang="cs-CZ" dirty="0"/>
              <a:t>Vnímaná užitečnost – do jaké míry si myslím, že mi technologie k něčemu bude?</a:t>
            </a:r>
          </a:p>
          <a:p>
            <a:pPr lvl="1"/>
            <a:r>
              <a:rPr lang="cs-CZ" dirty="0"/>
              <a:t>Vnímaná „uživatelská přívětivost“ – jak moc energie do používání musím investovat?</a:t>
            </a:r>
          </a:p>
        </p:txBody>
      </p:sp>
    </p:spTree>
    <p:extLst>
      <p:ext uri="{BB962C8B-B14F-4D97-AF65-F5344CB8AC3E}">
        <p14:creationId xmlns:p14="http://schemas.microsoft.com/office/powerpoint/2010/main" val="29236770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a jak internet používáme?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err="1"/>
              <a:t>Selective</a:t>
            </a:r>
            <a:r>
              <a:rPr lang="cs-CZ" b="1" dirty="0"/>
              <a:t> </a:t>
            </a:r>
            <a:r>
              <a:rPr lang="cs-CZ" b="1" dirty="0" err="1"/>
              <a:t>exposure</a:t>
            </a:r>
            <a:r>
              <a:rPr lang="cs-CZ" b="1" dirty="0"/>
              <a:t> </a:t>
            </a:r>
            <a:r>
              <a:rPr lang="cs-CZ" b="1" dirty="0" err="1"/>
              <a:t>theory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dirty="0" err="1"/>
              <a:t>Lazarsfeld</a:t>
            </a:r>
            <a:r>
              <a:rPr lang="cs-CZ" dirty="0"/>
              <a:t>, </a:t>
            </a:r>
            <a:r>
              <a:rPr lang="cs-CZ" dirty="0" err="1"/>
              <a:t>Berelson</a:t>
            </a:r>
            <a:r>
              <a:rPr lang="cs-CZ" dirty="0"/>
              <a:t>, &amp; </a:t>
            </a:r>
            <a:r>
              <a:rPr lang="cs-CZ" dirty="0" err="1"/>
              <a:t>Gaudet</a:t>
            </a:r>
            <a:r>
              <a:rPr lang="cs-CZ" dirty="0"/>
              <a:t>, 1948)</a:t>
            </a:r>
          </a:p>
          <a:p>
            <a:pPr marL="0" indent="0">
              <a:buNone/>
            </a:pPr>
            <a:r>
              <a:rPr lang="cs-CZ" dirty="0"/>
              <a:t>Tendence vyhledávat obsah který odpovídá našim postojům, názorům, a vyhýbat se tomu, který mu odporuje</a:t>
            </a:r>
          </a:p>
          <a:p>
            <a:r>
              <a:rPr lang="cs-CZ" dirty="0"/>
              <a:t>Týká se i celých médií (</a:t>
            </a:r>
            <a:r>
              <a:rPr lang="cs-CZ" dirty="0" err="1"/>
              <a:t>mainstream</a:t>
            </a:r>
            <a:r>
              <a:rPr lang="cs-CZ" dirty="0"/>
              <a:t> TV a „</a:t>
            </a:r>
            <a:r>
              <a:rPr lang="cs-CZ" dirty="0" err="1"/>
              <a:t>fake</a:t>
            </a:r>
            <a:r>
              <a:rPr lang="cs-CZ" dirty="0"/>
              <a:t> </a:t>
            </a:r>
            <a:r>
              <a:rPr lang="cs-CZ" dirty="0" err="1"/>
              <a:t>news</a:t>
            </a:r>
            <a:r>
              <a:rPr lang="cs-CZ" dirty="0"/>
              <a:t>“) </a:t>
            </a:r>
          </a:p>
          <a:p>
            <a:r>
              <a:rPr lang="cs-CZ" dirty="0"/>
              <a:t>Na rovině </a:t>
            </a:r>
            <a:r>
              <a:rPr lang="cs-CZ" dirty="0" err="1"/>
              <a:t>exposure</a:t>
            </a:r>
            <a:r>
              <a:rPr lang="cs-CZ" dirty="0"/>
              <a:t>, percepce a retence</a:t>
            </a:r>
          </a:p>
        </p:txBody>
      </p:sp>
    </p:spTree>
    <p:extLst>
      <p:ext uri="{BB962C8B-B14F-4D97-AF65-F5344CB8AC3E}">
        <p14:creationId xmlns:p14="http://schemas.microsoft.com/office/powerpoint/2010/main" val="8930494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to má důsledky?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Tzv. </a:t>
            </a:r>
            <a:r>
              <a:rPr lang="cs-CZ" b="1" dirty="0"/>
              <a:t>Media </a:t>
            </a:r>
            <a:r>
              <a:rPr lang="cs-CZ" b="1" dirty="0" err="1"/>
              <a:t>effects</a:t>
            </a:r>
            <a:r>
              <a:rPr lang="cs-CZ" b="1" dirty="0"/>
              <a:t> </a:t>
            </a:r>
            <a:r>
              <a:rPr lang="cs-CZ" dirty="0"/>
              <a:t>– tradice od masmediální komunikace, jak ovlivňují postoje a chování</a:t>
            </a:r>
          </a:p>
          <a:p>
            <a:endParaRPr lang="cs-CZ" dirty="0"/>
          </a:p>
          <a:p>
            <a:r>
              <a:rPr lang="cs-CZ" dirty="0"/>
              <a:t>Jak to vypadá?</a:t>
            </a:r>
          </a:p>
          <a:p>
            <a:endParaRPr lang="cs-CZ" dirty="0"/>
          </a:p>
          <a:p>
            <a:r>
              <a:rPr lang="en-US" i="1" dirty="0"/>
              <a:t>Meta-analyses of media effects have typically yielded </a:t>
            </a:r>
            <a:r>
              <a:rPr lang="en-US" b="1" i="1" dirty="0"/>
              <a:t>small to moderate effect sizes that</a:t>
            </a:r>
            <a:r>
              <a:rPr lang="cs-CZ" b="1" i="1" dirty="0"/>
              <a:t> </a:t>
            </a:r>
            <a:r>
              <a:rPr lang="en-US" b="1" i="1" dirty="0"/>
              <a:t>lie between r = 0.10 and r = 0.20</a:t>
            </a:r>
            <a:r>
              <a:rPr lang="en-US" i="1" dirty="0"/>
              <a:t>, with some deviations. </a:t>
            </a:r>
            <a:endParaRPr lang="cs-CZ" i="1" dirty="0"/>
          </a:p>
          <a:p>
            <a:r>
              <a:rPr lang="en-US" i="1" dirty="0"/>
              <a:t>For example, as Table 1 shows,</a:t>
            </a:r>
            <a:r>
              <a:rPr lang="cs-CZ" i="1" dirty="0"/>
              <a:t> </a:t>
            </a:r>
            <a:r>
              <a:rPr lang="en-US" i="1" dirty="0"/>
              <a:t>meta-analyses of the effects of violent computer games on aggressive behavior have reported effect</a:t>
            </a:r>
            <a:r>
              <a:rPr lang="cs-CZ" i="1" dirty="0"/>
              <a:t> </a:t>
            </a:r>
            <a:r>
              <a:rPr lang="en-US" i="1" dirty="0"/>
              <a:t>sizes of r = 0.08 (Ferguson &amp; Kilburn 2009), r = 0.15 (Sherry 2001), and r = 0.19 (Anderson</a:t>
            </a:r>
            <a:r>
              <a:rPr lang="cs-CZ" i="1" dirty="0"/>
              <a:t> </a:t>
            </a:r>
            <a:r>
              <a:rPr lang="en-US" i="1" dirty="0"/>
              <a:t>&amp; Bushman 2001, Anderson et al. 2010). Meta-analyses of the effects of health campaigns on</a:t>
            </a:r>
            <a:r>
              <a:rPr lang="cs-CZ" i="1" dirty="0"/>
              <a:t> </a:t>
            </a:r>
            <a:r>
              <a:rPr lang="en-US" i="1" dirty="0"/>
              <a:t>health behavior have yielded effects sizes between r = 0.04 and r = 0.15 (Snyder et al. 2004),</a:t>
            </a:r>
            <a:r>
              <a:rPr lang="cs-CZ" i="1" dirty="0"/>
              <a:t> </a:t>
            </a:r>
            <a:r>
              <a:rPr lang="en-US" i="1" dirty="0"/>
              <a:t>and those of the effects of media use on body dissatisfaction between r = 0.08 (</a:t>
            </a:r>
            <a:r>
              <a:rPr lang="en-US" i="1" dirty="0" err="1"/>
              <a:t>Holmstrom</a:t>
            </a:r>
            <a:r>
              <a:rPr lang="en-US" i="1" dirty="0"/>
              <a:t> 2004)</a:t>
            </a:r>
            <a:r>
              <a:rPr lang="cs-CZ" i="1" dirty="0"/>
              <a:t> </a:t>
            </a:r>
            <a:r>
              <a:rPr lang="en-US" i="1" dirty="0"/>
              <a:t>and r = 0.14 (</a:t>
            </a:r>
            <a:r>
              <a:rPr lang="en-US" i="1" dirty="0" err="1"/>
              <a:t>Grabe</a:t>
            </a:r>
            <a:r>
              <a:rPr lang="en-US" i="1" dirty="0"/>
              <a:t> et al. 2008)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en-US" dirty="0" err="1"/>
              <a:t>Valkenburg</a:t>
            </a:r>
            <a:r>
              <a:rPr lang="en-US" dirty="0"/>
              <a:t>, Peter,  &amp; Walther, 2016</a:t>
            </a:r>
            <a:r>
              <a:rPr lang="cs-CZ" dirty="0"/>
              <a:t>,</a:t>
            </a:r>
            <a:r>
              <a:rPr lang="en-US" dirty="0"/>
              <a:t> </a:t>
            </a:r>
            <a:r>
              <a:rPr lang="cs-CZ" dirty="0"/>
              <a:t>p. 317)</a:t>
            </a:r>
            <a:r>
              <a:rPr lang="en-US" dirty="0"/>
              <a:t>.</a:t>
            </a:r>
            <a:endParaRPr lang="cs-CZ" dirty="0"/>
          </a:p>
          <a:p>
            <a:endParaRPr lang="cs-CZ" dirty="0"/>
          </a:p>
          <a:p>
            <a:r>
              <a:rPr lang="en-US" sz="1500" dirty="0" err="1"/>
              <a:t>Valkenburg</a:t>
            </a:r>
            <a:r>
              <a:rPr lang="en-US" sz="1500" dirty="0"/>
              <a:t>, P. M., Peter, J., &amp; Walther, J. B. (2016). Media effects: Theory and research. Annual review of psychology, 67, 315-338.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961044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dirty="0"/>
              <a:t>Online prostředí</a:t>
            </a:r>
            <a:endParaRPr lang="en-US" alt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 rtlCol="0">
            <a:normAutofit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 bývá zmiňováno?</a:t>
            </a:r>
          </a:p>
          <a:p>
            <a:pPr>
              <a:buFont typeface="Wingdings 3" charset="2"/>
              <a:buChar char=""/>
              <a:defRPr/>
            </a:pP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Relativní anonymita – technická a sociální </a:t>
            </a:r>
            <a:r>
              <a:rPr lang="cs-CZ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cs-CZ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Christopherson</a:t>
            </a:r>
            <a:r>
              <a:rPr lang="cs-CZ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2006)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Aktuální fyzická distance a „překračování časoprostorových hranic“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Chybí některá vodítka (mimika, tón hlasu), jiná naopak přibývají (</a:t>
            </a:r>
            <a:r>
              <a:rPr lang="cs-CZ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emotikony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cs-CZ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gify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memy…)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Multiplicita interakce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Mnoho informací a materiálů (kvantitativně i kvalitativně); snadno dohledatelné, re-publikovatelné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Větší kontrola vlastní sebe-prezentace</a:t>
            </a:r>
          </a:p>
          <a:p>
            <a:pPr>
              <a:buFont typeface="Wingdings 3" charset="2"/>
              <a:buChar char=""/>
              <a:defRPr/>
            </a:pP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  <a:defRPr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6860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sz="2700" dirty="0" err="1"/>
              <a:t>Valkenburg</a:t>
            </a:r>
            <a:r>
              <a:rPr lang="en-US" sz="2700" dirty="0"/>
              <a:t>, P. M., &amp; Peter, J. (2013). The differential susceptibility to media effects model. </a:t>
            </a:r>
            <a:r>
              <a:rPr lang="en-US" sz="2700" i="1" dirty="0"/>
              <a:t>Journal of Communication</a:t>
            </a:r>
            <a:r>
              <a:rPr lang="en-US" sz="2700" dirty="0"/>
              <a:t>, 63(2), 221-243.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43042"/>
            <a:ext cx="10515600" cy="4351338"/>
          </a:xfrm>
        </p:spPr>
        <p:txBody>
          <a:bodyPr rtlCol="0">
            <a:normAutofit fontScale="92500" lnSpcReduction="2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Nepřímé a moderační efekty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 hry vstupují další faktory: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Dispoziční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Vývojové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Sociální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Vliv na výběr média, jeho používání a hodnocení, a důsledek – a další používání</a:t>
            </a:r>
          </a:p>
          <a:p>
            <a:pPr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Transactional theories assume reciprocal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causal relationships between characteristics of the media users, their selective media use,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factors in their environment, and outcomes of media (Bandura, 2009)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(in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Valkenburg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Peter, Walther, 2016)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6902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dirty="0"/>
              <a:t>Vlastnosti médií</a:t>
            </a:r>
            <a:br>
              <a:rPr lang="cs-CZ" altLang="en-US" dirty="0"/>
            </a:br>
            <a:r>
              <a:rPr lang="cs-CZ" altLang="en-US" sz="2000" dirty="0"/>
              <a:t>(</a:t>
            </a:r>
            <a:r>
              <a:rPr lang="cs-CZ" altLang="en-US" sz="2000" dirty="0" err="1"/>
              <a:t>Valkenburg</a:t>
            </a:r>
            <a:r>
              <a:rPr lang="cs-CZ" altLang="en-US" sz="2000" dirty="0"/>
              <a:t>, Peter, Walther, 2016)</a:t>
            </a:r>
            <a:endParaRPr lang="cs-CZ" alt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Také vliv na efekt médií: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Modalita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např.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text,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aud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o, vi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á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ní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audiovizuální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Obsah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např. násilí, typy postav, charakter argumentu – pravdivost, atraktivita….)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Strukturální vlastnosti (různé efekty, rychlost, zpětná vazba, </a:t>
            </a:r>
            <a:r>
              <a:rPr lang="cs-CZ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gamifikace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102583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Nepřímé, moderační, transakční efekty</a:t>
            </a:r>
          </a:p>
        </p:txBody>
      </p:sp>
      <p:pic>
        <p:nvPicPr>
          <p:cNvPr id="5" name="Zástupný symbol pro obsah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029" y="1690688"/>
            <a:ext cx="9745562" cy="4941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5776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tedy o „psychologii internetu“ uvažovat?</a:t>
            </a:r>
          </a:p>
        </p:txBody>
      </p:sp>
    </p:spTree>
    <p:extLst>
      <p:ext uri="{BB962C8B-B14F-4D97-AF65-F5344CB8AC3E}">
        <p14:creationId xmlns:p14="http://schemas.microsoft.com/office/powerpoint/2010/main" val="12211624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F00AFE-1859-41EA-9199-96148E67A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FUTURE: aplikace na </a:t>
            </a:r>
            <a:r>
              <a:rPr lang="cs-CZ" dirty="0" err="1"/>
              <a:t>well-being</a:t>
            </a:r>
            <a:r>
              <a:rPr lang="cs-CZ" dirty="0"/>
              <a:t> </a:t>
            </a:r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2630AD6F-4A0F-4443-AEAF-8E36D4B694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6459" y="1690688"/>
            <a:ext cx="11239129" cy="4408187"/>
          </a:xfrm>
        </p:spPr>
      </p:pic>
    </p:spTree>
    <p:extLst>
      <p:ext uri="{BB962C8B-B14F-4D97-AF65-F5344CB8AC3E}">
        <p14:creationId xmlns:p14="http://schemas.microsoft.com/office/powerpoint/2010/main" val="8835710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bdélník 29">
            <a:extLst>
              <a:ext uri="{FF2B5EF4-FFF2-40B4-BE49-F238E27FC236}">
                <a16:creationId xmlns:a16="http://schemas.microsoft.com/office/drawing/2014/main" id="{32CD8F92-6603-4708-A80E-5CC74576B822}"/>
              </a:ext>
            </a:extLst>
          </p:cNvPr>
          <p:cNvSpPr/>
          <p:nvPr/>
        </p:nvSpPr>
        <p:spPr>
          <a:xfrm>
            <a:off x="7255959" y="995850"/>
            <a:ext cx="4422293" cy="4331167"/>
          </a:xfrm>
          <a:prstGeom prst="rect">
            <a:avLst/>
          </a:prstGeom>
          <a:ln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sz="1600" dirty="0"/>
              <a:t>WELL-BEING &amp; DEVELOPMENTAL GOALS</a:t>
            </a:r>
          </a:p>
        </p:txBody>
      </p:sp>
      <p:sp>
        <p:nvSpPr>
          <p:cNvPr id="29" name="Obdélník 28">
            <a:extLst>
              <a:ext uri="{FF2B5EF4-FFF2-40B4-BE49-F238E27FC236}">
                <a16:creationId xmlns:a16="http://schemas.microsoft.com/office/drawing/2014/main" id="{32CD8F92-6603-4708-A80E-5CC74576B822}"/>
              </a:ext>
            </a:extLst>
          </p:cNvPr>
          <p:cNvSpPr/>
          <p:nvPr/>
        </p:nvSpPr>
        <p:spPr>
          <a:xfrm>
            <a:off x="4328525" y="995850"/>
            <a:ext cx="2481905" cy="43705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sz="1600" dirty="0"/>
              <a:t>ICT ACTIVITIES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79718" y="99705"/>
            <a:ext cx="3676495" cy="58189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sz="1600" dirty="0"/>
              <a:t>DIFFERENTIAL SUSCEPTIBILITY VARIABLES</a:t>
            </a:r>
          </a:p>
        </p:txBody>
      </p:sp>
      <p:sp>
        <p:nvSpPr>
          <p:cNvPr id="4" name="Obdélník 3"/>
          <p:cNvSpPr/>
          <p:nvPr/>
        </p:nvSpPr>
        <p:spPr>
          <a:xfrm>
            <a:off x="555301" y="495076"/>
            <a:ext cx="3104807" cy="20462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6" name="Obdélník 25">
            <a:extLst>
              <a:ext uri="{FF2B5EF4-FFF2-40B4-BE49-F238E27FC236}">
                <a16:creationId xmlns:a16="http://schemas.microsoft.com/office/drawing/2014/main" id="{4366E133-A88D-4D33-993E-9AA97C8B730E}"/>
              </a:ext>
            </a:extLst>
          </p:cNvPr>
          <p:cNvSpPr/>
          <p:nvPr/>
        </p:nvSpPr>
        <p:spPr>
          <a:xfrm>
            <a:off x="555302" y="2612118"/>
            <a:ext cx="3116963" cy="19098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baseline="30000"/>
          </a:p>
        </p:txBody>
      </p:sp>
      <p:sp>
        <p:nvSpPr>
          <p:cNvPr id="27" name="Obdélník 26">
            <a:extLst>
              <a:ext uri="{FF2B5EF4-FFF2-40B4-BE49-F238E27FC236}">
                <a16:creationId xmlns:a16="http://schemas.microsoft.com/office/drawing/2014/main" id="{46466485-BA75-4F14-8059-4093A7385312}"/>
              </a:ext>
            </a:extLst>
          </p:cNvPr>
          <p:cNvSpPr/>
          <p:nvPr/>
        </p:nvSpPr>
        <p:spPr>
          <a:xfrm>
            <a:off x="555300" y="4606226"/>
            <a:ext cx="3104807" cy="12305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F1AFE721-E645-4B76-8553-F42D518FFD2E}"/>
              </a:ext>
            </a:extLst>
          </p:cNvPr>
          <p:cNvCxnSpPr>
            <a:cxnSpLocks/>
          </p:cNvCxnSpPr>
          <p:nvPr/>
        </p:nvCxnSpPr>
        <p:spPr>
          <a:xfrm>
            <a:off x="3854824" y="3168015"/>
            <a:ext cx="46154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>
            <a:extLst>
              <a:ext uri="{FF2B5EF4-FFF2-40B4-BE49-F238E27FC236}">
                <a16:creationId xmlns:a16="http://schemas.microsoft.com/office/drawing/2014/main" id="{8789337B-3E54-46C2-B640-96BE1A4550C0}"/>
              </a:ext>
            </a:extLst>
          </p:cNvPr>
          <p:cNvCxnSpPr>
            <a:cxnSpLocks/>
          </p:cNvCxnSpPr>
          <p:nvPr/>
        </p:nvCxnSpPr>
        <p:spPr>
          <a:xfrm>
            <a:off x="9240515" y="3188332"/>
            <a:ext cx="44637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ovéPole 52">
            <a:extLst>
              <a:ext uri="{FF2B5EF4-FFF2-40B4-BE49-F238E27FC236}">
                <a16:creationId xmlns:a16="http://schemas.microsoft.com/office/drawing/2014/main" id="{BF8B5B95-52DF-4EF9-9F9A-65EE44029AFE}"/>
              </a:ext>
            </a:extLst>
          </p:cNvPr>
          <p:cNvSpPr txBox="1"/>
          <p:nvPr/>
        </p:nvSpPr>
        <p:spPr>
          <a:xfrm>
            <a:off x="2737542" y="6077393"/>
            <a:ext cx="24504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moderators/mediators</a:t>
            </a:r>
          </a:p>
        </p:txBody>
      </p:sp>
      <p:cxnSp>
        <p:nvCxnSpPr>
          <p:cNvPr id="73" name="Přímá spojnice 72">
            <a:extLst>
              <a:ext uri="{FF2B5EF4-FFF2-40B4-BE49-F238E27FC236}">
                <a16:creationId xmlns:a16="http://schemas.microsoft.com/office/drawing/2014/main" id="{84B5D860-D986-47BE-A622-F70F5BEA6E63}"/>
              </a:ext>
            </a:extLst>
          </p:cNvPr>
          <p:cNvCxnSpPr>
            <a:cxnSpLocks/>
          </p:cNvCxnSpPr>
          <p:nvPr/>
        </p:nvCxnSpPr>
        <p:spPr>
          <a:xfrm flipH="1">
            <a:off x="10685552" y="4632175"/>
            <a:ext cx="14141" cy="200794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Přímá spojnice 73">
            <a:extLst>
              <a:ext uri="{FF2B5EF4-FFF2-40B4-BE49-F238E27FC236}">
                <a16:creationId xmlns:a16="http://schemas.microsoft.com/office/drawing/2014/main" id="{4DA41E37-C7DB-49AE-BDBF-3A2B6BFF72D5}"/>
              </a:ext>
            </a:extLst>
          </p:cNvPr>
          <p:cNvCxnSpPr>
            <a:cxnSpLocks/>
          </p:cNvCxnSpPr>
          <p:nvPr/>
        </p:nvCxnSpPr>
        <p:spPr>
          <a:xfrm>
            <a:off x="1400023" y="6627874"/>
            <a:ext cx="9299670" cy="1218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nice se šipkou 76">
            <a:extLst>
              <a:ext uri="{FF2B5EF4-FFF2-40B4-BE49-F238E27FC236}">
                <a16:creationId xmlns:a16="http://schemas.microsoft.com/office/drawing/2014/main" id="{AD1E2A56-13F4-459C-8CCC-822FC17E22EC}"/>
              </a:ext>
            </a:extLst>
          </p:cNvPr>
          <p:cNvCxnSpPr>
            <a:cxnSpLocks/>
          </p:cNvCxnSpPr>
          <p:nvPr/>
        </p:nvCxnSpPr>
        <p:spPr>
          <a:xfrm flipV="1">
            <a:off x="1400023" y="5944846"/>
            <a:ext cx="0" cy="689177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Přímá spojnice se šipkou 79">
            <a:extLst>
              <a:ext uri="{FF2B5EF4-FFF2-40B4-BE49-F238E27FC236}">
                <a16:creationId xmlns:a16="http://schemas.microsoft.com/office/drawing/2014/main" id="{0A641993-E0E5-4BAA-BF73-8E5FE7D7C8C6}"/>
              </a:ext>
            </a:extLst>
          </p:cNvPr>
          <p:cNvCxnSpPr>
            <a:cxnSpLocks/>
          </p:cNvCxnSpPr>
          <p:nvPr/>
        </p:nvCxnSpPr>
        <p:spPr>
          <a:xfrm flipH="1" flipV="1">
            <a:off x="5473514" y="5367076"/>
            <a:ext cx="8249" cy="126077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Přímá spojnice se šipkou 82">
            <a:extLst>
              <a:ext uri="{FF2B5EF4-FFF2-40B4-BE49-F238E27FC236}">
                <a16:creationId xmlns:a16="http://schemas.microsoft.com/office/drawing/2014/main" id="{07706C2E-512B-4244-AAEC-366E13DBBBB9}"/>
              </a:ext>
            </a:extLst>
          </p:cNvPr>
          <p:cNvCxnSpPr>
            <a:cxnSpLocks/>
          </p:cNvCxnSpPr>
          <p:nvPr/>
        </p:nvCxnSpPr>
        <p:spPr>
          <a:xfrm flipV="1">
            <a:off x="8323200" y="4522003"/>
            <a:ext cx="0" cy="2105851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ovéPole 83">
            <a:extLst>
              <a:ext uri="{FF2B5EF4-FFF2-40B4-BE49-F238E27FC236}">
                <a16:creationId xmlns:a16="http://schemas.microsoft.com/office/drawing/2014/main" id="{224D77DE-7B74-4B9A-8D89-5F316F06D2A0}"/>
              </a:ext>
            </a:extLst>
          </p:cNvPr>
          <p:cNvSpPr txBox="1"/>
          <p:nvPr/>
        </p:nvSpPr>
        <p:spPr>
          <a:xfrm>
            <a:off x="9092867" y="6383972"/>
            <a:ext cx="21346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reciprocal effects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C994B4-297A-494D-ADD7-CE3B0F6C19A9}"/>
              </a:ext>
            </a:extLst>
          </p:cNvPr>
          <p:cNvSpPr txBox="1"/>
          <p:nvPr/>
        </p:nvSpPr>
        <p:spPr>
          <a:xfrm rot="16200000">
            <a:off x="-154454" y="1467403"/>
            <a:ext cx="11213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/>
              <a:t>individual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EFC310A-87B3-BF41-8E14-E39BD3FA4088}"/>
              </a:ext>
            </a:extLst>
          </p:cNvPr>
          <p:cNvSpPr txBox="1"/>
          <p:nvPr/>
        </p:nvSpPr>
        <p:spPr>
          <a:xfrm rot="16200000">
            <a:off x="-49377" y="3249636"/>
            <a:ext cx="9264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/>
              <a:t>social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59A189C-AA2E-AD4F-A50E-30DAA4CE099D}"/>
              </a:ext>
            </a:extLst>
          </p:cNvPr>
          <p:cNvSpPr txBox="1"/>
          <p:nvPr/>
        </p:nvSpPr>
        <p:spPr>
          <a:xfrm rot="16200000">
            <a:off x="-173522" y="4776963"/>
            <a:ext cx="11213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/>
              <a:t>country</a:t>
            </a:r>
          </a:p>
        </p:txBody>
      </p:sp>
      <p:cxnSp>
        <p:nvCxnSpPr>
          <p:cNvPr id="46" name="Přímá spojnice se šipkou 2">
            <a:extLst>
              <a:ext uri="{FF2B5EF4-FFF2-40B4-BE49-F238E27FC236}">
                <a16:creationId xmlns:a16="http://schemas.microsoft.com/office/drawing/2014/main" id="{EBF05AD7-1AC9-DD4C-9A03-A2EB6A131A1A}"/>
              </a:ext>
            </a:extLst>
          </p:cNvPr>
          <p:cNvCxnSpPr>
            <a:cxnSpLocks/>
          </p:cNvCxnSpPr>
          <p:nvPr/>
        </p:nvCxnSpPr>
        <p:spPr>
          <a:xfrm flipH="1">
            <a:off x="4110670" y="1743823"/>
            <a:ext cx="7892" cy="142450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nice se šipkou 2">
            <a:extLst>
              <a:ext uri="{FF2B5EF4-FFF2-40B4-BE49-F238E27FC236}">
                <a16:creationId xmlns:a16="http://schemas.microsoft.com/office/drawing/2014/main" id="{6736AB22-221D-1B4F-9E73-8157A42D1F5D}"/>
              </a:ext>
            </a:extLst>
          </p:cNvPr>
          <p:cNvCxnSpPr>
            <a:cxnSpLocks/>
          </p:cNvCxnSpPr>
          <p:nvPr/>
        </p:nvCxnSpPr>
        <p:spPr>
          <a:xfrm flipV="1">
            <a:off x="4110670" y="3170892"/>
            <a:ext cx="0" cy="545323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ovéPole 57">
            <a:extLst>
              <a:ext uri="{FF2B5EF4-FFF2-40B4-BE49-F238E27FC236}">
                <a16:creationId xmlns:a16="http://schemas.microsoft.com/office/drawing/2014/main" id="{608E2210-9315-49FB-A190-76B5CA90A0B7}"/>
              </a:ext>
            </a:extLst>
          </p:cNvPr>
          <p:cNvSpPr txBox="1"/>
          <p:nvPr/>
        </p:nvSpPr>
        <p:spPr>
          <a:xfrm rot="16200000">
            <a:off x="4891810" y="2998737"/>
            <a:ext cx="3484423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Clusters of online activities (behaviors)</a:t>
            </a:r>
          </a:p>
        </p:txBody>
      </p:sp>
      <p:sp>
        <p:nvSpPr>
          <p:cNvPr id="70" name="TextovéPole 69">
            <a:extLst>
              <a:ext uri="{FF2B5EF4-FFF2-40B4-BE49-F238E27FC236}">
                <a16:creationId xmlns:a16="http://schemas.microsoft.com/office/drawing/2014/main" id="{5C8FB6A8-A35A-4843-A34D-AF15B1486CB9}"/>
              </a:ext>
            </a:extLst>
          </p:cNvPr>
          <p:cNvSpPr txBox="1"/>
          <p:nvPr/>
        </p:nvSpPr>
        <p:spPr>
          <a:xfrm>
            <a:off x="631598" y="3136964"/>
            <a:ext cx="27012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/>
              <a:t>Developmental tasks</a:t>
            </a:r>
            <a:r>
              <a:rPr lang="en-US" sz="1600"/>
              <a:t>: </a:t>
            </a:r>
          </a:p>
          <a:p>
            <a:r>
              <a:rPr lang="en-US" sz="1600"/>
              <a:t>friendship, relationships</a:t>
            </a:r>
          </a:p>
        </p:txBody>
      </p:sp>
      <p:sp>
        <p:nvSpPr>
          <p:cNvPr id="71" name="TextovéPole 70">
            <a:extLst>
              <a:ext uri="{FF2B5EF4-FFF2-40B4-BE49-F238E27FC236}">
                <a16:creationId xmlns:a16="http://schemas.microsoft.com/office/drawing/2014/main" id="{55261899-EF0B-4C75-BA52-D27447955437}"/>
              </a:ext>
            </a:extLst>
          </p:cNvPr>
          <p:cNvSpPr txBox="1"/>
          <p:nvPr/>
        </p:nvSpPr>
        <p:spPr>
          <a:xfrm>
            <a:off x="638706" y="3661809"/>
            <a:ext cx="292489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/>
              <a:t>Role models, social support </a:t>
            </a:r>
          </a:p>
          <a:p>
            <a:r>
              <a:rPr lang="en-US" sz="1600"/>
              <a:t>and social control</a:t>
            </a:r>
          </a:p>
        </p:txBody>
      </p:sp>
      <p:sp>
        <p:nvSpPr>
          <p:cNvPr id="72" name="TextovéPole 71">
            <a:extLst>
              <a:ext uri="{FF2B5EF4-FFF2-40B4-BE49-F238E27FC236}">
                <a16:creationId xmlns:a16="http://schemas.microsoft.com/office/drawing/2014/main" id="{3D317E6B-7FB2-4E21-A50F-D8DC7C8DB584}"/>
              </a:ext>
            </a:extLst>
          </p:cNvPr>
          <p:cNvSpPr txBox="1"/>
          <p:nvPr/>
        </p:nvSpPr>
        <p:spPr>
          <a:xfrm>
            <a:off x="641835" y="2802114"/>
            <a:ext cx="236519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/>
              <a:t>Family, peers, community</a:t>
            </a:r>
          </a:p>
        </p:txBody>
      </p:sp>
      <p:sp>
        <p:nvSpPr>
          <p:cNvPr id="75" name="TextovéPole 74">
            <a:extLst>
              <a:ext uri="{FF2B5EF4-FFF2-40B4-BE49-F238E27FC236}">
                <a16:creationId xmlns:a16="http://schemas.microsoft.com/office/drawing/2014/main" id="{73A5ED35-7866-4000-BACD-1D713F345FC9}"/>
              </a:ext>
            </a:extLst>
          </p:cNvPr>
          <p:cNvSpPr txBox="1"/>
          <p:nvPr/>
        </p:nvSpPr>
        <p:spPr>
          <a:xfrm rot="16200000">
            <a:off x="2436836" y="3234665"/>
            <a:ext cx="193766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Risky and protective factors (behaviors)</a:t>
            </a:r>
          </a:p>
        </p:txBody>
      </p:sp>
      <p:sp>
        <p:nvSpPr>
          <p:cNvPr id="56" name="Obdélník 55">
            <a:extLst>
              <a:ext uri="{FF2B5EF4-FFF2-40B4-BE49-F238E27FC236}">
                <a16:creationId xmlns:a16="http://schemas.microsoft.com/office/drawing/2014/main" id="{DD7DA10E-DD54-45F6-AA7E-833596E0FE79}"/>
              </a:ext>
            </a:extLst>
          </p:cNvPr>
          <p:cNvSpPr/>
          <p:nvPr/>
        </p:nvSpPr>
        <p:spPr>
          <a:xfrm>
            <a:off x="648478" y="4675372"/>
            <a:ext cx="27573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Culture, </a:t>
            </a:r>
          </a:p>
          <a:p>
            <a:r>
              <a:rPr lang="en-US" sz="1600" dirty="0"/>
              <a:t>Values and norms related to adolescent’s development, </a:t>
            </a:r>
          </a:p>
          <a:p>
            <a:r>
              <a:rPr lang="en-US" sz="1600" dirty="0"/>
              <a:t>Media, Technology provision</a:t>
            </a:r>
          </a:p>
        </p:txBody>
      </p:sp>
      <p:sp>
        <p:nvSpPr>
          <p:cNvPr id="86" name="TextovéPole 85">
            <a:extLst>
              <a:ext uri="{FF2B5EF4-FFF2-40B4-BE49-F238E27FC236}">
                <a16:creationId xmlns:a16="http://schemas.microsoft.com/office/drawing/2014/main" id="{157DA52C-6153-4F82-B8A0-EBCB0616CD83}"/>
              </a:ext>
            </a:extLst>
          </p:cNvPr>
          <p:cNvSpPr txBox="1"/>
          <p:nvPr/>
        </p:nvSpPr>
        <p:spPr>
          <a:xfrm>
            <a:off x="513748" y="868689"/>
            <a:ext cx="314548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/>
              <a:t>Developmental tasks: </a:t>
            </a:r>
          </a:p>
          <a:p>
            <a:r>
              <a:rPr lang="en-US" sz="1600" dirty="0"/>
              <a:t>identity exploration, sexuality</a:t>
            </a:r>
          </a:p>
        </p:txBody>
      </p:sp>
      <p:sp>
        <p:nvSpPr>
          <p:cNvPr id="87" name="TextovéPole 86">
            <a:extLst>
              <a:ext uri="{FF2B5EF4-FFF2-40B4-BE49-F238E27FC236}">
                <a16:creationId xmlns:a16="http://schemas.microsoft.com/office/drawing/2014/main" id="{B84D3865-CDF4-4B02-98A5-A89B678EF205}"/>
              </a:ext>
            </a:extLst>
          </p:cNvPr>
          <p:cNvSpPr txBox="1"/>
          <p:nvPr/>
        </p:nvSpPr>
        <p:spPr>
          <a:xfrm>
            <a:off x="520514" y="1396869"/>
            <a:ext cx="2761677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/>
              <a:t>Traits, Mood:</a:t>
            </a:r>
          </a:p>
          <a:p>
            <a:r>
              <a:rPr lang="en-US" sz="1600" dirty="0"/>
              <a:t>introverted, </a:t>
            </a:r>
            <a:r>
              <a:rPr lang="en-US" sz="1600" dirty="0" err="1"/>
              <a:t>depressivity</a:t>
            </a:r>
            <a:endParaRPr lang="en-US" sz="1600" dirty="0"/>
          </a:p>
        </p:txBody>
      </p:sp>
      <p:sp>
        <p:nvSpPr>
          <p:cNvPr id="88" name="TextovéPole 87">
            <a:extLst>
              <a:ext uri="{FF2B5EF4-FFF2-40B4-BE49-F238E27FC236}">
                <a16:creationId xmlns:a16="http://schemas.microsoft.com/office/drawing/2014/main" id="{A5953169-58B7-4BB1-AAD2-313CFF7F0A6F}"/>
              </a:ext>
            </a:extLst>
          </p:cNvPr>
          <p:cNvSpPr txBox="1"/>
          <p:nvPr/>
        </p:nvSpPr>
        <p:spPr>
          <a:xfrm>
            <a:off x="95145" y="562654"/>
            <a:ext cx="319692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Demography</a:t>
            </a:r>
            <a:r>
              <a:rPr lang="en-US" sz="1600" dirty="0"/>
              <a:t>: age, gender</a:t>
            </a:r>
          </a:p>
        </p:txBody>
      </p:sp>
      <p:sp>
        <p:nvSpPr>
          <p:cNvPr id="89" name="TextovéPole 88">
            <a:extLst>
              <a:ext uri="{FF2B5EF4-FFF2-40B4-BE49-F238E27FC236}">
                <a16:creationId xmlns:a16="http://schemas.microsoft.com/office/drawing/2014/main" id="{422738A5-DF4F-4FA1-A66E-E666895BC6F1}"/>
              </a:ext>
            </a:extLst>
          </p:cNvPr>
          <p:cNvSpPr txBox="1"/>
          <p:nvPr/>
        </p:nvSpPr>
        <p:spPr>
          <a:xfrm>
            <a:off x="532645" y="1951679"/>
            <a:ext cx="319692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/>
              <a:t>Cognition, Motivation, Skills:</a:t>
            </a:r>
          </a:p>
          <a:p>
            <a:r>
              <a:rPr lang="en-US" sz="1600" dirty="0"/>
              <a:t>awareness about risks</a:t>
            </a:r>
          </a:p>
        </p:txBody>
      </p:sp>
      <p:sp>
        <p:nvSpPr>
          <p:cNvPr id="90" name="TextovéPole 89">
            <a:extLst>
              <a:ext uri="{FF2B5EF4-FFF2-40B4-BE49-F238E27FC236}">
                <a16:creationId xmlns:a16="http://schemas.microsoft.com/office/drawing/2014/main" id="{7C569C68-D594-421A-9D46-F2FABC6C6F0F}"/>
              </a:ext>
            </a:extLst>
          </p:cNvPr>
          <p:cNvSpPr txBox="1"/>
          <p:nvPr/>
        </p:nvSpPr>
        <p:spPr>
          <a:xfrm rot="16200000">
            <a:off x="2436570" y="1152965"/>
            <a:ext cx="194540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Risky and protective factors (behaviors)</a:t>
            </a:r>
          </a:p>
        </p:txBody>
      </p:sp>
      <p:sp>
        <p:nvSpPr>
          <p:cNvPr id="91" name="TextovéPole 52">
            <a:extLst>
              <a:ext uri="{FF2B5EF4-FFF2-40B4-BE49-F238E27FC236}">
                <a16:creationId xmlns:a16="http://schemas.microsoft.com/office/drawing/2014/main" id="{ACCB12A3-ED42-48AD-992F-FC8FC65F8F00}"/>
              </a:ext>
            </a:extLst>
          </p:cNvPr>
          <p:cNvSpPr txBox="1"/>
          <p:nvPr/>
        </p:nvSpPr>
        <p:spPr>
          <a:xfrm>
            <a:off x="4395583" y="3759546"/>
            <a:ext cx="2038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(Non)secure online behavior</a:t>
            </a:r>
          </a:p>
        </p:txBody>
      </p:sp>
      <p:sp>
        <p:nvSpPr>
          <p:cNvPr id="57" name="Obdélník 56">
            <a:extLst>
              <a:ext uri="{FF2B5EF4-FFF2-40B4-BE49-F238E27FC236}">
                <a16:creationId xmlns:a16="http://schemas.microsoft.com/office/drawing/2014/main" id="{4458FD38-868A-4893-98EB-D0B2DE3DC599}"/>
              </a:ext>
            </a:extLst>
          </p:cNvPr>
          <p:cNvSpPr/>
          <p:nvPr/>
        </p:nvSpPr>
        <p:spPr>
          <a:xfrm>
            <a:off x="4424109" y="2508242"/>
            <a:ext cx="151538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Risky activities</a:t>
            </a:r>
          </a:p>
        </p:txBody>
      </p:sp>
      <p:sp>
        <p:nvSpPr>
          <p:cNvPr id="59" name="Obdélník 58">
            <a:extLst>
              <a:ext uri="{FF2B5EF4-FFF2-40B4-BE49-F238E27FC236}">
                <a16:creationId xmlns:a16="http://schemas.microsoft.com/office/drawing/2014/main" id="{D5C3DCC4-580F-4750-A397-6F1724388BA1}"/>
              </a:ext>
            </a:extLst>
          </p:cNvPr>
          <p:cNvSpPr/>
          <p:nvPr/>
        </p:nvSpPr>
        <p:spPr>
          <a:xfrm>
            <a:off x="4396373" y="2833975"/>
            <a:ext cx="19777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Opportunities and</a:t>
            </a:r>
          </a:p>
          <a:p>
            <a:r>
              <a:rPr lang="en-US" sz="1600" dirty="0"/>
              <a:t>activities enhancing well-being</a:t>
            </a:r>
          </a:p>
        </p:txBody>
      </p:sp>
      <p:sp>
        <p:nvSpPr>
          <p:cNvPr id="99" name="Obdélník 98">
            <a:extLst>
              <a:ext uri="{FF2B5EF4-FFF2-40B4-BE49-F238E27FC236}">
                <a16:creationId xmlns:a16="http://schemas.microsoft.com/office/drawing/2014/main" id="{93C492D5-7C5E-4DCA-B7E7-5A127DACA85D}"/>
              </a:ext>
            </a:extLst>
          </p:cNvPr>
          <p:cNvSpPr/>
          <p:nvPr/>
        </p:nvSpPr>
        <p:spPr>
          <a:xfrm>
            <a:off x="7561501" y="2033364"/>
            <a:ext cx="1554050" cy="5758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ym typeface="Wingdings" panose="05000000000000000000" pitchFamily="2" charset="2"/>
              </a:rPr>
              <a:t>Physical well-being</a:t>
            </a:r>
          </a:p>
        </p:txBody>
      </p:sp>
      <p:sp>
        <p:nvSpPr>
          <p:cNvPr id="100" name="Obdélník 99">
            <a:extLst>
              <a:ext uri="{FF2B5EF4-FFF2-40B4-BE49-F238E27FC236}">
                <a16:creationId xmlns:a16="http://schemas.microsoft.com/office/drawing/2014/main" id="{C6A4A4F7-72EF-412D-8D87-C4CB88FB84AE}"/>
              </a:ext>
            </a:extLst>
          </p:cNvPr>
          <p:cNvSpPr/>
          <p:nvPr/>
        </p:nvSpPr>
        <p:spPr>
          <a:xfrm>
            <a:off x="7565649" y="2965616"/>
            <a:ext cx="1539960" cy="5758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ym typeface="Wingdings" panose="05000000000000000000" pitchFamily="2" charset="2"/>
              </a:rPr>
              <a:t>Psychological well-being</a:t>
            </a:r>
          </a:p>
        </p:txBody>
      </p:sp>
      <p:sp>
        <p:nvSpPr>
          <p:cNvPr id="101" name="Obdélník 100">
            <a:extLst>
              <a:ext uri="{FF2B5EF4-FFF2-40B4-BE49-F238E27FC236}">
                <a16:creationId xmlns:a16="http://schemas.microsoft.com/office/drawing/2014/main" id="{0B17C294-17EA-4B50-9585-BCC0F1C7F410}"/>
              </a:ext>
            </a:extLst>
          </p:cNvPr>
          <p:cNvSpPr/>
          <p:nvPr/>
        </p:nvSpPr>
        <p:spPr>
          <a:xfrm>
            <a:off x="7552906" y="3865750"/>
            <a:ext cx="1539961" cy="60510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ym typeface="Wingdings" panose="05000000000000000000" pitchFamily="2" charset="2"/>
              </a:rPr>
              <a:t>Social well-being</a:t>
            </a:r>
          </a:p>
        </p:txBody>
      </p:sp>
      <p:cxnSp>
        <p:nvCxnSpPr>
          <p:cNvPr id="95" name="Přímá spojnice 94">
            <a:extLst>
              <a:ext uri="{FF2B5EF4-FFF2-40B4-BE49-F238E27FC236}">
                <a16:creationId xmlns:a16="http://schemas.microsoft.com/office/drawing/2014/main" id="{5CA9DCEA-029A-4881-BF64-AB7C7B708F61}"/>
              </a:ext>
            </a:extLst>
          </p:cNvPr>
          <p:cNvCxnSpPr>
            <a:cxnSpLocks/>
          </p:cNvCxnSpPr>
          <p:nvPr/>
        </p:nvCxnSpPr>
        <p:spPr>
          <a:xfrm>
            <a:off x="1654508" y="5968600"/>
            <a:ext cx="0" cy="3943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Obdélník 101">
            <a:extLst>
              <a:ext uri="{FF2B5EF4-FFF2-40B4-BE49-F238E27FC236}">
                <a16:creationId xmlns:a16="http://schemas.microsoft.com/office/drawing/2014/main" id="{D5EE57EF-626F-4460-A78E-66A13B36AB49}"/>
              </a:ext>
            </a:extLst>
          </p:cNvPr>
          <p:cNvSpPr/>
          <p:nvPr/>
        </p:nvSpPr>
        <p:spPr>
          <a:xfrm>
            <a:off x="4442887" y="1546315"/>
            <a:ext cx="178508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Online interaction</a:t>
            </a:r>
          </a:p>
          <a:p>
            <a:r>
              <a:rPr lang="en-US" sz="1600" dirty="0"/>
              <a:t>Content consumption</a:t>
            </a:r>
          </a:p>
        </p:txBody>
      </p:sp>
      <p:cxnSp>
        <p:nvCxnSpPr>
          <p:cNvPr id="119" name="Přímá spojnice se šipkou 76">
            <a:extLst>
              <a:ext uri="{FF2B5EF4-FFF2-40B4-BE49-F238E27FC236}">
                <a16:creationId xmlns:a16="http://schemas.microsoft.com/office/drawing/2014/main" id="{C33CB616-606D-4DAB-95A6-D866F93FF8A3}"/>
              </a:ext>
            </a:extLst>
          </p:cNvPr>
          <p:cNvCxnSpPr>
            <a:cxnSpLocks/>
          </p:cNvCxnSpPr>
          <p:nvPr/>
        </p:nvCxnSpPr>
        <p:spPr>
          <a:xfrm flipH="1">
            <a:off x="3672265" y="1743823"/>
            <a:ext cx="438405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Přímá spojnice se šipkou 76">
            <a:extLst>
              <a:ext uri="{FF2B5EF4-FFF2-40B4-BE49-F238E27FC236}">
                <a16:creationId xmlns:a16="http://schemas.microsoft.com/office/drawing/2014/main" id="{828EBE21-803E-4CFC-B7D7-2D2C24D02E1B}"/>
              </a:ext>
            </a:extLst>
          </p:cNvPr>
          <p:cNvCxnSpPr>
            <a:cxnSpLocks/>
          </p:cNvCxnSpPr>
          <p:nvPr/>
        </p:nvCxnSpPr>
        <p:spPr>
          <a:xfrm flipH="1">
            <a:off x="3672265" y="3716215"/>
            <a:ext cx="438405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Přímá spojnice se šipkou 124">
            <a:extLst>
              <a:ext uri="{FF2B5EF4-FFF2-40B4-BE49-F238E27FC236}">
                <a16:creationId xmlns:a16="http://schemas.microsoft.com/office/drawing/2014/main" id="{5DC66AB3-4860-4DBE-A311-091A7BCB24F6}"/>
              </a:ext>
            </a:extLst>
          </p:cNvPr>
          <p:cNvCxnSpPr>
            <a:cxnSpLocks/>
          </p:cNvCxnSpPr>
          <p:nvPr/>
        </p:nvCxnSpPr>
        <p:spPr>
          <a:xfrm flipV="1">
            <a:off x="9452969" y="3188333"/>
            <a:ext cx="0" cy="317459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Přímá spojnice 127">
            <a:extLst>
              <a:ext uri="{FF2B5EF4-FFF2-40B4-BE49-F238E27FC236}">
                <a16:creationId xmlns:a16="http://schemas.microsoft.com/office/drawing/2014/main" id="{88792249-4E16-4017-B4BC-28F6FA5A972D}"/>
              </a:ext>
            </a:extLst>
          </p:cNvPr>
          <p:cNvCxnSpPr>
            <a:cxnSpLocks/>
          </p:cNvCxnSpPr>
          <p:nvPr/>
        </p:nvCxnSpPr>
        <p:spPr>
          <a:xfrm>
            <a:off x="1654508" y="6362924"/>
            <a:ext cx="7809194" cy="177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Obdélník 59">
            <a:extLst>
              <a:ext uri="{FF2B5EF4-FFF2-40B4-BE49-F238E27FC236}">
                <a16:creationId xmlns:a16="http://schemas.microsoft.com/office/drawing/2014/main" id="{5F1BF738-C634-4A92-837E-8B6E868FD7C9}"/>
              </a:ext>
            </a:extLst>
          </p:cNvPr>
          <p:cNvSpPr/>
          <p:nvPr/>
        </p:nvSpPr>
        <p:spPr>
          <a:xfrm>
            <a:off x="4431702" y="4423681"/>
            <a:ext cx="17180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Activities related to developmental tasks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B9433D65-CE59-4EC2-80E2-00752A7AE255}"/>
              </a:ext>
            </a:extLst>
          </p:cNvPr>
          <p:cNvSpPr/>
          <p:nvPr/>
        </p:nvSpPr>
        <p:spPr>
          <a:xfrm>
            <a:off x="4457469" y="1491612"/>
            <a:ext cx="1945552" cy="8838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1" name="Obdélník 60">
            <a:extLst>
              <a:ext uri="{FF2B5EF4-FFF2-40B4-BE49-F238E27FC236}">
                <a16:creationId xmlns:a16="http://schemas.microsoft.com/office/drawing/2014/main" id="{5C36962D-BA22-401B-B171-40E385A19CF1}"/>
              </a:ext>
            </a:extLst>
          </p:cNvPr>
          <p:cNvSpPr/>
          <p:nvPr/>
        </p:nvSpPr>
        <p:spPr>
          <a:xfrm>
            <a:off x="4448303" y="2454833"/>
            <a:ext cx="1949317" cy="11795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2" name="Obdélník 61">
            <a:extLst>
              <a:ext uri="{FF2B5EF4-FFF2-40B4-BE49-F238E27FC236}">
                <a16:creationId xmlns:a16="http://schemas.microsoft.com/office/drawing/2014/main" id="{8C960BF9-EDF3-465D-9D19-3857894713E2}"/>
              </a:ext>
            </a:extLst>
          </p:cNvPr>
          <p:cNvSpPr/>
          <p:nvPr/>
        </p:nvSpPr>
        <p:spPr>
          <a:xfrm>
            <a:off x="4442887" y="3721739"/>
            <a:ext cx="1954733" cy="5902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4" name="Obdélník 63">
            <a:extLst>
              <a:ext uri="{FF2B5EF4-FFF2-40B4-BE49-F238E27FC236}">
                <a16:creationId xmlns:a16="http://schemas.microsoft.com/office/drawing/2014/main" id="{B6B005A9-6836-43A8-8B18-D239E1A03348}"/>
              </a:ext>
            </a:extLst>
          </p:cNvPr>
          <p:cNvSpPr/>
          <p:nvPr/>
        </p:nvSpPr>
        <p:spPr>
          <a:xfrm>
            <a:off x="4432230" y="4410198"/>
            <a:ext cx="196539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cxnSp>
        <p:nvCxnSpPr>
          <p:cNvPr id="8" name="Přímá spojnice se šipkou 7"/>
          <p:cNvCxnSpPr/>
          <p:nvPr/>
        </p:nvCxnSpPr>
        <p:spPr>
          <a:xfrm>
            <a:off x="8322886" y="3560774"/>
            <a:ext cx="0" cy="32137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Přímá spojnice se šipkou 62"/>
          <p:cNvCxnSpPr/>
          <p:nvPr/>
        </p:nvCxnSpPr>
        <p:spPr>
          <a:xfrm>
            <a:off x="8322886" y="2622064"/>
            <a:ext cx="0" cy="32137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Obdélník 31">
            <a:extLst>
              <a:ext uri="{FF2B5EF4-FFF2-40B4-BE49-F238E27FC236}">
                <a16:creationId xmlns:a16="http://schemas.microsoft.com/office/drawing/2014/main" id="{5C519D06-827B-D443-A8AD-EDF0331F1660}"/>
              </a:ext>
            </a:extLst>
          </p:cNvPr>
          <p:cNvSpPr/>
          <p:nvPr/>
        </p:nvSpPr>
        <p:spPr>
          <a:xfrm>
            <a:off x="7332346" y="1453464"/>
            <a:ext cx="1900721" cy="3131691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sz="1600" dirty="0"/>
              <a:t>SHORT-TERM EFFECTS</a:t>
            </a:r>
          </a:p>
        </p:txBody>
      </p:sp>
      <p:sp>
        <p:nvSpPr>
          <p:cNvPr id="68" name="Obdélník 98">
            <a:extLst>
              <a:ext uri="{FF2B5EF4-FFF2-40B4-BE49-F238E27FC236}">
                <a16:creationId xmlns:a16="http://schemas.microsoft.com/office/drawing/2014/main" id="{602D5046-758D-2D4C-BC24-30714E52D45F}"/>
              </a:ext>
            </a:extLst>
          </p:cNvPr>
          <p:cNvSpPr/>
          <p:nvPr/>
        </p:nvSpPr>
        <p:spPr>
          <a:xfrm>
            <a:off x="9916045" y="2033364"/>
            <a:ext cx="1554050" cy="5758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ym typeface="Wingdings" panose="05000000000000000000" pitchFamily="2" charset="2"/>
              </a:rPr>
              <a:t>Physical well-being</a:t>
            </a:r>
          </a:p>
        </p:txBody>
      </p:sp>
      <p:sp>
        <p:nvSpPr>
          <p:cNvPr id="76" name="Obdélník 99">
            <a:extLst>
              <a:ext uri="{FF2B5EF4-FFF2-40B4-BE49-F238E27FC236}">
                <a16:creationId xmlns:a16="http://schemas.microsoft.com/office/drawing/2014/main" id="{A92D764B-5BA6-BE4E-AF26-2EBD34F40609}"/>
              </a:ext>
            </a:extLst>
          </p:cNvPr>
          <p:cNvSpPr/>
          <p:nvPr/>
        </p:nvSpPr>
        <p:spPr>
          <a:xfrm>
            <a:off x="9920193" y="2965616"/>
            <a:ext cx="1539960" cy="5758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ym typeface="Wingdings" panose="05000000000000000000" pitchFamily="2" charset="2"/>
              </a:rPr>
              <a:t>Psychological well-being</a:t>
            </a:r>
          </a:p>
        </p:txBody>
      </p:sp>
      <p:sp>
        <p:nvSpPr>
          <p:cNvPr id="78" name="Obdélník 100">
            <a:extLst>
              <a:ext uri="{FF2B5EF4-FFF2-40B4-BE49-F238E27FC236}">
                <a16:creationId xmlns:a16="http://schemas.microsoft.com/office/drawing/2014/main" id="{2EFC5569-B25B-B047-A728-832E0C657269}"/>
              </a:ext>
            </a:extLst>
          </p:cNvPr>
          <p:cNvSpPr/>
          <p:nvPr/>
        </p:nvSpPr>
        <p:spPr>
          <a:xfrm>
            <a:off x="9907450" y="3865750"/>
            <a:ext cx="1539961" cy="60510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ym typeface="Wingdings" panose="05000000000000000000" pitchFamily="2" charset="2"/>
              </a:rPr>
              <a:t>Social well-being</a:t>
            </a:r>
          </a:p>
        </p:txBody>
      </p:sp>
      <p:cxnSp>
        <p:nvCxnSpPr>
          <p:cNvPr id="79" name="Přímá spojnice se šipkou 7">
            <a:extLst>
              <a:ext uri="{FF2B5EF4-FFF2-40B4-BE49-F238E27FC236}">
                <a16:creationId xmlns:a16="http://schemas.microsoft.com/office/drawing/2014/main" id="{F32CD35E-4FBA-6A44-8895-9EA1B5A36F15}"/>
              </a:ext>
            </a:extLst>
          </p:cNvPr>
          <p:cNvCxnSpPr/>
          <p:nvPr/>
        </p:nvCxnSpPr>
        <p:spPr>
          <a:xfrm>
            <a:off x="10677430" y="3560774"/>
            <a:ext cx="0" cy="32137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Přímá spojnice se šipkou 62">
            <a:extLst>
              <a:ext uri="{FF2B5EF4-FFF2-40B4-BE49-F238E27FC236}">
                <a16:creationId xmlns:a16="http://schemas.microsoft.com/office/drawing/2014/main" id="{027F8BBB-4F65-7C4F-9681-86EFFD587284}"/>
              </a:ext>
            </a:extLst>
          </p:cNvPr>
          <p:cNvCxnSpPr/>
          <p:nvPr/>
        </p:nvCxnSpPr>
        <p:spPr>
          <a:xfrm>
            <a:off x="10677430" y="2622064"/>
            <a:ext cx="0" cy="32137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Obdélník 31">
            <a:extLst>
              <a:ext uri="{FF2B5EF4-FFF2-40B4-BE49-F238E27FC236}">
                <a16:creationId xmlns:a16="http://schemas.microsoft.com/office/drawing/2014/main" id="{48217EA8-17B9-6541-8206-3EF9408EB532}"/>
              </a:ext>
            </a:extLst>
          </p:cNvPr>
          <p:cNvSpPr/>
          <p:nvPr/>
        </p:nvSpPr>
        <p:spPr>
          <a:xfrm>
            <a:off x="9686890" y="1453464"/>
            <a:ext cx="1900721" cy="3131691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sz="1600" dirty="0"/>
              <a:t>LONG-TERM EFFECTS</a:t>
            </a:r>
          </a:p>
        </p:txBody>
      </p:sp>
      <p:cxnSp>
        <p:nvCxnSpPr>
          <p:cNvPr id="85" name="Přímá spojnice se šipkou 124">
            <a:extLst>
              <a:ext uri="{FF2B5EF4-FFF2-40B4-BE49-F238E27FC236}">
                <a16:creationId xmlns:a16="http://schemas.microsoft.com/office/drawing/2014/main" id="{9B0B2C30-A118-B24D-870C-545E0932B091}"/>
              </a:ext>
            </a:extLst>
          </p:cNvPr>
          <p:cNvCxnSpPr>
            <a:cxnSpLocks/>
          </p:cNvCxnSpPr>
          <p:nvPr/>
        </p:nvCxnSpPr>
        <p:spPr>
          <a:xfrm flipV="1">
            <a:off x="7033618" y="3197183"/>
            <a:ext cx="0" cy="317459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Přímá spojnice se šipkou 36">
            <a:extLst>
              <a:ext uri="{FF2B5EF4-FFF2-40B4-BE49-F238E27FC236}">
                <a16:creationId xmlns:a16="http://schemas.microsoft.com/office/drawing/2014/main" id="{69E6D8A0-4CBA-FB4B-9194-25CE1FDDD00D}"/>
              </a:ext>
            </a:extLst>
          </p:cNvPr>
          <p:cNvCxnSpPr>
            <a:cxnSpLocks/>
          </p:cNvCxnSpPr>
          <p:nvPr/>
        </p:nvCxnSpPr>
        <p:spPr>
          <a:xfrm>
            <a:off x="6810430" y="3189600"/>
            <a:ext cx="44637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bdélník 4">
            <a:extLst>
              <a:ext uri="{FF2B5EF4-FFF2-40B4-BE49-F238E27FC236}">
                <a16:creationId xmlns:a16="http://schemas.microsoft.com/office/drawing/2014/main" id="{F077CC34-7F3B-40D2-A393-6B9BC6E8558A}"/>
              </a:ext>
            </a:extLst>
          </p:cNvPr>
          <p:cNvSpPr/>
          <p:nvPr/>
        </p:nvSpPr>
        <p:spPr>
          <a:xfrm>
            <a:off x="4139870" y="111909"/>
            <a:ext cx="839151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 err="1"/>
              <a:t>Smahel</a:t>
            </a:r>
            <a:r>
              <a:rPr lang="cs-CZ" sz="1000" dirty="0"/>
              <a:t>, D., </a:t>
            </a:r>
            <a:r>
              <a:rPr lang="cs-CZ" sz="1000" dirty="0" err="1"/>
              <a:t>Gulec</a:t>
            </a:r>
            <a:r>
              <a:rPr lang="cs-CZ" sz="1000" dirty="0"/>
              <a:t>, H., Lokajova, A., Dedkova, L., &amp; </a:t>
            </a:r>
            <a:r>
              <a:rPr lang="cs-CZ" sz="1000" dirty="0" err="1"/>
              <a:t>Machackova</a:t>
            </a:r>
            <a:r>
              <a:rPr lang="cs-CZ" sz="1000" dirty="0"/>
              <a:t>, H. (2022). </a:t>
            </a:r>
            <a:r>
              <a:rPr lang="cs-CZ" sz="1000" dirty="0" err="1"/>
              <a:t>The</a:t>
            </a:r>
            <a:r>
              <a:rPr lang="cs-CZ" sz="1000" dirty="0"/>
              <a:t> </a:t>
            </a:r>
            <a:r>
              <a:rPr lang="cs-CZ" sz="1000" dirty="0" err="1"/>
              <a:t>integrative</a:t>
            </a:r>
            <a:r>
              <a:rPr lang="cs-CZ" sz="1000" dirty="0"/>
              <a:t> model </a:t>
            </a:r>
            <a:r>
              <a:rPr lang="cs-CZ" sz="1000" dirty="0" err="1"/>
              <a:t>of</a:t>
            </a:r>
            <a:r>
              <a:rPr lang="cs-CZ" sz="1000" dirty="0"/>
              <a:t> ICT </a:t>
            </a:r>
            <a:r>
              <a:rPr lang="cs-CZ" sz="1000" dirty="0" err="1"/>
              <a:t>effects</a:t>
            </a:r>
            <a:r>
              <a:rPr lang="cs-CZ" sz="1000" dirty="0"/>
              <a:t> on </a:t>
            </a:r>
            <a:r>
              <a:rPr lang="cs-CZ" sz="1000" dirty="0" err="1"/>
              <a:t>Adolescents</a:t>
            </a:r>
            <a:r>
              <a:rPr lang="cs-CZ" sz="1000" dirty="0"/>
              <a:t>’ </a:t>
            </a:r>
            <a:r>
              <a:rPr lang="cs-CZ" sz="1000" dirty="0" err="1"/>
              <a:t>well-being</a:t>
            </a:r>
            <a:r>
              <a:rPr lang="cs-CZ" sz="1000" dirty="0"/>
              <a:t> (</a:t>
            </a:r>
            <a:r>
              <a:rPr lang="cs-CZ" sz="1000" dirty="0" err="1"/>
              <a:t>iMEW</a:t>
            </a:r>
            <a:r>
              <a:rPr lang="cs-CZ" sz="1000" dirty="0"/>
              <a:t>): </a:t>
            </a:r>
            <a:r>
              <a:rPr lang="cs-CZ" sz="1000" dirty="0" err="1"/>
              <a:t>The</a:t>
            </a:r>
            <a:r>
              <a:rPr lang="cs-CZ" sz="1000" dirty="0"/>
              <a:t> </a:t>
            </a:r>
            <a:r>
              <a:rPr lang="cs-CZ" sz="1000" dirty="0" err="1"/>
              <a:t>synthesis</a:t>
            </a:r>
            <a:r>
              <a:rPr lang="cs-CZ" sz="1000" dirty="0"/>
              <a:t> </a:t>
            </a:r>
            <a:r>
              <a:rPr lang="cs-CZ" sz="1000" dirty="0" err="1"/>
              <a:t>of</a:t>
            </a:r>
            <a:r>
              <a:rPr lang="cs-CZ" sz="1000" dirty="0"/>
              <a:t> </a:t>
            </a:r>
            <a:r>
              <a:rPr lang="cs-CZ" sz="1000" dirty="0" err="1"/>
              <a:t>theories</a:t>
            </a:r>
            <a:r>
              <a:rPr lang="cs-CZ" sz="1000" dirty="0"/>
              <a:t> </a:t>
            </a:r>
            <a:r>
              <a:rPr lang="cs-CZ" sz="1000" dirty="0" err="1"/>
              <a:t>from</a:t>
            </a:r>
            <a:r>
              <a:rPr lang="cs-CZ" sz="1000" dirty="0"/>
              <a:t> </a:t>
            </a:r>
            <a:r>
              <a:rPr lang="cs-CZ" sz="1000" dirty="0" err="1"/>
              <a:t>developmental</a:t>
            </a:r>
            <a:r>
              <a:rPr lang="cs-CZ" sz="1000" dirty="0"/>
              <a:t> psychology, media and </a:t>
            </a:r>
            <a:r>
              <a:rPr lang="cs-CZ" sz="1000" dirty="0" err="1"/>
              <a:t>communications</a:t>
            </a:r>
            <a:r>
              <a:rPr lang="cs-CZ" sz="1000" dirty="0"/>
              <a:t>, and </a:t>
            </a:r>
            <a:r>
              <a:rPr lang="cs-CZ" sz="1000" dirty="0" err="1"/>
              <a:t>health</a:t>
            </a:r>
            <a:r>
              <a:rPr lang="cs-CZ" sz="1000" dirty="0"/>
              <a:t>. </a:t>
            </a:r>
            <a:r>
              <a:rPr lang="cs-CZ" sz="1000" dirty="0" err="1"/>
              <a:t>European</a:t>
            </a:r>
            <a:r>
              <a:rPr lang="cs-CZ" sz="1000" dirty="0"/>
              <a:t> </a:t>
            </a:r>
            <a:r>
              <a:rPr lang="cs-CZ" sz="1000" dirty="0" err="1"/>
              <a:t>Journal</a:t>
            </a:r>
            <a:r>
              <a:rPr lang="cs-CZ" sz="1000" dirty="0"/>
              <a:t> </a:t>
            </a:r>
            <a:r>
              <a:rPr lang="cs-CZ" sz="1000" dirty="0" err="1"/>
              <a:t>of</a:t>
            </a:r>
            <a:r>
              <a:rPr lang="cs-CZ" sz="1000" dirty="0"/>
              <a:t> </a:t>
            </a:r>
            <a:r>
              <a:rPr lang="cs-CZ" sz="1000" dirty="0" err="1"/>
              <a:t>Developmental</a:t>
            </a:r>
            <a:r>
              <a:rPr lang="cs-CZ" sz="1000" dirty="0"/>
              <a:t> Psychology, 1–18. https://doi.org/10.1080/17405629.2022.2135501</a:t>
            </a:r>
          </a:p>
        </p:txBody>
      </p:sp>
    </p:spTree>
    <p:extLst>
      <p:ext uri="{BB962C8B-B14F-4D97-AF65-F5344CB8AC3E}">
        <p14:creationId xmlns:p14="http://schemas.microsoft.com/office/powerpoint/2010/main" val="312052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Internet jako sociální prostředí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Internet jako prostředí tvaruje podobu interpersonální interakce</a:t>
            </a:r>
          </a:p>
          <a:p>
            <a:pPr marL="457200" lvl="1" indent="0">
              <a:buNone/>
              <a:defRPr/>
            </a:pPr>
            <a:endParaRPr lang="cs-CZ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r>
              <a:rPr lang="cs-CZ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Důsledky pro vztahy a komunikaci v další hodině</a:t>
            </a:r>
          </a:p>
          <a:p>
            <a:pPr>
              <a:buFont typeface="Wingdings 3" charset="2"/>
              <a:buChar char=""/>
              <a:defRPr/>
            </a:pPr>
            <a:endParaRPr lang="cs-CZ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465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online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altLang="cs-CZ" dirty="0"/>
              <a:t>Specifika online komunikace souvisejí s rysy internetu</a:t>
            </a:r>
          </a:p>
          <a:p>
            <a:pPr lvl="1"/>
            <a:r>
              <a:rPr lang="cs-CZ" altLang="cs-CZ" sz="2100" dirty="0"/>
              <a:t>omezené vnímání</a:t>
            </a:r>
          </a:p>
          <a:p>
            <a:pPr lvl="1"/>
            <a:r>
              <a:rPr lang="cs-CZ" altLang="cs-CZ" sz="2100" dirty="0"/>
              <a:t>prostředí založené na textu (a vizuální stránce)</a:t>
            </a:r>
          </a:p>
          <a:p>
            <a:pPr lvl="1"/>
            <a:r>
              <a:rPr lang="cs-CZ" altLang="cs-CZ" sz="2100" dirty="0"/>
              <a:t>fyzická nepřítomnost</a:t>
            </a:r>
          </a:p>
          <a:p>
            <a:endParaRPr lang="cs-CZ" dirty="0"/>
          </a:p>
          <a:p>
            <a:r>
              <a:rPr lang="cs-CZ" dirty="0"/>
              <a:t>Ovlivněna charakterem technologií a jejich  „</a:t>
            </a:r>
            <a:r>
              <a:rPr lang="cs-CZ" dirty="0" err="1"/>
              <a:t>affordances</a:t>
            </a:r>
            <a:r>
              <a:rPr lang="cs-CZ" dirty="0"/>
              <a:t>“</a:t>
            </a:r>
          </a:p>
          <a:p>
            <a:pPr lvl="1"/>
            <a:r>
              <a:rPr lang="cs-CZ" dirty="0"/>
              <a:t>Jaké možnosti nám nabízejí a v čem nás naopak limitují?</a:t>
            </a:r>
          </a:p>
          <a:p>
            <a:endParaRPr lang="cs-CZ" dirty="0"/>
          </a:p>
          <a:p>
            <a:r>
              <a:rPr lang="cs-CZ" dirty="0"/>
              <a:t>Liší se napříč technologiemi (PC, mobil, </a:t>
            </a:r>
            <a:r>
              <a:rPr lang="cs-CZ" dirty="0" err="1"/>
              <a:t>wearables</a:t>
            </a:r>
            <a:r>
              <a:rPr lang="cs-CZ" dirty="0"/>
              <a:t>) a napříč různými prostředími (</a:t>
            </a:r>
            <a:r>
              <a:rPr lang="cs-CZ" dirty="0" err="1"/>
              <a:t>Facebook</a:t>
            </a:r>
            <a:r>
              <a:rPr lang="cs-CZ" dirty="0"/>
              <a:t>, </a:t>
            </a:r>
            <a:r>
              <a:rPr lang="cs-CZ" dirty="0" err="1"/>
              <a:t>Twitter</a:t>
            </a:r>
            <a:r>
              <a:rPr lang="cs-CZ" dirty="0"/>
              <a:t>, </a:t>
            </a:r>
            <a:r>
              <a:rPr lang="cs-CZ" dirty="0" err="1"/>
              <a:t>TikTok</a:t>
            </a:r>
            <a:r>
              <a:rPr lang="cs-CZ" dirty="0"/>
              <a:t>)</a:t>
            </a:r>
          </a:p>
          <a:p>
            <a:endParaRPr lang="cs-CZ" altLang="cs-CZ" sz="3200" dirty="0"/>
          </a:p>
          <a:p>
            <a:r>
              <a:rPr lang="cs-CZ" altLang="cs-CZ" sz="3200" dirty="0"/>
              <a:t>Rysy internetu se v čase mění</a:t>
            </a:r>
          </a:p>
          <a:p>
            <a:pPr lvl="1"/>
            <a:r>
              <a:rPr lang="cs-CZ" dirty="0"/>
              <a:t>Nové aplikace, nové způsoby interakce, nové normy 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1608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Affordances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Co dané prostředí/materiály/prostředky umožňují dělat?</a:t>
            </a:r>
          </a:p>
          <a:p>
            <a:r>
              <a:rPr lang="cs-CZ" dirty="0"/>
              <a:t>(viz </a:t>
            </a:r>
            <a:r>
              <a:rPr lang="en-US" dirty="0"/>
              <a:t>Bucher, T., &amp; Helmond, A. (2017). The affordances of social media platforms. </a:t>
            </a:r>
            <a:r>
              <a:rPr lang="en-US" i="1" dirty="0"/>
              <a:t>The SAGE handbook of social media</a:t>
            </a:r>
            <a:r>
              <a:rPr lang="en-US" dirty="0"/>
              <a:t>, 223-253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James </a:t>
            </a:r>
            <a:r>
              <a:rPr lang="cs-CZ" dirty="0" err="1"/>
              <a:t>Gibson</a:t>
            </a:r>
            <a:r>
              <a:rPr lang="cs-CZ" dirty="0"/>
              <a:t> – </a:t>
            </a:r>
            <a:r>
              <a:rPr lang="cs-CZ" dirty="0" err="1"/>
              <a:t>ecological</a:t>
            </a:r>
            <a:r>
              <a:rPr lang="cs-CZ" dirty="0"/>
              <a:t> psychology (1979) (</a:t>
            </a:r>
            <a:r>
              <a:rPr lang="en-US" dirty="0"/>
              <a:t>The Ecological Approach to Visual Perception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Vnímáme prostředí skrze </a:t>
            </a:r>
            <a:r>
              <a:rPr lang="cs-CZ" dirty="0" err="1"/>
              <a:t>affordances</a:t>
            </a:r>
            <a:r>
              <a:rPr lang="cs-CZ" dirty="0"/>
              <a:t> – potenciální možnosti akce</a:t>
            </a:r>
          </a:p>
          <a:p>
            <a:pPr lvl="1"/>
            <a:r>
              <a:rPr lang="en-US" i="1" dirty="0"/>
              <a:t>all kinds of action possibilities latent in the physical environment</a:t>
            </a:r>
            <a:endParaRPr lang="cs-CZ" i="1" dirty="0"/>
          </a:p>
          <a:p>
            <a:pPr lvl="1"/>
            <a:r>
              <a:rPr lang="cs-CZ" i="1" dirty="0"/>
              <a:t>„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affordances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environment</a:t>
            </a:r>
            <a:r>
              <a:rPr lang="cs-CZ" i="1" dirty="0"/>
              <a:t> are </a:t>
            </a:r>
            <a:r>
              <a:rPr lang="cs-CZ" i="1" dirty="0" err="1"/>
              <a:t>what</a:t>
            </a:r>
            <a:r>
              <a:rPr lang="cs-CZ" i="1" dirty="0"/>
              <a:t> </a:t>
            </a:r>
            <a:r>
              <a:rPr lang="cs-CZ" i="1" dirty="0" err="1"/>
              <a:t>it</a:t>
            </a:r>
            <a:r>
              <a:rPr lang="cs-CZ" i="1" dirty="0"/>
              <a:t> </a:t>
            </a:r>
            <a:r>
              <a:rPr lang="cs-CZ" i="1" dirty="0" err="1"/>
              <a:t>offers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animal, </a:t>
            </a:r>
            <a:r>
              <a:rPr lang="cs-CZ" i="1" dirty="0" err="1"/>
              <a:t>what</a:t>
            </a:r>
            <a:r>
              <a:rPr lang="cs-CZ" i="1" dirty="0"/>
              <a:t> </a:t>
            </a:r>
            <a:r>
              <a:rPr lang="cs-CZ" i="1" dirty="0" err="1"/>
              <a:t>it</a:t>
            </a:r>
            <a:r>
              <a:rPr lang="cs-CZ" i="1" dirty="0"/>
              <a:t> </a:t>
            </a:r>
            <a:r>
              <a:rPr lang="cs-CZ" i="1" dirty="0" err="1"/>
              <a:t>provides</a:t>
            </a:r>
            <a:r>
              <a:rPr lang="cs-CZ" i="1" dirty="0"/>
              <a:t> </a:t>
            </a:r>
            <a:r>
              <a:rPr lang="cs-CZ" i="1" dirty="0" err="1"/>
              <a:t>or</a:t>
            </a:r>
            <a:r>
              <a:rPr lang="cs-CZ" i="1" dirty="0"/>
              <a:t> </a:t>
            </a:r>
            <a:r>
              <a:rPr lang="cs-CZ" i="1" dirty="0" err="1"/>
              <a:t>furnishes</a:t>
            </a:r>
            <a:r>
              <a:rPr lang="cs-CZ" i="1" dirty="0"/>
              <a:t>, </a:t>
            </a:r>
            <a:r>
              <a:rPr lang="cs-CZ" i="1" dirty="0" err="1"/>
              <a:t>either</a:t>
            </a:r>
            <a:r>
              <a:rPr lang="cs-CZ" i="1" dirty="0"/>
              <a:t>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good</a:t>
            </a:r>
            <a:r>
              <a:rPr lang="cs-CZ" i="1" dirty="0"/>
              <a:t> </a:t>
            </a:r>
            <a:r>
              <a:rPr lang="cs-CZ" i="1" dirty="0" err="1"/>
              <a:t>or</a:t>
            </a:r>
            <a:r>
              <a:rPr lang="cs-CZ" i="1" dirty="0"/>
              <a:t> </a:t>
            </a:r>
            <a:r>
              <a:rPr lang="cs-CZ" i="1" dirty="0" err="1"/>
              <a:t>will</a:t>
            </a:r>
            <a:r>
              <a:rPr lang="cs-CZ" i="1" dirty="0"/>
              <a:t>“</a:t>
            </a:r>
          </a:p>
          <a:p>
            <a:r>
              <a:rPr lang="cs-CZ" dirty="0"/>
              <a:t>Jako relační aspekt, ne jen aspekt prostředí</a:t>
            </a:r>
          </a:p>
          <a:p>
            <a:pPr lvl="1"/>
            <a:r>
              <a:rPr lang="cs-CZ" dirty="0"/>
              <a:t>Rybník: ryba a srnka; SNS: uživatel a </a:t>
            </a:r>
            <a:r>
              <a:rPr lang="cs-CZ" dirty="0" err="1"/>
              <a:t>korporát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4891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15430"/>
            <a:ext cx="10515600" cy="1325563"/>
          </a:xfrm>
        </p:spPr>
        <p:txBody>
          <a:bodyPr/>
          <a:lstStyle/>
          <a:p>
            <a:r>
              <a:rPr lang="cs-CZ" dirty="0" err="1"/>
              <a:t>Affordances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Hutchby</a:t>
            </a:r>
            <a:r>
              <a:rPr lang="cs-CZ" dirty="0"/>
              <a:t> (2001) – </a:t>
            </a:r>
            <a:r>
              <a:rPr lang="cs-CZ" dirty="0" err="1"/>
              <a:t>communicative</a:t>
            </a:r>
            <a:r>
              <a:rPr lang="cs-CZ" dirty="0"/>
              <a:t> </a:t>
            </a:r>
            <a:r>
              <a:rPr lang="cs-CZ" dirty="0" err="1"/>
              <a:t>affordances</a:t>
            </a:r>
            <a:r>
              <a:rPr lang="cs-CZ" dirty="0"/>
              <a:t> – funkční i relační</a:t>
            </a:r>
          </a:p>
          <a:p>
            <a:r>
              <a:rPr lang="cs-CZ" dirty="0"/>
              <a:t>„</a:t>
            </a:r>
            <a:r>
              <a:rPr lang="cs-CZ" i="1" dirty="0" err="1"/>
              <a:t>functional</a:t>
            </a:r>
            <a:r>
              <a:rPr lang="cs-CZ" i="1" dirty="0"/>
              <a:t> in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sense</a:t>
            </a:r>
            <a:r>
              <a:rPr lang="cs-CZ" i="1" dirty="0"/>
              <a:t> </a:t>
            </a:r>
            <a:r>
              <a:rPr lang="cs-CZ" i="1" dirty="0" err="1"/>
              <a:t>that</a:t>
            </a:r>
            <a:r>
              <a:rPr lang="cs-CZ" i="1" dirty="0"/>
              <a:t> </a:t>
            </a:r>
            <a:r>
              <a:rPr lang="cs-CZ" i="1" dirty="0" err="1"/>
              <a:t>they</a:t>
            </a:r>
            <a:r>
              <a:rPr lang="cs-CZ" i="1" dirty="0"/>
              <a:t> are </a:t>
            </a:r>
            <a:r>
              <a:rPr lang="cs-CZ" i="1" dirty="0" err="1"/>
              <a:t>enabling</a:t>
            </a:r>
            <a:r>
              <a:rPr lang="cs-CZ" i="1" dirty="0"/>
              <a:t>, as </a:t>
            </a:r>
            <a:r>
              <a:rPr lang="cs-CZ" i="1" dirty="0" err="1"/>
              <a:t>well</a:t>
            </a:r>
            <a:r>
              <a:rPr lang="cs-CZ" i="1" dirty="0"/>
              <a:t> as </a:t>
            </a:r>
            <a:r>
              <a:rPr lang="cs-CZ" i="1" dirty="0" err="1"/>
              <a:t>constraining</a:t>
            </a:r>
            <a:r>
              <a:rPr lang="cs-CZ" dirty="0"/>
              <a:t>“</a:t>
            </a:r>
          </a:p>
          <a:p>
            <a:r>
              <a:rPr lang="cs-CZ" dirty="0"/>
              <a:t>„</a:t>
            </a:r>
            <a:r>
              <a:rPr lang="cs-CZ" i="1" dirty="0" err="1"/>
              <a:t>Relational</a:t>
            </a:r>
            <a:r>
              <a:rPr lang="cs-CZ" i="1" dirty="0"/>
              <a:t> as </a:t>
            </a:r>
            <a:r>
              <a:rPr lang="cs-CZ" i="1" dirty="0" err="1"/>
              <a:t>they</a:t>
            </a:r>
            <a:r>
              <a:rPr lang="cs-CZ" i="1" dirty="0"/>
              <a:t> are </a:t>
            </a:r>
            <a:r>
              <a:rPr lang="cs-CZ" i="1" dirty="0" err="1"/>
              <a:t>drawing</a:t>
            </a:r>
            <a:r>
              <a:rPr lang="cs-CZ" i="1" dirty="0"/>
              <a:t> </a:t>
            </a:r>
            <a:r>
              <a:rPr lang="cs-CZ" i="1" dirty="0" err="1"/>
              <a:t>attention</a:t>
            </a:r>
            <a:r>
              <a:rPr lang="cs-CZ" i="1" dirty="0"/>
              <a:t> to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way</a:t>
            </a:r>
            <a:r>
              <a:rPr lang="cs-CZ" i="1" dirty="0"/>
              <a:t> </a:t>
            </a:r>
            <a:r>
              <a:rPr lang="cs-CZ" i="1" dirty="0" err="1"/>
              <a:t>that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affordances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an</a:t>
            </a:r>
            <a:r>
              <a:rPr lang="cs-CZ" i="1" dirty="0"/>
              <a:t> </a:t>
            </a:r>
            <a:r>
              <a:rPr lang="cs-CZ" i="1" dirty="0" err="1"/>
              <a:t>object</a:t>
            </a:r>
            <a:r>
              <a:rPr lang="cs-CZ" i="1" dirty="0"/>
              <a:t> </a:t>
            </a:r>
            <a:r>
              <a:rPr lang="cs-CZ" i="1" dirty="0" err="1"/>
              <a:t>may</a:t>
            </a:r>
            <a:r>
              <a:rPr lang="cs-CZ" i="1" dirty="0"/>
              <a:t> </a:t>
            </a:r>
            <a:r>
              <a:rPr lang="cs-CZ" i="1" dirty="0" err="1"/>
              <a:t>be</a:t>
            </a:r>
            <a:r>
              <a:rPr lang="cs-CZ" i="1" dirty="0"/>
              <a:t> </a:t>
            </a:r>
            <a:r>
              <a:rPr lang="cs-CZ" i="1" dirty="0" err="1"/>
              <a:t>different</a:t>
            </a:r>
            <a:r>
              <a:rPr lang="cs-CZ" i="1" dirty="0"/>
              <a:t>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one</a:t>
            </a:r>
            <a:r>
              <a:rPr lang="cs-CZ" i="1" dirty="0"/>
              <a:t> species </a:t>
            </a:r>
            <a:r>
              <a:rPr lang="cs-CZ" i="1" dirty="0" err="1"/>
              <a:t>than</a:t>
            </a:r>
            <a:r>
              <a:rPr lang="cs-CZ" i="1" dirty="0"/>
              <a:t>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another</a:t>
            </a:r>
            <a:r>
              <a:rPr lang="cs-CZ" i="1" dirty="0"/>
              <a:t>“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9171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Affordances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Vnímané </a:t>
            </a:r>
            <a:r>
              <a:rPr lang="cs-CZ" dirty="0" err="1"/>
              <a:t>affordances</a:t>
            </a:r>
            <a:endParaRPr lang="cs-CZ" dirty="0"/>
          </a:p>
          <a:p>
            <a:r>
              <a:rPr lang="cs-CZ" dirty="0"/>
              <a:t>Norman (1988): „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perceived</a:t>
            </a:r>
            <a:r>
              <a:rPr lang="cs-CZ" i="1" dirty="0"/>
              <a:t> and </a:t>
            </a:r>
            <a:r>
              <a:rPr lang="cs-CZ" i="1" dirty="0" err="1"/>
              <a:t>actual</a:t>
            </a:r>
            <a:r>
              <a:rPr lang="cs-CZ" i="1" dirty="0"/>
              <a:t> </a:t>
            </a:r>
            <a:r>
              <a:rPr lang="cs-CZ" i="1" dirty="0" err="1"/>
              <a:t>properties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thing</a:t>
            </a:r>
            <a:r>
              <a:rPr lang="cs-CZ" i="1" dirty="0"/>
              <a:t>, </a:t>
            </a:r>
            <a:r>
              <a:rPr lang="cs-CZ" i="1" dirty="0" err="1"/>
              <a:t>primarly</a:t>
            </a:r>
            <a:r>
              <a:rPr lang="cs-CZ" i="1" dirty="0"/>
              <a:t> </a:t>
            </a:r>
            <a:r>
              <a:rPr lang="cs-CZ" i="1" dirty="0" err="1"/>
              <a:t>those</a:t>
            </a:r>
            <a:r>
              <a:rPr lang="cs-CZ" i="1" dirty="0"/>
              <a:t> </a:t>
            </a:r>
            <a:r>
              <a:rPr lang="cs-CZ" i="1" dirty="0" err="1"/>
              <a:t>fundamental</a:t>
            </a:r>
            <a:r>
              <a:rPr lang="cs-CZ" i="1" dirty="0"/>
              <a:t> </a:t>
            </a:r>
            <a:r>
              <a:rPr lang="cs-CZ" i="1" dirty="0" err="1"/>
              <a:t>properties</a:t>
            </a:r>
            <a:r>
              <a:rPr lang="cs-CZ" i="1" dirty="0"/>
              <a:t> </a:t>
            </a:r>
            <a:r>
              <a:rPr lang="cs-CZ" i="1" dirty="0" err="1"/>
              <a:t>that</a:t>
            </a:r>
            <a:r>
              <a:rPr lang="cs-CZ" i="1" dirty="0"/>
              <a:t> </a:t>
            </a:r>
            <a:r>
              <a:rPr lang="cs-CZ" i="1" dirty="0" err="1"/>
              <a:t>determine</a:t>
            </a:r>
            <a:r>
              <a:rPr lang="cs-CZ" i="1" dirty="0"/>
              <a:t> </a:t>
            </a:r>
            <a:r>
              <a:rPr lang="cs-CZ" i="1" dirty="0" err="1"/>
              <a:t>how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thing</a:t>
            </a:r>
            <a:r>
              <a:rPr lang="cs-CZ" i="1" dirty="0"/>
              <a:t> </a:t>
            </a:r>
            <a:r>
              <a:rPr lang="cs-CZ" i="1" dirty="0" err="1"/>
              <a:t>could</a:t>
            </a:r>
            <a:r>
              <a:rPr lang="cs-CZ" i="1" dirty="0"/>
              <a:t> </a:t>
            </a:r>
            <a:r>
              <a:rPr lang="cs-CZ" i="1" dirty="0" err="1"/>
              <a:t>possibly</a:t>
            </a:r>
            <a:r>
              <a:rPr lang="cs-CZ" i="1" dirty="0"/>
              <a:t> </a:t>
            </a:r>
            <a:r>
              <a:rPr lang="cs-CZ" i="1" dirty="0" err="1"/>
              <a:t>be</a:t>
            </a:r>
            <a:r>
              <a:rPr lang="cs-CZ" i="1" dirty="0"/>
              <a:t> </a:t>
            </a:r>
            <a:r>
              <a:rPr lang="cs-CZ" i="1" dirty="0" err="1"/>
              <a:t>used</a:t>
            </a:r>
            <a:r>
              <a:rPr lang="cs-CZ" i="1" dirty="0"/>
              <a:t>“</a:t>
            </a:r>
          </a:p>
          <a:p>
            <a:r>
              <a:rPr lang="cs-CZ" dirty="0" err="1"/>
              <a:t>Perceived</a:t>
            </a:r>
            <a:r>
              <a:rPr lang="cs-CZ" dirty="0"/>
              <a:t> </a:t>
            </a:r>
            <a:r>
              <a:rPr lang="cs-CZ" dirty="0" err="1"/>
              <a:t>affordances</a:t>
            </a:r>
            <a:r>
              <a:rPr lang="cs-CZ" dirty="0"/>
              <a:t> – většinou jsou vodítka k tomu, jak je používat</a:t>
            </a:r>
          </a:p>
          <a:p>
            <a:pPr lvl="1"/>
            <a:r>
              <a:rPr lang="cs-CZ" dirty="0"/>
              <a:t>znaky a symboly</a:t>
            </a:r>
          </a:p>
          <a:p>
            <a:pPr lvl="1"/>
            <a:endParaRPr lang="cs-CZ" dirty="0"/>
          </a:p>
          <a:p>
            <a:r>
              <a:rPr lang="cs-CZ" dirty="0"/>
              <a:t>Důraz na jejich percepci, musí být viditelné</a:t>
            </a:r>
          </a:p>
        </p:txBody>
      </p:sp>
    </p:spTree>
    <p:extLst>
      <p:ext uri="{BB962C8B-B14F-4D97-AF65-F5344CB8AC3E}">
        <p14:creationId xmlns:p14="http://schemas.microsoft.com/office/powerpoint/2010/main" val="2661593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Affordances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Gaver</a:t>
            </a:r>
            <a:r>
              <a:rPr lang="cs-CZ" dirty="0"/>
              <a:t> – Technology </a:t>
            </a:r>
            <a:r>
              <a:rPr lang="cs-CZ" dirty="0" err="1"/>
              <a:t>affordances</a:t>
            </a:r>
            <a:r>
              <a:rPr lang="cs-CZ" dirty="0"/>
              <a:t> (1991) – důraz na interakci</a:t>
            </a:r>
          </a:p>
          <a:p>
            <a:r>
              <a:rPr lang="cs-CZ" dirty="0"/>
              <a:t>I další smysly (co slyšíme, cítíme?)</a:t>
            </a:r>
          </a:p>
          <a:p>
            <a:r>
              <a:rPr lang="cs-CZ" dirty="0" err="1"/>
              <a:t>Affordances</a:t>
            </a:r>
            <a:r>
              <a:rPr lang="cs-CZ" dirty="0"/>
              <a:t> nemusí být hned viditelné, mohou být „schované“</a:t>
            </a:r>
          </a:p>
          <a:p>
            <a:r>
              <a:rPr lang="cs-CZ" dirty="0"/>
              <a:t>Aktivní explorace</a:t>
            </a:r>
          </a:p>
          <a:p>
            <a:r>
              <a:rPr lang="cs-CZ" dirty="0"/>
              <a:t>„co to umí“?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160060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678</TotalTime>
  <Words>2164</Words>
  <Application>Microsoft Office PowerPoint</Application>
  <PresentationFormat>Širokoúhlá obrazovka</PresentationFormat>
  <Paragraphs>265</Paragraphs>
  <Slides>35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1" baseType="lpstr">
      <vt:lpstr>Arial</vt:lpstr>
      <vt:lpstr>Calibri</vt:lpstr>
      <vt:lpstr>Calibri Light</vt:lpstr>
      <vt:lpstr>Wingdings</vt:lpstr>
      <vt:lpstr>Wingdings 3</vt:lpstr>
      <vt:lpstr>Motiv Office</vt:lpstr>
      <vt:lpstr>Psychologie a internet</vt:lpstr>
      <vt:lpstr>Prezentace aplikace PowerPoint</vt:lpstr>
      <vt:lpstr>Online prostředí</vt:lpstr>
      <vt:lpstr>Internet jako sociální prostředí</vt:lpstr>
      <vt:lpstr>Specifika online komunikace</vt:lpstr>
      <vt:lpstr>Affordances</vt:lpstr>
      <vt:lpstr>Affordances</vt:lpstr>
      <vt:lpstr>Affordances</vt:lpstr>
      <vt:lpstr>Affordances</vt:lpstr>
      <vt:lpstr>Affordances</vt:lpstr>
      <vt:lpstr>Affordances</vt:lpstr>
      <vt:lpstr>Media richness theory (Daft &amp; Lengel, 1986)</vt:lpstr>
      <vt:lpstr>Social presence theory</vt:lpstr>
      <vt:lpstr>Chování v online prostředí</vt:lpstr>
      <vt:lpstr>Hyperpersonální efekt</vt:lpstr>
      <vt:lpstr>Jak na toto „nové“ prostředí reagujeme?</vt:lpstr>
      <vt:lpstr>Online disinhibice</vt:lpstr>
      <vt:lpstr>Online disinhibice</vt:lpstr>
      <vt:lpstr>Proč má anonymita tyto důsledky?</vt:lpstr>
      <vt:lpstr>Proč a jak internet používáme? A co to dělá?</vt:lpstr>
      <vt:lpstr>Proč a jak internet používáme?</vt:lpstr>
      <vt:lpstr>Proč a jak internet používáme?</vt:lpstr>
      <vt:lpstr>Proč a jak internet používáme?</vt:lpstr>
      <vt:lpstr>Proč a jak internet používáme?</vt:lpstr>
      <vt:lpstr>Proč a jak internet používáme?</vt:lpstr>
      <vt:lpstr>Proč a jak internet používáme?</vt:lpstr>
      <vt:lpstr>Proč a jak internet používáme?</vt:lpstr>
      <vt:lpstr>Proč a jak internet používáme?</vt:lpstr>
      <vt:lpstr>Jaké to má důsledky?</vt:lpstr>
      <vt:lpstr>Valkenburg, P. M., &amp; Peter, J. (2013). The differential susceptibility to media effects model. Journal of Communication, 63(2), 221-243.</vt:lpstr>
      <vt:lpstr>Vlastnosti médií (Valkenburg, Peter, Walther, 2016)</vt:lpstr>
      <vt:lpstr>Nepřímé, moderační, transakční efekty</vt:lpstr>
      <vt:lpstr>Prezentace aplikace PowerPoint</vt:lpstr>
      <vt:lpstr>FUTURE: aplikace na well-being </vt:lpstr>
      <vt:lpstr>Prezentace aplikace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a internet</dc:title>
  <dc:creator>HP Inc.</dc:creator>
  <cp:lastModifiedBy>Hana Macháčková</cp:lastModifiedBy>
  <cp:revision>277</cp:revision>
  <dcterms:created xsi:type="dcterms:W3CDTF">2019-02-26T02:25:41Z</dcterms:created>
  <dcterms:modified xsi:type="dcterms:W3CDTF">2023-03-07T05:20:00Z</dcterms:modified>
</cp:coreProperties>
</file>