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90" r:id="rId4"/>
    <p:sldId id="297" r:id="rId5"/>
    <p:sldId id="283" r:id="rId6"/>
    <p:sldId id="293" r:id="rId7"/>
    <p:sldId id="294" r:id="rId8"/>
    <p:sldId id="295" r:id="rId9"/>
    <p:sldId id="296" r:id="rId10"/>
    <p:sldId id="257" r:id="rId11"/>
    <p:sldId id="258" r:id="rId12"/>
    <p:sldId id="260" r:id="rId13"/>
    <p:sldId id="261" r:id="rId14"/>
    <p:sldId id="292" r:id="rId15"/>
    <p:sldId id="291" r:id="rId16"/>
    <p:sldId id="285" r:id="rId17"/>
    <p:sldId id="266" r:id="rId18"/>
    <p:sldId id="267" r:id="rId19"/>
    <p:sldId id="270" r:id="rId20"/>
    <p:sldId id="271" r:id="rId21"/>
    <p:sldId id="273" r:id="rId22"/>
    <p:sldId id="274" r:id="rId23"/>
    <p:sldId id="275" r:id="rId24"/>
    <p:sldId id="276" r:id="rId25"/>
    <p:sldId id="278" r:id="rId26"/>
    <p:sldId id="28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4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41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1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96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86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6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42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61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2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1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7B47-BA97-4E0E-AC0B-2100D6A37FE3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E519-994C-44BE-90D4-C48FC7078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7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silk.com/maps/world-stats-interactive-maps-index#Digital%20Divide%20&amp;%20IC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Psychologie a internet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</p:spTree>
    <p:extLst>
      <p:ext uri="{BB962C8B-B14F-4D97-AF65-F5344CB8AC3E}">
        <p14:creationId xmlns:p14="http://schemas.microsoft.com/office/powerpoint/2010/main" val="421442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Internet jako sociální prostředí</a:t>
            </a:r>
          </a:p>
        </p:txBody>
      </p:sp>
      <p:sp>
        <p:nvSpPr>
          <p:cNvPr id="25603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Již před příchodem Internetu </a:t>
            </a:r>
            <a:r>
              <a:rPr lang="cs-CZ" altLang="en-US" dirty="0" err="1"/>
              <a:t>mediovaná</a:t>
            </a:r>
            <a:r>
              <a:rPr lang="cs-CZ" altLang="en-US" dirty="0"/>
              <a:t> interakce (dopisy, telefon)</a:t>
            </a:r>
          </a:p>
          <a:p>
            <a:pPr eaLnBrk="1" hangingPunct="1"/>
            <a:r>
              <a:rPr lang="cs-CZ" altLang="en-US" dirty="0"/>
              <a:t>Návaznost na výzkum masové komunikace (hl. od 50. let)</a:t>
            </a:r>
          </a:p>
          <a:p>
            <a:pPr eaLnBrk="1" hangingPunct="1"/>
            <a:r>
              <a:rPr lang="cs-CZ" altLang="en-US" dirty="0"/>
              <a:t>S příchodem Webu 2.0 ale Internet již nebývá vnímán „pouze jako nástroj“ k </a:t>
            </a:r>
            <a:r>
              <a:rPr lang="cs-CZ" altLang="en-US" dirty="0" err="1"/>
              <a:t>mediování</a:t>
            </a:r>
            <a:r>
              <a:rPr lang="cs-CZ" altLang="en-US" dirty="0"/>
              <a:t> komunikace</a:t>
            </a:r>
          </a:p>
          <a:p>
            <a:pPr eaLnBrk="1" hangingPunct="1"/>
            <a:r>
              <a:rPr lang="cs-CZ" altLang="en-US" dirty="0"/>
              <a:t>Internet se stal specifickým prostředím, které se prolíná s dalšími prostředími, v nichž dnes žijeme</a:t>
            </a:r>
          </a:p>
          <a:p>
            <a:pPr eaLnBrk="1" hangingPunct="1"/>
            <a:r>
              <a:rPr lang="cs-CZ" altLang="en-US" b="1" dirty="0"/>
              <a:t>Je jedním z našich sociálních prostředí </a:t>
            </a:r>
          </a:p>
        </p:txBody>
      </p:sp>
    </p:spTree>
    <p:extLst>
      <p:ext uri="{BB962C8B-B14F-4D97-AF65-F5344CB8AC3E}">
        <p14:creationId xmlns:p14="http://schemas.microsoft.com/office/powerpoint/2010/main" val="41239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Internet jako sociální prostředí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16126"/>
            <a:ext cx="7693025" cy="3724275"/>
          </a:xfrm>
        </p:spPr>
        <p:txBody>
          <a:bodyPr/>
          <a:lstStyle/>
          <a:p>
            <a:pPr eaLnBrk="1" hangingPunct="1"/>
            <a:r>
              <a:rPr lang="cs-CZ" altLang="en-US" dirty="0"/>
              <a:t>extenze i do dalších kontextů</a:t>
            </a:r>
          </a:p>
          <a:p>
            <a:pPr lvl="1" eaLnBrk="1" hangingPunct="1"/>
            <a:r>
              <a:rPr lang="cs-CZ" altLang="en-US" dirty="0"/>
              <a:t>lze se připojit takřka odkudkoli (</a:t>
            </a:r>
            <a:r>
              <a:rPr lang="cs-CZ" altLang="en-US" dirty="0" err="1"/>
              <a:t>smartphone</a:t>
            </a:r>
            <a:r>
              <a:rPr lang="cs-CZ" altLang="en-US" dirty="0"/>
              <a:t>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Dichotomie online/</a:t>
            </a:r>
            <a:r>
              <a:rPr lang="cs-CZ" altLang="en-US" dirty="0" err="1"/>
              <a:t>offline</a:t>
            </a:r>
            <a:r>
              <a:rPr lang="cs-CZ" altLang="en-US" dirty="0"/>
              <a:t> již zastaralá, často nefunkční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34826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myslíte…..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 lidí používá internet v ČR?</a:t>
            </a:r>
          </a:p>
          <a:p>
            <a:endParaRPr lang="cs-CZ" dirty="0"/>
          </a:p>
          <a:p>
            <a:r>
              <a:rPr lang="cs-CZ" dirty="0"/>
              <a:t>16 +</a:t>
            </a:r>
          </a:p>
          <a:p>
            <a:endParaRPr lang="cs-CZ" dirty="0"/>
          </a:p>
          <a:p>
            <a:r>
              <a:rPr lang="cs-CZ" dirty="0"/>
              <a:t>Vůbec?</a:t>
            </a:r>
          </a:p>
          <a:p>
            <a:r>
              <a:rPr lang="cs-CZ" dirty="0"/>
              <a:t>Denně?</a:t>
            </a:r>
          </a:p>
        </p:txBody>
      </p:sp>
    </p:spTree>
    <p:extLst>
      <p:ext uri="{BB962C8B-B14F-4D97-AF65-F5344CB8AC3E}">
        <p14:creationId xmlns:p14="http://schemas.microsoft.com/office/powerpoint/2010/main" val="1385437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používající internet - uživatelé internetu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20" y="1797468"/>
            <a:ext cx="7667445" cy="4183514"/>
          </a:xfrm>
        </p:spPr>
      </p:pic>
    </p:spTree>
    <p:extLst>
      <p:ext uri="{BB962C8B-B14F-4D97-AF65-F5344CB8AC3E}">
        <p14:creationId xmlns:p14="http://schemas.microsoft.com/office/powerpoint/2010/main" val="423250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E9D4D-A376-478E-9355-732701722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2021: Poslední 3 měsíce?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B10020-216C-4054-94A7-E6EABE2A1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762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8E62821-257D-461C-98C4-B17FCE50D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577" y="482675"/>
            <a:ext cx="8915253" cy="5892649"/>
          </a:xfrm>
        </p:spPr>
      </p:pic>
    </p:spTree>
    <p:extLst>
      <p:ext uri="{BB962C8B-B14F-4D97-AF65-F5344CB8AC3E}">
        <p14:creationId xmlns:p14="http://schemas.microsoft.com/office/powerpoint/2010/main" val="2715972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600" y="1838325"/>
            <a:ext cx="105156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http://www.statsilk.com/maps/world-stats-interactive-maps-index#Digital%20Divide%20&amp;%20ICT</a:t>
            </a:r>
            <a:endParaRPr lang="cs-CZ" dirty="0"/>
          </a:p>
          <a:p>
            <a:r>
              <a:rPr lang="cs-CZ" dirty="0"/>
              <a:t>EUROSTAT, PEW</a:t>
            </a:r>
          </a:p>
          <a:p>
            <a:r>
              <a:rPr lang="cs-CZ" dirty="0"/>
              <a:t>EU </a:t>
            </a:r>
            <a:r>
              <a:rPr lang="cs-CZ" dirty="0" err="1"/>
              <a:t>Kids</a:t>
            </a:r>
            <a:r>
              <a:rPr lang="cs-CZ" dirty="0"/>
              <a:t> Online,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Kids</a:t>
            </a:r>
            <a:r>
              <a:rPr lang="cs-CZ" dirty="0"/>
              <a:t> Online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1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Znáte tento pojem?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74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9300" y="1746251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Znáte tento pojem?</a:t>
            </a:r>
          </a:p>
          <a:p>
            <a:endParaRPr lang="cs-CZ" dirty="0"/>
          </a:p>
          <a:p>
            <a:r>
              <a:rPr lang="cs-CZ" dirty="0"/>
              <a:t>Původně rozdíl mezi ne/uživateli PC a internetu, hl. zaměření na socioekonomické faktory</a:t>
            </a:r>
          </a:p>
          <a:p>
            <a:endParaRPr lang="cs-CZ" dirty="0"/>
          </a:p>
          <a:p>
            <a:r>
              <a:rPr lang="cs-CZ" dirty="0"/>
              <a:t>Digital </a:t>
            </a:r>
            <a:r>
              <a:rPr lang="cs-CZ" dirty="0" err="1"/>
              <a:t>inequalities</a:t>
            </a:r>
            <a:endParaRPr lang="cs-CZ" dirty="0"/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35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r>
              <a:rPr lang="cs-CZ" dirty="0"/>
              <a:t> pořád zůstává, ovšem také se mění </a:t>
            </a:r>
          </a:p>
          <a:p>
            <a:pPr lvl="1"/>
            <a:r>
              <a:rPr lang="cs-CZ" dirty="0"/>
              <a:t>Někde se prohlubuje, někde ustupuje</a:t>
            </a:r>
          </a:p>
          <a:p>
            <a:pPr lvl="1"/>
            <a:r>
              <a:rPr lang="cs-CZ" dirty="0"/>
              <a:t>S ohledem na </a:t>
            </a:r>
            <a:r>
              <a:rPr lang="cs-CZ" dirty="0" err="1"/>
              <a:t>socio</a:t>
            </a:r>
            <a:r>
              <a:rPr lang="cs-CZ" dirty="0"/>
              <a:t>-demografické skupiny i na to, čeho se týká (</a:t>
            </a:r>
            <a:r>
              <a:rPr lang="cs-CZ" dirty="0" err="1"/>
              <a:t>access</a:t>
            </a:r>
            <a:r>
              <a:rPr lang="cs-CZ" dirty="0"/>
              <a:t> vs. </a:t>
            </a:r>
            <a:r>
              <a:rPr lang="cs-CZ" dirty="0" err="1"/>
              <a:t>usage</a:t>
            </a:r>
            <a:r>
              <a:rPr lang="cs-CZ" dirty="0"/>
              <a:t> and </a:t>
            </a:r>
            <a:r>
              <a:rPr lang="cs-CZ" dirty="0" err="1"/>
              <a:t>skills</a:t>
            </a:r>
            <a:r>
              <a:rPr lang="cs-CZ" dirty="0"/>
              <a:t> gap)</a:t>
            </a:r>
          </a:p>
          <a:p>
            <a:pPr lvl="2"/>
            <a:r>
              <a:rPr lang="cs-CZ" dirty="0"/>
              <a:t>např. známky umenšování rozdílů přístupu v návaznosti na SES</a:t>
            </a:r>
          </a:p>
          <a:p>
            <a:pPr lvl="1"/>
            <a:endParaRPr lang="cs-CZ" dirty="0"/>
          </a:p>
          <a:p>
            <a:r>
              <a:rPr lang="cs-CZ" dirty="0"/>
              <a:t>Záleží ale na pojetí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divide</a:t>
            </a:r>
            <a:endParaRPr lang="cs-CZ" dirty="0"/>
          </a:p>
          <a:p>
            <a:pPr lvl="1"/>
            <a:r>
              <a:rPr lang="cs-CZ" dirty="0"/>
              <a:t>A na tom , co měříme</a:t>
            </a:r>
          </a:p>
          <a:p>
            <a:pPr marL="393192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3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ke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Cíl kurzu:</a:t>
            </a:r>
            <a:endParaRPr lang="cs-CZ" dirty="0"/>
          </a:p>
          <a:p>
            <a:r>
              <a:rPr lang="cs-CZ" dirty="0"/>
              <a:t>Kurz si klade za úkol seznámit studenty se základními pojmy a koncepty v kontextu výzkumu psychologie a internetu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211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“</a:t>
            </a:r>
            <a:r>
              <a:rPr lang="cs-CZ" dirty="0"/>
              <a:t>S</a:t>
            </a:r>
            <a:r>
              <a:rPr lang="en-US" dirty="0" err="1"/>
              <a:t>econd</a:t>
            </a:r>
            <a:r>
              <a:rPr lang="en-US" dirty="0"/>
              <a:t>-level” digital divide</a:t>
            </a:r>
            <a:endParaRPr lang="cs-CZ" dirty="0"/>
          </a:p>
          <a:p>
            <a:endParaRPr lang="cs-CZ" dirty="0"/>
          </a:p>
          <a:p>
            <a:r>
              <a:rPr lang="cs-CZ" dirty="0"/>
              <a:t>Týká se více vrstev přístupu</a:t>
            </a:r>
            <a:r>
              <a:rPr lang="en-US" dirty="0"/>
              <a:t> </a:t>
            </a:r>
            <a:r>
              <a:rPr lang="cs-CZ" dirty="0"/>
              <a:t>(nejen dichotomie ano/ne) a </a:t>
            </a:r>
            <a:r>
              <a:rPr lang="cs-CZ" b="1" dirty="0"/>
              <a:t>použití</a:t>
            </a:r>
            <a:r>
              <a:rPr lang="cs-CZ" dirty="0"/>
              <a:t> ICT („</a:t>
            </a:r>
            <a:r>
              <a:rPr lang="cs-CZ" dirty="0" err="1"/>
              <a:t>usage</a:t>
            </a:r>
            <a:r>
              <a:rPr lang="cs-CZ" dirty="0"/>
              <a:t> gap“)</a:t>
            </a:r>
          </a:p>
          <a:p>
            <a:endParaRPr lang="cs-CZ" dirty="0"/>
          </a:p>
          <a:p>
            <a:r>
              <a:rPr lang="cs-CZ" dirty="0"/>
              <a:t>Min, 2010 – „</a:t>
            </a:r>
            <a:r>
              <a:rPr lang="cs-CZ" i="1" dirty="0"/>
              <a:t>současný rozdíl v přístupu bude pokračovat ve formě rozdílu v používání</a:t>
            </a:r>
            <a:r>
              <a:rPr lang="cs-CZ" dirty="0"/>
              <a:t>“ (s. 22)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skills</a:t>
            </a:r>
            <a:r>
              <a:rPr lang="cs-CZ" dirty="0"/>
              <a:t> gap“</a:t>
            </a:r>
          </a:p>
          <a:p>
            <a:endParaRPr lang="cs-CZ" dirty="0"/>
          </a:p>
          <a:p>
            <a:r>
              <a:rPr lang="cs-CZ" dirty="0" err="1"/>
              <a:t>Usage</a:t>
            </a:r>
            <a:r>
              <a:rPr lang="cs-CZ" dirty="0"/>
              <a:t> a </a:t>
            </a:r>
            <a:r>
              <a:rPr lang="cs-CZ" dirty="0" err="1"/>
              <a:t>skills</a:t>
            </a:r>
            <a:r>
              <a:rPr lang="cs-CZ" dirty="0"/>
              <a:t> – silně propojeny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54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9747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Přístup celkově – lze se vůbec někde připojit na internet? Je dostupná technologie? Je dostupná síť? A jak je síť kvalitní?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2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 celkově – lze se vůbec někde připojit na internet? Je dostupná technologie? Je dostupná síť? A jak je síť kvalitní?</a:t>
            </a:r>
          </a:p>
          <a:p>
            <a:r>
              <a:rPr lang="cs-CZ" dirty="0"/>
              <a:t>Přístup individuální – kde se lze připojit? Doma, v práci, ve škole, při chůzi? Kolikrát denně? Jak je to drahé?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48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 celkově – lze se vůbec někde připojit na internet? Je dostupná technologie? Je dostupná síť? A jak je síť kvalitní?</a:t>
            </a:r>
          </a:p>
          <a:p>
            <a:r>
              <a:rPr lang="cs-CZ" dirty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/>
              <a:t>Skills</a:t>
            </a:r>
            <a:r>
              <a:rPr lang="cs-CZ" dirty="0"/>
              <a:t> – jak umíme s internetem zacházet? Co na něm dokážeme (můžeme) dělat?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6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 celkově – lze se vůbec někde připojit na internet? Je dostupná technologie? Je dostupná síť? A jak je síť kvalitní?</a:t>
            </a:r>
          </a:p>
          <a:p>
            <a:r>
              <a:rPr lang="cs-CZ" dirty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/>
              <a:t>Skills</a:t>
            </a:r>
            <a:r>
              <a:rPr lang="cs-CZ" dirty="0"/>
              <a:t> – jak umíme s internetem zacházet? Co na něm dokážeme (můžeme) dělat? </a:t>
            </a:r>
          </a:p>
          <a:p>
            <a:r>
              <a:rPr lang="cs-CZ" dirty="0"/>
              <a:t>Způsob použití – jaké jsou naše preference? Co používáme a co ne? (např. sociální sítě)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39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k internetu</a:t>
            </a:r>
          </a:p>
          <a:p>
            <a:r>
              <a:rPr lang="cs-CZ" dirty="0"/>
              <a:t>Použití rozlišných komunikačních technologií, přístrojů</a:t>
            </a:r>
          </a:p>
          <a:p>
            <a:r>
              <a:rPr lang="cs-CZ" dirty="0"/>
              <a:t>Frekvence/intenzita použití</a:t>
            </a:r>
          </a:p>
          <a:p>
            <a:r>
              <a:rPr lang="cs-CZ" dirty="0"/>
              <a:t>Šíře zapojení do online aktivit</a:t>
            </a:r>
          </a:p>
          <a:p>
            <a:r>
              <a:rPr lang="cs-CZ" sz="2400" dirty="0"/>
              <a:t>(</a:t>
            </a:r>
            <a:r>
              <a:rPr lang="en-US" sz="2400" dirty="0"/>
              <a:t>Pearce</a:t>
            </a:r>
            <a:r>
              <a:rPr lang="cs-CZ" sz="2400" dirty="0"/>
              <a:t> </a:t>
            </a:r>
            <a:r>
              <a:rPr lang="en-US" sz="2400" dirty="0"/>
              <a:t>&amp; Rice, 2013)</a:t>
            </a:r>
            <a:endParaRPr lang="cs-CZ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267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r>
              <a:rPr lang="cs-CZ" dirty="0"/>
              <a:t>Pro mnohé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divide</a:t>
            </a:r>
            <a:r>
              <a:rPr lang="cs-CZ" dirty="0"/>
              <a:t> =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pPr marL="365760" lvl="1" indent="0">
              <a:buNone/>
            </a:pPr>
            <a:r>
              <a:rPr lang="cs-CZ" dirty="0"/>
              <a:t>Ale nemůžeme ignorovat ostatní faktory!</a:t>
            </a:r>
          </a:p>
          <a:p>
            <a:pPr marL="365760" lvl="1" indent="0">
              <a:buNone/>
            </a:pPr>
            <a:r>
              <a:rPr lang="cs-CZ" dirty="0"/>
              <a:t>Technologie a COVID-19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2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uvedení + konkrétní řešená témata</a:t>
            </a:r>
          </a:p>
          <a:p>
            <a:endParaRPr lang="cs-CZ" dirty="0"/>
          </a:p>
          <a:p>
            <a:r>
              <a:rPr lang="cs-CZ" dirty="0"/>
              <a:t>Vyučující: irtis.muni.cz – pracoviště na FSS</a:t>
            </a:r>
          </a:p>
          <a:p>
            <a:pPr lvl="1"/>
            <a:r>
              <a:rPr lang="cs-CZ" dirty="0"/>
              <a:t>Interdisciplinární perspektiva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Irtis.muni.cz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86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A248A7B-FEA4-491D-961A-6F0008936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47126"/>
              </p:ext>
            </p:extLst>
          </p:nvPr>
        </p:nvGraphicFramePr>
        <p:xfrm>
          <a:off x="832659" y="555723"/>
          <a:ext cx="8686725" cy="6037579"/>
        </p:xfrm>
        <a:graphic>
          <a:graphicData uri="http://schemas.openxmlformats.org/drawingml/2006/table">
            <a:tbl>
              <a:tblPr/>
              <a:tblGrid>
                <a:gridCol w="797760">
                  <a:extLst>
                    <a:ext uri="{9D8B030D-6E8A-4147-A177-3AD203B41FA5}">
                      <a16:colId xmlns:a16="http://schemas.microsoft.com/office/drawing/2014/main" val="3730114939"/>
                    </a:ext>
                  </a:extLst>
                </a:gridCol>
                <a:gridCol w="2481922">
                  <a:extLst>
                    <a:ext uri="{9D8B030D-6E8A-4147-A177-3AD203B41FA5}">
                      <a16:colId xmlns:a16="http://schemas.microsoft.com/office/drawing/2014/main" val="3778106134"/>
                    </a:ext>
                  </a:extLst>
                </a:gridCol>
                <a:gridCol w="2127361">
                  <a:extLst>
                    <a:ext uri="{9D8B030D-6E8A-4147-A177-3AD203B41FA5}">
                      <a16:colId xmlns:a16="http://schemas.microsoft.com/office/drawing/2014/main" val="1359697496"/>
                    </a:ext>
                  </a:extLst>
                </a:gridCol>
                <a:gridCol w="3279682">
                  <a:extLst>
                    <a:ext uri="{9D8B030D-6E8A-4147-A177-3AD203B41FA5}">
                      <a16:colId xmlns:a16="http://schemas.microsoft.com/office/drawing/2014/main" val="2848792804"/>
                    </a:ext>
                  </a:extLst>
                </a:gridCol>
              </a:tblGrid>
              <a:tr h="266817"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/>
                        <a:t>Přednáška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/>
                        <a:t> 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/>
                        <a:t>Téma prezentace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27158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21.2.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Úvodní hodina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/>
                        <a:t>doc. Mgr. et Mgr. Hana Macháčková,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 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986859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28.2.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Teoretický úvod do problematiky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/>
                        <a:t>doc. Mgr. et Mgr. Hana Macháčková,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 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59831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7.3.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Interakce dospívajících s neznámými lidmi z internetu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Mgr. Vojtěch Mýlek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Sexting mezi dospívajícími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207514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14.3.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Online agrese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/>
                        <a:t>doc. Mgr. et Mgr. Hana Macháčková,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Happy slapping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446526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21.3.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Anonymita a chování na internetu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/>
                        <a:t>doc. Mgr. et Mgr. Hana Macháčková,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Anonymita v online podpůrných skupinách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021740"/>
                  </a:ext>
                </a:extLst>
              </a:tr>
              <a:tr h="266817">
                <a:tc>
                  <a:txBody>
                    <a:bodyPr/>
                    <a:lstStyle/>
                    <a:p>
                      <a:r>
                        <a:rPr lang="cs-CZ" sz="1000" b="1"/>
                        <a:t>28.3.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Čtecí týden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 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 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565654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4.4.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Zdraví a internet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Mgr. Michal Čevelíček,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Přínosy a rizika skupin věnujících se na internetu poruchám příjmu potravy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640170"/>
                  </a:ext>
                </a:extLst>
              </a:tr>
              <a:tr h="469372">
                <a:tc>
                  <a:txBody>
                    <a:bodyPr/>
                    <a:lstStyle/>
                    <a:p>
                      <a:r>
                        <a:rPr lang="cs-CZ" sz="1000" b="1"/>
                        <a:t>11.4.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Vliv sociálních sítí na body image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Mgr. Nikol Kvardová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Body pozitivita na sociálních sítích a její vliv na body image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595376"/>
                  </a:ext>
                </a:extLst>
              </a:tr>
              <a:tr h="671928">
                <a:tc>
                  <a:txBody>
                    <a:bodyPr/>
                    <a:lstStyle/>
                    <a:p>
                      <a:r>
                        <a:rPr lang="cs-CZ" sz="1000" b="1"/>
                        <a:t>18.4.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Informace na internetu (nejen) o zdraví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Mgr. Adéla Lokajová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Různé typy zdrojů informací o zdraví (např. fóra, weby nemocnic, health apps...), jejich přínosy a rizika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030457"/>
                  </a:ext>
                </a:extLst>
              </a:tr>
              <a:tr h="671928">
                <a:tc>
                  <a:txBody>
                    <a:bodyPr/>
                    <a:lstStyle/>
                    <a:p>
                      <a:r>
                        <a:rPr lang="cs-CZ" sz="1000" b="1"/>
                        <a:t>25.4.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Online hry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Mgr. David Lacko Ph.D.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Pozitivní a negativní dopady hraní videoher na kognitivní procesy (např. rozhodování, paměť)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499661"/>
                  </a:ext>
                </a:extLst>
              </a:tr>
              <a:tr h="874485">
                <a:tc>
                  <a:txBody>
                    <a:bodyPr/>
                    <a:lstStyle/>
                    <a:p>
                      <a:r>
                        <a:rPr lang="cs-CZ" sz="1000" b="1"/>
                        <a:t>2.5.</a:t>
                      </a:r>
                      <a:endParaRPr lang="cs-CZ" sz="1000"/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Využití technologií a objektivních dat v psychologickém výzkumu (EMA)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Mgr. Martin Tancoš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 err="1"/>
                        <a:t>Eye-tracking</a:t>
                      </a:r>
                      <a:r>
                        <a:rPr lang="cs-CZ" sz="1000" dirty="0"/>
                        <a:t> nebo virtuální realita v psychologickém výzkumu</a:t>
                      </a:r>
                    </a:p>
                  </a:txBody>
                  <a:tcPr marL="48348" marR="48348" marT="24174" marB="2417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66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0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Aktivní účast – 80%</a:t>
            </a:r>
          </a:p>
          <a:p>
            <a:r>
              <a:rPr lang="cs-CZ" dirty="0"/>
              <a:t>2) Skupinové zpracování a prezentace vybraného tématu</a:t>
            </a:r>
          </a:p>
          <a:p>
            <a:r>
              <a:rPr lang="cs-CZ" dirty="0"/>
              <a:t>3) Vypracování seminární práce na individuálně zvolené téma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Viz sylabus!!!</a:t>
            </a:r>
          </a:p>
        </p:txBody>
      </p:sp>
    </p:spTree>
    <p:extLst>
      <p:ext uri="{BB962C8B-B14F-4D97-AF65-F5344CB8AC3E}">
        <p14:creationId xmlns:p14="http://schemas.microsoft.com/office/powerpoint/2010/main" val="183542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6ABA4-45DF-4118-92AA-4BC1F31F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21FA92-9512-432E-958A-F1E26ED2B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Obsah prezentace:</a:t>
            </a:r>
          </a:p>
          <a:p>
            <a:endParaRPr lang="cs-CZ" dirty="0"/>
          </a:p>
          <a:p>
            <a:r>
              <a:rPr lang="cs-CZ" dirty="0"/>
              <a:t>1)      Najděte minimálně 5 kvalitních zahraničních (ne českých ani slovenských!) odborných zdrojů k danému tématu, na jejichž základě zpracujete syntézu informací pro vaši prezentaci.</a:t>
            </a:r>
          </a:p>
          <a:p>
            <a:endParaRPr lang="cs-CZ" dirty="0"/>
          </a:p>
          <a:p>
            <a:r>
              <a:rPr lang="cs-CZ" dirty="0"/>
              <a:t>2)      Představte téma obecně – co je potřeba říct, aby posluchači a posluchačky byli „v obraze“.</a:t>
            </a:r>
          </a:p>
          <a:p>
            <a:endParaRPr lang="cs-CZ" dirty="0"/>
          </a:p>
          <a:p>
            <a:r>
              <a:rPr lang="cs-CZ" dirty="0"/>
              <a:t>3)      Počítejte ale s tím, že základní pojmy definující hodinu budou prezentovány v rámci hodiny.</a:t>
            </a:r>
          </a:p>
          <a:p>
            <a:endParaRPr lang="cs-CZ" dirty="0"/>
          </a:p>
          <a:p>
            <a:r>
              <a:rPr lang="cs-CZ" dirty="0"/>
              <a:t>4)      Čeho jste si Vy sami všimli, co Vás zaujalo, překvapilo na vybraném tématu?</a:t>
            </a:r>
          </a:p>
          <a:p>
            <a:endParaRPr lang="cs-CZ" dirty="0"/>
          </a:p>
          <a:p>
            <a:r>
              <a:rPr lang="cs-CZ" dirty="0"/>
              <a:t>5)      Příklady pro ostatní – tak, aby mohli všichni do dané oblasti alespoň částečně proniknout. Kde se s tématem lze na internetu setkat, například ukázky stránek, blogů…</a:t>
            </a:r>
          </a:p>
          <a:p>
            <a:endParaRPr lang="cs-CZ" dirty="0"/>
          </a:p>
          <a:p>
            <a:r>
              <a:rPr lang="cs-CZ" dirty="0"/>
              <a:t>6)      Co Vás napadá, pokud se nad Vámi zvoleným tématem zamyslíte z psychologického hlediska (např. uplatnění pro praxi, při intervencích s klienty…)?</a:t>
            </a:r>
          </a:p>
        </p:txBody>
      </p:sp>
    </p:spTree>
    <p:extLst>
      <p:ext uri="{BB962C8B-B14F-4D97-AF65-F5344CB8AC3E}">
        <p14:creationId xmlns:p14="http://schemas.microsoft.com/office/powerpoint/2010/main" val="54974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6ABA4-45DF-4118-92AA-4BC1F31F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21FA92-9512-432E-958A-F1E26ED2B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 každou hodinu je určeno jedno téma související s tématem přednášky</a:t>
            </a:r>
          </a:p>
          <a:p>
            <a:r>
              <a:rPr lang="cs-CZ" dirty="0"/>
              <a:t>K tématům bude možné se přihlásit v IS do 1.3. 17:00 (k tématu je NUTNO se zapsat do tohoto data). První prezentace je 7.3.</a:t>
            </a:r>
          </a:p>
          <a:p>
            <a:r>
              <a:rPr lang="cs-CZ" dirty="0"/>
              <a:t>Prezentace vybraného tématu probíhá ve skupině 2-4 studentů za využití PowerPointu. Prezentace bude prezentována v daném termínu na hodině.</a:t>
            </a:r>
          </a:p>
          <a:p>
            <a:r>
              <a:rPr lang="cs-CZ" dirty="0"/>
              <a:t>Délka prezentace je 20 minut + 10 minut diskuze. Je nutné, aby se do prezentování aktivně zapojili všichni členové skupiny.</a:t>
            </a:r>
          </a:p>
          <a:p>
            <a:r>
              <a:rPr lang="cs-CZ" dirty="0"/>
              <a:t>Prezentaci je nutné odevzdat do odevzdávány v IS. Prezentace vložte nejpozději 24 hodin před termínem prezentace. Nevložení je důvodem k neudělení zápočtu.</a:t>
            </a:r>
          </a:p>
          <a:p>
            <a:r>
              <a:rPr lang="cs-CZ" dirty="0"/>
              <a:t>Prezentace musí naplnit všechny náležitosti uvedené níže. Při nevyhovující prezentaci si skupinka připraví nové téma.</a:t>
            </a:r>
          </a:p>
        </p:txBody>
      </p:sp>
    </p:spTree>
    <p:extLst>
      <p:ext uri="{BB962C8B-B14F-4D97-AF65-F5344CB8AC3E}">
        <p14:creationId xmlns:p14="http://schemas.microsoft.com/office/powerpoint/2010/main" val="417723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68DF7-4E13-4FB7-AB0E-1649BD02B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8F594-8D5D-4371-A05A-9DE8DFB23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Téma práce musí být vhodně zvoleno s ohledem na rozsah práce. Nesmí být příliš široké (např. „Komunikace na </a:t>
            </a:r>
            <a:r>
              <a:rPr lang="cs-CZ" dirty="0" err="1"/>
              <a:t>Facebooku</a:t>
            </a:r>
            <a:r>
              <a:rPr lang="cs-CZ" dirty="0"/>
              <a:t>“). Musí spadat do oblasti psychologie internetu. Studenti si téma vybírají sami, na základě vlastního zájmu. </a:t>
            </a:r>
          </a:p>
          <a:p>
            <a:r>
              <a:rPr lang="cs-CZ" dirty="0"/>
              <a:t>Návrh tématu je možno konzultovat emailem s Mgr. </a:t>
            </a:r>
            <a:r>
              <a:rPr lang="cs-CZ" dirty="0" err="1"/>
              <a:t>Mýlkem</a:t>
            </a:r>
            <a:r>
              <a:rPr lang="cs-CZ" dirty="0"/>
              <a:t> (mylek@mail.muni.cz). V tomto případě návrh musí obsahovat jednak zadání tématu, jednak krátké (stačí 3 – 5 vět) shrnutí podstaty práce.</a:t>
            </a:r>
          </a:p>
          <a:p>
            <a:endParaRPr lang="cs-CZ" dirty="0"/>
          </a:p>
          <a:p>
            <a:r>
              <a:rPr lang="cs-CZ" dirty="0"/>
              <a:t>Práce musí představit zvolený problém, komentovat jej s ohledem na odborné poznatky, a poskytnou vlastní kritické zhodnocení. Lze jej podložit vlastní zkušeností, ovšem s dodáním kritického zhodnocení této zkušenosti na základě literatury.</a:t>
            </a:r>
          </a:p>
          <a:p>
            <a:endParaRPr lang="cs-CZ" dirty="0"/>
          </a:p>
          <a:p>
            <a:r>
              <a:rPr lang="cs-CZ" dirty="0"/>
              <a:t>Práce musí obsahovat jak stručný úvod do problematiky, tak i shrnující závěr.</a:t>
            </a:r>
          </a:p>
          <a:p>
            <a:endParaRPr lang="cs-CZ" dirty="0"/>
          </a:p>
          <a:p>
            <a:r>
              <a:rPr lang="cs-CZ" dirty="0"/>
              <a:t>Práce musí mít rozsah minimálně 6 NS a maximálně 8 NS (1NS = 1800 znaků včetně mezer). Do rozsahu se započítává pouze text práce, nezapočítává se titulní strana ani seznam literatury.</a:t>
            </a:r>
          </a:p>
          <a:p>
            <a:endParaRPr lang="cs-CZ" dirty="0"/>
          </a:p>
          <a:p>
            <a:r>
              <a:rPr lang="cs-CZ" dirty="0"/>
              <a:t>Musí být podložena minimálně 10 odbornými zdroji. Zdroje musí být uvedeny ve formátu APA v seznamu literatury. Práci je nutno odevzdat do 4.6.2023 (pokud je potřeba předmět ukončit dříve kvůli SZZ, práci je nutno odevzdat 1.5. a JE NUTNO o tom dopředu informovat Mgr. Mýlka mailem). Pokud práce nenaplní požadovaná kritéria, bude navrácena k přepracování. </a:t>
            </a:r>
          </a:p>
        </p:txBody>
      </p:sp>
    </p:spTree>
    <p:extLst>
      <p:ext uri="{BB962C8B-B14F-4D97-AF65-F5344CB8AC3E}">
        <p14:creationId xmlns:p14="http://schemas.microsoft.com/office/powerpoint/2010/main" val="407223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47DAD-B314-44E0-88F5-2D8DA66D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97F1AE-C854-435A-8C3F-FB536BEFE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termíny:</a:t>
            </a:r>
          </a:p>
          <a:p>
            <a:endParaRPr lang="cs-CZ" dirty="0"/>
          </a:p>
          <a:p>
            <a:r>
              <a:rPr lang="cs-CZ" dirty="0"/>
              <a:t>1) 1.3. - Přihlášení k tématu prezentace (do 17:00)</a:t>
            </a:r>
          </a:p>
          <a:p>
            <a:endParaRPr lang="cs-CZ" dirty="0"/>
          </a:p>
          <a:p>
            <a:r>
              <a:rPr lang="cs-CZ" dirty="0"/>
              <a:t>2) 24 hodin před datem konání prezentace - vložení prezentace do </a:t>
            </a:r>
            <a:r>
              <a:rPr lang="cs-CZ" dirty="0" err="1"/>
              <a:t>odevzdávárny</a:t>
            </a:r>
            <a:endParaRPr lang="cs-CZ" dirty="0"/>
          </a:p>
          <a:p>
            <a:endParaRPr lang="cs-CZ" dirty="0"/>
          </a:p>
          <a:p>
            <a:r>
              <a:rPr lang="cs-CZ" dirty="0"/>
              <a:t>3) 4.6. - odevzdání seminární práce (1.5. pro ty kdo musí předmět ukončit dříve)</a:t>
            </a:r>
          </a:p>
        </p:txBody>
      </p:sp>
    </p:spTree>
    <p:extLst>
      <p:ext uri="{BB962C8B-B14F-4D97-AF65-F5344CB8AC3E}">
        <p14:creationId xmlns:p14="http://schemas.microsoft.com/office/powerpoint/2010/main" val="668475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1481</Words>
  <Application>Microsoft Office PowerPoint</Application>
  <PresentationFormat>Širokoúhlá obrazovka</PresentationFormat>
  <Paragraphs>182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Psychologie a internet</vt:lpstr>
      <vt:lpstr>Něco ke kurzu</vt:lpstr>
      <vt:lpstr>Podoba výuky</vt:lpstr>
      <vt:lpstr>Prezentace aplikace PowerPoint</vt:lpstr>
      <vt:lpstr>Podmínky absolvování</vt:lpstr>
      <vt:lpstr>Prezentace</vt:lpstr>
      <vt:lpstr>Prezentace</vt:lpstr>
      <vt:lpstr>Seminární práce</vt:lpstr>
      <vt:lpstr>Prezentace aplikace PowerPoint</vt:lpstr>
      <vt:lpstr>Internet jako sociální prostředí</vt:lpstr>
      <vt:lpstr>Internet jako sociální prostředí</vt:lpstr>
      <vt:lpstr>Co myslíte…..</vt:lpstr>
      <vt:lpstr>Jednotlivci používající internet - uživatelé internetu</vt:lpstr>
      <vt:lpstr>2021: Poslední 3 měsíce?</vt:lpstr>
      <vt:lpstr>Prezentace aplikace PowerPoint</vt:lpstr>
      <vt:lpstr>Prezentace aplikace PowerPoint</vt:lpstr>
      <vt:lpstr>Internet</vt:lpstr>
      <vt:lpstr>Internet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internetu</dc:title>
  <dc:creator>Hana Macháčková</dc:creator>
  <cp:lastModifiedBy>Hana Macháčková</cp:lastModifiedBy>
  <cp:revision>61</cp:revision>
  <dcterms:created xsi:type="dcterms:W3CDTF">2019-02-19T07:30:29Z</dcterms:created>
  <dcterms:modified xsi:type="dcterms:W3CDTF">2023-02-21T06:51:23Z</dcterms:modified>
</cp:coreProperties>
</file>