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87" autoAdjust="0"/>
  </p:normalViewPr>
  <p:slideViewPr>
    <p:cSldViewPr snapToGrid="0">
      <p:cViewPr varScale="1">
        <p:scale>
          <a:sx n="101" d="100"/>
          <a:sy n="101" d="100"/>
        </p:scale>
        <p:origin x="14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441F0-9976-4131-9CFA-B2ECB8924458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740E2-0065-4D88-8E8F-4B849CC8D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684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8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23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441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268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462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9740E2-0065-4D88-8E8F-4B849CC8D69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62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CABE9-4258-0EBB-814C-21426E5E09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16AAED-0A12-C28F-634E-79ADAC450A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E8B717-4785-DFF5-C155-D3E633C1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ADA3D7-6320-419E-7C98-C1659E66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376EFA-1319-9BAB-C62C-85ED1C3DC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957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61BD4-2F12-7964-3238-65D79C4A2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53B292-4590-61C7-2649-9C299D86B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CC5320-2975-8234-B41A-93C4B7838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23AB86-29C2-0E6F-A294-8BD0106A5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A0F0AB-B97C-AA7F-A6F1-2E991585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93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C397BAC-36FB-9147-B738-238C0E604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9D33FF-4A07-8AB8-3B58-19E61437D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6D5734-7887-6429-42A5-5E9712E73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DE9280-DBCE-FE99-1245-00398116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91D81A-9C37-B4E3-F349-31E82367E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13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9768CE-14A7-A5B7-D039-9B51124FA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62555-7C61-21D4-50C5-6CC565447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959203-41E7-86F5-F384-64060789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7E10F3-5305-9153-6A5F-FD555A93A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6CBF7C-F996-D9B2-94F3-34DB9DE5F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196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B659E-76E7-9C6D-53E6-C8078067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DA4285-7675-2D5C-E452-D8DA663956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0A9E24-C10C-CB69-4805-6C5E5F885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20CBC9-FFA6-CDF4-0D49-5C475F5B0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C3436D-3C26-C96E-226F-9A6F04F93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026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826CD9-815E-5A69-5DC7-42FA7F98D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DDD461-F844-0CC4-55DE-F00267FF6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88515AE-6B58-EDCD-CE65-BC10548FC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DE9292-D157-662F-4EE8-B08306ACB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1ABA54-F126-8BC3-36EF-6F3FA766F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2FDFFE-9D40-1B72-5560-B8746594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21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57CC79-AD59-409F-2227-79DFC80F7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E528CE-59AA-1891-B923-3C5787809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512A68-7142-E803-1FDA-A5BF92AFE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FA79A1-7D70-B5B1-CA6A-F4CF491BB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FED8CF-FAE1-77C1-96F8-78DB47B39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67A0AA-7170-DE80-99AD-FAE6FCFEC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7BDCC31-62B7-8A00-3982-8C50B0301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BC35C9-F52C-920E-F9AB-99EC9E1FF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46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60E6FD-EC50-6302-BC90-FFA84628F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01A7BE2-BB4A-DD68-4B9D-A200332A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A6A51A-DAB0-E485-830E-BF4C697E0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E5CC98-2173-BD98-A1E2-9F551C9F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8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FA041B-5B43-4FAB-A930-DE8A5490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0DD92A4-A91C-7340-5183-8E31602E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73902B-E9A9-E7EC-4BA1-3624E9516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1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F3EDF-C732-8204-C729-C070A8940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39AA59-0E3E-C1DD-D664-DE219718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4D90A5-6BC7-81E4-00B2-96C89ABF7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74E4AD-30E9-1E89-CEDC-216DB2EDF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07EBD0-DF2E-CB4B-621F-60AB3C44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7A4505-0B90-BED2-DAC4-2ACCD1A8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30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70803-CC66-58F3-8D95-6ABAC2130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0966F61-C3E2-BC80-D899-B09E371589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0F170C-899B-1BDC-2EC7-0D2EEA636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B00F75E-2779-C71D-13A4-634483EC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C5FFBA-B7E1-1D66-2241-80A3038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9C99CC-68D1-F7F5-DE20-B9C7300F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601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D211DF-2835-0CDD-D5C3-B38675B8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CA3924-D6CC-A54F-D32D-FD754CFB7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25BAB0-85B3-833F-D95F-4535785E1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426E7-2092-4DA5-A50D-BF75D7404097}" type="datetimeFigureOut">
              <a:rPr lang="cs-CZ" smtClean="0"/>
              <a:t>17.04.2023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35E238-204D-9C82-F0F2-0F306BF22D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29C3F4-9855-7E79-6F2A-227CC2308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9DF-201E-49A6-BACB-0723B7FAB6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42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BCC80-A856-71A7-BB59-BF41665A2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>
                <a:latin typeface="+mn-lt"/>
              </a:rPr>
              <a:t>Seminární práce </a:t>
            </a:r>
            <a:r>
              <a:rPr lang="cs-CZ" sz="4800" b="0" i="0" dirty="0">
                <a:effectLst/>
                <a:latin typeface="+mn-lt"/>
              </a:rPr>
              <a:t>PSYn4550</a:t>
            </a:r>
            <a:br>
              <a:rPr lang="cs-CZ" b="0" i="0" dirty="0">
                <a:effectLst/>
                <a:latin typeface="Roboto" panose="02000000000000000000" pitchFamily="2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986329-73C8-A393-C812-CF8205CAF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Vyberte si jednoho ze tří dále uvedených klientů a </a:t>
            </a:r>
            <a:r>
              <a:rPr lang="cs-CZ" dirty="0" err="1"/>
              <a:t>popiště</a:t>
            </a:r>
            <a:r>
              <a:rPr lang="cs-CZ" dirty="0"/>
              <a:t> hypotetický průběh terapie s dítětem. K dispozici máte informace z úvodního setkání se zákonnými zástupci a také první reakce dítěte po příchodu k Vám do pracovny.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Zaměřte se na:</a:t>
            </a:r>
            <a:br>
              <a:rPr lang="cs-CZ" dirty="0"/>
            </a:br>
            <a:r>
              <a:rPr lang="cs-CZ" dirty="0"/>
              <a:t>- úvodní setkání, přístup ke klientovi, navození kontaktu a formulaci zakázky (je-li to možné)</a:t>
            </a:r>
            <a:br>
              <a:rPr lang="cs-CZ" dirty="0"/>
            </a:br>
            <a:r>
              <a:rPr lang="cs-CZ" dirty="0"/>
              <a:t>- formulaci hypotéz o klientovi</a:t>
            </a:r>
            <a:br>
              <a:rPr lang="cs-CZ" dirty="0"/>
            </a:br>
            <a:r>
              <a:rPr lang="cs-CZ" dirty="0"/>
              <a:t>- možnosti průběhu terapie</a:t>
            </a:r>
            <a:br>
              <a:rPr lang="cs-CZ" dirty="0"/>
            </a:br>
            <a:r>
              <a:rPr lang="cs-CZ" dirty="0"/>
              <a:t>- využívání technik (vždy s uvedením adekvátního kontextu)</a:t>
            </a:r>
            <a:br>
              <a:rPr lang="cs-CZ" dirty="0"/>
            </a:br>
            <a:r>
              <a:rPr lang="cs-CZ" dirty="0"/>
              <a:t>- sebereflexi vlastního prožívání klientova tématu a osobnosti</a:t>
            </a:r>
          </a:p>
          <a:p>
            <a:pPr marL="0" indent="0">
              <a:buNone/>
            </a:pPr>
            <a:r>
              <a:rPr lang="cs-CZ" b="1" u="sng" dirty="0"/>
              <a:t>Formální podmínky:</a:t>
            </a:r>
            <a:br>
              <a:rPr lang="cs-CZ" dirty="0"/>
            </a:br>
            <a:r>
              <a:rPr lang="cs-CZ" dirty="0"/>
              <a:t>- využití nejméně tří odborných zdrojů – jedné knihy a dvou studií</a:t>
            </a:r>
            <a:br>
              <a:rPr lang="cs-CZ" dirty="0"/>
            </a:br>
            <a:r>
              <a:rPr lang="cs-CZ" dirty="0"/>
              <a:t>- využití, zdůvodnění a teoretické ukotvení nejméně dvou technik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Rozsah práce: </a:t>
            </a:r>
            <a:r>
              <a:rPr lang="cs-CZ" dirty="0"/>
              <a:t>5 až 8 normostran</a:t>
            </a:r>
          </a:p>
          <a:p>
            <a:pPr marL="0" indent="0">
              <a:buNone/>
            </a:pPr>
            <a:r>
              <a:rPr lang="cs-CZ" b="1" u="sng" dirty="0"/>
              <a:t>Hodnocení</a:t>
            </a:r>
            <a:r>
              <a:rPr lang="cs-CZ" dirty="0"/>
              <a:t>: 10 (minimum) až 20 bodů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u="sng" dirty="0"/>
              <a:t>Bonusová konzultace:</a:t>
            </a:r>
            <a:br>
              <a:rPr lang="cs-CZ" dirty="0"/>
            </a:br>
            <a:r>
              <a:rPr lang="cs-CZ" dirty="0"/>
              <a:t>- v průběhu psaní práce máte</a:t>
            </a:r>
            <a:r>
              <a:rPr lang="cs-CZ" b="1" dirty="0"/>
              <a:t> jednu volitelnou možnost </a:t>
            </a:r>
            <a:r>
              <a:rPr lang="cs-CZ" dirty="0"/>
              <a:t>zaslání doplňujících dotazů rodiči dítěte (formou emailu vyučujícímu). Do emailu zformulujte otázky, které byste v rámci úvodní konzultace rodičům chtěli položit nad rámec uvedených informací a rodiče (v zastoupení vyučujícího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r>
              <a:rPr lang="cs-CZ" dirty="0"/>
              <a:t>) vám na ně odpoví. Získané informace následně můžete použít pro lepší představu průběhu terapie i formulace hypotéz.</a:t>
            </a:r>
          </a:p>
        </p:txBody>
      </p:sp>
    </p:spTree>
    <p:extLst>
      <p:ext uri="{BB962C8B-B14F-4D97-AF65-F5344CB8AC3E}">
        <p14:creationId xmlns:p14="http://schemas.microsoft.com/office/powerpoint/2010/main" val="277339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D7FC0-9BC3-A5E1-E3EE-70F03EC41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Honza (8) – Úvodní konzultace s matkou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DDC57-E2BA-760B-FCE1-97FBC05DD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u="sng" dirty="0"/>
              <a:t>Zdravotní anamnéza:</a:t>
            </a:r>
          </a:p>
          <a:p>
            <a:pPr marL="0" indent="0">
              <a:buNone/>
            </a:pPr>
            <a:r>
              <a:rPr lang="cs-CZ" dirty="0"/>
              <a:t>Zvýšená nemocnost (běžná onemocnění), alergie</a:t>
            </a:r>
            <a:br>
              <a:rPr lang="cs-CZ" dirty="0"/>
            </a:br>
            <a:br>
              <a:rPr lang="cs-CZ" b="1" u="sng" dirty="0"/>
            </a:br>
            <a:r>
              <a:rPr lang="cs-CZ" b="1" u="sng" dirty="0"/>
              <a:t>Školní anamnéza:</a:t>
            </a:r>
          </a:p>
          <a:p>
            <a:pPr marL="0" indent="0">
              <a:buNone/>
            </a:pPr>
            <a:r>
              <a:rPr lang="cs-CZ" dirty="0"/>
              <a:t>Nástup do MŠ ve 3 letech, adaptace bez obtíží, nástup do ZŠ v řádném termínů, také bez obtíží s adaptací, v kolektivu je oblíbený</a:t>
            </a:r>
            <a:br>
              <a:rPr lang="cs-CZ" dirty="0"/>
            </a:br>
            <a:br>
              <a:rPr lang="cs-CZ" b="1" u="sng" dirty="0"/>
            </a:br>
            <a:r>
              <a:rPr lang="cs-CZ" b="1" u="sng" dirty="0"/>
              <a:t>Rodinná anamnéza:</a:t>
            </a:r>
          </a:p>
          <a:p>
            <a:pPr marL="0" indent="0">
              <a:buNone/>
            </a:pPr>
            <a:r>
              <a:rPr lang="cs-CZ" dirty="0"/>
              <a:t>Rodina úplná, Honza je jedináček</a:t>
            </a:r>
            <a:br>
              <a:rPr lang="cs-CZ" dirty="0"/>
            </a:br>
            <a:br>
              <a:rPr lang="cs-CZ" dirty="0"/>
            </a:br>
            <a:r>
              <a:rPr lang="cs-CZ" b="1" u="sng" dirty="0"/>
              <a:t>Zakázka rodičů: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Práce s Honzovou úzkostí, spánek ve svém pokoji</a:t>
            </a:r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r>
              <a:rPr lang="cs-CZ" dirty="0"/>
              <a:t>Honzík nedokáže spát ve svém pokojíčku a celkově se mámě jeví velmi nesamostatně. Neustále potřebuje ujišťovat o přítomnosti rodičů, např. v situaci, kdy odjíždí, má často otázky „kdy přijdete?“. Stává se, že rodiče tuto domluvu nedodrží a pak nastupuje úzkostná reakce. Usíná s rodiči, před časem zkoušeli, že by spal ve svém pokoji, ale vždy v noci přišel. Při činnosti často vyžaduje pozornost rodičů.</a:t>
            </a:r>
            <a:br>
              <a:rPr lang="cs-CZ" dirty="0"/>
            </a:br>
            <a:r>
              <a:rPr lang="cs-CZ" dirty="0"/>
              <a:t>Z dalšího rozhovoru si ověříte, že dle vědomí rodičů nedošlo k žádné „tragické události“, která by mu takové chování spustila. Je takový už od mala.</a:t>
            </a:r>
            <a:br>
              <a:rPr lang="cs-CZ" dirty="0"/>
            </a:br>
            <a:r>
              <a:rPr lang="cs-CZ" dirty="0"/>
              <a:t>Matka v rozhovoru také působí ochranitelsky a připouští, že sama je úzkostnější, otec je často mimo domov pracovně.</a:t>
            </a:r>
          </a:p>
        </p:txBody>
      </p:sp>
    </p:spTree>
    <p:extLst>
      <p:ext uri="{BB962C8B-B14F-4D97-AF65-F5344CB8AC3E}">
        <p14:creationId xmlns:p14="http://schemas.microsoft.com/office/powerpoint/2010/main" val="227490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56CC6-D01D-18AF-374D-72B912D5A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Honza (8) - </a:t>
            </a:r>
            <a:r>
              <a:rPr lang="cs-CZ" dirty="0" err="1"/>
              <a:t>Prvokontakt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1AC64B-6162-2EAC-1B9C-1AF491551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Honzík je na první dojem přátelský a komunikativní kluk. Také se zdá, že je obeznámen se zakázkou rodičů, protože jedna z prvních věcí, kterou se od něj dozvíte, je „Ve svém pokojíčku spát nebudu, bojím se tam.“ Na úvodní otázky reaguje ochotně a rád vypráví o sobě, svých koníčcích a škole.</a:t>
            </a:r>
          </a:p>
        </p:txBody>
      </p:sp>
    </p:spTree>
    <p:extLst>
      <p:ext uri="{BB962C8B-B14F-4D97-AF65-F5344CB8AC3E}">
        <p14:creationId xmlns:p14="http://schemas.microsoft.com/office/powerpoint/2010/main" val="397156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77F001-8034-6829-D247-810A062D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 (5) – Úvodní konzultace s matkou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B7F4D0-594B-871E-28ED-9AA9D87DB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989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u="sng" dirty="0"/>
              <a:t>Zdravotní anamnéza:</a:t>
            </a:r>
          </a:p>
          <a:p>
            <a:pPr marL="0" indent="0">
              <a:buNone/>
            </a:pPr>
            <a:r>
              <a:rPr lang="cs-CZ" dirty="0"/>
              <a:t>Bez obtíží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b="1" u="sng" dirty="0"/>
              <a:t>Školní anamnéza:</a:t>
            </a:r>
          </a:p>
          <a:p>
            <a:pPr marL="0" indent="0">
              <a:buNone/>
            </a:pPr>
            <a:r>
              <a:rPr lang="cs-CZ" dirty="0"/>
              <a:t>Nástup do MŠ ve 2 letech, složitá adaptace, konflikty s ostatními dětmi (viz. níže)</a:t>
            </a:r>
            <a:br>
              <a:rPr lang="cs-CZ" dirty="0"/>
            </a:br>
            <a:br>
              <a:rPr lang="cs-CZ" dirty="0"/>
            </a:br>
            <a:r>
              <a:rPr lang="cs-CZ" b="1" u="sng" dirty="0"/>
              <a:t>Rodinná anamnéza:</a:t>
            </a:r>
          </a:p>
          <a:p>
            <a:pPr marL="0" indent="0">
              <a:buNone/>
            </a:pPr>
            <a:r>
              <a:rPr lang="cs-CZ" dirty="0"/>
              <a:t>Rodiče rozvedeni od 2 let věku Sama, Sam je ve střídavé péči, otec i matka mají nové partnery, z otcovy strany má mladší nevlastní sestru (3) </a:t>
            </a:r>
            <a:br>
              <a:rPr lang="cs-CZ" dirty="0"/>
            </a:br>
            <a:br>
              <a:rPr lang="cs-CZ" b="1" u="sng" dirty="0"/>
            </a:br>
            <a:r>
              <a:rPr lang="cs-CZ" b="1" u="sng" dirty="0"/>
              <a:t>Zakázka rodičů: </a:t>
            </a:r>
            <a:r>
              <a:rPr lang="cs-CZ" dirty="0"/>
              <a:t>Agresivní chování ve školce a doma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Samík</a:t>
            </a:r>
            <a:r>
              <a:rPr lang="cs-CZ" dirty="0"/>
              <a:t> je velmi aktivní kluk, dle diagnostiky v PPP s prvky hyperaktivity. Má obtíž s fungováním v MŠ a doma – zvládání negativních emocí. Často vybuchuje a v takových chvílích fyzicky ubližuje okolí. Na negativní reakce okolí je dle matky už zvyklý a očekává negativní reakce (ve školce ho za trest posílají do jiné místnosti).</a:t>
            </a:r>
            <a:br>
              <a:rPr lang="cs-CZ" dirty="0"/>
            </a:br>
            <a:r>
              <a:rPr lang="cs-CZ" dirty="0"/>
              <a:t>Také doma matka popisuje výbuchy vzteku. </a:t>
            </a:r>
            <a:br>
              <a:rPr lang="cs-CZ" dirty="0"/>
            </a:br>
            <a:r>
              <a:rPr lang="cs-CZ" dirty="0"/>
              <a:t>Má potřebu vyhrávat a dokazovat, jak „je šikovný“.</a:t>
            </a:r>
            <a:br>
              <a:rPr lang="cs-CZ" dirty="0"/>
            </a:br>
            <a:r>
              <a:rPr lang="cs-CZ" dirty="0"/>
              <a:t>Aktuálně dochází na logopedii pro vícečetné vady řeči (špatná výslovnost několika hlásek, rychlá mluva).</a:t>
            </a:r>
          </a:p>
        </p:txBody>
      </p:sp>
    </p:spTree>
    <p:extLst>
      <p:ext uri="{BB962C8B-B14F-4D97-AF65-F5344CB8AC3E}">
        <p14:creationId xmlns:p14="http://schemas.microsoft.com/office/powerpoint/2010/main" val="334015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2D43C-FC91-725C-F7ED-810FF7917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 (5) - </a:t>
            </a:r>
            <a:r>
              <a:rPr lang="cs-CZ" dirty="0" err="1"/>
              <a:t>Prvokontakt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D2F35C-3612-1FC0-751A-D2E5F09BB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Samík</a:t>
            </a:r>
            <a:r>
              <a:rPr lang="cs-CZ" dirty="0"/>
              <a:t> jde ihned do explorace pracovny. Zajímá ho veškeré vybavení, které v pracovně máte, spontánně si je prohlíží, bere a hraje si s ním. Činnosti střídá. Komunikuje o situaci tady a teď, popisuje, co s hračkami zrovna dělá. Spontánně Vás také zve do zapojení ke hře a sděluje Vám vaši roli. Na Vaše otázky buď neodpovídá, nebo odpoví stručně a pozornost stočí jinam (k hračkám).</a:t>
            </a:r>
          </a:p>
        </p:txBody>
      </p:sp>
    </p:spTree>
    <p:extLst>
      <p:ext uri="{BB962C8B-B14F-4D97-AF65-F5344CB8AC3E}">
        <p14:creationId xmlns:p14="http://schemas.microsoft.com/office/powerpoint/2010/main" val="101471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66EF4-4BA3-BCB3-A873-26580C84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 (10) – Úvodní konzultace s rodiči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2B5D48-AFF7-F7E7-0ECA-D52854C7C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u="sng" dirty="0"/>
              <a:t>Zdravotní anamnéza:</a:t>
            </a:r>
          </a:p>
          <a:p>
            <a:pPr marL="0" indent="0">
              <a:buNone/>
            </a:pPr>
            <a:r>
              <a:rPr lang="cs-CZ" dirty="0"/>
              <a:t>Žádné závažnější nemoci ani úrazy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b="1" u="sng" dirty="0"/>
              <a:t>Školní anamnéza:</a:t>
            </a:r>
          </a:p>
          <a:p>
            <a:pPr marL="0" indent="0">
              <a:buNone/>
            </a:pPr>
            <a:r>
              <a:rPr lang="cs-CZ" dirty="0"/>
              <a:t>Adaptace v MŠ bez pozvolnější, nástup ZŠ v řádném termínu, adaptace v ZŠ také pozvolnější, nyní má pár kamarádů, ale spíš je „šedá myška“. Má IVP a s plněním školních povinností obecně nemá problém (viz. níže).</a:t>
            </a:r>
            <a:br>
              <a:rPr lang="cs-CZ" dirty="0"/>
            </a:br>
            <a:br>
              <a:rPr lang="cs-CZ" dirty="0"/>
            </a:br>
            <a:r>
              <a:rPr lang="cs-CZ" b="1" u="sng" dirty="0"/>
              <a:t>Rodina:</a:t>
            </a:r>
          </a:p>
          <a:p>
            <a:pPr marL="0" indent="0">
              <a:buNone/>
            </a:pPr>
            <a:r>
              <a:rPr lang="cs-CZ" dirty="0"/>
              <a:t>Úplná, mladší bratr (5)</a:t>
            </a:r>
            <a:br>
              <a:rPr lang="cs-CZ" dirty="0"/>
            </a:br>
            <a:br>
              <a:rPr lang="cs-CZ" dirty="0"/>
            </a:br>
            <a:r>
              <a:rPr lang="cs-CZ" b="1" u="sng" dirty="0"/>
              <a:t>Zakázka rodičů:</a:t>
            </a:r>
          </a:p>
          <a:p>
            <a:pPr marL="0" indent="0">
              <a:buNone/>
            </a:pPr>
            <a:r>
              <a:rPr lang="cs-CZ" dirty="0"/>
              <a:t>Práce s emocemi, perfekcionismus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Rodiče popisují Evu jako velmi citlivou (přecitlivělou), velmi empatickou k jiným lidem a nápomocnou. Nemá ráda tělesný dotek, vadí jí hlasité zvuky. V PPP je diagnostikována jako mimořádně nadaná, ve škole má Individuální vzdělávací plán. Má ráda svůj systém a velmi prožívá, pokud nedostane nejlepší známku.</a:t>
            </a:r>
            <a:br>
              <a:rPr lang="cs-CZ" dirty="0"/>
            </a:br>
            <a:r>
              <a:rPr lang="cs-CZ" dirty="0"/>
              <a:t>Vždy byla spíš uzavřenější a se svým prožíváním se nikdy moc nesvěřovala, v posledním roce ale ještě víc a víc „řeší věci sama“, bývá zamlklá, posmutnělá, nechce mluvit o tom, proč. </a:t>
            </a:r>
            <a:br>
              <a:rPr lang="cs-CZ" dirty="0"/>
            </a:br>
            <a:r>
              <a:rPr lang="cs-CZ" dirty="0"/>
              <a:t>V době covidu se hodně bála nákazy. Aktuálně hodně řeší válku. </a:t>
            </a:r>
            <a:br>
              <a:rPr lang="cs-CZ" dirty="0"/>
            </a:br>
            <a:r>
              <a:rPr lang="cs-CZ" dirty="0"/>
              <a:t>V poslední době také trpí častými bolestmi hlavy, které na první pohled nemají žádnou fyziologickou příčinu.</a:t>
            </a:r>
          </a:p>
          <a:p>
            <a:pPr marL="0" indent="0">
              <a:buNone/>
            </a:pPr>
            <a:r>
              <a:rPr lang="cs-CZ" dirty="0"/>
              <a:t>Rodinná atmosféra je podle sdělení rodičů klidná, rodiče se spolu „pohádali dvakrát za život“, konflikty řeší racionálně. </a:t>
            </a:r>
          </a:p>
        </p:txBody>
      </p:sp>
    </p:spTree>
    <p:extLst>
      <p:ext uri="{BB962C8B-B14F-4D97-AF65-F5344CB8AC3E}">
        <p14:creationId xmlns:p14="http://schemas.microsoft.com/office/powerpoint/2010/main" val="262124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EA600-4364-B707-4664-0EC0FA15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Eva (10) - </a:t>
            </a:r>
            <a:r>
              <a:rPr lang="cs-CZ" dirty="0" err="1"/>
              <a:t>Prvokontakt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810CF2-F012-82DA-0095-2E43FD144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Eva působí na první pohled klidně, vyrovnaně. Ve svých emocích se orientuje, rozumí, dokáže popsat, že se např. z událostí kolem války cítí smutně a má úzkost (</a:t>
            </a:r>
            <a:r>
              <a:rPr lang="cs-CZ"/>
              <a:t>nedokáže říct proč). </a:t>
            </a:r>
            <a:r>
              <a:rPr lang="cs-CZ" dirty="0"/>
              <a:t>Je v dobrém kontaktu. Ráda vypráví o tom, co ji zajímá (matematika, biologie). Projevuje zájem o pískoviště i jiné pomůcky, doptává se, prohlíží si je.</a:t>
            </a:r>
          </a:p>
        </p:txBody>
      </p:sp>
    </p:spTree>
    <p:extLst>
      <p:ext uri="{BB962C8B-B14F-4D97-AF65-F5344CB8AC3E}">
        <p14:creationId xmlns:p14="http://schemas.microsoft.com/office/powerpoint/2010/main" val="25681358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1072</Words>
  <Application>Microsoft Office PowerPoint</Application>
  <PresentationFormat>Širokoúhlá obrazovka</PresentationFormat>
  <Paragraphs>47</Paragraphs>
  <Slides>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Roboto</vt:lpstr>
      <vt:lpstr>Motiv Office</vt:lpstr>
      <vt:lpstr>Seminární práce PSYn4550 </vt:lpstr>
      <vt:lpstr>Honza (8) – Úvodní konzultace s matkou</vt:lpstr>
      <vt:lpstr>Honza (8) - Prvokontakt</vt:lpstr>
      <vt:lpstr>Sam (5) – Úvodní konzultace s matkou</vt:lpstr>
      <vt:lpstr>Sam (5) - Prvokontakt</vt:lpstr>
      <vt:lpstr>Eva (10) – Úvodní konzultace s rodiči</vt:lpstr>
      <vt:lpstr>Eva (10) - Prvokontakt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Macek</dc:creator>
  <cp:lastModifiedBy>David Macek</cp:lastModifiedBy>
  <cp:revision>8</cp:revision>
  <dcterms:created xsi:type="dcterms:W3CDTF">2023-04-15T22:09:11Z</dcterms:created>
  <dcterms:modified xsi:type="dcterms:W3CDTF">2023-04-17T06:41:23Z</dcterms:modified>
</cp:coreProperties>
</file>