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Barlow Condensed" panose="020B0604020202020204" charset="-18"/>
      <p:regular r:id="rId9"/>
      <p:bold r:id="rId10"/>
      <p:italic r:id="rId11"/>
      <p:boldItalic r:id="rId12"/>
    </p:embeddedFont>
    <p:embeddedFont>
      <p:font typeface="Helvetica Neue Light" panose="020B0604020202020204" charset="0"/>
      <p:regular r:id="rId13"/>
      <p:bold r:id="rId14"/>
      <p:italic r:id="rId15"/>
      <p:boldItalic r:id="rId16"/>
    </p:embeddedFont>
    <p:embeddedFont>
      <p:font typeface="Montserrat" panose="020B0604020202020204" charset="-18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jZ8sAuvWOv/HR9Kv8zutJQpi0O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0EE169-32C7-4B37-8401-ACC1DC48595E}" v="4" dt="2020-12-07T14:08:04.495"/>
  </p1510:revLst>
</p1510:revInfo>
</file>

<file path=ppt/tableStyles.xml><?xml version="1.0" encoding="utf-8"?>
<a:tblStyleLst xmlns:a="http://schemas.openxmlformats.org/drawingml/2006/main" def="{C84A54BF-F9C4-4A10-8E60-612600963270}">
  <a:tblStyle styleId="{C84A54BF-F9C4-4A10-8E60-61260096327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1E8"/>
          </a:solidFill>
        </a:fill>
      </a:tcStyle>
    </a:wholeTbl>
    <a:band1H>
      <a:tcTxStyle/>
      <a:tcStyle>
        <a:tcBdr/>
        <a:fill>
          <a:solidFill>
            <a:srgbClr val="FFE2CD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FE2CD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font" Target="fonts/font12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ata Holá" userId="55ffaada991310a0" providerId="LiveId" clId="{140EE169-32C7-4B37-8401-ACC1DC48595E}"/>
    <pc:docChg chg="modSld">
      <pc:chgData name="Beata Holá" userId="55ffaada991310a0" providerId="LiveId" clId="{140EE169-32C7-4B37-8401-ACC1DC48595E}" dt="2020-12-07T14:08:11.113" v="4" actId="20577"/>
      <pc:docMkLst>
        <pc:docMk/>
      </pc:docMkLst>
      <pc:sldChg chg="modSp">
        <pc:chgData name="Beata Holá" userId="55ffaada991310a0" providerId="LiveId" clId="{140EE169-32C7-4B37-8401-ACC1DC48595E}" dt="2020-12-07T14:08:04.495" v="3" actId="20577"/>
        <pc:sldMkLst>
          <pc:docMk/>
          <pc:sldMk cId="0" sldId="256"/>
        </pc:sldMkLst>
        <pc:spChg chg="mod">
          <ac:chgData name="Beata Holá" userId="55ffaada991310a0" providerId="LiveId" clId="{140EE169-32C7-4B37-8401-ACC1DC48595E}" dt="2020-12-07T14:08:04.495" v="3" actId="20577"/>
          <ac:spMkLst>
            <pc:docMk/>
            <pc:sldMk cId="0" sldId="256"/>
            <ac:spMk id="43" creationId="{00000000-0000-0000-0000-000000000000}"/>
          </ac:spMkLst>
        </pc:spChg>
      </pc:sldChg>
      <pc:sldChg chg="modSp mod">
        <pc:chgData name="Beata Holá" userId="55ffaada991310a0" providerId="LiveId" clId="{140EE169-32C7-4B37-8401-ACC1DC48595E}" dt="2020-12-07T14:08:11.113" v="4" actId="20577"/>
        <pc:sldMkLst>
          <pc:docMk/>
          <pc:sldMk cId="0" sldId="257"/>
        </pc:sldMkLst>
        <pc:spChg chg="mod">
          <ac:chgData name="Beata Holá" userId="55ffaada991310a0" providerId="LiveId" clId="{140EE169-32C7-4B37-8401-ACC1DC48595E}" dt="2020-12-07T14:08:11.113" v="4" actId="20577"/>
          <ac:spMkLst>
            <pc:docMk/>
            <pc:sldMk cId="0" sldId="257"/>
            <ac:spMk id="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" name="Google Shape;3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" name="Google Shape;4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hlavní část + logo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4663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" name="Google Shape;13;p10"/>
          <p:cNvSpPr/>
          <p:nvPr/>
        </p:nvSpPr>
        <p:spPr>
          <a:xfrm>
            <a:off x="-198600" y="-129025"/>
            <a:ext cx="510300" cy="1089000"/>
          </a:xfrm>
          <a:prstGeom prst="rect">
            <a:avLst/>
          </a:prstGeom>
          <a:solidFill>
            <a:srgbClr val="3337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0"/>
          <p:cNvSpPr/>
          <p:nvPr/>
        </p:nvSpPr>
        <p:spPr>
          <a:xfrm>
            <a:off x="-61600" y="5019225"/>
            <a:ext cx="9253500" cy="218700"/>
          </a:xfrm>
          <a:prstGeom prst="rect">
            <a:avLst/>
          </a:prstGeom>
          <a:solidFill>
            <a:srgbClr val="3337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" name="Google Shape;15;p10"/>
          <p:cNvGrpSpPr/>
          <p:nvPr/>
        </p:nvGrpSpPr>
        <p:grpSpPr>
          <a:xfrm>
            <a:off x="8214549" y="453548"/>
            <a:ext cx="563458" cy="555661"/>
            <a:chOff x="6708759" y="1023119"/>
            <a:chExt cx="943500" cy="930600"/>
          </a:xfrm>
        </p:grpSpPr>
        <p:sp>
          <p:nvSpPr>
            <p:cNvPr id="16" name="Google Shape;16;p10"/>
            <p:cNvSpPr/>
            <p:nvPr/>
          </p:nvSpPr>
          <p:spPr>
            <a:xfrm>
              <a:off x="6708759" y="1023119"/>
              <a:ext cx="943500" cy="930600"/>
            </a:xfrm>
            <a:prstGeom prst="ellipse">
              <a:avLst/>
            </a:prstGeom>
            <a:solidFill>
              <a:srgbClr val="33378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10"/>
            <p:cNvSpPr/>
            <p:nvPr/>
          </p:nvSpPr>
          <p:spPr>
            <a:xfrm>
              <a:off x="6776424" y="1089915"/>
              <a:ext cx="808200" cy="797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862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8" name="Google Shape;18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6998922" y="1120694"/>
              <a:ext cx="363200" cy="735349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49803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sloupce" type="twoColTx">
  <p:cSld name="TITLE_AND_TWO_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 sz="1200">
                <a:solidFill>
                  <a:srgbClr val="434343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 sz="1200">
                <a:solidFill>
                  <a:srgbClr val="434343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Char char="■"/>
              <a:defRPr sz="12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4" name="Google Shape;24;p11"/>
          <p:cNvSpPr/>
          <p:nvPr/>
        </p:nvSpPr>
        <p:spPr>
          <a:xfrm>
            <a:off x="-198600" y="-129025"/>
            <a:ext cx="510300" cy="1089000"/>
          </a:xfrm>
          <a:prstGeom prst="rect">
            <a:avLst/>
          </a:prstGeom>
          <a:solidFill>
            <a:srgbClr val="3337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1"/>
          <p:cNvSpPr/>
          <p:nvPr/>
        </p:nvSpPr>
        <p:spPr>
          <a:xfrm>
            <a:off x="-61600" y="5019225"/>
            <a:ext cx="9253500" cy="218700"/>
          </a:xfrm>
          <a:prstGeom prst="rect">
            <a:avLst/>
          </a:prstGeom>
          <a:solidFill>
            <a:srgbClr val="3337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" name="Google Shape;26;p11"/>
          <p:cNvGrpSpPr/>
          <p:nvPr/>
        </p:nvGrpSpPr>
        <p:grpSpPr>
          <a:xfrm>
            <a:off x="8214549" y="453548"/>
            <a:ext cx="563458" cy="555661"/>
            <a:chOff x="6708759" y="1023119"/>
            <a:chExt cx="943500" cy="930600"/>
          </a:xfrm>
        </p:grpSpPr>
        <p:sp>
          <p:nvSpPr>
            <p:cNvPr id="27" name="Google Shape;27;p11"/>
            <p:cNvSpPr/>
            <p:nvPr/>
          </p:nvSpPr>
          <p:spPr>
            <a:xfrm>
              <a:off x="6708759" y="1023119"/>
              <a:ext cx="943500" cy="930600"/>
            </a:xfrm>
            <a:prstGeom prst="ellipse">
              <a:avLst/>
            </a:prstGeom>
            <a:solidFill>
              <a:srgbClr val="33378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9803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11"/>
            <p:cNvSpPr/>
            <p:nvPr/>
          </p:nvSpPr>
          <p:spPr>
            <a:xfrm>
              <a:off x="6776424" y="1089915"/>
              <a:ext cx="808200" cy="7971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48627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9" name="Google Shape;29;p11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6998922" y="1120694"/>
              <a:ext cx="363200" cy="735349"/>
            </a:xfrm>
            <a:prstGeom prst="rect">
              <a:avLst/>
            </a:prstGeom>
            <a:noFill/>
            <a:ln>
              <a:noFill/>
            </a:ln>
            <a:effectLst>
              <a:outerShdw blurRad="57150" dist="19050" dir="5400000" algn="bl" rotWithShape="0">
                <a:srgbClr val="000000">
                  <a:alpha val="49803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33378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78D"/>
              </a:buClr>
              <a:buSzPts val="3000"/>
              <a:buFont typeface="Barlow Condensed"/>
              <a:buNone/>
              <a:defRPr sz="3000" b="0" i="0" u="none" strike="noStrike" cap="none">
                <a:solidFill>
                  <a:srgbClr val="33378D"/>
                </a:solidFill>
                <a:latin typeface="Barlow Condensed"/>
                <a:ea typeface="Barlow Condensed"/>
                <a:cs typeface="Barlow Condensed"/>
                <a:sym typeface="Barlow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●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Montserrat"/>
              <a:buChar char="○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Montserrat"/>
              <a:buChar char="■"/>
              <a:defRPr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GB" b="1"/>
              <a:t>SW ZNALOSTI</a:t>
            </a:r>
            <a:endParaRPr b="1"/>
          </a:p>
        </p:txBody>
      </p:sp>
      <p:graphicFrame>
        <p:nvGraphicFramePr>
          <p:cNvPr id="41" name="Google Shape;41;p1"/>
          <p:cNvGraphicFramePr/>
          <p:nvPr/>
        </p:nvGraphicFramePr>
        <p:xfrm>
          <a:off x="3203847" y="1203598"/>
          <a:ext cx="5641350" cy="1640700"/>
        </p:xfrm>
        <a:graphic>
          <a:graphicData uri="http://schemas.openxmlformats.org/drawingml/2006/table">
            <a:tbl>
              <a:tblPr>
                <a:noFill/>
                <a:tableStyleId>{C84A54BF-F9C4-4A10-8E60-612600963270}</a:tableStyleId>
              </a:tblPr>
              <a:tblGrid>
                <a:gridCol w="188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40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 </a:t>
                      </a: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NÁZEV</a:t>
                      </a: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ČINNOSTI</a:t>
                      </a: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 </a:t>
                      </a:r>
                      <a:endParaRPr sz="1050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 </a:t>
                      </a: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VYKONÁVÁM </a:t>
                      </a: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TUTO ČINNOST?</a:t>
                      </a:r>
                      <a:endParaRPr sz="1050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JAKÝ SW</a:t>
                      </a: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při této činnosti POUŽÍVÁM?</a:t>
                      </a:r>
                      <a:endParaRPr sz="1050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2" name="Google Shape;42;p1"/>
          <p:cNvGraphicFramePr/>
          <p:nvPr/>
        </p:nvGraphicFramePr>
        <p:xfrm>
          <a:off x="3203848" y="3003798"/>
          <a:ext cx="5688650" cy="243840"/>
        </p:xfrm>
        <a:graphic>
          <a:graphicData uri="http://schemas.openxmlformats.org/drawingml/2006/table">
            <a:tbl>
              <a:tblPr>
                <a:noFill/>
                <a:tableStyleId>{C84A54BF-F9C4-4A10-8E60-612600963270}</a:tableStyleId>
              </a:tblPr>
              <a:tblGrid>
                <a:gridCol w="284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VÝZNAM</a:t>
                      </a:r>
                      <a:endParaRPr sz="1050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FREKVENCE</a:t>
                      </a:r>
                      <a:endParaRPr sz="1050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" name="Google Shape;43;p1"/>
          <p:cNvSpPr txBox="1"/>
          <p:nvPr/>
        </p:nvSpPr>
        <p:spPr>
          <a:xfrm>
            <a:off x="380658" y="1491630"/>
            <a:ext cx="2475192" cy="40229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 dirty="0">
                <a:solidFill>
                  <a:srgbClr val="00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ANA</a:t>
            </a:r>
            <a:r>
              <a:rPr lang="cs-CZ" sz="2000" b="1" dirty="0">
                <a:latin typeface="Barlow Condensed"/>
                <a:ea typeface="Barlow Condensed"/>
                <a:cs typeface="Barlow Condensed"/>
                <a:sym typeface="Barlow Condensed"/>
              </a:rPr>
              <a:t>L</a:t>
            </a:r>
            <a:r>
              <a:rPr lang="en-GB" sz="2000" b="1" i="0" u="none" strike="noStrike" cap="none" dirty="0">
                <a:solidFill>
                  <a:srgbClr val="00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ÝZA PM</a:t>
            </a:r>
            <a:endParaRPr sz="2000" b="1" i="0" u="none" strike="noStrike" cap="none" dirty="0">
              <a:solidFill>
                <a:srgbClr val="000000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44" name="Google Shape;44;p1"/>
          <p:cNvSpPr txBox="1"/>
          <p:nvPr/>
        </p:nvSpPr>
        <p:spPr>
          <a:xfrm>
            <a:off x="402149" y="4083918"/>
            <a:ext cx="2475192" cy="40229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>
                <a:solidFill>
                  <a:srgbClr val="00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SEBEHODNOCENÍ</a:t>
            </a:r>
            <a:endParaRPr sz="2000" b="1" i="0" u="none" strike="noStrike" cap="none">
              <a:solidFill>
                <a:srgbClr val="000000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graphicFrame>
        <p:nvGraphicFramePr>
          <p:cNvPr id="45" name="Google Shape;45;p1"/>
          <p:cNvGraphicFramePr/>
          <p:nvPr/>
        </p:nvGraphicFramePr>
        <p:xfrm>
          <a:off x="3275856" y="4041223"/>
          <a:ext cx="5560950" cy="647700"/>
        </p:xfrm>
        <a:graphic>
          <a:graphicData uri="http://schemas.openxmlformats.org/drawingml/2006/table">
            <a:tbl>
              <a:tblPr>
                <a:noFill/>
                <a:tableStyleId>{C84A54BF-F9C4-4A10-8E60-612600963270}</a:tableStyleId>
              </a:tblPr>
              <a:tblGrid>
                <a:gridCol w="278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POPIS - 5 stupňů znalostí SW</a:t>
                      </a: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/>
                        <a:t>(Word, Excel, Windows, speciální …)</a:t>
                      </a:r>
                      <a:endParaRPr sz="1050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SEBEHODNOCENÍ</a:t>
                      </a:r>
                      <a:endParaRPr sz="105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u="none" strike="noStrike" cap="none"/>
                        <a:t> </a:t>
                      </a:r>
                      <a:endParaRPr sz="1050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GB" b="1"/>
              <a:t>SW ZNALOSTI</a:t>
            </a:r>
            <a:endParaRPr b="1"/>
          </a:p>
        </p:txBody>
      </p:sp>
      <p:sp>
        <p:nvSpPr>
          <p:cNvPr id="51" name="Google Shape;51;p2"/>
          <p:cNvSpPr txBox="1"/>
          <p:nvPr/>
        </p:nvSpPr>
        <p:spPr>
          <a:xfrm>
            <a:off x="380658" y="2368409"/>
            <a:ext cx="1887086" cy="876779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 dirty="0">
                <a:solidFill>
                  <a:srgbClr val="00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PLÁN VZDĚLÁNÍ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1250"/>
              </a:spcBef>
              <a:spcAft>
                <a:spcPts val="0"/>
              </a:spcAft>
              <a:buNone/>
            </a:pPr>
            <a:r>
              <a:rPr lang="en-GB" sz="2000" b="1" i="0" u="none" strike="noStrike" cap="none" dirty="0">
                <a:solidFill>
                  <a:srgbClr val="00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DIFF - RATING</a:t>
            </a:r>
            <a:endParaRPr sz="2000" b="1" i="0" u="none" strike="noStrike" cap="none" dirty="0">
              <a:solidFill>
                <a:srgbClr val="000000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graphicFrame>
        <p:nvGraphicFramePr>
          <p:cNvPr id="52" name="Google Shape;52;p2"/>
          <p:cNvGraphicFramePr/>
          <p:nvPr/>
        </p:nvGraphicFramePr>
        <p:xfrm>
          <a:off x="2555776" y="1779662"/>
          <a:ext cx="6216650" cy="2011680"/>
        </p:xfrm>
        <a:graphic>
          <a:graphicData uri="http://schemas.openxmlformats.org/drawingml/2006/table">
            <a:tbl>
              <a:tblPr>
                <a:noFill/>
                <a:tableStyleId>{C84A54BF-F9C4-4A10-8E60-612600963270}</a:tableStyleId>
              </a:tblPr>
              <a:tblGrid>
                <a:gridCol w="20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1" u="none" strike="noStrike" cap="none"/>
                        <a:t> </a:t>
                      </a:r>
                      <a:endParaRPr sz="105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1" u="none" strike="noStrike" cap="none"/>
                        <a:t>A. VÝZNAM</a:t>
                      </a:r>
                      <a:endParaRPr sz="105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1" u="none" strike="noStrike" cap="none"/>
                        <a:t> </a:t>
                      </a:r>
                      <a:endParaRPr sz="1050" b="1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1" u="none" strike="noStrike" cap="none"/>
                        <a:t> </a:t>
                      </a:r>
                      <a:endParaRPr sz="105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1" u="none" strike="noStrike" cap="none"/>
                        <a:t>B. FREKVENCE</a:t>
                      </a:r>
                      <a:endParaRPr sz="1050" b="1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1" u="none" strike="noStrike" cap="none"/>
                        <a:t> </a:t>
                      </a:r>
                      <a:endParaRPr sz="1050" b="1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b="1" u="none" strike="noStrike" cap="none"/>
                        <a:t>C. OBTÍŽNOST UČENÍ</a:t>
                      </a:r>
                      <a:endParaRPr sz="1050" b="1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2286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strike="noStrike" cap="none"/>
                        <a:t> 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KRITICKÝ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DŮLEŽITÝ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NEPŘÍLIŠ DŮLEŽITÝ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BEZVÝZNAMNÝ</a:t>
                      </a:r>
                      <a:endParaRPr sz="1050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286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strike="noStrike" cap="none"/>
                        <a:t> 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NEPŘETRŽITĚ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ČASTO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PŘÍLEŽITOSTNĚ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ZŘÍDKA</a:t>
                      </a:r>
                      <a:endParaRPr sz="1050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2286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strike="noStrike" cap="none"/>
                        <a:t> 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VELMI OBTÍŽNÉ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OBTÍŽNÉ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PRŮMĚRNĚ OBTÍŽNÉ</a:t>
                      </a:r>
                      <a:endParaRPr sz="1050" u="none" strike="noStrike" cap="none"/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AutoNum type="arabicPeriod"/>
                      </a:pPr>
                      <a:r>
                        <a:rPr lang="en-GB" sz="1400" u="none" strike="noStrike" cap="none"/>
                        <a:t>SNADNÉ</a:t>
                      </a:r>
                      <a:endParaRPr sz="1050" u="none" strike="noStrike" cap="none">
                        <a:latin typeface="Helvetica Neue Light"/>
                        <a:ea typeface="Helvetica Neue Light"/>
                        <a:cs typeface="Helvetica Neue Light"/>
                        <a:sym typeface="Helvetica Neue Light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GB" b="1"/>
              <a:t>TOK INFORMACÍ FIRMOU</a:t>
            </a:r>
            <a:endParaRPr b="1"/>
          </a:p>
        </p:txBody>
      </p:sp>
      <p:sp>
        <p:nvSpPr>
          <p:cNvPr id="58" name="Google Shape;58;p3"/>
          <p:cNvSpPr txBox="1">
            <a:spLocks noGrp="1"/>
          </p:cNvSpPr>
          <p:nvPr>
            <p:ph type="body" idx="1"/>
          </p:nvPr>
        </p:nvSpPr>
        <p:spPr>
          <a:xfrm>
            <a:off x="467544" y="1131590"/>
            <a:ext cx="8232775" cy="3856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457200" lvl="0" indent="-31750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Font typeface="Noto Sans Symbols"/>
              <a:buNone/>
            </a:pPr>
            <a:r>
              <a:rPr lang="en-GB" sz="2800">
                <a:latin typeface="Barlow Condensed"/>
                <a:ea typeface="Barlow Condensed"/>
                <a:cs typeface="Barlow Condensed"/>
                <a:sym typeface="Barlow Condensed"/>
              </a:rPr>
              <a:t>Komunikace v oddělení a mezi odděleními</a:t>
            </a:r>
            <a:endParaRPr sz="28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-31750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1400"/>
              <a:buFont typeface="Noto Sans Symbols"/>
              <a:buNone/>
            </a:pPr>
            <a:r>
              <a:rPr lang="en-GB" sz="3000">
                <a:solidFill>
                  <a:srgbClr val="33378D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Perspektiva společnosti - informovanost</a:t>
            </a:r>
            <a:endParaRPr sz="3000">
              <a:solidFill>
                <a:srgbClr val="33378D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-31750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</a:pPr>
            <a:r>
              <a:rPr lang="en-GB" sz="2800">
                <a:latin typeface="Barlow Condensed"/>
                <a:ea typeface="Barlow Condensed"/>
                <a:cs typeface="Barlow Condensed"/>
                <a:sym typeface="Barlow Condensed"/>
              </a:rPr>
              <a:t>Zpětná vazba</a:t>
            </a:r>
            <a:endParaRPr sz="28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-31750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GB" sz="3000">
                <a:solidFill>
                  <a:srgbClr val="33378D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Průběh zakázky podnikem</a:t>
            </a:r>
            <a:endParaRPr sz="3000">
              <a:solidFill>
                <a:srgbClr val="33378D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-31750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</a:pPr>
            <a:r>
              <a:rPr lang="en-GB" sz="2800">
                <a:latin typeface="Barlow Condensed"/>
                <a:ea typeface="Barlow Condensed"/>
                <a:cs typeface="Barlow Condensed"/>
                <a:sym typeface="Barlow Condensed"/>
              </a:rPr>
              <a:t>Hospodaření středisek</a:t>
            </a:r>
            <a:endParaRPr sz="28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-31750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Font typeface="Noto Sans Symbols"/>
              <a:buNone/>
            </a:pPr>
            <a:endParaRPr sz="2800"/>
          </a:p>
          <a:p>
            <a:pPr marL="457200" lvl="0" indent="-31750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FF"/>
              </a:buClr>
              <a:buSzPts val="1400"/>
              <a:buNone/>
            </a:pPr>
            <a:r>
              <a:rPr lang="en-GB" sz="3000" b="1">
                <a:solidFill>
                  <a:srgbClr val="33378D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Vedení porad</a:t>
            </a:r>
            <a:endParaRPr sz="3000" b="1">
              <a:solidFill>
                <a:srgbClr val="33378D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GB" b="1"/>
              <a:t>PRAVIDELNÁ PORADA - REZERVY</a:t>
            </a:r>
            <a:endParaRPr b="1"/>
          </a:p>
        </p:txBody>
      </p:sp>
      <p:sp>
        <p:nvSpPr>
          <p:cNvPr id="64" name="Google Shape;64;p4"/>
          <p:cNvSpPr txBox="1"/>
          <p:nvPr/>
        </p:nvSpPr>
        <p:spPr>
          <a:xfrm>
            <a:off x="420174" y="1779662"/>
            <a:ext cx="7920000" cy="2518200"/>
          </a:xfrm>
          <a:prstGeom prst="rect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43434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pozdní zahájení porady</a:t>
            </a:r>
            <a:endParaRPr/>
          </a:p>
          <a:p>
            <a:pPr marL="457200" marR="0" lvl="0" indent="-31750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43434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neověřil přítomnost všech pozvaných – ztráta času opakováním</a:t>
            </a:r>
            <a:endParaRPr/>
          </a:p>
          <a:p>
            <a:pPr marL="457200" marR="0" lvl="0" indent="-31750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43434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chyběl program – nebyla příprava</a:t>
            </a:r>
            <a:endParaRPr/>
          </a:p>
          <a:p>
            <a:pPr marL="457200" marR="0" lvl="0" indent="-317500" algn="ctr" rtl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None/>
            </a:pPr>
            <a:r>
              <a:rPr lang="en-GB" sz="2800" b="0" i="0" u="none" strike="noStrike" cap="none">
                <a:solidFill>
                  <a:srgbClr val="43434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uplatňoval direktivní styl vedení – odmítal diskusi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GB" b="1"/>
              <a:t>TOK INFORMACÍ FIRMOU - PORADY</a:t>
            </a:r>
            <a:endParaRPr b="1"/>
          </a:p>
        </p:txBody>
      </p:sp>
      <p:sp>
        <p:nvSpPr>
          <p:cNvPr id="70" name="Google Shape;70;p5"/>
          <p:cNvSpPr txBox="1">
            <a:spLocks noGrp="1"/>
          </p:cNvSpPr>
          <p:nvPr>
            <p:ph type="body" idx="1"/>
          </p:nvPr>
        </p:nvSpPr>
        <p:spPr>
          <a:xfrm>
            <a:off x="395525" y="987575"/>
            <a:ext cx="8232900" cy="40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2400">
                <a:latin typeface="Barlow Condensed"/>
                <a:ea typeface="Barlow Condensed"/>
                <a:cs typeface="Barlow Condensed"/>
                <a:sym typeface="Barlow Condensed"/>
              </a:rPr>
              <a:t>mezi zaměstnance na některých střediscích se nedostanou informace z porad vedení</a:t>
            </a:r>
            <a:endParaRPr sz="24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2400">
                <a:latin typeface="Barlow Condensed"/>
                <a:ea typeface="Barlow Condensed"/>
                <a:cs typeface="Barlow Condensed"/>
                <a:sym typeface="Barlow Condensed"/>
              </a:rPr>
              <a:t>na poradu vedení se nedostanou informace ze střediskových porad, především požadavky a dotazy zaměstnanců a jsou nekvalitní</a:t>
            </a:r>
            <a:endParaRPr sz="24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2400">
                <a:latin typeface="Barlow Condensed"/>
                <a:ea typeface="Barlow Condensed"/>
                <a:cs typeface="Barlow Condensed"/>
                <a:sym typeface="Barlow Condensed"/>
              </a:rPr>
              <a:t>nejsou stanovena pravidla pro průběh porad a zápis z porady</a:t>
            </a:r>
            <a:endParaRPr sz="24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2400">
                <a:latin typeface="Barlow Condensed"/>
                <a:ea typeface="Barlow Condensed"/>
                <a:cs typeface="Barlow Condensed"/>
                <a:sym typeface="Barlow Condensed"/>
              </a:rPr>
              <a:t>zápisy z porad středisek nejsou většinou dostupné zaměstnancům</a:t>
            </a:r>
            <a:endParaRPr sz="24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 sz="2400">
                <a:latin typeface="Barlow Condensed"/>
                <a:ea typeface="Barlow Condensed"/>
                <a:cs typeface="Barlow Condensed"/>
                <a:sym typeface="Barlow Condensed"/>
              </a:rPr>
              <a:t>dochází ke zkreslení a zatajení některých důležitých informací</a:t>
            </a:r>
            <a:endParaRPr sz="2400"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7658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GB" b="1"/>
              <a:t>TOK INFORMACÍ FIRMOU - PORADY</a:t>
            </a:r>
            <a:endParaRPr b="1"/>
          </a:p>
        </p:txBody>
      </p:sp>
      <p:sp>
        <p:nvSpPr>
          <p:cNvPr id="76" name="Google Shape;76;p6"/>
          <p:cNvSpPr txBox="1">
            <a:spLocks noGrp="1"/>
          </p:cNvSpPr>
          <p:nvPr>
            <p:ph type="body" idx="1"/>
          </p:nvPr>
        </p:nvSpPr>
        <p:spPr>
          <a:xfrm>
            <a:off x="611560" y="1306262"/>
            <a:ext cx="3900488" cy="37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ial"/>
              <a:buNone/>
            </a:pPr>
            <a:r>
              <a:rPr lang="en-GB" sz="2400" b="0" i="0" u="none" strike="noStrike" cap="none">
                <a:solidFill>
                  <a:srgbClr val="43434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stanovit jednotný formulář pro zápis z porad, zavést do ISO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Barlow Condensed"/>
              <a:buNone/>
            </a:pPr>
            <a:endParaRPr sz="2400" b="0" i="0" u="none" strike="noStrike" cap="none">
              <a:solidFill>
                <a:srgbClr val="434343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ial"/>
              <a:buNone/>
            </a:pPr>
            <a:r>
              <a:rPr lang="en-GB" sz="2400" b="0" i="0" u="none" strike="noStrike" cap="none">
                <a:solidFill>
                  <a:srgbClr val="43434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stanovit jednotný způsob archivace zápisů z porad a jejich dostupnost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Barlow Condensed"/>
              <a:buNone/>
            </a:pPr>
            <a:endParaRPr sz="2400" b="0" i="0" u="none" strike="noStrike" cap="none">
              <a:solidFill>
                <a:srgbClr val="434343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ial"/>
              <a:buNone/>
            </a:pPr>
            <a:r>
              <a:rPr lang="en-GB" sz="2400" b="0" i="0" u="none" strike="noStrike" cap="none">
                <a:solidFill>
                  <a:srgbClr val="43434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vedoucí středisek musí na střediskových poradách vycházet  ze zápisu z porady vedení  </a:t>
            </a:r>
            <a:endParaRPr/>
          </a:p>
        </p:txBody>
      </p:sp>
      <p:sp>
        <p:nvSpPr>
          <p:cNvPr id="77" name="Google Shape;77;p6"/>
          <p:cNvSpPr txBox="1"/>
          <p:nvPr/>
        </p:nvSpPr>
        <p:spPr>
          <a:xfrm>
            <a:off x="5148064" y="1335088"/>
            <a:ext cx="3898900" cy="3808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>
                <a:solidFill>
                  <a:srgbClr val="43434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zajistit zlepšení úrovně vedení a průběhu porady na jednotlivých střediscích – proškolení vedoucích porad </a:t>
            </a:r>
            <a:endParaRPr/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434343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>
                <a:solidFill>
                  <a:srgbClr val="434343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připravit plán „transferových aktivit“ ke zlepšení dovednosti „vedení porad“</a:t>
            </a:r>
            <a:endParaRPr/>
          </a:p>
        </p:txBody>
      </p:sp>
      <p:sp>
        <p:nvSpPr>
          <p:cNvPr id="78" name="Google Shape;78;p6"/>
          <p:cNvSpPr txBox="1"/>
          <p:nvPr/>
        </p:nvSpPr>
        <p:spPr>
          <a:xfrm rot="-5400000">
            <a:off x="-1491551" y="2757564"/>
            <a:ext cx="3744417" cy="40229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>
                <a:solidFill>
                  <a:srgbClr val="00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ORGANIZAČNÍ OPATŘENÍ</a:t>
            </a:r>
            <a:endParaRPr sz="2000" b="1" i="0" u="none" strike="noStrike" cap="none">
              <a:solidFill>
                <a:srgbClr val="000000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  <p:sp>
        <p:nvSpPr>
          <p:cNvPr id="79" name="Google Shape;79;p6"/>
          <p:cNvSpPr txBox="1"/>
          <p:nvPr/>
        </p:nvSpPr>
        <p:spPr>
          <a:xfrm rot="-5400000">
            <a:off x="3275855" y="2757563"/>
            <a:ext cx="3744417" cy="40229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>
                <a:solidFill>
                  <a:srgbClr val="000000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VZDĚLÁVACÍ OPATŘENÍ</a:t>
            </a:r>
            <a:endParaRPr sz="2000" b="1" i="0" u="none" strike="noStrike" cap="none">
              <a:solidFill>
                <a:srgbClr val="000000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Předvádění na obrazovce (16:9)</PresentationFormat>
  <Paragraphs>81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Barlow Condensed</vt:lpstr>
      <vt:lpstr>Noto Sans Symbols</vt:lpstr>
      <vt:lpstr>Montserrat</vt:lpstr>
      <vt:lpstr>Helvetica Neue Light</vt:lpstr>
      <vt:lpstr>Arial</vt:lpstr>
      <vt:lpstr>Simple Light</vt:lpstr>
      <vt:lpstr>SW ZNALOSTI</vt:lpstr>
      <vt:lpstr>SW ZNALOSTI</vt:lpstr>
      <vt:lpstr>TOK INFORMACÍ FIRMOU</vt:lpstr>
      <vt:lpstr>PRAVIDELNÁ PORADA - REZERVY</vt:lpstr>
      <vt:lpstr>TOK INFORMACÍ FIRMOU - PORADY</vt:lpstr>
      <vt:lpstr>TOK INFORMACÍ FIRMOU - PORADY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 ZNALOSTI</dc:title>
  <dc:creator>Pavel</dc:creator>
  <cp:lastModifiedBy>Beata</cp:lastModifiedBy>
  <cp:revision>1</cp:revision>
  <dcterms:modified xsi:type="dcterms:W3CDTF">2020-12-07T14:08:27Z</dcterms:modified>
</cp:coreProperties>
</file>