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83" r:id="rId3"/>
    <p:sldId id="377" r:id="rId4"/>
    <p:sldId id="378" r:id="rId5"/>
    <p:sldId id="379" r:id="rId6"/>
    <p:sldId id="381" r:id="rId7"/>
    <p:sldId id="380" r:id="rId8"/>
    <p:sldId id="376" r:id="rId9"/>
    <p:sldId id="384" r:id="rId10"/>
    <p:sldId id="388" r:id="rId11"/>
    <p:sldId id="390" r:id="rId12"/>
    <p:sldId id="391" r:id="rId13"/>
    <p:sldId id="431" r:id="rId14"/>
    <p:sldId id="375" r:id="rId15"/>
    <p:sldId id="278" r:id="rId16"/>
    <p:sldId id="373" r:id="rId17"/>
    <p:sldId id="432" r:id="rId18"/>
    <p:sldId id="433" r:id="rId19"/>
    <p:sldId id="430" r:id="rId20"/>
    <p:sldId id="385" r:id="rId21"/>
    <p:sldId id="436" r:id="rId22"/>
    <p:sldId id="370" r:id="rId23"/>
    <p:sldId id="387" r:id="rId24"/>
    <p:sldId id="368" r:id="rId25"/>
    <p:sldId id="286" r:id="rId26"/>
    <p:sldId id="301" r:id="rId27"/>
    <p:sldId id="275" r:id="rId28"/>
    <p:sldId id="276" r:id="rId29"/>
    <p:sldId id="277"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62" d="100"/>
          <a:sy n="62" d="100"/>
        </p:scale>
        <p:origin x="8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D47FD-B254-443F-95D2-0E38AC60A128}" type="datetimeFigureOut">
              <a:rPr lang="cs-CZ" smtClean="0"/>
              <a:t>12.04.2023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11F39-FC10-41ED-9762-179E7DA0D406}" type="slidenum">
              <a:rPr lang="cs-CZ" smtClean="0"/>
              <a:t>‹#›</a:t>
            </a:fld>
            <a:endParaRPr lang="cs-CZ"/>
          </a:p>
        </p:txBody>
      </p:sp>
    </p:spTree>
    <p:extLst>
      <p:ext uri="{BB962C8B-B14F-4D97-AF65-F5344CB8AC3E}">
        <p14:creationId xmlns:p14="http://schemas.microsoft.com/office/powerpoint/2010/main" val="20238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B894BD-05DF-5FF1-B5F2-F86304AFA75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EDDACF4-762E-7411-55E9-ECC70CAB0A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E091C20-3D86-2E3D-6F17-52ED54B471F9}"/>
              </a:ext>
            </a:extLst>
          </p:cNvPr>
          <p:cNvSpPr>
            <a:spLocks noGrp="1"/>
          </p:cNvSpPr>
          <p:nvPr>
            <p:ph type="dt" sz="half" idx="10"/>
          </p:nvPr>
        </p:nvSpPr>
        <p:spPr/>
        <p:txBody>
          <a:bodyPr/>
          <a:lstStyle/>
          <a:p>
            <a:fld id="{51076B75-B595-4203-AA87-1259F95C18F0}" type="datetimeFigureOut">
              <a:rPr lang="cs-CZ" smtClean="0"/>
              <a:t>12.04.2023</a:t>
            </a:fld>
            <a:endParaRPr lang="cs-CZ"/>
          </a:p>
        </p:txBody>
      </p:sp>
      <p:sp>
        <p:nvSpPr>
          <p:cNvPr id="5" name="Zástupný symbol pro zápatí 4">
            <a:extLst>
              <a:ext uri="{FF2B5EF4-FFF2-40B4-BE49-F238E27FC236}">
                <a16:creationId xmlns:a16="http://schemas.microsoft.com/office/drawing/2014/main" id="{B3AFD53E-5224-5CA3-C881-F24E29E914F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1D4B923-CAC9-8E6B-0177-B4D664395121}"/>
              </a:ext>
            </a:extLst>
          </p:cNvPr>
          <p:cNvSpPr>
            <a:spLocks noGrp="1"/>
          </p:cNvSpPr>
          <p:nvPr>
            <p:ph type="sldNum" sz="quarter" idx="12"/>
          </p:nvPr>
        </p:nvSpPr>
        <p:spPr/>
        <p:txBody>
          <a:bodyPr/>
          <a:lstStyle/>
          <a:p>
            <a:fld id="{34676459-AD83-425F-B9A5-35CDB8C952E9}" type="slidenum">
              <a:rPr lang="cs-CZ" smtClean="0"/>
              <a:t>‹#›</a:t>
            </a:fld>
            <a:endParaRPr lang="cs-CZ"/>
          </a:p>
        </p:txBody>
      </p:sp>
    </p:spTree>
    <p:extLst>
      <p:ext uri="{BB962C8B-B14F-4D97-AF65-F5344CB8AC3E}">
        <p14:creationId xmlns:p14="http://schemas.microsoft.com/office/powerpoint/2010/main" val="429426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CD6976-C292-655D-F260-C0F3CD93C22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2874444-5ABA-DCBF-B0FD-B50FB1F79A7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0683B84-8B1E-EC25-AFDA-FA09633A6C90}"/>
              </a:ext>
            </a:extLst>
          </p:cNvPr>
          <p:cNvSpPr>
            <a:spLocks noGrp="1"/>
          </p:cNvSpPr>
          <p:nvPr>
            <p:ph type="dt" sz="half" idx="10"/>
          </p:nvPr>
        </p:nvSpPr>
        <p:spPr/>
        <p:txBody>
          <a:bodyPr/>
          <a:lstStyle/>
          <a:p>
            <a:fld id="{51076B75-B595-4203-AA87-1259F95C18F0}" type="datetimeFigureOut">
              <a:rPr lang="cs-CZ" smtClean="0"/>
              <a:t>12.04.2023</a:t>
            </a:fld>
            <a:endParaRPr lang="cs-CZ"/>
          </a:p>
        </p:txBody>
      </p:sp>
      <p:sp>
        <p:nvSpPr>
          <p:cNvPr id="5" name="Zástupný symbol pro zápatí 4">
            <a:extLst>
              <a:ext uri="{FF2B5EF4-FFF2-40B4-BE49-F238E27FC236}">
                <a16:creationId xmlns:a16="http://schemas.microsoft.com/office/drawing/2014/main" id="{A9E9D4EB-5CB0-7549-92A0-5B23C3A0A86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8E4D017-5D5B-9D60-1FDE-B1DB67A964AA}"/>
              </a:ext>
            </a:extLst>
          </p:cNvPr>
          <p:cNvSpPr>
            <a:spLocks noGrp="1"/>
          </p:cNvSpPr>
          <p:nvPr>
            <p:ph type="sldNum" sz="quarter" idx="12"/>
          </p:nvPr>
        </p:nvSpPr>
        <p:spPr/>
        <p:txBody>
          <a:bodyPr/>
          <a:lstStyle/>
          <a:p>
            <a:fld id="{34676459-AD83-425F-B9A5-35CDB8C952E9}" type="slidenum">
              <a:rPr lang="cs-CZ" smtClean="0"/>
              <a:t>‹#›</a:t>
            </a:fld>
            <a:endParaRPr lang="cs-CZ"/>
          </a:p>
        </p:txBody>
      </p:sp>
    </p:spTree>
    <p:extLst>
      <p:ext uri="{BB962C8B-B14F-4D97-AF65-F5344CB8AC3E}">
        <p14:creationId xmlns:p14="http://schemas.microsoft.com/office/powerpoint/2010/main" val="287024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2666A40-FFE7-038B-BD47-EF66D456013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BB0ACF9-9FC2-2F85-1D1B-A311370C1AC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B0E8B82-808E-0233-CC22-BAC12ADED016}"/>
              </a:ext>
            </a:extLst>
          </p:cNvPr>
          <p:cNvSpPr>
            <a:spLocks noGrp="1"/>
          </p:cNvSpPr>
          <p:nvPr>
            <p:ph type="dt" sz="half" idx="10"/>
          </p:nvPr>
        </p:nvSpPr>
        <p:spPr/>
        <p:txBody>
          <a:bodyPr/>
          <a:lstStyle/>
          <a:p>
            <a:fld id="{51076B75-B595-4203-AA87-1259F95C18F0}" type="datetimeFigureOut">
              <a:rPr lang="cs-CZ" smtClean="0"/>
              <a:t>12.04.2023</a:t>
            </a:fld>
            <a:endParaRPr lang="cs-CZ"/>
          </a:p>
        </p:txBody>
      </p:sp>
      <p:sp>
        <p:nvSpPr>
          <p:cNvPr id="5" name="Zástupný symbol pro zápatí 4">
            <a:extLst>
              <a:ext uri="{FF2B5EF4-FFF2-40B4-BE49-F238E27FC236}">
                <a16:creationId xmlns:a16="http://schemas.microsoft.com/office/drawing/2014/main" id="{EEC1E265-47FA-C676-09D3-9A9B0AC9C2F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435EAF2-680F-4C4D-3C2A-E46642E4E13B}"/>
              </a:ext>
            </a:extLst>
          </p:cNvPr>
          <p:cNvSpPr>
            <a:spLocks noGrp="1"/>
          </p:cNvSpPr>
          <p:nvPr>
            <p:ph type="sldNum" sz="quarter" idx="12"/>
          </p:nvPr>
        </p:nvSpPr>
        <p:spPr/>
        <p:txBody>
          <a:bodyPr/>
          <a:lstStyle/>
          <a:p>
            <a:fld id="{34676459-AD83-425F-B9A5-35CDB8C952E9}" type="slidenum">
              <a:rPr lang="cs-CZ" smtClean="0"/>
              <a:t>‹#›</a:t>
            </a:fld>
            <a:endParaRPr lang="cs-CZ"/>
          </a:p>
        </p:txBody>
      </p:sp>
    </p:spTree>
    <p:extLst>
      <p:ext uri="{BB962C8B-B14F-4D97-AF65-F5344CB8AC3E}">
        <p14:creationId xmlns:p14="http://schemas.microsoft.com/office/powerpoint/2010/main" val="4063774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914400" y="609600"/>
            <a:ext cx="10363200" cy="1143000"/>
          </a:xfrm>
        </p:spPr>
        <p:txBody>
          <a:bodyPr/>
          <a:lstStyle/>
          <a:p>
            <a:r>
              <a:rPr lang="cs-CZ"/>
              <a:t>Kliknutím lze upravit styl.</a:t>
            </a:r>
          </a:p>
        </p:txBody>
      </p:sp>
      <p:sp>
        <p:nvSpPr>
          <p:cNvPr id="3" name="Zástupný symbol pro obsah 2"/>
          <p:cNvSpPr>
            <a:spLocks noGrp="1"/>
          </p:cNvSpPr>
          <p:nvPr>
            <p:ph sz="half" idx="1"/>
          </p:nvPr>
        </p:nvSpPr>
        <p:spPr>
          <a:xfrm>
            <a:off x="914400" y="1981200"/>
            <a:ext cx="508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197600" y="1981200"/>
            <a:ext cx="508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D86D75FD-803F-4B24-99FB-C07EE23D7A89}"/>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479D50E3-23DF-44E4-AEAC-EDE291DD6F6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71F4184C-EA12-44C7-B76D-12B5B6E958DD}"/>
              </a:ext>
            </a:extLst>
          </p:cNvPr>
          <p:cNvSpPr>
            <a:spLocks noGrp="1" noChangeArrowheads="1"/>
          </p:cNvSpPr>
          <p:nvPr>
            <p:ph type="sldNum" sz="quarter" idx="12"/>
          </p:nvPr>
        </p:nvSpPr>
        <p:spPr>
          <a:ln/>
        </p:spPr>
        <p:txBody>
          <a:bodyPr/>
          <a:lstStyle>
            <a:lvl1pPr>
              <a:defRPr/>
            </a:lvl1pPr>
          </a:lstStyle>
          <a:p>
            <a:pPr>
              <a:defRPr/>
            </a:pPr>
            <a:fld id="{43EA682C-DA66-442E-85FA-6BBC93D65536}" type="slidenum">
              <a:rPr lang="cs-CZ" altLang="cs-CZ"/>
              <a:pPr>
                <a:defRPr/>
              </a:pPr>
              <a:t>‹#›</a:t>
            </a:fld>
            <a:endParaRPr lang="cs-CZ" altLang="cs-CZ"/>
          </a:p>
        </p:txBody>
      </p:sp>
    </p:spTree>
    <p:extLst>
      <p:ext uri="{BB962C8B-B14F-4D97-AF65-F5344CB8AC3E}">
        <p14:creationId xmlns:p14="http://schemas.microsoft.com/office/powerpoint/2010/main" val="110911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83A90F-BD17-E5E7-51FF-A15B2025EF1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78EAD0A-1007-4FC0-363E-5B90AE4FD10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B25AF76-B61D-0D0D-0C28-F39984F24071}"/>
              </a:ext>
            </a:extLst>
          </p:cNvPr>
          <p:cNvSpPr>
            <a:spLocks noGrp="1"/>
          </p:cNvSpPr>
          <p:nvPr>
            <p:ph type="dt" sz="half" idx="10"/>
          </p:nvPr>
        </p:nvSpPr>
        <p:spPr/>
        <p:txBody>
          <a:bodyPr/>
          <a:lstStyle/>
          <a:p>
            <a:fld id="{51076B75-B595-4203-AA87-1259F95C18F0}" type="datetimeFigureOut">
              <a:rPr lang="cs-CZ" smtClean="0"/>
              <a:t>12.04.2023</a:t>
            </a:fld>
            <a:endParaRPr lang="cs-CZ"/>
          </a:p>
        </p:txBody>
      </p:sp>
      <p:sp>
        <p:nvSpPr>
          <p:cNvPr id="5" name="Zástupný symbol pro zápatí 4">
            <a:extLst>
              <a:ext uri="{FF2B5EF4-FFF2-40B4-BE49-F238E27FC236}">
                <a16:creationId xmlns:a16="http://schemas.microsoft.com/office/drawing/2014/main" id="{3DF0B115-9F3E-A853-F5CA-BAE16D2E093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4CB1E5C-E211-3E3D-A00E-DE6512EB9A5F}"/>
              </a:ext>
            </a:extLst>
          </p:cNvPr>
          <p:cNvSpPr>
            <a:spLocks noGrp="1"/>
          </p:cNvSpPr>
          <p:nvPr>
            <p:ph type="sldNum" sz="quarter" idx="12"/>
          </p:nvPr>
        </p:nvSpPr>
        <p:spPr/>
        <p:txBody>
          <a:bodyPr/>
          <a:lstStyle/>
          <a:p>
            <a:fld id="{34676459-AD83-425F-B9A5-35CDB8C952E9}" type="slidenum">
              <a:rPr lang="cs-CZ" smtClean="0"/>
              <a:t>‹#›</a:t>
            </a:fld>
            <a:endParaRPr lang="cs-CZ"/>
          </a:p>
        </p:txBody>
      </p:sp>
    </p:spTree>
    <p:extLst>
      <p:ext uri="{BB962C8B-B14F-4D97-AF65-F5344CB8AC3E}">
        <p14:creationId xmlns:p14="http://schemas.microsoft.com/office/powerpoint/2010/main" val="39439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96053C-57AE-0FB7-89D0-499076AA7B8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F3F4CA69-679B-64A6-00B8-6B3847FFE7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8471C13-A41F-3971-F566-C62A95860E6E}"/>
              </a:ext>
            </a:extLst>
          </p:cNvPr>
          <p:cNvSpPr>
            <a:spLocks noGrp="1"/>
          </p:cNvSpPr>
          <p:nvPr>
            <p:ph type="dt" sz="half" idx="10"/>
          </p:nvPr>
        </p:nvSpPr>
        <p:spPr/>
        <p:txBody>
          <a:bodyPr/>
          <a:lstStyle/>
          <a:p>
            <a:fld id="{51076B75-B595-4203-AA87-1259F95C18F0}" type="datetimeFigureOut">
              <a:rPr lang="cs-CZ" smtClean="0"/>
              <a:t>12.04.2023</a:t>
            </a:fld>
            <a:endParaRPr lang="cs-CZ"/>
          </a:p>
        </p:txBody>
      </p:sp>
      <p:sp>
        <p:nvSpPr>
          <p:cNvPr id="5" name="Zástupný symbol pro zápatí 4">
            <a:extLst>
              <a:ext uri="{FF2B5EF4-FFF2-40B4-BE49-F238E27FC236}">
                <a16:creationId xmlns:a16="http://schemas.microsoft.com/office/drawing/2014/main" id="{94B432D9-AB9C-C661-D70D-BEDDCB4969B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6FF1B36-6A59-AD00-EEA9-2C8F59E13A00}"/>
              </a:ext>
            </a:extLst>
          </p:cNvPr>
          <p:cNvSpPr>
            <a:spLocks noGrp="1"/>
          </p:cNvSpPr>
          <p:nvPr>
            <p:ph type="sldNum" sz="quarter" idx="12"/>
          </p:nvPr>
        </p:nvSpPr>
        <p:spPr/>
        <p:txBody>
          <a:bodyPr/>
          <a:lstStyle/>
          <a:p>
            <a:fld id="{34676459-AD83-425F-B9A5-35CDB8C952E9}" type="slidenum">
              <a:rPr lang="cs-CZ" smtClean="0"/>
              <a:t>‹#›</a:t>
            </a:fld>
            <a:endParaRPr lang="cs-CZ"/>
          </a:p>
        </p:txBody>
      </p:sp>
    </p:spTree>
    <p:extLst>
      <p:ext uri="{BB962C8B-B14F-4D97-AF65-F5344CB8AC3E}">
        <p14:creationId xmlns:p14="http://schemas.microsoft.com/office/powerpoint/2010/main" val="49901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DA88C2-F3DE-6BD0-76AB-9E672C97D50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8A1D1C4-6AF6-FB26-FB24-B20191EDF4B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FF7909F-CC2D-05EA-1AB7-42511683F5A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574B114-59C3-E5F9-126A-FA174D1334BB}"/>
              </a:ext>
            </a:extLst>
          </p:cNvPr>
          <p:cNvSpPr>
            <a:spLocks noGrp="1"/>
          </p:cNvSpPr>
          <p:nvPr>
            <p:ph type="dt" sz="half" idx="10"/>
          </p:nvPr>
        </p:nvSpPr>
        <p:spPr/>
        <p:txBody>
          <a:bodyPr/>
          <a:lstStyle/>
          <a:p>
            <a:fld id="{51076B75-B595-4203-AA87-1259F95C18F0}" type="datetimeFigureOut">
              <a:rPr lang="cs-CZ" smtClean="0"/>
              <a:t>12.04.2023</a:t>
            </a:fld>
            <a:endParaRPr lang="cs-CZ"/>
          </a:p>
        </p:txBody>
      </p:sp>
      <p:sp>
        <p:nvSpPr>
          <p:cNvPr id="6" name="Zástupný symbol pro zápatí 5">
            <a:extLst>
              <a:ext uri="{FF2B5EF4-FFF2-40B4-BE49-F238E27FC236}">
                <a16:creationId xmlns:a16="http://schemas.microsoft.com/office/drawing/2014/main" id="{E7A73C48-CA2F-16BE-E473-7835D05A864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A989532-854B-2CB8-3E5C-DC6AA8ADD319}"/>
              </a:ext>
            </a:extLst>
          </p:cNvPr>
          <p:cNvSpPr>
            <a:spLocks noGrp="1"/>
          </p:cNvSpPr>
          <p:nvPr>
            <p:ph type="sldNum" sz="quarter" idx="12"/>
          </p:nvPr>
        </p:nvSpPr>
        <p:spPr/>
        <p:txBody>
          <a:bodyPr/>
          <a:lstStyle/>
          <a:p>
            <a:fld id="{34676459-AD83-425F-B9A5-35CDB8C952E9}" type="slidenum">
              <a:rPr lang="cs-CZ" smtClean="0"/>
              <a:t>‹#›</a:t>
            </a:fld>
            <a:endParaRPr lang="cs-CZ"/>
          </a:p>
        </p:txBody>
      </p:sp>
    </p:spTree>
    <p:extLst>
      <p:ext uri="{BB962C8B-B14F-4D97-AF65-F5344CB8AC3E}">
        <p14:creationId xmlns:p14="http://schemas.microsoft.com/office/powerpoint/2010/main" val="158339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0BC3FF-C756-97A4-AC28-986D03A42B3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E158957-1DEB-D37C-05D3-653B18B863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E670193-7792-51BE-48B2-52DC2950B7A6}"/>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9E95060F-B7FF-545F-9B34-1238F7A01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BA2985E-F19F-4593-A596-276BB6BB9ED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205B764-AAAF-1C41-02A1-2894AA56509D}"/>
              </a:ext>
            </a:extLst>
          </p:cNvPr>
          <p:cNvSpPr>
            <a:spLocks noGrp="1"/>
          </p:cNvSpPr>
          <p:nvPr>
            <p:ph type="dt" sz="half" idx="10"/>
          </p:nvPr>
        </p:nvSpPr>
        <p:spPr/>
        <p:txBody>
          <a:bodyPr/>
          <a:lstStyle/>
          <a:p>
            <a:fld id="{51076B75-B595-4203-AA87-1259F95C18F0}" type="datetimeFigureOut">
              <a:rPr lang="cs-CZ" smtClean="0"/>
              <a:t>12.04.2023</a:t>
            </a:fld>
            <a:endParaRPr lang="cs-CZ"/>
          </a:p>
        </p:txBody>
      </p:sp>
      <p:sp>
        <p:nvSpPr>
          <p:cNvPr id="8" name="Zástupný symbol pro zápatí 7">
            <a:extLst>
              <a:ext uri="{FF2B5EF4-FFF2-40B4-BE49-F238E27FC236}">
                <a16:creationId xmlns:a16="http://schemas.microsoft.com/office/drawing/2014/main" id="{D3B15433-3B1D-30B5-063C-23CC1865F7F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F574105-EEEC-B86A-421A-98E7C0D7BECB}"/>
              </a:ext>
            </a:extLst>
          </p:cNvPr>
          <p:cNvSpPr>
            <a:spLocks noGrp="1"/>
          </p:cNvSpPr>
          <p:nvPr>
            <p:ph type="sldNum" sz="quarter" idx="12"/>
          </p:nvPr>
        </p:nvSpPr>
        <p:spPr/>
        <p:txBody>
          <a:bodyPr/>
          <a:lstStyle/>
          <a:p>
            <a:fld id="{34676459-AD83-425F-B9A5-35CDB8C952E9}" type="slidenum">
              <a:rPr lang="cs-CZ" smtClean="0"/>
              <a:t>‹#›</a:t>
            </a:fld>
            <a:endParaRPr lang="cs-CZ"/>
          </a:p>
        </p:txBody>
      </p:sp>
    </p:spTree>
    <p:extLst>
      <p:ext uri="{BB962C8B-B14F-4D97-AF65-F5344CB8AC3E}">
        <p14:creationId xmlns:p14="http://schemas.microsoft.com/office/powerpoint/2010/main" val="1441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1BA032-E22C-7D70-9A0B-D46C75C9E00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0C5E462-DF4C-9EFE-AF6A-4CBE1C6912A3}"/>
              </a:ext>
            </a:extLst>
          </p:cNvPr>
          <p:cNvSpPr>
            <a:spLocks noGrp="1"/>
          </p:cNvSpPr>
          <p:nvPr>
            <p:ph type="dt" sz="half" idx="10"/>
          </p:nvPr>
        </p:nvSpPr>
        <p:spPr/>
        <p:txBody>
          <a:bodyPr/>
          <a:lstStyle/>
          <a:p>
            <a:fld id="{51076B75-B595-4203-AA87-1259F95C18F0}" type="datetimeFigureOut">
              <a:rPr lang="cs-CZ" smtClean="0"/>
              <a:t>12.04.2023</a:t>
            </a:fld>
            <a:endParaRPr lang="cs-CZ"/>
          </a:p>
        </p:txBody>
      </p:sp>
      <p:sp>
        <p:nvSpPr>
          <p:cNvPr id="4" name="Zástupný symbol pro zápatí 3">
            <a:extLst>
              <a:ext uri="{FF2B5EF4-FFF2-40B4-BE49-F238E27FC236}">
                <a16:creationId xmlns:a16="http://schemas.microsoft.com/office/drawing/2014/main" id="{225060B9-C2AC-268E-3B5D-0621BC715AA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FF82981-7FD9-2DBF-4009-4932D9F1285B}"/>
              </a:ext>
            </a:extLst>
          </p:cNvPr>
          <p:cNvSpPr>
            <a:spLocks noGrp="1"/>
          </p:cNvSpPr>
          <p:nvPr>
            <p:ph type="sldNum" sz="quarter" idx="12"/>
          </p:nvPr>
        </p:nvSpPr>
        <p:spPr/>
        <p:txBody>
          <a:bodyPr/>
          <a:lstStyle/>
          <a:p>
            <a:fld id="{34676459-AD83-425F-B9A5-35CDB8C952E9}" type="slidenum">
              <a:rPr lang="cs-CZ" smtClean="0"/>
              <a:t>‹#›</a:t>
            </a:fld>
            <a:endParaRPr lang="cs-CZ"/>
          </a:p>
        </p:txBody>
      </p:sp>
    </p:spTree>
    <p:extLst>
      <p:ext uri="{BB962C8B-B14F-4D97-AF65-F5344CB8AC3E}">
        <p14:creationId xmlns:p14="http://schemas.microsoft.com/office/powerpoint/2010/main" val="334552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A274384-8A63-C620-9A28-5783DBAEEF38}"/>
              </a:ext>
            </a:extLst>
          </p:cNvPr>
          <p:cNvSpPr>
            <a:spLocks noGrp="1"/>
          </p:cNvSpPr>
          <p:nvPr>
            <p:ph type="dt" sz="half" idx="10"/>
          </p:nvPr>
        </p:nvSpPr>
        <p:spPr/>
        <p:txBody>
          <a:bodyPr/>
          <a:lstStyle/>
          <a:p>
            <a:fld id="{51076B75-B595-4203-AA87-1259F95C18F0}" type="datetimeFigureOut">
              <a:rPr lang="cs-CZ" smtClean="0"/>
              <a:t>12.04.2023</a:t>
            </a:fld>
            <a:endParaRPr lang="cs-CZ"/>
          </a:p>
        </p:txBody>
      </p:sp>
      <p:sp>
        <p:nvSpPr>
          <p:cNvPr id="3" name="Zástupný symbol pro zápatí 2">
            <a:extLst>
              <a:ext uri="{FF2B5EF4-FFF2-40B4-BE49-F238E27FC236}">
                <a16:creationId xmlns:a16="http://schemas.microsoft.com/office/drawing/2014/main" id="{0437A974-0D59-B058-AC37-8B23F3F4E80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DDDA6E6-7C47-36DA-28F4-0B84E5645520}"/>
              </a:ext>
            </a:extLst>
          </p:cNvPr>
          <p:cNvSpPr>
            <a:spLocks noGrp="1"/>
          </p:cNvSpPr>
          <p:nvPr>
            <p:ph type="sldNum" sz="quarter" idx="12"/>
          </p:nvPr>
        </p:nvSpPr>
        <p:spPr/>
        <p:txBody>
          <a:bodyPr/>
          <a:lstStyle/>
          <a:p>
            <a:fld id="{34676459-AD83-425F-B9A5-35CDB8C952E9}" type="slidenum">
              <a:rPr lang="cs-CZ" smtClean="0"/>
              <a:t>‹#›</a:t>
            </a:fld>
            <a:endParaRPr lang="cs-CZ"/>
          </a:p>
        </p:txBody>
      </p:sp>
    </p:spTree>
    <p:extLst>
      <p:ext uri="{BB962C8B-B14F-4D97-AF65-F5344CB8AC3E}">
        <p14:creationId xmlns:p14="http://schemas.microsoft.com/office/powerpoint/2010/main" val="251381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DBEDE2-98B1-E3CE-401D-D1ABA8559F7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56E9DBD-D7FA-C678-D792-5A47F7356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E598BBC-358C-13EC-D453-B16CA6241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8BA9327-1A8E-5E5E-850F-A0A9F458BE27}"/>
              </a:ext>
            </a:extLst>
          </p:cNvPr>
          <p:cNvSpPr>
            <a:spLocks noGrp="1"/>
          </p:cNvSpPr>
          <p:nvPr>
            <p:ph type="dt" sz="half" idx="10"/>
          </p:nvPr>
        </p:nvSpPr>
        <p:spPr/>
        <p:txBody>
          <a:bodyPr/>
          <a:lstStyle/>
          <a:p>
            <a:fld id="{51076B75-B595-4203-AA87-1259F95C18F0}" type="datetimeFigureOut">
              <a:rPr lang="cs-CZ" smtClean="0"/>
              <a:t>12.04.2023</a:t>
            </a:fld>
            <a:endParaRPr lang="cs-CZ"/>
          </a:p>
        </p:txBody>
      </p:sp>
      <p:sp>
        <p:nvSpPr>
          <p:cNvPr id="6" name="Zástupný symbol pro zápatí 5">
            <a:extLst>
              <a:ext uri="{FF2B5EF4-FFF2-40B4-BE49-F238E27FC236}">
                <a16:creationId xmlns:a16="http://schemas.microsoft.com/office/drawing/2014/main" id="{818B28AA-A5B8-68AA-9E5F-950EC18750D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D0785EE-126A-D015-0047-9126F0BE60F4}"/>
              </a:ext>
            </a:extLst>
          </p:cNvPr>
          <p:cNvSpPr>
            <a:spLocks noGrp="1"/>
          </p:cNvSpPr>
          <p:nvPr>
            <p:ph type="sldNum" sz="quarter" idx="12"/>
          </p:nvPr>
        </p:nvSpPr>
        <p:spPr/>
        <p:txBody>
          <a:bodyPr/>
          <a:lstStyle/>
          <a:p>
            <a:fld id="{34676459-AD83-425F-B9A5-35CDB8C952E9}" type="slidenum">
              <a:rPr lang="cs-CZ" smtClean="0"/>
              <a:t>‹#›</a:t>
            </a:fld>
            <a:endParaRPr lang="cs-CZ"/>
          </a:p>
        </p:txBody>
      </p:sp>
    </p:spTree>
    <p:extLst>
      <p:ext uri="{BB962C8B-B14F-4D97-AF65-F5344CB8AC3E}">
        <p14:creationId xmlns:p14="http://schemas.microsoft.com/office/powerpoint/2010/main" val="241336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C90362-ED45-E31B-D57B-97CE9D364E0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C673734-BDB0-0EDB-3F9E-C7EC6737B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D1C910E-8FF5-4327-CB47-595A1A391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3754CDB-6D7E-5455-18FA-C098456FE259}"/>
              </a:ext>
            </a:extLst>
          </p:cNvPr>
          <p:cNvSpPr>
            <a:spLocks noGrp="1"/>
          </p:cNvSpPr>
          <p:nvPr>
            <p:ph type="dt" sz="half" idx="10"/>
          </p:nvPr>
        </p:nvSpPr>
        <p:spPr/>
        <p:txBody>
          <a:bodyPr/>
          <a:lstStyle/>
          <a:p>
            <a:fld id="{51076B75-B595-4203-AA87-1259F95C18F0}" type="datetimeFigureOut">
              <a:rPr lang="cs-CZ" smtClean="0"/>
              <a:t>12.04.2023</a:t>
            </a:fld>
            <a:endParaRPr lang="cs-CZ"/>
          </a:p>
        </p:txBody>
      </p:sp>
      <p:sp>
        <p:nvSpPr>
          <p:cNvPr id="6" name="Zástupný symbol pro zápatí 5">
            <a:extLst>
              <a:ext uri="{FF2B5EF4-FFF2-40B4-BE49-F238E27FC236}">
                <a16:creationId xmlns:a16="http://schemas.microsoft.com/office/drawing/2014/main" id="{C147B610-A265-E7AF-9EC6-9B73B549D0E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BF25BDA-9864-F12D-099F-FE7F18E3371B}"/>
              </a:ext>
            </a:extLst>
          </p:cNvPr>
          <p:cNvSpPr>
            <a:spLocks noGrp="1"/>
          </p:cNvSpPr>
          <p:nvPr>
            <p:ph type="sldNum" sz="quarter" idx="12"/>
          </p:nvPr>
        </p:nvSpPr>
        <p:spPr/>
        <p:txBody>
          <a:bodyPr/>
          <a:lstStyle/>
          <a:p>
            <a:fld id="{34676459-AD83-425F-B9A5-35CDB8C952E9}" type="slidenum">
              <a:rPr lang="cs-CZ" smtClean="0"/>
              <a:t>‹#›</a:t>
            </a:fld>
            <a:endParaRPr lang="cs-CZ"/>
          </a:p>
        </p:txBody>
      </p:sp>
    </p:spTree>
    <p:extLst>
      <p:ext uri="{BB962C8B-B14F-4D97-AF65-F5344CB8AC3E}">
        <p14:creationId xmlns:p14="http://schemas.microsoft.com/office/powerpoint/2010/main" val="293686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8BC8B17-54B1-69FF-58ED-C7ABA11D00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695E540-CD40-C979-2530-C3A986C80D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8C8FEC3-331C-FD2C-B747-8377B949E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76B75-B595-4203-AA87-1259F95C18F0}" type="datetimeFigureOut">
              <a:rPr lang="cs-CZ" smtClean="0"/>
              <a:t>12.04.2023</a:t>
            </a:fld>
            <a:endParaRPr lang="cs-CZ"/>
          </a:p>
        </p:txBody>
      </p:sp>
      <p:sp>
        <p:nvSpPr>
          <p:cNvPr id="5" name="Zástupný symbol pro zápatí 4">
            <a:extLst>
              <a:ext uri="{FF2B5EF4-FFF2-40B4-BE49-F238E27FC236}">
                <a16:creationId xmlns:a16="http://schemas.microsoft.com/office/drawing/2014/main" id="{07BC7F0C-A9FC-09AF-4CD8-D7178E7E2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5DB84DC-A993-67D9-A600-1198F2BB6A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6459-AD83-425F-B9A5-35CDB8C952E9}" type="slidenum">
              <a:rPr lang="cs-CZ" smtClean="0"/>
              <a:t>‹#›</a:t>
            </a:fld>
            <a:endParaRPr lang="cs-CZ"/>
          </a:p>
        </p:txBody>
      </p:sp>
    </p:spTree>
    <p:extLst>
      <p:ext uri="{BB962C8B-B14F-4D97-AF65-F5344CB8AC3E}">
        <p14:creationId xmlns:p14="http://schemas.microsoft.com/office/powerpoint/2010/main" val="63111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monoskop.org/images/5/54/Pink_Sarah_2010_The_Future_of_Sensory_Anthropology_The_Anthropology_of_the_Senses.pdf" TargetMode="External"/><Relationship Id="rId3" Type="http://schemas.openxmlformats.org/officeDocument/2006/relationships/hyperlink" Target="https://www.sensorystudies.org/" TargetMode="External"/><Relationship Id="rId7" Type="http://schemas.openxmlformats.org/officeDocument/2006/relationships/hyperlink" Target="https://culanth.org/fieldsights/series/science-and-the-senses" TargetMode="External"/><Relationship Id="rId2" Type="http://schemas.openxmlformats.org/officeDocument/2006/relationships/hyperlink" Target="http://centreforsensorystudies.org/" TargetMode="External"/><Relationship Id="rId1" Type="http://schemas.openxmlformats.org/officeDocument/2006/relationships/slideLayout" Target="../slideLayouts/slideLayout2.xml"/><Relationship Id="rId6" Type="http://schemas.openxmlformats.org/officeDocument/2006/relationships/hyperlink" Target="https://culanth.org/fieldsights/sense" TargetMode="External"/><Relationship Id="rId11" Type="http://schemas.openxmlformats.org/officeDocument/2006/relationships/hyperlink" Target="https://www.annualreviews.org/doi/10.1146/annurev.anthro.012809.104957" TargetMode="External"/><Relationship Id="rId5" Type="http://schemas.openxmlformats.org/officeDocument/2006/relationships/hyperlink" Target="https://www.epfl.ch/labs/emplus/projects/page-155234-en-html/" TargetMode="External"/><Relationship Id="rId10" Type="http://schemas.openxmlformats.org/officeDocument/2006/relationships/hyperlink" Target="https://ocw.mit.edu/courses/anthropology/21a-260-culture-embodiment-and-the-senses-fall-2005/" TargetMode="External"/><Relationship Id="rId4" Type="http://schemas.openxmlformats.org/officeDocument/2006/relationships/hyperlink" Target="http://www.sensorystudies.org/sensorial-investigations/doing-sensory-anthropology/" TargetMode="External"/><Relationship Id="rId9" Type="http://schemas.openxmlformats.org/officeDocument/2006/relationships/hyperlink" Target="https://www.annualreviews.org/doi/pdf/10.1146/annurev.anthro.012809.10501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3BCB7E-6613-95F2-AABF-7522DEBEEAB2}"/>
              </a:ext>
            </a:extLst>
          </p:cNvPr>
          <p:cNvSpPr>
            <a:spLocks noGrp="1"/>
          </p:cNvSpPr>
          <p:nvPr>
            <p:ph type="ctrTitle"/>
          </p:nvPr>
        </p:nvSpPr>
        <p:spPr>
          <a:xfrm>
            <a:off x="-1" y="1130156"/>
            <a:ext cx="12191999" cy="3236359"/>
          </a:xfrm>
        </p:spPr>
        <p:txBody>
          <a:bodyPr>
            <a:normAutofit/>
          </a:bodyPr>
          <a:lstStyle/>
          <a:p>
            <a:r>
              <a:rPr lang="cs-CZ" sz="4800" dirty="0">
                <a:latin typeface="Courier New" panose="02070309020205020404" pitchFamily="49" charset="0"/>
                <a:cs typeface="Courier New" panose="02070309020205020404" pitchFamily="49" charset="0"/>
              </a:rPr>
              <a:t>s</a:t>
            </a:r>
            <a:r>
              <a:rPr lang="cs-CZ" sz="4800" b="0" i="0" dirty="0">
                <a:effectLst/>
                <a:latin typeface="Courier New" panose="02070309020205020404" pitchFamily="49" charset="0"/>
                <a:cs typeface="Courier New" panose="02070309020205020404" pitchFamily="49" charset="0"/>
              </a:rPr>
              <a:t>ociální pole, </a:t>
            </a:r>
            <a:br>
              <a:rPr lang="cs-CZ" sz="4800" b="0" i="0" dirty="0">
                <a:effectLst/>
                <a:latin typeface="Courier New" panose="02070309020205020404" pitchFamily="49" charset="0"/>
                <a:cs typeface="Courier New" panose="02070309020205020404" pitchFamily="49" charset="0"/>
              </a:rPr>
            </a:br>
            <a:r>
              <a:rPr lang="cs-CZ" sz="4800" b="0" i="0" dirty="0">
                <a:effectLst/>
                <a:latin typeface="Courier New" panose="02070309020205020404" pitchFamily="49" charset="0"/>
                <a:cs typeface="Courier New" panose="02070309020205020404" pitchFamily="49" charset="0"/>
              </a:rPr>
              <a:t>praktické jednání, vkus, sensualita a smysly</a:t>
            </a:r>
            <a:br>
              <a:rPr lang="cs-CZ" b="0" i="0" dirty="0">
                <a:effectLst/>
                <a:latin typeface="Roboto" panose="02000000000000000000" pitchFamily="2" charset="0"/>
              </a:rPr>
            </a:br>
            <a:endParaRPr lang="cs-CZ" dirty="0"/>
          </a:p>
        </p:txBody>
      </p:sp>
      <p:sp>
        <p:nvSpPr>
          <p:cNvPr id="3" name="Podnadpis 2">
            <a:extLst>
              <a:ext uri="{FF2B5EF4-FFF2-40B4-BE49-F238E27FC236}">
                <a16:creationId xmlns:a16="http://schemas.microsoft.com/office/drawing/2014/main" id="{A3B53125-1B98-2B20-7DD0-91C051B9EB58}"/>
              </a:ext>
            </a:extLst>
          </p:cNvPr>
          <p:cNvSpPr>
            <a:spLocks noGrp="1"/>
          </p:cNvSpPr>
          <p:nvPr>
            <p:ph type="subTitle" idx="1"/>
          </p:nvPr>
        </p:nvSpPr>
        <p:spPr>
          <a:xfrm>
            <a:off x="0" y="5445303"/>
            <a:ext cx="12192000" cy="1160980"/>
          </a:xfrm>
        </p:spPr>
        <p:txBody>
          <a:bodyPr>
            <a:normAutofit/>
          </a:bodyPr>
          <a:lstStyle/>
          <a:p>
            <a:r>
              <a:rPr lang="cs-CZ" sz="3200" dirty="0" err="1">
                <a:latin typeface="Courier New" panose="02070309020205020404" pitchFamily="49" charset="0"/>
                <a:cs typeface="Courier New" panose="02070309020205020404" pitchFamily="49" charset="0"/>
              </a:rPr>
              <a:t>eva</a:t>
            </a:r>
            <a:r>
              <a:rPr lang="cs-CZ" sz="3200" dirty="0">
                <a:latin typeface="Courier New" panose="02070309020205020404" pitchFamily="49" charset="0"/>
                <a:cs typeface="Courier New" panose="02070309020205020404" pitchFamily="49" charset="0"/>
              </a:rPr>
              <a:t> </a:t>
            </a:r>
            <a:r>
              <a:rPr lang="cs-CZ" sz="3200" dirty="0" err="1">
                <a:latin typeface="Courier New" panose="02070309020205020404" pitchFamily="49" charset="0"/>
                <a:cs typeface="Courier New" panose="02070309020205020404" pitchFamily="49" charset="0"/>
              </a:rPr>
              <a:t>šlesingerová</a:t>
            </a:r>
            <a:endParaRPr lang="cs-CZ" sz="3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67386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BFE315-4BE1-1B59-391E-C7611762D95F}"/>
              </a:ext>
            </a:extLst>
          </p:cNvPr>
          <p:cNvSpPr>
            <a:spLocks noGrp="1"/>
          </p:cNvSpPr>
          <p:nvPr>
            <p:ph type="title"/>
          </p:nvPr>
        </p:nvSpPr>
        <p:spPr>
          <a:xfrm>
            <a:off x="154112" y="113017"/>
            <a:ext cx="11199688" cy="986318"/>
          </a:xfrm>
        </p:spPr>
        <p:txBody>
          <a:bodyPr/>
          <a:lstStyle/>
          <a:p>
            <a:r>
              <a:rPr lang="cs-CZ" dirty="0">
                <a:latin typeface="Courier New" panose="02070309020205020404" pitchFamily="49" charset="0"/>
                <a:cs typeface="Courier New" panose="02070309020205020404" pitchFamily="49" charset="0"/>
              </a:rPr>
              <a:t>sociální pole</a:t>
            </a:r>
          </a:p>
        </p:txBody>
      </p:sp>
      <p:sp>
        <p:nvSpPr>
          <p:cNvPr id="3" name="Zástupný obsah 2">
            <a:extLst>
              <a:ext uri="{FF2B5EF4-FFF2-40B4-BE49-F238E27FC236}">
                <a16:creationId xmlns:a16="http://schemas.microsoft.com/office/drawing/2014/main" id="{C898E61C-4C27-EC13-6FE9-DB5D00DFAECF}"/>
              </a:ext>
            </a:extLst>
          </p:cNvPr>
          <p:cNvSpPr>
            <a:spLocks noGrp="1"/>
          </p:cNvSpPr>
          <p:nvPr>
            <p:ph idx="1"/>
          </p:nvPr>
        </p:nvSpPr>
        <p:spPr>
          <a:xfrm>
            <a:off x="0" y="1099335"/>
            <a:ext cx="11989942" cy="5645648"/>
          </a:xfrm>
        </p:spPr>
        <p:txBody>
          <a:bodyPr>
            <a:normAutofit fontScale="92500" lnSpcReduction="20000"/>
          </a:bodyPr>
          <a:lstStyle/>
          <a:p>
            <a:r>
              <a:rPr lang="cs-CZ" dirty="0">
                <a:latin typeface="Courier New" panose="02070309020205020404" pitchFamily="49" charset="0"/>
                <a:cs typeface="Courier New" panose="02070309020205020404" pitchFamily="49" charset="0"/>
              </a:rPr>
              <a:t>skutečnost je vztahová_ </a:t>
            </a:r>
            <a:r>
              <a:rPr lang="cs-CZ" sz="1800" b="0" i="0" dirty="0">
                <a:solidFill>
                  <a:srgbClr val="000000"/>
                </a:solidFill>
                <a:effectLst/>
                <a:latin typeface="Courier New" panose="02070309020205020404" pitchFamily="49" charset="0"/>
                <a:cs typeface="Courier New" panose="02070309020205020404" pitchFamily="49" charset="0"/>
              </a:rPr>
              <a:t>společnost jako prostor antagonistických pozic, které okupují jednotliví aktéři, </a:t>
            </a:r>
            <a:r>
              <a:rPr lang="cs-CZ" sz="1800" dirty="0">
                <a:solidFill>
                  <a:srgbClr val="000000"/>
                </a:solidFill>
                <a:latin typeface="Courier New" panose="02070309020205020404" pitchFamily="49" charset="0"/>
                <a:cs typeface="Courier New" panose="02070309020205020404" pitchFamily="49" charset="0"/>
              </a:rPr>
              <a:t>m</a:t>
            </a:r>
            <a:r>
              <a:rPr lang="cs-CZ" sz="1800" b="0" i="0" dirty="0">
                <a:solidFill>
                  <a:srgbClr val="000000"/>
                </a:solidFill>
                <a:effectLst/>
                <a:latin typeface="Courier New" panose="02070309020205020404" pitchFamily="49" charset="0"/>
                <a:cs typeface="Courier New" panose="02070309020205020404" pitchFamily="49" charset="0"/>
              </a:rPr>
              <a:t>ezi aktéry probíhá neustálý symbolický boj o výhodné pozice v sociálním prostoru</a:t>
            </a:r>
          </a:p>
          <a:p>
            <a:endParaRPr lang="cs-CZ" sz="1800" b="0" i="0" dirty="0">
              <a:solidFill>
                <a:srgbClr val="000000"/>
              </a:solidFill>
              <a:effectLst/>
              <a:latin typeface="Courier New" panose="02070309020205020404" pitchFamily="49" charset="0"/>
              <a:cs typeface="Courier New" panose="02070309020205020404" pitchFamily="49" charset="0"/>
            </a:endParaRPr>
          </a:p>
          <a:p>
            <a:r>
              <a:rPr lang="cs-CZ" sz="2400" dirty="0">
                <a:solidFill>
                  <a:srgbClr val="000000"/>
                </a:solidFill>
                <a:latin typeface="Courier New" panose="02070309020205020404" pitchFamily="49" charset="0"/>
                <a:cs typeface="Courier New" panose="02070309020205020404" pitchFamily="49" charset="0"/>
              </a:rPr>
              <a:t>diferenciace kultur/společností, dílčí sociální pole: </a:t>
            </a:r>
            <a:r>
              <a:rPr lang="cs-CZ" sz="1800" b="0" i="1" dirty="0">
                <a:solidFill>
                  <a:srgbClr val="000000"/>
                </a:solidFill>
                <a:effectLst/>
                <a:latin typeface="Courier New" panose="02070309020205020404" pitchFamily="49" charset="0"/>
                <a:cs typeface="Courier New" panose="02070309020205020404" pitchFamily="49" charset="0"/>
              </a:rPr>
              <a:t>byrokratické pole</a:t>
            </a:r>
            <a:r>
              <a:rPr lang="cs-CZ" sz="1800" b="0" i="0" dirty="0">
                <a:solidFill>
                  <a:srgbClr val="000000"/>
                </a:solidFill>
                <a:effectLst/>
                <a:latin typeface="Courier New" panose="02070309020205020404" pitchFamily="49" charset="0"/>
                <a:cs typeface="Courier New" panose="02070309020205020404" pitchFamily="49" charset="0"/>
              </a:rPr>
              <a:t> státní správy, </a:t>
            </a:r>
            <a:r>
              <a:rPr lang="cs-CZ" sz="1800" b="0" i="1" dirty="0">
                <a:solidFill>
                  <a:srgbClr val="000000"/>
                </a:solidFill>
                <a:effectLst/>
                <a:latin typeface="Courier New" panose="02070309020205020404" pitchFamily="49" charset="0"/>
                <a:cs typeface="Courier New" panose="02070309020205020404" pitchFamily="49" charset="0"/>
              </a:rPr>
              <a:t>umělecké pole</a:t>
            </a:r>
            <a:r>
              <a:rPr lang="cs-CZ" sz="1800" b="0" i="0" dirty="0">
                <a:solidFill>
                  <a:srgbClr val="000000"/>
                </a:solidFill>
                <a:effectLst/>
                <a:latin typeface="Courier New" panose="02070309020205020404" pitchFamily="49" charset="0"/>
                <a:cs typeface="Courier New" panose="02070309020205020404" pitchFamily="49" charset="0"/>
              </a:rPr>
              <a:t>, </a:t>
            </a:r>
            <a:r>
              <a:rPr lang="cs-CZ" sz="1800" b="0" i="1" dirty="0">
                <a:solidFill>
                  <a:srgbClr val="000000"/>
                </a:solidFill>
                <a:effectLst/>
                <a:latin typeface="Courier New" panose="02070309020205020404" pitchFamily="49" charset="0"/>
                <a:cs typeface="Courier New" panose="02070309020205020404" pitchFamily="49" charset="0"/>
              </a:rPr>
              <a:t> mediální</a:t>
            </a:r>
            <a:r>
              <a:rPr lang="cs-CZ" sz="1800" b="0" i="0" dirty="0">
                <a:solidFill>
                  <a:srgbClr val="000000"/>
                </a:solidFill>
                <a:effectLst/>
                <a:latin typeface="Courier New" panose="02070309020205020404" pitchFamily="49" charset="0"/>
                <a:cs typeface="Courier New" panose="02070309020205020404" pitchFamily="49" charset="0"/>
              </a:rPr>
              <a:t>,</a:t>
            </a:r>
            <a:r>
              <a:rPr lang="cs-CZ" sz="1800" b="0" i="1" dirty="0">
                <a:solidFill>
                  <a:srgbClr val="000000"/>
                </a:solidFill>
                <a:effectLst/>
                <a:latin typeface="Courier New" panose="02070309020205020404" pitchFamily="49" charset="0"/>
                <a:cs typeface="Courier New" panose="02070309020205020404" pitchFamily="49" charset="0"/>
              </a:rPr>
              <a:t> náboženské</a:t>
            </a:r>
            <a:r>
              <a:rPr lang="cs-CZ" sz="1800" b="0" i="0" dirty="0">
                <a:solidFill>
                  <a:srgbClr val="000000"/>
                </a:solidFill>
                <a:effectLst/>
                <a:latin typeface="Courier New" panose="02070309020205020404" pitchFamily="49" charset="0"/>
                <a:cs typeface="Courier New" panose="02070309020205020404" pitchFamily="49" charset="0"/>
              </a:rPr>
              <a:t>, </a:t>
            </a:r>
            <a:r>
              <a:rPr lang="cs-CZ" sz="1800" b="0" i="1" dirty="0">
                <a:solidFill>
                  <a:srgbClr val="000000"/>
                </a:solidFill>
                <a:effectLst/>
                <a:latin typeface="Courier New" panose="02070309020205020404" pitchFamily="49" charset="0"/>
                <a:cs typeface="Courier New" panose="02070309020205020404" pitchFamily="49" charset="0"/>
              </a:rPr>
              <a:t>politické</a:t>
            </a:r>
            <a:r>
              <a:rPr lang="cs-CZ" sz="1800" b="0" i="0" dirty="0">
                <a:solidFill>
                  <a:srgbClr val="000000"/>
                </a:solidFill>
                <a:effectLst/>
                <a:latin typeface="Courier New" panose="02070309020205020404" pitchFamily="49" charset="0"/>
                <a:cs typeface="Courier New" panose="02070309020205020404" pitchFamily="49" charset="0"/>
              </a:rPr>
              <a:t>, nebo </a:t>
            </a:r>
            <a:r>
              <a:rPr lang="cs-CZ" sz="1800" b="0" i="1" dirty="0">
                <a:solidFill>
                  <a:srgbClr val="000000"/>
                </a:solidFill>
                <a:effectLst/>
                <a:latin typeface="Courier New" panose="02070309020205020404" pitchFamily="49" charset="0"/>
                <a:cs typeface="Courier New" panose="02070309020205020404" pitchFamily="49" charset="0"/>
              </a:rPr>
              <a:t>pole akademické</a:t>
            </a:r>
            <a:r>
              <a:rPr lang="cs-CZ" sz="1800" b="0" i="0" dirty="0">
                <a:solidFill>
                  <a:srgbClr val="000000"/>
                </a:solidFill>
                <a:effectLst/>
                <a:latin typeface="Courier New" panose="02070309020205020404" pitchFamily="49" charset="0"/>
                <a:cs typeface="Courier New" panose="02070309020205020404" pitchFamily="49" charset="0"/>
              </a:rPr>
              <a:t>.</a:t>
            </a:r>
          </a:p>
          <a:p>
            <a:endParaRPr lang="cs-CZ" sz="1800" b="0" i="0" dirty="0">
              <a:solidFill>
                <a:srgbClr val="000000"/>
              </a:solidFill>
              <a:effectLst/>
              <a:latin typeface="Courier New" panose="02070309020205020404" pitchFamily="49" charset="0"/>
              <a:cs typeface="Courier New" panose="02070309020205020404" pitchFamily="49" charset="0"/>
            </a:endParaRPr>
          </a:p>
          <a:p>
            <a:r>
              <a:rPr lang="cs-CZ" dirty="0">
                <a:solidFill>
                  <a:srgbClr val="000000"/>
                </a:solidFill>
                <a:latin typeface="Courier New" panose="02070309020205020404" pitchFamily="49" charset="0"/>
                <a:cs typeface="Courier New" panose="02070309020205020404" pitchFamily="49" charset="0"/>
              </a:rPr>
              <a:t>s</a:t>
            </a:r>
            <a:r>
              <a:rPr lang="cs-CZ" b="0" i="0" dirty="0">
                <a:solidFill>
                  <a:srgbClr val="000000"/>
                </a:solidFill>
                <a:effectLst/>
                <a:latin typeface="Courier New" panose="02070309020205020404" pitchFamily="49" charset="0"/>
                <a:cs typeface="Courier New" panose="02070309020205020404" pitchFamily="49" charset="0"/>
              </a:rPr>
              <a:t>ociální pole: </a:t>
            </a:r>
            <a:r>
              <a:rPr lang="cs-CZ" sz="2600" b="0" i="0" dirty="0">
                <a:solidFill>
                  <a:srgbClr val="000000"/>
                </a:solidFill>
                <a:effectLst/>
                <a:latin typeface="Courier New" panose="02070309020205020404" pitchFamily="49" charset="0"/>
                <a:cs typeface="Courier New" panose="02070309020205020404" pitchFamily="49" charset="0"/>
              </a:rPr>
              <a:t>„prostor objektivních vztahů mezi pozicemi“, mezi kterými dochází k symbolickým či otevřeným bojům majícím za cíl buď transformovat, nebo zachovat stávající strukturu pole, </a:t>
            </a:r>
            <a:r>
              <a:rPr lang="cs-CZ" sz="1900" b="0" i="0" dirty="0" err="1">
                <a:solidFill>
                  <a:srgbClr val="000000"/>
                </a:solidFill>
                <a:effectLst/>
                <a:latin typeface="Courier New" panose="02070309020205020404" pitchFamily="49" charset="0"/>
                <a:cs typeface="Courier New" panose="02070309020205020404" pitchFamily="49" charset="0"/>
              </a:rPr>
              <a:t>Bourdieu</a:t>
            </a:r>
            <a:r>
              <a:rPr lang="cs-CZ" sz="1900" b="0" i="0" dirty="0">
                <a:solidFill>
                  <a:srgbClr val="000000"/>
                </a:solidFill>
                <a:effectLst/>
                <a:latin typeface="Courier New" panose="02070309020205020404" pitchFamily="49" charset="0"/>
                <a:cs typeface="Courier New" panose="02070309020205020404" pitchFamily="49" charset="0"/>
              </a:rPr>
              <a:t> [1986] 1993: 181-3)</a:t>
            </a:r>
          </a:p>
          <a:p>
            <a:pPr marL="0" indent="0">
              <a:buNone/>
            </a:pPr>
            <a:endParaRPr lang="cs-CZ" sz="2100" b="0" i="0" dirty="0">
              <a:solidFill>
                <a:srgbClr val="000000"/>
              </a:solidFill>
              <a:effectLst/>
              <a:latin typeface="Courier New" panose="02070309020205020404" pitchFamily="49" charset="0"/>
              <a:cs typeface="Courier New" panose="02070309020205020404" pitchFamily="49" charset="0"/>
            </a:endParaRPr>
          </a:p>
          <a:p>
            <a:r>
              <a:rPr lang="cs-CZ" sz="2600" dirty="0">
                <a:solidFill>
                  <a:srgbClr val="000000"/>
                </a:solidFill>
                <a:latin typeface="Courier New" panose="02070309020205020404" pitchFamily="49" charset="0"/>
                <a:cs typeface="Courier New" panose="02070309020205020404" pitchFamily="49" charset="0"/>
              </a:rPr>
              <a:t>s</a:t>
            </a:r>
            <a:r>
              <a:rPr lang="cs-CZ" sz="2600" b="0" i="0" dirty="0">
                <a:solidFill>
                  <a:srgbClr val="000000"/>
                </a:solidFill>
                <a:effectLst/>
                <a:latin typeface="Courier New" panose="02070309020205020404" pitchFamily="49" charset="0"/>
                <a:cs typeface="Courier New" panose="02070309020205020404" pitchFamily="49" charset="0"/>
              </a:rPr>
              <a:t>ociální pole funguje pomyslně jako </a:t>
            </a:r>
            <a:r>
              <a:rPr lang="cs-CZ" sz="2600" b="0" i="1" dirty="0">
                <a:solidFill>
                  <a:srgbClr val="000000"/>
                </a:solidFill>
                <a:effectLst/>
                <a:latin typeface="Courier New" panose="02070309020205020404" pitchFamily="49" charset="0"/>
                <a:cs typeface="Courier New" panose="02070309020205020404" pitchFamily="49" charset="0"/>
              </a:rPr>
              <a:t>silové pole</a:t>
            </a:r>
            <a:r>
              <a:rPr lang="cs-CZ" sz="2600" b="0" i="0" dirty="0">
                <a:solidFill>
                  <a:srgbClr val="000000"/>
                </a:solidFill>
                <a:effectLst/>
                <a:latin typeface="Courier New" panose="02070309020205020404" pitchFamily="49" charset="0"/>
                <a:cs typeface="Courier New" panose="02070309020205020404" pitchFamily="49" charset="0"/>
              </a:rPr>
              <a:t>, nebo jako </a:t>
            </a:r>
            <a:r>
              <a:rPr lang="cs-CZ" sz="2600" b="0" i="1" dirty="0">
                <a:solidFill>
                  <a:srgbClr val="000000"/>
                </a:solidFill>
                <a:effectLst/>
                <a:latin typeface="Courier New" panose="02070309020205020404" pitchFamily="49" charset="0"/>
                <a:cs typeface="Courier New" panose="02070309020205020404" pitchFamily="49" charset="0"/>
              </a:rPr>
              <a:t>magnetické pole</a:t>
            </a:r>
            <a:r>
              <a:rPr lang="cs-CZ" sz="2600" b="0" i="0" dirty="0">
                <a:solidFill>
                  <a:srgbClr val="000000"/>
                </a:solidFill>
                <a:effectLst/>
                <a:latin typeface="Courier New" panose="02070309020205020404" pitchFamily="49" charset="0"/>
                <a:cs typeface="Courier New" panose="02070309020205020404" pitchFamily="49" charset="0"/>
              </a:rPr>
              <a:t> tak, že aktéry, kteří do tohoto pole vstoupí, ovlivňují a působí na ně silou své struktury</a:t>
            </a:r>
          </a:p>
          <a:p>
            <a:endParaRPr lang="cs-CZ" b="0" i="0" dirty="0">
              <a:solidFill>
                <a:srgbClr val="000000"/>
              </a:solidFill>
              <a:effectLst/>
              <a:latin typeface="Courier New" panose="02070309020205020404" pitchFamily="49" charset="0"/>
              <a:cs typeface="Courier New" panose="02070309020205020404" pitchFamily="49" charset="0"/>
            </a:endParaRPr>
          </a:p>
          <a:p>
            <a:r>
              <a:rPr lang="cs-CZ" b="0" i="0" dirty="0">
                <a:solidFill>
                  <a:srgbClr val="000000"/>
                </a:solidFill>
                <a:effectLst/>
                <a:latin typeface="Courier New" panose="02070309020205020404" pitchFamily="49" charset="0"/>
                <a:cs typeface="Courier New" panose="02070309020205020404" pitchFamily="49" charset="0"/>
              </a:rPr>
              <a:t>Na čem je závislá pozice aktéra v sociálním prostoru/poli? </a:t>
            </a:r>
            <a:endParaRPr lang="cs-CZ"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62300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9BF8EC-CAAD-8E2A-C775-25B1FA573B12}"/>
              </a:ext>
            </a:extLst>
          </p:cNvPr>
          <p:cNvSpPr>
            <a:spLocks noGrp="1"/>
          </p:cNvSpPr>
          <p:nvPr>
            <p:ph type="title"/>
          </p:nvPr>
        </p:nvSpPr>
        <p:spPr>
          <a:xfrm>
            <a:off x="123290" y="133565"/>
            <a:ext cx="11230510" cy="1557124"/>
          </a:xfrm>
        </p:spPr>
        <p:txBody>
          <a:bodyPr/>
          <a:lstStyle/>
          <a:p>
            <a:r>
              <a:rPr lang="cs-CZ" dirty="0">
                <a:latin typeface="Courier New" panose="02070309020205020404" pitchFamily="49" charset="0"/>
                <a:cs typeface="Courier New" panose="02070309020205020404" pitchFamily="49" charset="0"/>
              </a:rPr>
              <a:t>typy kapitálů</a:t>
            </a:r>
          </a:p>
        </p:txBody>
      </p:sp>
      <p:sp>
        <p:nvSpPr>
          <p:cNvPr id="3" name="Zástupný obsah 2">
            <a:extLst>
              <a:ext uri="{FF2B5EF4-FFF2-40B4-BE49-F238E27FC236}">
                <a16:creationId xmlns:a16="http://schemas.microsoft.com/office/drawing/2014/main" id="{E32EECE7-E3C8-3A0F-B820-B46341E525AF}"/>
              </a:ext>
            </a:extLst>
          </p:cNvPr>
          <p:cNvSpPr>
            <a:spLocks noGrp="1"/>
          </p:cNvSpPr>
          <p:nvPr>
            <p:ph idx="1"/>
          </p:nvPr>
        </p:nvSpPr>
        <p:spPr>
          <a:xfrm>
            <a:off x="123290" y="2106201"/>
            <a:ext cx="11846103" cy="4618233"/>
          </a:xfrm>
        </p:spPr>
        <p:txBody>
          <a:bodyPr>
            <a:normAutofit/>
          </a:bodyPr>
          <a:lstStyle/>
          <a:p>
            <a:r>
              <a:rPr lang="cs-CZ" sz="3600" dirty="0">
                <a:solidFill>
                  <a:srgbClr val="000000"/>
                </a:solidFill>
                <a:latin typeface="Courier New" panose="02070309020205020404" pitchFamily="49" charset="0"/>
                <a:cs typeface="Courier New" panose="02070309020205020404" pitchFamily="49" charset="0"/>
              </a:rPr>
              <a:t>k</a:t>
            </a:r>
            <a:r>
              <a:rPr lang="cs-CZ" sz="3600" b="0" i="0" dirty="0">
                <a:solidFill>
                  <a:srgbClr val="000000"/>
                </a:solidFill>
                <a:effectLst/>
                <a:latin typeface="Courier New" panose="02070309020205020404" pitchFamily="49" charset="0"/>
                <a:cs typeface="Courier New" panose="02070309020205020404" pitchFamily="49" charset="0"/>
              </a:rPr>
              <a:t>apitál_ </a:t>
            </a:r>
            <a:r>
              <a:rPr lang="cs-CZ" b="0" i="0" dirty="0">
                <a:solidFill>
                  <a:srgbClr val="000000"/>
                </a:solidFill>
                <a:effectLst/>
                <a:latin typeface="Courier New" panose="02070309020205020404" pitchFamily="49" charset="0"/>
                <a:cs typeface="Courier New" panose="02070309020205020404" pitchFamily="49" charset="0"/>
              </a:rPr>
              <a:t>vlastnictví různých druhů a množství kapitálu je to, co určuje pozici aktéra v sociální struktuře/poli i ve fyzickém prostoru</a:t>
            </a:r>
          </a:p>
          <a:p>
            <a:endParaRPr lang="cs-CZ" b="0" i="0" dirty="0">
              <a:solidFill>
                <a:srgbClr val="000000"/>
              </a:solidFill>
              <a:effectLst/>
              <a:latin typeface="Courier New" panose="02070309020205020404" pitchFamily="49" charset="0"/>
              <a:cs typeface="Courier New" panose="02070309020205020404" pitchFamily="49" charset="0"/>
            </a:endParaRPr>
          </a:p>
          <a:p>
            <a:r>
              <a:rPr lang="cs-CZ" sz="3200" b="0" i="0" dirty="0">
                <a:solidFill>
                  <a:srgbClr val="000000"/>
                </a:solidFill>
                <a:effectLst/>
                <a:latin typeface="Courier New" panose="02070309020205020404" pitchFamily="49" charset="0"/>
                <a:cs typeface="Courier New" panose="02070309020205020404" pitchFamily="49" charset="0"/>
              </a:rPr>
              <a:t>struktura distribuce forem kapitálu </a:t>
            </a:r>
            <a:r>
              <a:rPr lang="cs-CZ" b="0" i="0" dirty="0">
                <a:solidFill>
                  <a:srgbClr val="000000"/>
                </a:solidFill>
                <a:effectLst/>
                <a:latin typeface="Courier New" panose="02070309020205020404" pitchFamily="49" charset="0"/>
                <a:cs typeface="Courier New" panose="02070309020205020404" pitchFamily="49" charset="0"/>
              </a:rPr>
              <a:t>je vlastně „bilancí mocenských vztahů“ </a:t>
            </a:r>
            <a:r>
              <a:rPr lang="cs-CZ" sz="2400" b="0" i="0" dirty="0">
                <a:solidFill>
                  <a:srgbClr val="000000"/>
                </a:solidFill>
                <a:effectLst/>
                <a:latin typeface="Courier New" panose="02070309020205020404" pitchFamily="49" charset="0"/>
                <a:cs typeface="Courier New" panose="02070309020205020404" pitchFamily="49" charset="0"/>
              </a:rPr>
              <a:t>(</a:t>
            </a:r>
            <a:r>
              <a:rPr lang="cs-CZ" sz="2400" b="0" i="0" dirty="0" err="1">
                <a:solidFill>
                  <a:srgbClr val="000000"/>
                </a:solidFill>
                <a:effectLst/>
                <a:latin typeface="Courier New" panose="02070309020205020404" pitchFamily="49" charset="0"/>
                <a:cs typeface="Courier New" panose="02070309020205020404" pitchFamily="49" charset="0"/>
              </a:rPr>
              <a:t>Bourdieu</a:t>
            </a:r>
            <a:r>
              <a:rPr lang="cs-CZ" sz="2400" b="0" i="0" dirty="0">
                <a:solidFill>
                  <a:srgbClr val="000000"/>
                </a:solidFill>
                <a:effectLst/>
                <a:latin typeface="Courier New" panose="02070309020205020404" pitchFamily="49" charset="0"/>
                <a:cs typeface="Courier New" panose="02070309020205020404" pitchFamily="49" charset="0"/>
              </a:rPr>
              <a:t> [1979] 1984: 172)</a:t>
            </a:r>
            <a:endParaRPr lang="cs-CZ" b="0" i="0" dirty="0">
              <a:solidFill>
                <a:srgbClr val="000000"/>
              </a:solidFill>
              <a:effectLst/>
              <a:latin typeface="Courier New" panose="02070309020205020404" pitchFamily="49" charset="0"/>
              <a:cs typeface="Courier New" panose="02070309020205020404" pitchFamily="49" charset="0"/>
            </a:endParaRPr>
          </a:p>
          <a:p>
            <a:endParaRPr lang="cs-CZ" dirty="0">
              <a:solidFill>
                <a:srgbClr val="000000"/>
              </a:solidFill>
              <a:latin typeface="Courier New" panose="02070309020205020404" pitchFamily="49" charset="0"/>
              <a:cs typeface="Courier New" panose="02070309020205020404" pitchFamily="49" charset="0"/>
            </a:endParaRPr>
          </a:p>
          <a:p>
            <a:r>
              <a:rPr lang="cs-CZ" b="0" i="0" dirty="0">
                <a:solidFill>
                  <a:srgbClr val="000000"/>
                </a:solidFill>
                <a:effectLst/>
                <a:latin typeface="Courier New" panose="02070309020205020404" pitchFamily="49" charset="0"/>
                <a:cs typeface="Courier New" panose="02070309020205020404" pitchFamily="49" charset="0"/>
              </a:rPr>
              <a:t> „struktura distribuce různých typů a sub-typů kapitálu v daný časový okamžik reprezentuje imanentní strukturu sociálního světa“ </a:t>
            </a:r>
            <a:r>
              <a:rPr lang="cs-CZ" sz="2400" b="0" i="0" dirty="0">
                <a:solidFill>
                  <a:srgbClr val="000000"/>
                </a:solidFill>
                <a:effectLst/>
                <a:latin typeface="Courier New" panose="02070309020205020404" pitchFamily="49" charset="0"/>
                <a:cs typeface="Courier New" panose="02070309020205020404" pitchFamily="49" charset="0"/>
              </a:rPr>
              <a:t>(</a:t>
            </a:r>
            <a:r>
              <a:rPr lang="cs-CZ" sz="2400" b="0" i="0" dirty="0" err="1">
                <a:solidFill>
                  <a:srgbClr val="000000"/>
                </a:solidFill>
                <a:effectLst/>
                <a:latin typeface="Courier New" panose="02070309020205020404" pitchFamily="49" charset="0"/>
                <a:cs typeface="Courier New" panose="02070309020205020404" pitchFamily="49" charset="0"/>
              </a:rPr>
              <a:t>Bourdieu</a:t>
            </a:r>
            <a:r>
              <a:rPr lang="cs-CZ" sz="2400" b="0" i="0" dirty="0">
                <a:solidFill>
                  <a:srgbClr val="000000"/>
                </a:solidFill>
                <a:effectLst/>
                <a:latin typeface="Courier New" panose="02070309020205020404" pitchFamily="49" charset="0"/>
                <a:cs typeface="Courier New" panose="02070309020205020404" pitchFamily="49" charset="0"/>
              </a:rPr>
              <a:t> [1997] 2000: 242)</a:t>
            </a:r>
            <a:endParaRPr lang="cs-CZ"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65129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24D7A2-8D04-8290-6C47-147DF2362760}"/>
              </a:ext>
            </a:extLst>
          </p:cNvPr>
          <p:cNvSpPr>
            <a:spLocks noGrp="1"/>
          </p:cNvSpPr>
          <p:nvPr>
            <p:ph type="title"/>
          </p:nvPr>
        </p:nvSpPr>
        <p:spPr>
          <a:xfrm>
            <a:off x="0" y="92467"/>
            <a:ext cx="11353800" cy="1598221"/>
          </a:xfrm>
        </p:spPr>
        <p:txBody>
          <a:bodyPr/>
          <a:lstStyle/>
          <a:p>
            <a:r>
              <a:rPr lang="cs-CZ" dirty="0">
                <a:latin typeface="Courier New" panose="02070309020205020404" pitchFamily="49" charset="0"/>
                <a:cs typeface="Courier New" panose="02070309020205020404" pitchFamily="49" charset="0"/>
              </a:rPr>
              <a:t>typy kapitálů</a:t>
            </a:r>
            <a:endParaRPr lang="cs-CZ" dirty="0"/>
          </a:p>
        </p:txBody>
      </p:sp>
      <p:sp>
        <p:nvSpPr>
          <p:cNvPr id="3" name="Zástupný obsah 2">
            <a:extLst>
              <a:ext uri="{FF2B5EF4-FFF2-40B4-BE49-F238E27FC236}">
                <a16:creationId xmlns:a16="http://schemas.microsoft.com/office/drawing/2014/main" id="{87239A1E-B8DA-1DCC-F12A-6E32765C0AE4}"/>
              </a:ext>
            </a:extLst>
          </p:cNvPr>
          <p:cNvSpPr>
            <a:spLocks noGrp="1"/>
          </p:cNvSpPr>
          <p:nvPr>
            <p:ph idx="1"/>
          </p:nvPr>
        </p:nvSpPr>
        <p:spPr>
          <a:xfrm>
            <a:off x="0" y="1541124"/>
            <a:ext cx="12192000" cy="5537769"/>
          </a:xfrm>
        </p:spPr>
        <p:txBody>
          <a:bodyPr>
            <a:normAutofit fontScale="92500" lnSpcReduction="10000"/>
          </a:bodyPr>
          <a:lstStyle/>
          <a:p>
            <a:r>
              <a:rPr lang="cs-CZ" sz="3500" dirty="0">
                <a:solidFill>
                  <a:srgbClr val="000000"/>
                </a:solidFill>
                <a:latin typeface="Courier New" panose="02070309020205020404" pitchFamily="49" charset="0"/>
                <a:cs typeface="Courier New" panose="02070309020205020404" pitchFamily="49" charset="0"/>
              </a:rPr>
              <a:t>ekonomický, sociální a kulturní </a:t>
            </a:r>
            <a:r>
              <a:rPr lang="cs-CZ" dirty="0">
                <a:solidFill>
                  <a:srgbClr val="000000"/>
                </a:solidFill>
                <a:latin typeface="Courier New" panose="02070309020205020404" pitchFamily="49" charset="0"/>
                <a:cs typeface="Courier New" panose="02070309020205020404" pitchFamily="49" charset="0"/>
              </a:rPr>
              <a:t>d</a:t>
            </a:r>
            <a:r>
              <a:rPr lang="cs-CZ" b="0" i="0" dirty="0">
                <a:solidFill>
                  <a:srgbClr val="000000"/>
                </a:solidFill>
                <a:effectLst/>
                <a:latin typeface="Courier New" panose="02070309020205020404" pitchFamily="49" charset="0"/>
                <a:cs typeface="Courier New" panose="02070309020205020404" pitchFamily="49" charset="0"/>
              </a:rPr>
              <a:t>alší typy kapitálů podle konkrétních kontextů a sociálních polí </a:t>
            </a:r>
          </a:p>
          <a:p>
            <a:r>
              <a:rPr lang="cs-CZ" b="0" i="0" dirty="0">
                <a:solidFill>
                  <a:srgbClr val="000000"/>
                </a:solidFill>
                <a:effectLst/>
                <a:latin typeface="Courier New" panose="02070309020205020404" pitchFamily="49" charset="0"/>
                <a:cs typeface="Courier New" panose="02070309020205020404" pitchFamily="49" charset="0"/>
              </a:rPr>
              <a:t>stratifikační efekt – to, co způsobuje nerovnou distribuci uznání a moci: </a:t>
            </a:r>
          </a:p>
          <a:p>
            <a:r>
              <a:rPr lang="cs-CZ" b="0" i="0" dirty="0">
                <a:solidFill>
                  <a:srgbClr val="000000"/>
                </a:solidFill>
                <a:effectLst/>
                <a:latin typeface="Courier New" panose="02070309020205020404" pitchFamily="49" charset="0"/>
                <a:cs typeface="Courier New" panose="02070309020205020404" pitchFamily="49" charset="0"/>
              </a:rPr>
              <a:t>kapitál fyzický, tělesný (</a:t>
            </a:r>
            <a:r>
              <a:rPr lang="cs-CZ" b="0" i="0" dirty="0" err="1">
                <a:solidFill>
                  <a:srgbClr val="000000"/>
                </a:solidFill>
                <a:effectLst/>
                <a:latin typeface="Courier New" panose="02070309020205020404" pitchFamily="49" charset="0"/>
                <a:cs typeface="Courier New" panose="02070309020205020404" pitchFamily="49" charset="0"/>
              </a:rPr>
              <a:t>Wacquant</a:t>
            </a:r>
            <a:r>
              <a:rPr lang="cs-CZ" b="0" i="0" dirty="0">
                <a:solidFill>
                  <a:srgbClr val="000000"/>
                </a:solidFill>
                <a:effectLst/>
                <a:latin typeface="Courier New" panose="02070309020205020404" pitchFamily="49" charset="0"/>
                <a:cs typeface="Courier New" panose="02070309020205020404" pitchFamily="49" charset="0"/>
              </a:rPr>
              <a:t> 2004), erotický (Hakim 2010)  </a:t>
            </a:r>
            <a:endParaRPr lang="cs-CZ" b="0" i="0" dirty="0">
              <a:solidFill>
                <a:srgbClr val="000000"/>
              </a:solidFill>
              <a:effectLst/>
              <a:latin typeface="Verdana" panose="020B0604030504040204" pitchFamily="34" charset="0"/>
            </a:endParaRPr>
          </a:p>
          <a:p>
            <a:r>
              <a:rPr lang="cs-CZ" sz="3900" dirty="0">
                <a:solidFill>
                  <a:srgbClr val="000000"/>
                </a:solidFill>
                <a:latin typeface="Courier New" panose="02070309020205020404" pitchFamily="49" charset="0"/>
                <a:cs typeface="Courier New" panose="02070309020205020404" pitchFamily="49" charset="0"/>
              </a:rPr>
              <a:t>symbolický kapitál_ </a:t>
            </a:r>
            <a:r>
              <a:rPr lang="cs-CZ" dirty="0">
                <a:solidFill>
                  <a:srgbClr val="000000"/>
                </a:solidFill>
                <a:latin typeface="Courier New" panose="02070309020205020404" pitchFamily="49" charset="0"/>
                <a:cs typeface="Courier New" panose="02070309020205020404" pitchFamily="49" charset="0"/>
              </a:rPr>
              <a:t>nejdůležitější a završující, ostatní kapitály se na něj převádějí: </a:t>
            </a:r>
            <a:r>
              <a:rPr lang="cs-CZ" b="0" i="0" dirty="0">
                <a:solidFill>
                  <a:srgbClr val="000000"/>
                </a:solidFill>
                <a:effectLst/>
                <a:latin typeface="Courier New" panose="02070309020205020404" pitchFamily="49" charset="0"/>
                <a:cs typeface="Courier New" panose="02070309020205020404" pitchFamily="49" charset="0"/>
              </a:rPr>
              <a:t>aktér prostřednictvím něj získává „explicitní nebo praktické uznání“. (</a:t>
            </a:r>
            <a:r>
              <a:rPr lang="cs-CZ" b="0" i="0" dirty="0" err="1">
                <a:solidFill>
                  <a:srgbClr val="000000"/>
                </a:solidFill>
                <a:effectLst/>
                <a:latin typeface="Courier New" panose="02070309020205020404" pitchFamily="49" charset="0"/>
                <a:cs typeface="Courier New" panose="02070309020205020404" pitchFamily="49" charset="0"/>
              </a:rPr>
              <a:t>Bourdieu</a:t>
            </a:r>
            <a:r>
              <a:rPr lang="cs-CZ" b="0" i="0" dirty="0">
                <a:solidFill>
                  <a:srgbClr val="000000"/>
                </a:solidFill>
                <a:effectLst/>
                <a:latin typeface="Courier New" panose="02070309020205020404" pitchFamily="49" charset="0"/>
                <a:cs typeface="Courier New" panose="02070309020205020404" pitchFamily="49" charset="0"/>
              </a:rPr>
              <a:t> [1983] 1986: 46)</a:t>
            </a:r>
          </a:p>
          <a:p>
            <a:r>
              <a:rPr lang="cs-CZ" sz="2600" b="0" i="0" dirty="0">
                <a:solidFill>
                  <a:srgbClr val="000000"/>
                </a:solidFill>
                <a:effectLst/>
                <a:latin typeface="Courier New" panose="02070309020205020404" pitchFamily="49" charset="0"/>
                <a:cs typeface="Courier New" panose="02070309020205020404" pitchFamily="49" charset="0"/>
              </a:rPr>
              <a:t>společenské uznání, jehož zisk je ve svých důsledcích totožný se ziskem moci, je konečným cílem všech sociálních bojů, symbolických i otevřených, které rozehrávají – vědomě či nevědomě – všichni sociální aktéři ve všech sociálních polích.</a:t>
            </a:r>
            <a:endParaRPr lang="cs-CZ" sz="2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38746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23D9C6-E3ED-CFCA-7657-4A87BBCB98F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9F8F086-0CE2-F52B-0115-1C46CDF5A83D}"/>
              </a:ext>
            </a:extLst>
          </p:cNvPr>
          <p:cNvSpPr>
            <a:spLocks noGrp="1"/>
          </p:cNvSpPr>
          <p:nvPr>
            <p:ph idx="1"/>
          </p:nvPr>
        </p:nvSpPr>
        <p:spPr>
          <a:xfrm>
            <a:off x="-82193" y="2126751"/>
            <a:ext cx="12020764" cy="4050212"/>
          </a:xfrm>
        </p:spPr>
        <p:txBody>
          <a:bodyPr>
            <a:normAutofit fontScale="77500" lnSpcReduction="20000"/>
          </a:bodyPr>
          <a:lstStyle/>
          <a:p>
            <a:r>
              <a:rPr lang="cs-CZ" b="0" i="0" dirty="0">
                <a:solidFill>
                  <a:srgbClr val="000000"/>
                </a:solidFill>
                <a:effectLst/>
                <a:latin typeface="Courier New" panose="02070309020205020404" pitchFamily="49" charset="0"/>
                <a:cs typeface="Courier New" panose="02070309020205020404" pitchFamily="49" charset="0"/>
              </a:rPr>
              <a:t>„Na základě pozice v sociální prostoru lze odhadovat např. volební preference, které nejsou nic jiného než vyjádření touhy buď zachovat, nebo transformovat strukturu příslušného sociálního prostoru, resp. transformovat, nebo zachovat stávající systém distribuce forem kapitálu (uznání, legitimity). Krom tendencí k specifickému volebnímu chování lze z pozice v sociálním prostoru odvodit i např. estetické a intelektuální preference – jaké periodikum, časopis či noviny, jaký sport či jaký pokrm – odpovídá vkusu charakteristickému pro tu kterou oblast v sociálním prostoru. Sociální prostor s jeho specifickou strukturou distribuce forem kapitálu je zároveň nutné chápat jako prostor sociálních pozic, mezi kterými existuje nejen relační, nýbrž dokonce vzájemně antagonistický vztah. Sociální prostor je prostorem relačním: zaujímat vysokou pozici v systému distribuce kapitálu je možné pouze tehdy, když někdo jiný zaujímá pozici nízkou.“</a:t>
            </a:r>
            <a:endParaRPr lang="cs-CZ"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06216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34CDAA-B546-B3DD-9CCE-2D22517BCB43}"/>
              </a:ext>
            </a:extLst>
          </p:cNvPr>
          <p:cNvSpPr>
            <a:spLocks noGrp="1"/>
          </p:cNvSpPr>
          <p:nvPr>
            <p:ph type="title"/>
          </p:nvPr>
        </p:nvSpPr>
        <p:spPr/>
        <p:txBody>
          <a:bodyPr/>
          <a:lstStyle/>
          <a:p>
            <a:endParaRPr lang="cs-CZ" dirty="0">
              <a:latin typeface="Courier New" panose="02070309020205020404" pitchFamily="49" charset="0"/>
              <a:cs typeface="Courier New" panose="02070309020205020404" pitchFamily="49" charset="0"/>
            </a:endParaRPr>
          </a:p>
        </p:txBody>
      </p:sp>
      <p:sp>
        <p:nvSpPr>
          <p:cNvPr id="3" name="Zástupný obsah 2">
            <a:extLst>
              <a:ext uri="{FF2B5EF4-FFF2-40B4-BE49-F238E27FC236}">
                <a16:creationId xmlns:a16="http://schemas.microsoft.com/office/drawing/2014/main" id="{8BECD3A2-3412-A7F1-7066-5700FBBC824D}"/>
              </a:ext>
            </a:extLst>
          </p:cNvPr>
          <p:cNvSpPr>
            <a:spLocks noGrp="1"/>
          </p:cNvSpPr>
          <p:nvPr>
            <p:ph idx="1"/>
          </p:nvPr>
        </p:nvSpPr>
        <p:spPr>
          <a:xfrm>
            <a:off x="349321" y="3214255"/>
            <a:ext cx="11004479" cy="2962707"/>
          </a:xfrm>
        </p:spPr>
        <p:txBody>
          <a:bodyPr/>
          <a:lstStyle/>
          <a:p>
            <a:r>
              <a:rPr lang="cs-CZ" dirty="0">
                <a:latin typeface="Courier New" panose="02070309020205020404" pitchFamily="49" charset="0"/>
                <a:cs typeface="Courier New" panose="02070309020205020404" pitchFamily="49" charset="0"/>
              </a:rPr>
              <a:t>Kulturní konflikt/třídní konflikt … jak lze vysvětlit sociální strukturou? </a:t>
            </a:r>
          </a:p>
          <a:p>
            <a:endParaRPr lang="cs-CZ" dirty="0">
              <a:latin typeface="Courier New" panose="02070309020205020404" pitchFamily="49" charset="0"/>
              <a:cs typeface="Courier New" panose="02070309020205020404" pitchFamily="49" charset="0"/>
            </a:endParaRPr>
          </a:p>
          <a:p>
            <a:r>
              <a:rPr lang="cs-CZ" dirty="0" err="1">
                <a:latin typeface="Courier New" panose="02070309020205020404" pitchFamily="49" charset="0"/>
                <a:cs typeface="Courier New" panose="02070309020205020404" pitchFamily="49" charset="0"/>
              </a:rPr>
              <a:t>Kulutrní</a:t>
            </a:r>
            <a:r>
              <a:rPr lang="cs-CZ" dirty="0">
                <a:latin typeface="Courier New" panose="02070309020205020404" pitchFamily="49" charset="0"/>
                <a:cs typeface="Courier New" panose="02070309020205020404" pitchFamily="49" charset="0"/>
              </a:rPr>
              <a:t> války</a:t>
            </a:r>
          </a:p>
        </p:txBody>
      </p:sp>
    </p:spTree>
    <p:extLst>
      <p:ext uri="{BB962C8B-B14F-4D97-AF65-F5344CB8AC3E}">
        <p14:creationId xmlns:p14="http://schemas.microsoft.com/office/powerpoint/2010/main" val="283974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a:extLst>
              <a:ext uri="{FF2B5EF4-FFF2-40B4-BE49-F238E27FC236}">
                <a16:creationId xmlns:a16="http://schemas.microsoft.com/office/drawing/2014/main" id="{12CFFA36-3AD4-4F09-A2F9-9246BEE9A838}"/>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02A98F-9117-F2DB-AA7A-2A28E4773838}"/>
              </a:ext>
            </a:extLst>
          </p:cNvPr>
          <p:cNvSpPr>
            <a:spLocks noGrp="1"/>
          </p:cNvSpPr>
          <p:nvPr>
            <p:ph type="title"/>
          </p:nvPr>
        </p:nvSpPr>
        <p:spPr>
          <a:xfrm>
            <a:off x="113016" y="143839"/>
            <a:ext cx="11240784" cy="1546850"/>
          </a:xfrm>
        </p:spPr>
        <p:txBody>
          <a:bodyPr/>
          <a:lstStyle/>
          <a:p>
            <a:r>
              <a:rPr lang="cs-CZ" dirty="0" err="1">
                <a:latin typeface="Courier New" panose="02070309020205020404" pitchFamily="49" charset="0"/>
                <a:cs typeface="Courier New" panose="02070309020205020404" pitchFamily="49" charset="0"/>
              </a:rPr>
              <a:t>vtělenost</a:t>
            </a:r>
            <a:r>
              <a:rPr lang="cs-CZ" dirty="0">
                <a:latin typeface="Courier New" panose="02070309020205020404" pitchFamily="49" charset="0"/>
                <a:cs typeface="Courier New" panose="02070309020205020404" pitchFamily="49" charset="0"/>
              </a:rPr>
              <a:t> a habitus</a:t>
            </a:r>
          </a:p>
        </p:txBody>
      </p:sp>
      <p:sp>
        <p:nvSpPr>
          <p:cNvPr id="3" name="Zástupný obsah 2">
            <a:extLst>
              <a:ext uri="{FF2B5EF4-FFF2-40B4-BE49-F238E27FC236}">
                <a16:creationId xmlns:a16="http://schemas.microsoft.com/office/drawing/2014/main" id="{853ACA02-468E-493D-6DA9-C15C9F0DB9A7}"/>
              </a:ext>
            </a:extLst>
          </p:cNvPr>
          <p:cNvSpPr>
            <a:spLocks noGrp="1"/>
          </p:cNvSpPr>
          <p:nvPr>
            <p:ph idx="1"/>
          </p:nvPr>
        </p:nvSpPr>
        <p:spPr>
          <a:xfrm>
            <a:off x="0" y="1690689"/>
            <a:ext cx="11989942" cy="5460124"/>
          </a:xfrm>
        </p:spPr>
        <p:txBody>
          <a:bodyPr>
            <a:normAutofit fontScale="70000" lnSpcReduction="20000"/>
          </a:bodyPr>
          <a:lstStyle/>
          <a:p>
            <a:pPr algn="just"/>
            <a:r>
              <a:rPr lang="cs-CZ" b="0" i="0" dirty="0">
                <a:solidFill>
                  <a:srgbClr val="000000"/>
                </a:solidFill>
                <a:effectLst/>
                <a:latin typeface="Courier New" panose="02070309020205020404" pitchFamily="49" charset="0"/>
                <a:cs typeface="Courier New" panose="02070309020205020404" pitchFamily="49" charset="0"/>
              </a:rPr>
              <a:t>Základní tezí </a:t>
            </a:r>
            <a:r>
              <a:rPr lang="cs-CZ" b="0" i="0" dirty="0" err="1">
                <a:solidFill>
                  <a:srgbClr val="000000"/>
                </a:solidFill>
                <a:effectLst/>
                <a:latin typeface="Courier New" panose="02070309020205020404" pitchFamily="49" charset="0"/>
                <a:cs typeface="Courier New" panose="02070309020205020404" pitchFamily="49" charset="0"/>
              </a:rPr>
              <a:t>Bourdieuho</a:t>
            </a:r>
            <a:r>
              <a:rPr lang="cs-CZ" b="0" i="0" dirty="0">
                <a:solidFill>
                  <a:srgbClr val="000000"/>
                </a:solidFill>
                <a:effectLst/>
                <a:latin typeface="Courier New" panose="02070309020205020404" pitchFamily="49" charset="0"/>
                <a:cs typeface="Courier New" panose="02070309020205020404" pitchFamily="49" charset="0"/>
              </a:rPr>
              <a:t> konceptu </a:t>
            </a:r>
            <a:r>
              <a:rPr lang="cs-CZ" b="0" i="1" dirty="0">
                <a:solidFill>
                  <a:srgbClr val="000000"/>
                </a:solidFill>
                <a:effectLst/>
                <a:latin typeface="Courier New" panose="02070309020205020404" pitchFamily="49" charset="0"/>
                <a:cs typeface="Courier New" panose="02070309020205020404" pitchFamily="49" charset="0"/>
              </a:rPr>
              <a:t>habitu</a:t>
            </a:r>
            <a:r>
              <a:rPr lang="cs-CZ" b="0" i="0" dirty="0">
                <a:solidFill>
                  <a:srgbClr val="000000"/>
                </a:solidFill>
                <a:effectLst/>
                <a:latin typeface="Courier New" panose="02070309020205020404" pitchFamily="49" charset="0"/>
                <a:cs typeface="Courier New" panose="02070309020205020404" pitchFamily="49" charset="0"/>
              </a:rPr>
              <a:t> je, že </a:t>
            </a:r>
            <a:r>
              <a:rPr lang="cs-CZ" b="0" i="1" dirty="0">
                <a:solidFill>
                  <a:srgbClr val="000000"/>
                </a:solidFill>
                <a:effectLst/>
                <a:latin typeface="Courier New" panose="02070309020205020404" pitchFamily="49" charset="0"/>
                <a:cs typeface="Courier New" panose="02070309020205020404" pitchFamily="49" charset="0"/>
              </a:rPr>
              <a:t>habitus</a:t>
            </a:r>
            <a:r>
              <a:rPr lang="cs-CZ" b="0" i="0" dirty="0">
                <a:solidFill>
                  <a:srgbClr val="000000"/>
                </a:solidFill>
                <a:effectLst/>
                <a:latin typeface="Courier New" panose="02070309020205020404" pitchFamily="49" charset="0"/>
                <a:cs typeface="Courier New" panose="02070309020205020404" pitchFamily="49" charset="0"/>
              </a:rPr>
              <a:t> je soubor individuálních a individualizovaných (tedy nikoliv kolektivních!) dispozic, tj. předpokladů k tomu vnímat, myslet a jednat ve světě určitým způsobem. </a:t>
            </a:r>
          </a:p>
          <a:p>
            <a:pPr algn="just"/>
            <a:r>
              <a:rPr lang="cs-CZ" b="0" i="0" dirty="0">
                <a:solidFill>
                  <a:srgbClr val="000000"/>
                </a:solidFill>
                <a:effectLst/>
                <a:latin typeface="Courier New" panose="02070309020205020404" pitchFamily="49" charset="0"/>
                <a:cs typeface="Courier New" panose="02070309020205020404" pitchFamily="49" charset="0"/>
              </a:rPr>
              <a:t>Tyto dispozice jsou výsledkem působení objektivních struktur, kterým je příslušný aktér dlouhodobě vystaven. Každý aktér obsazuje v rámci sociálního prostoru určitou pozici, ze které vnímá svět. To znamená, že každé vnímání světa ‚tam venku‘ je situováno do té které pozici specifické perspektivy. Z dlouhodobého hlediska pak objektivní pozice v sociálním prostoru postupně „sedimentuje“ do mysli a těla příslušného sociálního aktéra. Jinými slovy se způsob vnímání a myšlení sociálních aktérů přizpůsobuje sociální pozici, kterou tito zaujímají. Mezi mentálními strukturami (které jsou vlastně </a:t>
            </a:r>
            <a:r>
              <a:rPr lang="cs-CZ" b="0" i="1" dirty="0">
                <a:solidFill>
                  <a:srgbClr val="000000"/>
                </a:solidFill>
                <a:effectLst/>
                <a:latin typeface="Courier New" panose="02070309020205020404" pitchFamily="49" charset="0"/>
                <a:cs typeface="Courier New" panose="02070309020205020404" pitchFamily="49" charset="0"/>
              </a:rPr>
              <a:t>habitem</a:t>
            </a:r>
            <a:r>
              <a:rPr lang="cs-CZ" b="0" i="0" dirty="0">
                <a:solidFill>
                  <a:srgbClr val="000000"/>
                </a:solidFill>
                <a:effectLst/>
                <a:latin typeface="Courier New" panose="02070309020205020404" pitchFamily="49" charset="0"/>
                <a:cs typeface="Courier New" panose="02070309020205020404" pitchFamily="49" charset="0"/>
              </a:rPr>
              <a:t>) a sociálními strukturami tak dle </a:t>
            </a:r>
            <a:r>
              <a:rPr lang="cs-CZ" b="0" i="0" dirty="0" err="1">
                <a:solidFill>
                  <a:srgbClr val="000000"/>
                </a:solidFill>
                <a:effectLst/>
                <a:latin typeface="Courier New" panose="02070309020205020404" pitchFamily="49" charset="0"/>
                <a:cs typeface="Courier New" panose="02070309020205020404" pitchFamily="49" charset="0"/>
              </a:rPr>
              <a:t>Bourdieuho</a:t>
            </a:r>
            <a:r>
              <a:rPr lang="cs-CZ" b="0" i="0" dirty="0">
                <a:solidFill>
                  <a:srgbClr val="000000"/>
                </a:solidFill>
                <a:effectLst/>
                <a:latin typeface="Courier New" panose="02070309020205020404" pitchFamily="49" charset="0"/>
                <a:cs typeface="Courier New" panose="02070309020205020404" pitchFamily="49" charset="0"/>
              </a:rPr>
              <a:t> panuje </a:t>
            </a:r>
            <a:r>
              <a:rPr lang="cs-CZ" b="0" i="1" dirty="0">
                <a:solidFill>
                  <a:srgbClr val="000000"/>
                </a:solidFill>
                <a:effectLst/>
                <a:latin typeface="Courier New" panose="02070309020205020404" pitchFamily="49" charset="0"/>
                <a:cs typeface="Courier New" panose="02070309020205020404" pitchFamily="49" charset="0"/>
              </a:rPr>
              <a:t>genetický</a:t>
            </a:r>
            <a:r>
              <a:rPr lang="cs-CZ" b="0" i="0" dirty="0">
                <a:solidFill>
                  <a:srgbClr val="000000"/>
                </a:solidFill>
                <a:effectLst/>
                <a:latin typeface="Courier New" panose="02070309020205020404" pitchFamily="49" charset="0"/>
                <a:cs typeface="Courier New" panose="02070309020205020404" pitchFamily="49" charset="0"/>
              </a:rPr>
              <a:t>, nikoliv pouze </a:t>
            </a:r>
            <a:r>
              <a:rPr lang="cs-CZ" b="0" i="1" dirty="0">
                <a:solidFill>
                  <a:srgbClr val="000000"/>
                </a:solidFill>
                <a:effectLst/>
                <a:latin typeface="Courier New" panose="02070309020205020404" pitchFamily="49" charset="0"/>
                <a:cs typeface="Courier New" panose="02070309020205020404" pitchFamily="49" charset="0"/>
              </a:rPr>
              <a:t>analogický</a:t>
            </a:r>
            <a:r>
              <a:rPr lang="cs-CZ" b="0" i="0" dirty="0">
                <a:solidFill>
                  <a:srgbClr val="000000"/>
                </a:solidFill>
                <a:effectLst/>
                <a:latin typeface="Courier New" panose="02070309020205020404" pitchFamily="49" charset="0"/>
                <a:cs typeface="Courier New" panose="02070309020205020404" pitchFamily="49" charset="0"/>
              </a:rPr>
              <a:t> vztah.</a:t>
            </a:r>
          </a:p>
          <a:p>
            <a:pPr algn="just"/>
            <a:endParaRPr lang="cs-CZ" dirty="0">
              <a:solidFill>
                <a:srgbClr val="000000"/>
              </a:solidFill>
              <a:latin typeface="Courier New" panose="02070309020205020404" pitchFamily="49" charset="0"/>
              <a:cs typeface="Courier New" panose="02070309020205020404" pitchFamily="49" charset="0"/>
            </a:endParaRPr>
          </a:p>
          <a:p>
            <a:pPr algn="just"/>
            <a:r>
              <a:rPr lang="cs-CZ" b="0" i="0" dirty="0">
                <a:solidFill>
                  <a:srgbClr val="000000"/>
                </a:solidFill>
                <a:effectLst/>
                <a:latin typeface="Courier New" panose="02070309020205020404" pitchFamily="49" charset="0"/>
                <a:cs typeface="Courier New" panose="02070309020205020404" pitchFamily="49" charset="0"/>
              </a:rPr>
              <a:t>Dispozice k tomu jednat nějakým způsobem jsou vtělené – nacházejí se uvnitř těl sociálních aktérů, nikoliv mimo ně, a to i přesto, že jsou výsledkem jejich působení. Habitus je v nás vždy-přítomný, aniž bychom si to uvědomovali. Jako příklad si můžeme vzít hru na hudební nástroj. Poté, co si znalost hry, řekněme na kytaru, dlouhodobou praxí osvojíme („vtělíme“), již o tom, že hrajeme, nemusíme přemýšlet. Prostě hrajeme, resp. za nás hrají naše vtělené dispozice.</a:t>
            </a:r>
          </a:p>
          <a:p>
            <a:endParaRPr lang="cs-CZ" dirty="0"/>
          </a:p>
        </p:txBody>
      </p:sp>
    </p:spTree>
    <p:extLst>
      <p:ext uri="{BB962C8B-B14F-4D97-AF65-F5344CB8AC3E}">
        <p14:creationId xmlns:p14="http://schemas.microsoft.com/office/powerpoint/2010/main" val="4029799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818AF1-3368-8539-D2E6-6FAE963487EF}"/>
              </a:ext>
            </a:extLst>
          </p:cNvPr>
          <p:cNvSpPr>
            <a:spLocks noGrp="1"/>
          </p:cNvSpPr>
          <p:nvPr>
            <p:ph type="title"/>
          </p:nvPr>
        </p:nvSpPr>
        <p:spPr/>
        <p:txBody>
          <a:bodyPr/>
          <a:lstStyle/>
          <a:p>
            <a:r>
              <a:rPr lang="cs-CZ" dirty="0" err="1"/>
              <a:t>vtělenost</a:t>
            </a:r>
            <a:r>
              <a:rPr lang="cs-CZ" dirty="0"/>
              <a:t> a habitus</a:t>
            </a:r>
          </a:p>
        </p:txBody>
      </p:sp>
      <p:sp>
        <p:nvSpPr>
          <p:cNvPr id="3" name="Zástupný obsah 2">
            <a:extLst>
              <a:ext uri="{FF2B5EF4-FFF2-40B4-BE49-F238E27FC236}">
                <a16:creationId xmlns:a16="http://schemas.microsoft.com/office/drawing/2014/main" id="{18F19C1A-2B93-E29B-C172-8C3ADE416D4F}"/>
              </a:ext>
            </a:extLst>
          </p:cNvPr>
          <p:cNvSpPr>
            <a:spLocks noGrp="1"/>
          </p:cNvSpPr>
          <p:nvPr>
            <p:ph idx="1"/>
          </p:nvPr>
        </p:nvSpPr>
        <p:spPr>
          <a:xfrm>
            <a:off x="-1" y="1690688"/>
            <a:ext cx="12016509" cy="5167312"/>
          </a:xfrm>
        </p:spPr>
        <p:txBody>
          <a:bodyPr>
            <a:normAutofit fontScale="92500" lnSpcReduction="20000"/>
          </a:bodyPr>
          <a:lstStyle/>
          <a:p>
            <a:r>
              <a:rPr lang="cs-CZ" b="0" i="0" dirty="0">
                <a:solidFill>
                  <a:srgbClr val="000000"/>
                </a:solidFill>
                <a:effectLst/>
                <a:latin typeface="Courier New" panose="02070309020205020404" pitchFamily="49" charset="0"/>
                <a:cs typeface="Courier New" panose="02070309020205020404" pitchFamily="49" charset="0"/>
              </a:rPr>
              <a:t>Každý aktér postupně (a většinou „</a:t>
            </a:r>
            <a:r>
              <a:rPr lang="cs-CZ" b="0" i="0" dirty="0" err="1">
                <a:solidFill>
                  <a:srgbClr val="000000"/>
                </a:solidFill>
                <a:effectLst/>
                <a:latin typeface="Courier New" panose="02070309020205020404" pitchFamily="49" charset="0"/>
                <a:cs typeface="Courier New" panose="02070309020205020404" pitchFamily="49" charset="0"/>
              </a:rPr>
              <a:t>neuvědomovaně</a:t>
            </a:r>
            <a:r>
              <a:rPr lang="cs-CZ" b="0" i="0" dirty="0">
                <a:solidFill>
                  <a:srgbClr val="000000"/>
                </a:solidFill>
                <a:effectLst/>
                <a:latin typeface="Courier New" panose="02070309020205020404" pitchFamily="49" charset="0"/>
                <a:cs typeface="Courier New" panose="02070309020205020404" pitchFamily="49" charset="0"/>
              </a:rPr>
              <a:t>“) přijímá, a osvojuje si, způsoby vnímání, myšlení a jednání, která od něj vyžaduje sociální pozice, kterou okupuje. Postupem času se aktér se svojí pozicí pomyslně „sžívá“, přičemž časem dochází k většímu či menšího souladu mezi </a:t>
            </a:r>
            <a:r>
              <a:rPr lang="cs-CZ" b="0" i="0" dirty="0" err="1">
                <a:solidFill>
                  <a:srgbClr val="000000"/>
                </a:solidFill>
                <a:effectLst/>
                <a:latin typeface="Courier New" panose="02070309020205020404" pitchFamily="49" charset="0"/>
                <a:cs typeface="Courier New" panose="02070309020205020404" pitchFamily="49" charset="0"/>
              </a:rPr>
              <a:t>internalizovanými</a:t>
            </a:r>
            <a:r>
              <a:rPr lang="cs-CZ" b="0" i="0" dirty="0">
                <a:solidFill>
                  <a:srgbClr val="000000"/>
                </a:solidFill>
                <a:effectLst/>
                <a:latin typeface="Courier New" panose="02070309020205020404" pitchFamily="49" charset="0"/>
                <a:cs typeface="Courier New" panose="02070309020205020404" pitchFamily="49" charset="0"/>
              </a:rPr>
              <a:t> </a:t>
            </a:r>
            <a:r>
              <a:rPr lang="cs-CZ" b="0" i="1" dirty="0">
                <a:solidFill>
                  <a:srgbClr val="000000"/>
                </a:solidFill>
                <a:effectLst/>
                <a:latin typeface="Courier New" panose="02070309020205020404" pitchFamily="49" charset="0"/>
                <a:cs typeface="Courier New" panose="02070309020205020404" pitchFamily="49" charset="0"/>
              </a:rPr>
              <a:t>dispozicemi</a:t>
            </a:r>
            <a:r>
              <a:rPr lang="cs-CZ" b="0" i="0" dirty="0">
                <a:solidFill>
                  <a:srgbClr val="000000"/>
                </a:solidFill>
                <a:effectLst/>
                <a:latin typeface="Courier New" panose="02070309020205020404" pitchFamily="49" charset="0"/>
                <a:cs typeface="Courier New" panose="02070309020205020404" pitchFamily="49" charset="0"/>
              </a:rPr>
              <a:t> a okupovanými </a:t>
            </a:r>
            <a:r>
              <a:rPr lang="cs-CZ" b="0" i="1" dirty="0">
                <a:solidFill>
                  <a:srgbClr val="000000"/>
                </a:solidFill>
                <a:effectLst/>
                <a:latin typeface="Courier New" panose="02070309020205020404" pitchFamily="49" charset="0"/>
                <a:cs typeface="Courier New" panose="02070309020205020404" pitchFamily="49" charset="0"/>
              </a:rPr>
              <a:t>pozicemi</a:t>
            </a:r>
            <a:r>
              <a:rPr lang="cs-CZ" b="0" i="0" dirty="0">
                <a:solidFill>
                  <a:srgbClr val="000000"/>
                </a:solidFill>
                <a:effectLst/>
                <a:latin typeface="Courier New" panose="02070309020205020404" pitchFamily="49" charset="0"/>
                <a:cs typeface="Courier New" panose="02070309020205020404" pitchFamily="49" charset="0"/>
              </a:rPr>
              <a:t>.</a:t>
            </a:r>
          </a:p>
          <a:p>
            <a:endParaRPr lang="cs-CZ" b="0" i="0" dirty="0">
              <a:solidFill>
                <a:srgbClr val="000000"/>
              </a:solidFill>
              <a:effectLst/>
              <a:latin typeface="Courier New" panose="02070309020205020404" pitchFamily="49" charset="0"/>
              <a:cs typeface="Courier New" panose="02070309020205020404" pitchFamily="49" charset="0"/>
            </a:endParaRPr>
          </a:p>
          <a:p>
            <a:r>
              <a:rPr lang="cs-CZ" b="0" i="0" dirty="0">
                <a:solidFill>
                  <a:srgbClr val="000000"/>
                </a:solidFill>
                <a:effectLst/>
                <a:latin typeface="Courier New" panose="02070309020205020404" pitchFamily="49" charset="0"/>
                <a:cs typeface="Courier New" panose="02070309020205020404" pitchFamily="49" charset="0"/>
              </a:rPr>
              <a:t>Dispozice konstituující </a:t>
            </a:r>
            <a:r>
              <a:rPr lang="cs-CZ" b="0" i="1" dirty="0">
                <a:solidFill>
                  <a:srgbClr val="000000"/>
                </a:solidFill>
                <a:effectLst/>
                <a:latin typeface="Courier New" panose="02070309020205020404" pitchFamily="49" charset="0"/>
                <a:cs typeface="Courier New" panose="02070309020205020404" pitchFamily="49" charset="0"/>
              </a:rPr>
              <a:t>habitus</a:t>
            </a:r>
            <a:r>
              <a:rPr lang="cs-CZ" b="0" i="0" dirty="0">
                <a:solidFill>
                  <a:srgbClr val="000000"/>
                </a:solidFill>
                <a:effectLst/>
                <a:latin typeface="Courier New" panose="02070309020205020404" pitchFamily="49" charset="0"/>
                <a:cs typeface="Courier New" panose="02070309020205020404" pitchFamily="49" charset="0"/>
              </a:rPr>
              <a:t> jsou trvalé proto, že když už jsou jednou „sedimentovány“, člověk se jich nemůže tak snadno zbavit – jsou vtěleny do jeho/jejího mysli i do jeho/jejího těla, a aktér si je jako určitou „dosavadní zkušenost se světem“ nese již napořád. Proto jsou dispozice „přenositelné“: jsou sice důsledkem pozice v sociálním prostoru, aktér si je však s sebou pomyslně nosí v podobě mentálních struktur a tělesných schémat i tehdy, když se mu/jí podaří změnit sociální pozici.</a:t>
            </a:r>
            <a:endParaRPr lang="cs-CZ"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42376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4D72E1E-2983-DFA8-2313-9CD04068817F}"/>
              </a:ext>
            </a:extLst>
          </p:cNvPr>
          <p:cNvPicPr>
            <a:picLocks noChangeAspect="1"/>
          </p:cNvPicPr>
          <p:nvPr/>
        </p:nvPicPr>
        <p:blipFill>
          <a:blip r:embed="rId2"/>
          <a:stretch>
            <a:fillRect/>
          </a:stretch>
        </p:blipFill>
        <p:spPr>
          <a:xfrm>
            <a:off x="7759102" y="0"/>
            <a:ext cx="4432898" cy="6858000"/>
          </a:xfrm>
          <a:prstGeom prst="rect">
            <a:avLst/>
          </a:prstGeom>
        </p:spPr>
      </p:pic>
      <p:sp>
        <p:nvSpPr>
          <p:cNvPr id="2" name="Nadpis 1">
            <a:extLst>
              <a:ext uri="{FF2B5EF4-FFF2-40B4-BE49-F238E27FC236}">
                <a16:creationId xmlns:a16="http://schemas.microsoft.com/office/drawing/2014/main" id="{804B64B7-A76D-9BD4-833F-0ECDBE959771}"/>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23644555-A4AF-9C41-0883-8675D0A7CA7C}"/>
              </a:ext>
            </a:extLst>
          </p:cNvPr>
          <p:cNvSpPr>
            <a:spLocks noGrp="1"/>
          </p:cNvSpPr>
          <p:nvPr>
            <p:ph idx="1"/>
          </p:nvPr>
        </p:nvSpPr>
        <p:spPr>
          <a:xfrm>
            <a:off x="221673" y="2419927"/>
            <a:ext cx="6990785" cy="3757036"/>
          </a:xfrm>
        </p:spPr>
        <p:txBody>
          <a:bodyPr>
            <a:normAutofit fontScale="62500" lnSpcReduction="20000"/>
          </a:bodyPr>
          <a:lstStyle/>
          <a:p>
            <a:r>
              <a:rPr lang="cs-CZ" b="0" i="0" dirty="0">
                <a:solidFill>
                  <a:srgbClr val="000000"/>
                </a:solidFill>
                <a:effectLst/>
                <a:latin typeface="Courier New" panose="02070309020205020404" pitchFamily="49" charset="0"/>
                <a:cs typeface="Courier New" panose="02070309020205020404" pitchFamily="49" charset="0"/>
              </a:rPr>
              <a:t>Dispozice k tomu jednat, myslet a vnímat svět určitým způsobem, nebo-</a:t>
            </a:r>
            <a:r>
              <a:rPr lang="cs-CZ" b="0" i="0" dirty="0" err="1">
                <a:solidFill>
                  <a:srgbClr val="000000"/>
                </a:solidFill>
                <a:effectLst/>
                <a:latin typeface="Courier New" panose="02070309020205020404" pitchFamily="49" charset="0"/>
                <a:cs typeface="Courier New" panose="02070309020205020404" pitchFamily="49" charset="0"/>
              </a:rPr>
              <a:t>li</a:t>
            </a:r>
            <a:r>
              <a:rPr lang="cs-CZ" b="0" i="0" dirty="0">
                <a:solidFill>
                  <a:srgbClr val="000000"/>
                </a:solidFill>
                <a:effectLst/>
                <a:latin typeface="Courier New" panose="02070309020205020404" pitchFamily="49" charset="0"/>
                <a:cs typeface="Courier New" panose="02070309020205020404" pitchFamily="49" charset="0"/>
              </a:rPr>
              <a:t> </a:t>
            </a:r>
            <a:r>
              <a:rPr lang="cs-CZ" b="0" i="1" dirty="0">
                <a:solidFill>
                  <a:srgbClr val="000000"/>
                </a:solidFill>
                <a:effectLst/>
                <a:latin typeface="Courier New" panose="02070309020205020404" pitchFamily="49" charset="0"/>
                <a:cs typeface="Courier New" panose="02070309020205020404" pitchFamily="49" charset="0"/>
              </a:rPr>
              <a:t>habitus</a:t>
            </a:r>
            <a:r>
              <a:rPr lang="cs-CZ" b="0" i="0" dirty="0">
                <a:solidFill>
                  <a:srgbClr val="000000"/>
                </a:solidFill>
                <a:effectLst/>
                <a:latin typeface="Courier New" panose="02070309020205020404" pitchFamily="49" charset="0"/>
                <a:cs typeface="Courier New" panose="02070309020205020404" pitchFamily="49" charset="0"/>
              </a:rPr>
              <a:t>, je odrazem vnějších struktur (je </a:t>
            </a:r>
            <a:r>
              <a:rPr lang="cs-CZ" b="0" i="1" dirty="0">
                <a:solidFill>
                  <a:srgbClr val="000000"/>
                </a:solidFill>
                <a:effectLst/>
                <a:latin typeface="Courier New" panose="02070309020205020404" pitchFamily="49" charset="0"/>
                <a:cs typeface="Courier New" panose="02070309020205020404" pitchFamily="49" charset="0"/>
              </a:rPr>
              <a:t>strukturovaným principem</a:t>
            </a:r>
            <a:r>
              <a:rPr lang="cs-CZ" b="0" i="0" dirty="0">
                <a:solidFill>
                  <a:srgbClr val="000000"/>
                </a:solidFill>
                <a:effectLst/>
                <a:latin typeface="Courier New" panose="02070309020205020404" pitchFamily="49" charset="0"/>
                <a:cs typeface="Courier New" panose="02070309020205020404" pitchFamily="49" charset="0"/>
              </a:rPr>
              <a:t>). Zároveň však, prostřednictvím praktického jednání aktéra, vnější svět produkuje (je </a:t>
            </a:r>
            <a:r>
              <a:rPr lang="cs-CZ" b="0" i="1" dirty="0">
                <a:solidFill>
                  <a:srgbClr val="000000"/>
                </a:solidFill>
                <a:effectLst/>
                <a:latin typeface="Courier New" panose="02070309020205020404" pitchFamily="49" charset="0"/>
                <a:cs typeface="Courier New" panose="02070309020205020404" pitchFamily="49" charset="0"/>
              </a:rPr>
              <a:t>strukturujícím principem</a:t>
            </a:r>
            <a:r>
              <a:rPr lang="cs-CZ" b="0" i="0" dirty="0">
                <a:solidFill>
                  <a:srgbClr val="000000"/>
                </a:solidFill>
                <a:effectLst/>
                <a:latin typeface="Courier New" panose="02070309020205020404" pitchFamily="49" charset="0"/>
                <a:cs typeface="Courier New" panose="02070309020205020404" pitchFamily="49" charset="0"/>
              </a:rPr>
              <a:t>). Habitus není nikdy plně vědomý – lidé si obvykle neuvědomují, že jednají nějakým sociálně významným způsobem, málokdy jsou pak schopni vyjádřit, proč jednali tím, a nikoliv jiným způsobem. K tomu, aby lidé jednali, nepotřebují žádný „návod“, žádné „struktury“ či „funkce“. Jinými slovy nepotřebují úsilí žádného pomyslného „dirigenta“. Lidé </a:t>
            </a:r>
            <a:r>
              <a:rPr lang="cs-CZ" b="0" i="1" dirty="0">
                <a:solidFill>
                  <a:srgbClr val="000000"/>
                </a:solidFill>
                <a:effectLst/>
                <a:latin typeface="Courier New" panose="02070309020205020404" pitchFamily="49" charset="0"/>
                <a:cs typeface="Courier New" panose="02070309020205020404" pitchFamily="49" charset="0"/>
              </a:rPr>
              <a:t>prostě jednají</a:t>
            </a:r>
            <a:r>
              <a:rPr lang="cs-CZ" b="0" i="0" dirty="0">
                <a:solidFill>
                  <a:srgbClr val="000000"/>
                </a:solidFill>
                <a:effectLst/>
                <a:latin typeface="Courier New" panose="02070309020205020404" pitchFamily="49" charset="0"/>
                <a:cs typeface="Courier New" panose="02070309020205020404" pitchFamily="49" charset="0"/>
              </a:rPr>
              <a:t>. Jednají za účelem řešení praktických problémů, přičemž k tomu nepotřebují karteziánskou „subjektivitu“, resp. „subjektivitu“ v podobě reflexivního vědomí.</a:t>
            </a:r>
            <a:endParaRPr lang="cs-CZ"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3512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9F2160-CFBE-4600-9331-5E9201E34F9C}"/>
              </a:ext>
            </a:extLst>
          </p:cNvPr>
          <p:cNvSpPr>
            <a:spLocks noGrp="1"/>
          </p:cNvSpPr>
          <p:nvPr>
            <p:ph type="title"/>
          </p:nvPr>
        </p:nvSpPr>
        <p:spPr>
          <a:xfrm>
            <a:off x="0" y="0"/>
            <a:ext cx="11353800" cy="1808251"/>
          </a:xfrm>
        </p:spPr>
        <p:txBody>
          <a:bodyPr>
            <a:normAutofit fontScale="90000"/>
          </a:bodyPr>
          <a:lstStyle/>
          <a:p>
            <a:r>
              <a:rPr lang="cs-CZ" dirty="0">
                <a:latin typeface="Courier New" panose="02070309020205020404" pitchFamily="49" charset="0"/>
                <a:cs typeface="Courier New" panose="02070309020205020404" pitchFamily="49" charset="0"/>
              </a:rPr>
              <a:t>antropologie sensuality</a:t>
            </a:r>
            <a:br>
              <a:rPr lang="cs-CZ" dirty="0">
                <a:latin typeface="Courier New" panose="02070309020205020404" pitchFamily="49" charset="0"/>
                <a:cs typeface="Courier New" panose="02070309020205020404" pitchFamily="49" charset="0"/>
              </a:rPr>
            </a:br>
            <a:r>
              <a:rPr lang="cs-CZ" dirty="0">
                <a:latin typeface="Courier New" panose="02070309020205020404" pitchFamily="49" charset="0"/>
                <a:cs typeface="Courier New" panose="02070309020205020404" pitchFamily="49" charset="0"/>
              </a:rPr>
              <a:t>sensory </a:t>
            </a:r>
            <a:r>
              <a:rPr lang="cs-CZ" dirty="0" err="1">
                <a:latin typeface="Courier New" panose="02070309020205020404" pitchFamily="49" charset="0"/>
                <a:cs typeface="Courier New" panose="02070309020205020404" pitchFamily="49" charset="0"/>
              </a:rPr>
              <a:t>studies</a:t>
            </a:r>
            <a:br>
              <a:rPr lang="cs-CZ" dirty="0">
                <a:latin typeface="Courier New" panose="02070309020205020404" pitchFamily="49" charset="0"/>
                <a:cs typeface="Courier New" panose="02070309020205020404" pitchFamily="49" charset="0"/>
              </a:rPr>
            </a:br>
            <a:endParaRPr lang="cs-CZ" dirty="0">
              <a:latin typeface="Courier New" panose="02070309020205020404" pitchFamily="49" charset="0"/>
              <a:cs typeface="Courier New" panose="02070309020205020404" pitchFamily="49" charset="0"/>
            </a:endParaRPr>
          </a:p>
        </p:txBody>
      </p:sp>
      <p:sp>
        <p:nvSpPr>
          <p:cNvPr id="3" name="Zástupný obsah 2">
            <a:extLst>
              <a:ext uri="{FF2B5EF4-FFF2-40B4-BE49-F238E27FC236}">
                <a16:creationId xmlns:a16="http://schemas.microsoft.com/office/drawing/2014/main" id="{57918C85-2871-42F5-A473-F0C33B604AC7}"/>
              </a:ext>
            </a:extLst>
          </p:cNvPr>
          <p:cNvSpPr>
            <a:spLocks noGrp="1"/>
          </p:cNvSpPr>
          <p:nvPr>
            <p:ph idx="1"/>
          </p:nvPr>
        </p:nvSpPr>
        <p:spPr>
          <a:xfrm>
            <a:off x="0" y="1808251"/>
            <a:ext cx="12192000" cy="5049747"/>
          </a:xfrm>
        </p:spPr>
        <p:txBody>
          <a:bodyPr>
            <a:normAutofit/>
          </a:bodyPr>
          <a:lstStyle/>
          <a:p>
            <a:r>
              <a:rPr lang="cs-CZ" sz="2000" dirty="0">
                <a:latin typeface="Courier New" panose="02070309020205020404" pitchFamily="49" charset="0"/>
                <a:cs typeface="Courier New" panose="02070309020205020404" pitchFamily="49" charset="0"/>
                <a:hlinkClick r:id="rId2"/>
              </a:rPr>
              <a:t>http://centreforsensorystudies.org/</a:t>
            </a:r>
            <a:endParaRPr lang="cs-CZ" sz="2000" dirty="0">
              <a:latin typeface="Courier New" panose="02070309020205020404" pitchFamily="49" charset="0"/>
              <a:cs typeface="Courier New" panose="02070309020205020404" pitchFamily="49" charset="0"/>
            </a:endParaRPr>
          </a:p>
          <a:p>
            <a:r>
              <a:rPr lang="cs-CZ" sz="2000" dirty="0">
                <a:latin typeface="Courier New" panose="02070309020205020404" pitchFamily="49" charset="0"/>
                <a:cs typeface="Courier New" panose="02070309020205020404" pitchFamily="49" charset="0"/>
                <a:hlinkClick r:id="rId3"/>
              </a:rPr>
              <a:t>https://www.sensorystudies.org/</a:t>
            </a:r>
            <a:endParaRPr lang="cs-CZ" sz="2000" dirty="0">
              <a:latin typeface="Courier New" panose="02070309020205020404" pitchFamily="49" charset="0"/>
              <a:cs typeface="Courier New" panose="02070309020205020404" pitchFamily="49" charset="0"/>
            </a:endParaRPr>
          </a:p>
          <a:p>
            <a:r>
              <a:rPr lang="cs-CZ" sz="2000" dirty="0">
                <a:latin typeface="Courier New" panose="02070309020205020404" pitchFamily="49" charset="0"/>
                <a:cs typeface="Courier New" panose="02070309020205020404" pitchFamily="49" charset="0"/>
                <a:hlinkClick r:id="rId4"/>
              </a:rPr>
              <a:t>http://www.sensorystudies.org/sensorial-investigations/doing-sensory-anthropology/</a:t>
            </a:r>
            <a:endParaRPr lang="cs-CZ" sz="2000" dirty="0">
              <a:latin typeface="Courier New" panose="02070309020205020404" pitchFamily="49" charset="0"/>
              <a:cs typeface="Courier New" panose="02070309020205020404" pitchFamily="49" charset="0"/>
            </a:endParaRPr>
          </a:p>
          <a:p>
            <a:r>
              <a:rPr lang="cs-CZ" sz="2000" dirty="0">
                <a:latin typeface="Courier New" panose="02070309020205020404" pitchFamily="49" charset="0"/>
                <a:cs typeface="Courier New" panose="02070309020205020404" pitchFamily="49" charset="0"/>
                <a:hlinkClick r:id="rId5"/>
              </a:rPr>
              <a:t>https://www.epfl.ch/labs/emplus/projects/page-155234-en-html/</a:t>
            </a:r>
            <a:endParaRPr lang="cs-CZ" sz="2000" dirty="0">
              <a:latin typeface="Courier New" panose="02070309020205020404" pitchFamily="49" charset="0"/>
              <a:cs typeface="Courier New" panose="02070309020205020404" pitchFamily="49" charset="0"/>
            </a:endParaRPr>
          </a:p>
          <a:p>
            <a:r>
              <a:rPr lang="cs-CZ" sz="2000" dirty="0">
                <a:latin typeface="Courier New" panose="02070309020205020404" pitchFamily="49" charset="0"/>
                <a:cs typeface="Courier New" panose="02070309020205020404" pitchFamily="49" charset="0"/>
                <a:hlinkClick r:id="rId6"/>
              </a:rPr>
              <a:t>https://culanth.org/fieldsights/sense</a:t>
            </a:r>
            <a:endParaRPr lang="cs-CZ" sz="2000" dirty="0">
              <a:latin typeface="Courier New" panose="02070309020205020404" pitchFamily="49" charset="0"/>
              <a:cs typeface="Courier New" panose="02070309020205020404" pitchFamily="49" charset="0"/>
            </a:endParaRPr>
          </a:p>
          <a:p>
            <a:r>
              <a:rPr lang="cs-CZ" sz="2000" dirty="0">
                <a:latin typeface="Courier New" panose="02070309020205020404" pitchFamily="49" charset="0"/>
                <a:cs typeface="Courier New" panose="02070309020205020404" pitchFamily="49" charset="0"/>
                <a:hlinkClick r:id="rId7"/>
              </a:rPr>
              <a:t>https://culanth.org/fieldsights/series/science-and-the-senses</a:t>
            </a:r>
            <a:endParaRPr lang="cs-CZ" sz="2000" dirty="0">
              <a:latin typeface="Courier New" panose="02070309020205020404" pitchFamily="49" charset="0"/>
              <a:cs typeface="Courier New" panose="02070309020205020404" pitchFamily="49" charset="0"/>
            </a:endParaRPr>
          </a:p>
          <a:p>
            <a:r>
              <a:rPr lang="cs-CZ" sz="2000" dirty="0">
                <a:latin typeface="Courier New" panose="02070309020205020404" pitchFamily="49" charset="0"/>
                <a:cs typeface="Courier New" panose="02070309020205020404" pitchFamily="49" charset="0"/>
                <a:hlinkClick r:id="rId8"/>
              </a:rPr>
              <a:t>https://monoskop.org/images/5/54/Pink_Sarah_2010_The_Future_of_Sensory_Anthropology_The_Anthropology_of_the_Senses.pdf</a:t>
            </a:r>
            <a:endParaRPr lang="cs-CZ" sz="2000" dirty="0">
              <a:latin typeface="Courier New" panose="02070309020205020404" pitchFamily="49" charset="0"/>
              <a:cs typeface="Courier New" panose="02070309020205020404" pitchFamily="49" charset="0"/>
            </a:endParaRPr>
          </a:p>
          <a:p>
            <a:r>
              <a:rPr lang="cs-CZ" sz="2000" dirty="0">
                <a:latin typeface="Courier New" panose="02070309020205020404" pitchFamily="49" charset="0"/>
                <a:cs typeface="Courier New" panose="02070309020205020404" pitchFamily="49" charset="0"/>
                <a:hlinkClick r:id="rId9"/>
              </a:rPr>
              <a:t>https://www.annualreviews.org/doi/pdf/10.1146/annurev.anthro.012809.105012</a:t>
            </a:r>
            <a:endParaRPr lang="cs-CZ" sz="2000" dirty="0">
              <a:latin typeface="Courier New" panose="02070309020205020404" pitchFamily="49" charset="0"/>
              <a:cs typeface="Courier New" panose="02070309020205020404" pitchFamily="49" charset="0"/>
            </a:endParaRPr>
          </a:p>
          <a:p>
            <a:r>
              <a:rPr lang="cs-CZ" sz="2000" dirty="0">
                <a:latin typeface="Courier New" panose="02070309020205020404" pitchFamily="49" charset="0"/>
                <a:cs typeface="Courier New" panose="02070309020205020404" pitchFamily="49" charset="0"/>
                <a:hlinkClick r:id="rId10"/>
              </a:rPr>
              <a:t>https://ocw.mit.edu/courses/anthropology/21a-260-culture-embodiment-and-the-senses-fall-2005/</a:t>
            </a:r>
            <a:endParaRPr lang="cs-CZ" sz="2000" dirty="0">
              <a:latin typeface="Courier New" panose="02070309020205020404" pitchFamily="49" charset="0"/>
              <a:cs typeface="Courier New" panose="02070309020205020404" pitchFamily="49" charset="0"/>
            </a:endParaRPr>
          </a:p>
          <a:p>
            <a:r>
              <a:rPr lang="cs-CZ" sz="2000" dirty="0">
                <a:latin typeface="Courier New" panose="02070309020205020404" pitchFamily="49" charset="0"/>
                <a:cs typeface="Courier New" panose="02070309020205020404" pitchFamily="49" charset="0"/>
                <a:hlinkClick r:id="rId11"/>
              </a:rPr>
              <a:t>https://www.annualreviews.org/doi/10.1146/annurev.anthro.012809.104957</a:t>
            </a:r>
            <a:endParaRPr lang="cs-CZ"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6281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47657FB-2CC3-D7F4-04E1-93451E1FC73E}"/>
              </a:ext>
            </a:extLst>
          </p:cNvPr>
          <p:cNvSpPr>
            <a:spLocks noGrp="1"/>
          </p:cNvSpPr>
          <p:nvPr>
            <p:ph idx="4294967295"/>
          </p:nvPr>
        </p:nvSpPr>
        <p:spPr>
          <a:xfrm>
            <a:off x="355600" y="1171254"/>
            <a:ext cx="8665110" cy="5005709"/>
          </a:xfrm>
        </p:spPr>
        <p:txBody>
          <a:bodyPr>
            <a:normAutofit/>
          </a:bodyPr>
          <a:lstStyle/>
          <a:p>
            <a:r>
              <a:rPr lang="cs-CZ" dirty="0">
                <a:latin typeface="Courier New" panose="02070309020205020404" pitchFamily="49" charset="0"/>
                <a:cs typeface="Courier New" panose="02070309020205020404" pitchFamily="49" charset="0"/>
              </a:rPr>
              <a:t>moc/stratifikace/hierarchie/sociální třídy</a:t>
            </a:r>
          </a:p>
          <a:p>
            <a:endParaRPr lang="cs-CZ" dirty="0">
              <a:latin typeface="Courier New" panose="02070309020205020404" pitchFamily="49" charset="0"/>
              <a:cs typeface="Courier New" panose="02070309020205020404" pitchFamily="49" charset="0"/>
            </a:endParaRPr>
          </a:p>
          <a:p>
            <a:r>
              <a:rPr lang="cs-CZ" dirty="0">
                <a:latin typeface="Courier New" panose="02070309020205020404" pitchFamily="49" charset="0"/>
                <a:cs typeface="Courier New" panose="02070309020205020404" pitchFamily="49" charset="0"/>
              </a:rPr>
              <a:t>habitus, sociální pole, kapitál (Teorie jednání)</a:t>
            </a:r>
          </a:p>
          <a:p>
            <a:endParaRPr lang="cs-CZ" dirty="0">
              <a:latin typeface="Courier New" panose="02070309020205020404" pitchFamily="49" charset="0"/>
              <a:cs typeface="Courier New" panose="02070309020205020404" pitchFamily="49" charset="0"/>
            </a:endParaRPr>
          </a:p>
          <a:p>
            <a:r>
              <a:rPr lang="cs-CZ" dirty="0">
                <a:latin typeface="Courier New" panose="02070309020205020404" pitchFamily="49" charset="0"/>
                <a:cs typeface="Courier New" panose="02070309020205020404" pitchFamily="49" charset="0"/>
              </a:rPr>
              <a:t>vkus, symbolické formy  (</a:t>
            </a:r>
            <a:r>
              <a:rPr lang="cs-CZ" dirty="0" err="1">
                <a:latin typeface="Courier New" panose="02070309020205020404" pitchFamily="49" charset="0"/>
                <a:cs typeface="Courier New" panose="02070309020205020404" pitchFamily="49" charset="0"/>
              </a:rPr>
              <a:t>Distinction</a:t>
            </a:r>
            <a:r>
              <a:rPr lang="cs-CZ" dirty="0">
                <a:latin typeface="Courier New" panose="02070309020205020404" pitchFamily="49" charset="0"/>
                <a:cs typeface="Courier New" panose="02070309020205020404" pitchFamily="49" charset="0"/>
              </a:rPr>
              <a:t>)</a:t>
            </a:r>
          </a:p>
          <a:p>
            <a:endParaRPr lang="cs-CZ" dirty="0">
              <a:latin typeface="Courier New" panose="02070309020205020404" pitchFamily="49" charset="0"/>
              <a:cs typeface="Courier New" panose="02070309020205020404" pitchFamily="49" charset="0"/>
            </a:endParaRPr>
          </a:p>
          <a:p>
            <a:r>
              <a:rPr lang="cs-CZ" dirty="0">
                <a:latin typeface="Courier New" panose="02070309020205020404" pitchFamily="49" charset="0"/>
                <a:cs typeface="Courier New" panose="02070309020205020404" pitchFamily="49" charset="0"/>
              </a:rPr>
              <a:t>symbolická moc (Jazyk a symbolická moc)</a:t>
            </a:r>
          </a:p>
          <a:p>
            <a:endParaRPr lang="cs-CZ" dirty="0">
              <a:latin typeface="Courier New" panose="02070309020205020404" pitchFamily="49" charset="0"/>
              <a:cs typeface="Courier New" panose="02070309020205020404" pitchFamily="49" charset="0"/>
            </a:endParaRPr>
          </a:p>
          <a:p>
            <a:endParaRPr lang="cs-CZ" dirty="0">
              <a:latin typeface="Courier New" panose="02070309020205020404" pitchFamily="49" charset="0"/>
              <a:cs typeface="Courier New" panose="02070309020205020404" pitchFamily="49" charset="0"/>
            </a:endParaRPr>
          </a:p>
        </p:txBody>
      </p:sp>
      <p:pic>
        <p:nvPicPr>
          <p:cNvPr id="4" name="Obrázek 3">
            <a:extLst>
              <a:ext uri="{FF2B5EF4-FFF2-40B4-BE49-F238E27FC236}">
                <a16:creationId xmlns:a16="http://schemas.microsoft.com/office/drawing/2014/main" id="{304FC091-50E9-3C54-A889-CB28F9F2E20F}"/>
              </a:ext>
            </a:extLst>
          </p:cNvPr>
          <p:cNvPicPr>
            <a:picLocks noChangeAspect="1"/>
          </p:cNvPicPr>
          <p:nvPr/>
        </p:nvPicPr>
        <p:blipFill>
          <a:blip r:embed="rId2"/>
          <a:stretch>
            <a:fillRect/>
          </a:stretch>
        </p:blipFill>
        <p:spPr>
          <a:xfrm>
            <a:off x="9020710" y="-585627"/>
            <a:ext cx="3171290" cy="7834045"/>
          </a:xfrm>
          <a:prstGeom prst="rect">
            <a:avLst/>
          </a:prstGeom>
        </p:spPr>
      </p:pic>
    </p:spTree>
    <p:extLst>
      <p:ext uri="{BB962C8B-B14F-4D97-AF65-F5344CB8AC3E}">
        <p14:creationId xmlns:p14="http://schemas.microsoft.com/office/powerpoint/2010/main" val="62609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112313-7585-7C74-56B0-02F7EB863BC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39EAA96-8AF1-9490-B143-40EB04398B05}"/>
              </a:ext>
            </a:extLst>
          </p:cNvPr>
          <p:cNvSpPr>
            <a:spLocks noGrp="1"/>
          </p:cNvSpPr>
          <p:nvPr>
            <p:ph idx="1"/>
          </p:nvPr>
        </p:nvSpPr>
        <p:spPr>
          <a:xfrm>
            <a:off x="1" y="4851399"/>
            <a:ext cx="11353800" cy="1325563"/>
          </a:xfrm>
        </p:spPr>
        <p:txBody>
          <a:bodyPr>
            <a:normAutofit/>
          </a:bodyPr>
          <a:lstStyle/>
          <a:p>
            <a:pPr marL="0" indent="0">
              <a:buNone/>
            </a:pPr>
            <a:r>
              <a:rPr lang="cs-CZ" sz="3600" dirty="0">
                <a:latin typeface="Courier New" panose="02070309020205020404" pitchFamily="49" charset="0"/>
                <a:cs typeface="Courier New" panose="02070309020205020404" pitchFamily="49" charset="0"/>
              </a:rPr>
              <a:t>vkus, symbolické formy</a:t>
            </a:r>
            <a:endParaRPr lang="cs-CZ" sz="3600" dirty="0"/>
          </a:p>
        </p:txBody>
      </p:sp>
    </p:spTree>
    <p:extLst>
      <p:ext uri="{BB962C8B-B14F-4D97-AF65-F5344CB8AC3E}">
        <p14:creationId xmlns:p14="http://schemas.microsoft.com/office/powerpoint/2010/main" val="622038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719FEEE-87E1-D4FA-3971-C6BAFE929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9" y="-58906"/>
            <a:ext cx="12263919" cy="691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261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05EBB6-B869-EDF5-5B1B-A791D28DFEAD}"/>
              </a:ext>
            </a:extLst>
          </p:cNvPr>
          <p:cNvSpPr>
            <a:spLocks noGrp="1"/>
          </p:cNvSpPr>
          <p:nvPr>
            <p:ph type="title"/>
          </p:nvPr>
        </p:nvSpPr>
        <p:spPr>
          <a:xfrm>
            <a:off x="0" y="1"/>
            <a:ext cx="11353800" cy="1690688"/>
          </a:xfrm>
        </p:spPr>
        <p:txBody>
          <a:bodyPr/>
          <a:lstStyle/>
          <a:p>
            <a:r>
              <a:rPr lang="cs-CZ" dirty="0" err="1">
                <a:latin typeface="Courier New" panose="02070309020205020404" pitchFamily="49" charset="0"/>
                <a:cs typeface="Courier New" panose="02070309020205020404" pitchFamily="49" charset="0"/>
              </a:rPr>
              <a:t>distinction</a:t>
            </a:r>
            <a:endParaRPr lang="cs-CZ" dirty="0">
              <a:latin typeface="Courier New" panose="02070309020205020404" pitchFamily="49" charset="0"/>
              <a:cs typeface="Courier New" panose="02070309020205020404" pitchFamily="49" charset="0"/>
            </a:endParaRPr>
          </a:p>
        </p:txBody>
      </p:sp>
      <p:sp>
        <p:nvSpPr>
          <p:cNvPr id="3" name="Zástupný obsah 2">
            <a:extLst>
              <a:ext uri="{FF2B5EF4-FFF2-40B4-BE49-F238E27FC236}">
                <a16:creationId xmlns:a16="http://schemas.microsoft.com/office/drawing/2014/main" id="{B9725640-65FB-853C-E3C5-85446DA5B4CA}"/>
              </a:ext>
            </a:extLst>
          </p:cNvPr>
          <p:cNvSpPr>
            <a:spLocks noGrp="1"/>
          </p:cNvSpPr>
          <p:nvPr>
            <p:ph idx="1"/>
          </p:nvPr>
        </p:nvSpPr>
        <p:spPr>
          <a:xfrm>
            <a:off x="226031" y="2044557"/>
            <a:ext cx="11127769" cy="4132406"/>
          </a:xfrm>
        </p:spPr>
        <p:txBody>
          <a:bodyPr/>
          <a:lstStyle/>
          <a:p>
            <a:r>
              <a:rPr lang="cs-CZ" dirty="0">
                <a:latin typeface="Courier New" panose="02070309020205020404" pitchFamily="49" charset="0"/>
                <a:cs typeface="Courier New" panose="02070309020205020404" pitchFamily="49" charset="0"/>
              </a:rPr>
              <a:t>kulturní praktiky a vkus</a:t>
            </a:r>
          </a:p>
        </p:txBody>
      </p:sp>
    </p:spTree>
    <p:extLst>
      <p:ext uri="{BB962C8B-B14F-4D97-AF65-F5344CB8AC3E}">
        <p14:creationId xmlns:p14="http://schemas.microsoft.com/office/powerpoint/2010/main" val="3162504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6F765-A927-31E3-22B0-75AB909E6536}"/>
              </a:ext>
            </a:extLst>
          </p:cNvPr>
          <p:cNvSpPr>
            <a:spLocks noGrp="1"/>
          </p:cNvSpPr>
          <p:nvPr>
            <p:ph type="title"/>
          </p:nvPr>
        </p:nvSpPr>
        <p:spPr>
          <a:xfrm>
            <a:off x="102742" y="365125"/>
            <a:ext cx="4952143" cy="5316484"/>
          </a:xfrm>
        </p:spPr>
        <p:txBody>
          <a:bodyPr>
            <a:normAutofit/>
          </a:bodyPr>
          <a:lstStyle/>
          <a:p>
            <a:r>
              <a:rPr lang="cs-CZ" sz="2800" dirty="0">
                <a:solidFill>
                  <a:srgbClr val="000000"/>
                </a:solidFill>
                <a:latin typeface="Courier New" panose="02070309020205020404" pitchFamily="49" charset="0"/>
                <a:cs typeface="Courier New" panose="02070309020205020404" pitchFamily="49" charset="0"/>
              </a:rPr>
              <a:t>s</a:t>
            </a:r>
            <a:r>
              <a:rPr lang="cs-CZ" sz="2800" b="0" i="0" dirty="0">
                <a:solidFill>
                  <a:srgbClr val="000000"/>
                </a:solidFill>
                <a:effectLst/>
                <a:latin typeface="Courier New" panose="02070309020205020404" pitchFamily="49" charset="0"/>
                <a:cs typeface="Courier New" panose="02070309020205020404" pitchFamily="49" charset="0"/>
              </a:rPr>
              <a:t>chéma sociálního prostoru</a:t>
            </a:r>
            <a:r>
              <a:rPr lang="cs-CZ" sz="2000" b="0" i="0" dirty="0">
                <a:solidFill>
                  <a:srgbClr val="000000"/>
                </a:solidFill>
                <a:effectLst/>
                <a:latin typeface="Courier New" panose="02070309020205020404" pitchFamily="49" charset="0"/>
                <a:cs typeface="Courier New" panose="02070309020205020404" pitchFamily="49" charset="0"/>
              </a:rPr>
              <a:t>. Toto schéma je převzato a upraveno z (</a:t>
            </a:r>
            <a:r>
              <a:rPr lang="cs-CZ" sz="2000" b="0" i="0" dirty="0" err="1">
                <a:solidFill>
                  <a:srgbClr val="000000"/>
                </a:solidFill>
                <a:effectLst/>
                <a:latin typeface="Courier New" panose="02070309020205020404" pitchFamily="49" charset="0"/>
                <a:cs typeface="Courier New" panose="02070309020205020404" pitchFamily="49" charset="0"/>
              </a:rPr>
              <a:t>Bourdieu</a:t>
            </a:r>
            <a:r>
              <a:rPr lang="cs-CZ" sz="2000" b="0" i="0" dirty="0">
                <a:solidFill>
                  <a:srgbClr val="000000"/>
                </a:solidFill>
                <a:effectLst/>
                <a:latin typeface="Courier New" panose="02070309020205020404" pitchFamily="49" charset="0"/>
                <a:cs typeface="Courier New" panose="02070309020205020404" pitchFamily="49" charset="0"/>
              </a:rPr>
              <a:t> [1979]1984_ Sociální prostor francouzské společnosti okolo 70. let 20. století</a:t>
            </a:r>
            <a:endParaRPr lang="cs-CZ" sz="2000" dirty="0">
              <a:latin typeface="Courier New" panose="02070309020205020404" pitchFamily="49" charset="0"/>
              <a:cs typeface="Courier New" panose="02070309020205020404" pitchFamily="49" charset="0"/>
            </a:endParaRPr>
          </a:p>
        </p:txBody>
      </p:sp>
      <p:pic>
        <p:nvPicPr>
          <p:cNvPr id="1026" name="Picture 2">
            <a:extLst>
              <a:ext uri="{FF2B5EF4-FFF2-40B4-BE49-F238E27FC236}">
                <a16:creationId xmlns:a16="http://schemas.microsoft.com/office/drawing/2014/main" id="{5F59302D-515A-B06B-DC1B-BDDE30774A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41879" y="0"/>
            <a:ext cx="6750121" cy="68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3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24A21-4427-48BA-B2A3-9B92F03D3C2D}"/>
              </a:ext>
            </a:extLst>
          </p:cNvPr>
          <p:cNvSpPr>
            <a:spLocks noGrp="1"/>
          </p:cNvSpPr>
          <p:nvPr>
            <p:ph type="ctrTitle"/>
          </p:nvPr>
        </p:nvSpPr>
        <p:spPr>
          <a:xfrm>
            <a:off x="5188449" y="3429000"/>
            <a:ext cx="5479551" cy="2766317"/>
          </a:xfrm>
        </p:spPr>
        <p:txBody>
          <a:bodyPr>
            <a:normAutofit fontScale="90000"/>
          </a:bodyPr>
          <a:lstStyle/>
          <a:p>
            <a:pPr>
              <a:defRPr/>
            </a:pPr>
            <a:r>
              <a:rPr lang="cs-CZ" dirty="0">
                <a:solidFill>
                  <a:srgbClr val="800000"/>
                </a:solidFill>
                <a:latin typeface="Courier New" pitchFamily="49" charset="0"/>
                <a:cs typeface="Courier New" pitchFamily="49" charset="0"/>
              </a:rPr>
              <a:t>symbolická moc </a:t>
            </a:r>
            <a:br>
              <a:rPr lang="cs-CZ" dirty="0">
                <a:solidFill>
                  <a:srgbClr val="800000"/>
                </a:solidFill>
                <a:latin typeface="Courier New" pitchFamily="49" charset="0"/>
                <a:cs typeface="Courier New" pitchFamily="49" charset="0"/>
              </a:rPr>
            </a:br>
            <a:br>
              <a:rPr lang="cs-CZ" dirty="0">
                <a:solidFill>
                  <a:srgbClr val="800000"/>
                </a:solidFill>
                <a:latin typeface="Courier New" pitchFamily="49" charset="0"/>
                <a:cs typeface="Courier New" pitchFamily="49" charset="0"/>
              </a:rPr>
            </a:br>
            <a:br>
              <a:rPr lang="cs-CZ" dirty="0">
                <a:solidFill>
                  <a:srgbClr val="800000"/>
                </a:solidFill>
                <a:latin typeface="Courier New" pitchFamily="49" charset="0"/>
                <a:cs typeface="Courier New" pitchFamily="49" charset="0"/>
              </a:rPr>
            </a:br>
            <a:endParaRPr lang="cs-CZ" sz="2700" dirty="0">
              <a:latin typeface="Courier New" pitchFamily="49" charset="0"/>
              <a:cs typeface="Courier New" pitchFamily="49" charset="0"/>
            </a:endParaRPr>
          </a:p>
        </p:txBody>
      </p:sp>
      <p:sp>
        <p:nvSpPr>
          <p:cNvPr id="4" name="Podnadpis 3">
            <a:extLst>
              <a:ext uri="{FF2B5EF4-FFF2-40B4-BE49-F238E27FC236}">
                <a16:creationId xmlns:a16="http://schemas.microsoft.com/office/drawing/2014/main" id="{6BC8C01D-F8E8-42D1-BB38-01056F89A021}"/>
              </a:ext>
            </a:extLst>
          </p:cNvPr>
          <p:cNvSpPr>
            <a:spLocks noGrp="1"/>
          </p:cNvSpPr>
          <p:nvPr>
            <p:ph type="subTitle" idx="1"/>
          </p:nvPr>
        </p:nvSpPr>
        <p:spPr>
          <a:xfrm>
            <a:off x="-215757" y="6453188"/>
            <a:ext cx="5003657" cy="404812"/>
          </a:xfrm>
        </p:spPr>
        <p:txBody>
          <a:bodyPr>
            <a:normAutofit fontScale="62500" lnSpcReduction="20000"/>
          </a:bodyPr>
          <a:lstStyle/>
          <a:p>
            <a:pPr>
              <a:defRPr/>
            </a:pPr>
            <a:r>
              <a:rPr lang="cs-CZ" dirty="0"/>
              <a:t>http://blogs.walkerart.org/performingarts/author/saloon/</a:t>
            </a:r>
          </a:p>
        </p:txBody>
      </p:sp>
      <p:pic>
        <p:nvPicPr>
          <p:cNvPr id="47108" name="Picture 3">
            <a:extLst>
              <a:ext uri="{FF2B5EF4-FFF2-40B4-BE49-F238E27FC236}">
                <a16:creationId xmlns:a16="http://schemas.microsoft.com/office/drawing/2014/main" id="{F00A7180-523B-4F58-8E07-37AF94BCF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87900" cy="64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7B44E2B-7FE7-46CC-BF52-05C75C86B8F7}"/>
              </a:ext>
            </a:extLst>
          </p:cNvPr>
          <p:cNvSpPr>
            <a:spLocks noGrp="1" noChangeArrowheads="1"/>
          </p:cNvSpPr>
          <p:nvPr>
            <p:ph type="title"/>
          </p:nvPr>
        </p:nvSpPr>
        <p:spPr>
          <a:xfrm>
            <a:off x="0" y="0"/>
            <a:ext cx="9182099" cy="2230438"/>
          </a:xfrm>
        </p:spPr>
        <p:txBody>
          <a:bodyPr>
            <a:normAutofit fontScale="90000"/>
          </a:bodyPr>
          <a:lstStyle/>
          <a:p>
            <a:pPr algn="l" eaLnBrk="1" hangingPunct="1">
              <a:defRPr/>
            </a:pPr>
            <a:r>
              <a:rPr lang="cs-CZ" altLang="cs-CZ" sz="4000" dirty="0">
                <a:solidFill>
                  <a:srgbClr val="A50021"/>
                </a:solidFill>
                <a:latin typeface="Courier New" panose="02070309020205020404" pitchFamily="49" charset="0"/>
                <a:cs typeface="Courier New" panose="02070309020205020404" pitchFamily="49" charset="0"/>
              </a:rPr>
              <a:t>Pierre BOURDIEU: </a:t>
            </a:r>
            <a:br>
              <a:rPr lang="cs-CZ" altLang="cs-CZ" sz="4000" dirty="0">
                <a:solidFill>
                  <a:srgbClr val="A50021"/>
                </a:solidFill>
                <a:latin typeface="Courier New" panose="02070309020205020404" pitchFamily="49" charset="0"/>
                <a:cs typeface="Courier New" panose="02070309020205020404" pitchFamily="49" charset="0"/>
              </a:rPr>
            </a:br>
            <a:r>
              <a:rPr lang="cs-CZ" altLang="cs-CZ" sz="4000" dirty="0">
                <a:solidFill>
                  <a:srgbClr val="A50021"/>
                </a:solidFill>
                <a:latin typeface="Courier New" panose="02070309020205020404" pitchFamily="49" charset="0"/>
                <a:cs typeface="Courier New" panose="02070309020205020404" pitchFamily="49" charset="0"/>
              </a:rPr>
              <a:t>symbolická moc</a:t>
            </a:r>
            <a:br>
              <a:rPr lang="cs-CZ" altLang="cs-CZ" dirty="0">
                <a:solidFill>
                  <a:srgbClr val="A50021"/>
                </a:solidFill>
                <a:latin typeface="Calibri Light" panose="020F0302020204030204" pitchFamily="34" charset="0"/>
              </a:rPr>
            </a:br>
            <a:br>
              <a:rPr lang="cs-CZ" altLang="cs-CZ" dirty="0">
                <a:solidFill>
                  <a:srgbClr val="A50021"/>
                </a:solidFill>
                <a:latin typeface="Calibri Light" panose="020F0302020204030204" pitchFamily="34" charset="0"/>
              </a:rPr>
            </a:br>
            <a:endParaRPr lang="cs-CZ" altLang="cs-CZ" dirty="0">
              <a:solidFill>
                <a:srgbClr val="A50021"/>
              </a:solidFill>
              <a:latin typeface="Calibri Light" panose="020F0302020204030204" pitchFamily="34" charset="0"/>
            </a:endParaRPr>
          </a:p>
        </p:txBody>
      </p:sp>
      <p:sp>
        <p:nvSpPr>
          <p:cNvPr id="27651" name="Rectangle 3">
            <a:extLst>
              <a:ext uri="{FF2B5EF4-FFF2-40B4-BE49-F238E27FC236}">
                <a16:creationId xmlns:a16="http://schemas.microsoft.com/office/drawing/2014/main" id="{D5B74FA2-0A78-4439-AA7F-374CCC7D2D95}"/>
              </a:ext>
            </a:extLst>
          </p:cNvPr>
          <p:cNvSpPr>
            <a:spLocks noGrp="1" noChangeArrowheads="1"/>
          </p:cNvSpPr>
          <p:nvPr>
            <p:ph type="body" idx="1"/>
          </p:nvPr>
        </p:nvSpPr>
        <p:spPr>
          <a:xfrm>
            <a:off x="0" y="1736333"/>
            <a:ext cx="12192000" cy="5121668"/>
          </a:xfrm>
        </p:spPr>
        <p:txBody>
          <a:bodyPr>
            <a:normAutofit lnSpcReduction="10000"/>
          </a:bodyPr>
          <a:lstStyle/>
          <a:p>
            <a:pPr eaLnBrk="1" hangingPunct="1">
              <a:lnSpc>
                <a:spcPct val="80000"/>
              </a:lnSpc>
              <a:buClr>
                <a:srgbClr val="990000"/>
              </a:buClr>
              <a:defRPr/>
            </a:pPr>
            <a:r>
              <a:rPr lang="cs-CZ" altLang="cs-CZ" dirty="0">
                <a:latin typeface="Courier New" panose="02070309020205020404" pitchFamily="49" charset="0"/>
                <a:cs typeface="Courier New" panose="02070309020205020404" pitchFamily="49" charset="0"/>
              </a:rPr>
              <a:t>nejen moc nad materiálním, fyzické násilí, ale také symbolická moc (svět jako soubor znaků) </a:t>
            </a:r>
            <a:r>
              <a:rPr lang="cs-CZ" altLang="cs-CZ" sz="2700" dirty="0">
                <a:latin typeface="Courier New" panose="02070309020205020404" pitchFamily="49" charset="0"/>
                <a:cs typeface="Courier New" panose="02070309020205020404" pitchFamily="49" charset="0"/>
              </a:rPr>
              <a:t>symbolická moc: </a:t>
            </a:r>
            <a:r>
              <a:rPr lang="cs-CZ" altLang="cs-CZ" dirty="0">
                <a:latin typeface="Courier New" panose="02070309020205020404" pitchFamily="49" charset="0"/>
                <a:cs typeface="Courier New" panose="02070309020205020404" pitchFamily="49" charset="0"/>
              </a:rPr>
              <a:t>je schopna konat pomocí slov</a:t>
            </a:r>
            <a:endParaRPr lang="cs-CZ" altLang="cs-CZ" b="1" dirty="0">
              <a:latin typeface="Courier New" panose="02070309020205020404" pitchFamily="49" charset="0"/>
              <a:cs typeface="Courier New" panose="02070309020205020404" pitchFamily="49" charset="0"/>
            </a:endParaRPr>
          </a:p>
          <a:p>
            <a:pPr eaLnBrk="1" hangingPunct="1">
              <a:lnSpc>
                <a:spcPct val="80000"/>
              </a:lnSpc>
              <a:buClr>
                <a:srgbClr val="990000"/>
              </a:buClr>
              <a:defRPr/>
            </a:pPr>
            <a:endParaRPr lang="cs-CZ" altLang="cs-CZ" dirty="0">
              <a:latin typeface="Courier New" panose="02070309020205020404" pitchFamily="49" charset="0"/>
              <a:cs typeface="Courier New" panose="02070309020205020404" pitchFamily="49" charset="0"/>
            </a:endParaRPr>
          </a:p>
          <a:p>
            <a:pPr eaLnBrk="1" hangingPunct="1">
              <a:lnSpc>
                <a:spcPct val="80000"/>
              </a:lnSpc>
              <a:buClr>
                <a:srgbClr val="990000"/>
              </a:buClr>
              <a:defRPr/>
            </a:pPr>
            <a:r>
              <a:rPr lang="cs-CZ" altLang="cs-CZ" dirty="0">
                <a:latin typeface="Courier New" panose="02070309020205020404" pitchFamily="49" charset="0"/>
                <a:cs typeface="Courier New" panose="02070309020205020404" pitchFamily="49" charset="0"/>
              </a:rPr>
              <a:t>vědět znamená ovládat kód, vědění o světě jako symbolickém světě </a:t>
            </a:r>
          </a:p>
          <a:p>
            <a:pPr lvl="1" eaLnBrk="1" hangingPunct="1">
              <a:lnSpc>
                <a:spcPct val="80000"/>
              </a:lnSpc>
              <a:buClr>
                <a:srgbClr val="990000"/>
              </a:buClr>
              <a:buFont typeface="Arial" panose="020B0604020202020204" pitchFamily="34" charset="0"/>
              <a:buChar char="•"/>
              <a:defRPr/>
            </a:pPr>
            <a:r>
              <a:rPr lang="cs-CZ" altLang="cs-CZ" dirty="0">
                <a:latin typeface="Courier New" panose="02070309020205020404" pitchFamily="49" charset="0"/>
                <a:cs typeface="Courier New" panose="02070309020205020404" pitchFamily="49" charset="0"/>
              </a:rPr>
              <a:t>Příklad: znalost sýrů, pití čaje, móda</a:t>
            </a:r>
          </a:p>
          <a:p>
            <a:pPr lvl="1" eaLnBrk="1" hangingPunct="1">
              <a:lnSpc>
                <a:spcPct val="80000"/>
              </a:lnSpc>
              <a:buClr>
                <a:srgbClr val="990000"/>
              </a:buClr>
              <a:buFont typeface="Arial" panose="020B0604020202020204" pitchFamily="34" charset="0"/>
              <a:buChar char="•"/>
              <a:defRPr/>
            </a:pPr>
            <a:endParaRPr lang="cs-CZ" altLang="cs-CZ" dirty="0">
              <a:latin typeface="Courier New" panose="02070309020205020404" pitchFamily="49" charset="0"/>
              <a:cs typeface="Courier New" panose="02070309020205020404" pitchFamily="49" charset="0"/>
            </a:endParaRPr>
          </a:p>
          <a:p>
            <a:pPr eaLnBrk="1" hangingPunct="1">
              <a:lnSpc>
                <a:spcPct val="80000"/>
              </a:lnSpc>
              <a:buClr>
                <a:srgbClr val="990000"/>
              </a:buClr>
              <a:defRPr/>
            </a:pPr>
            <a:r>
              <a:rPr lang="cs-CZ" altLang="cs-CZ" dirty="0">
                <a:latin typeface="Courier New" panose="02070309020205020404" pitchFamily="49" charset="0"/>
                <a:cs typeface="Courier New" panose="02070309020205020404" pitchFamily="49" charset="0"/>
              </a:rPr>
              <a:t>vnímací a hodnotící kritéria vychází z jazyka a mají náboj symbolické moci. </a:t>
            </a:r>
          </a:p>
          <a:p>
            <a:pPr eaLnBrk="1" hangingPunct="1">
              <a:lnSpc>
                <a:spcPct val="80000"/>
              </a:lnSpc>
              <a:buClr>
                <a:srgbClr val="990000"/>
              </a:buClr>
              <a:defRPr/>
            </a:pPr>
            <a:endParaRPr lang="cs-CZ" altLang="cs-CZ" dirty="0">
              <a:latin typeface="Courier New" panose="02070309020205020404" pitchFamily="49" charset="0"/>
              <a:cs typeface="Courier New" panose="02070309020205020404" pitchFamily="49" charset="0"/>
            </a:endParaRPr>
          </a:p>
          <a:p>
            <a:pPr eaLnBrk="1" hangingPunct="1">
              <a:lnSpc>
                <a:spcPct val="80000"/>
              </a:lnSpc>
              <a:buClr>
                <a:srgbClr val="990000"/>
              </a:buClr>
              <a:defRPr/>
            </a:pPr>
            <a:r>
              <a:rPr lang="cs-CZ" altLang="cs-CZ" dirty="0">
                <a:latin typeface="Courier New" panose="02070309020205020404" pitchFamily="49" charset="0"/>
                <a:cs typeface="Courier New" panose="02070309020205020404" pitchFamily="49" charset="0"/>
              </a:rPr>
              <a:t>kategorie vytvářející minimální konsensus o sociálním světě, světa zdravého rozumu_ hudba, umění</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8A890DC-9C84-4D8E-9776-7194164CB975}"/>
              </a:ext>
            </a:extLst>
          </p:cNvPr>
          <p:cNvSpPr>
            <a:spLocks noGrp="1" noChangeArrowheads="1"/>
          </p:cNvSpPr>
          <p:nvPr>
            <p:ph type="title"/>
          </p:nvPr>
        </p:nvSpPr>
        <p:spPr>
          <a:xfrm>
            <a:off x="143838" y="1"/>
            <a:ext cx="9381162" cy="1412875"/>
          </a:xfrm>
        </p:spPr>
        <p:txBody>
          <a:bodyPr/>
          <a:lstStyle/>
          <a:p>
            <a:pPr algn="l" eaLnBrk="1" hangingPunct="1"/>
            <a:r>
              <a:rPr lang="cs-CZ" altLang="cs-CZ" sz="3600" dirty="0">
                <a:solidFill>
                  <a:srgbClr val="A50021"/>
                </a:solidFill>
                <a:latin typeface="Courier New" panose="02070309020205020404" pitchFamily="49" charset="0"/>
                <a:cs typeface="Courier New" panose="02070309020205020404" pitchFamily="49" charset="0"/>
              </a:rPr>
              <a:t>Pierre </a:t>
            </a:r>
            <a:r>
              <a:rPr lang="cs-CZ" altLang="cs-CZ" sz="3600" dirty="0" err="1">
                <a:solidFill>
                  <a:srgbClr val="A50021"/>
                </a:solidFill>
                <a:latin typeface="Courier New" panose="02070309020205020404" pitchFamily="49" charset="0"/>
                <a:cs typeface="Courier New" panose="02070309020205020404" pitchFamily="49" charset="0"/>
              </a:rPr>
              <a:t>Bourdieu</a:t>
            </a:r>
            <a:r>
              <a:rPr lang="cs-CZ" altLang="cs-CZ" sz="3600" dirty="0">
                <a:solidFill>
                  <a:srgbClr val="A50021"/>
                </a:solidFill>
                <a:latin typeface="Courier New" panose="02070309020205020404" pitchFamily="49" charset="0"/>
                <a:cs typeface="Courier New" panose="02070309020205020404" pitchFamily="49" charset="0"/>
              </a:rPr>
              <a:t>_ symbolická moc</a:t>
            </a:r>
            <a:br>
              <a:rPr lang="cs-CZ" altLang="cs-CZ" sz="3000" dirty="0">
                <a:solidFill>
                  <a:srgbClr val="990000"/>
                </a:solidFill>
                <a:latin typeface="Trebuchet MS" panose="020B0603020202020204" pitchFamily="34" charset="0"/>
              </a:rPr>
            </a:br>
            <a:endParaRPr lang="cs-CZ" altLang="cs-CZ" sz="3000" dirty="0">
              <a:solidFill>
                <a:srgbClr val="990000"/>
              </a:solidFill>
              <a:latin typeface="Trebuchet MS" panose="020B0603020202020204" pitchFamily="34" charset="0"/>
            </a:endParaRPr>
          </a:p>
        </p:txBody>
      </p:sp>
      <p:sp>
        <p:nvSpPr>
          <p:cNvPr id="28675" name="Rectangle 3">
            <a:extLst>
              <a:ext uri="{FF2B5EF4-FFF2-40B4-BE49-F238E27FC236}">
                <a16:creationId xmlns:a16="http://schemas.microsoft.com/office/drawing/2014/main" id="{63C40AC4-53AE-492E-989A-6AB6AB4DF22A}"/>
              </a:ext>
            </a:extLst>
          </p:cNvPr>
          <p:cNvSpPr>
            <a:spLocks noGrp="1" noChangeArrowheads="1"/>
          </p:cNvSpPr>
          <p:nvPr>
            <p:ph type="body" idx="1"/>
          </p:nvPr>
        </p:nvSpPr>
        <p:spPr>
          <a:xfrm>
            <a:off x="143838" y="1243174"/>
            <a:ext cx="12048162" cy="5614826"/>
          </a:xfrm>
        </p:spPr>
        <p:txBody>
          <a:bodyPr>
            <a:normAutofit/>
          </a:bodyPr>
          <a:lstStyle/>
          <a:p>
            <a:pPr eaLnBrk="1" hangingPunct="1">
              <a:lnSpc>
                <a:spcPct val="80000"/>
              </a:lnSpc>
              <a:buClr>
                <a:srgbClr val="990000"/>
              </a:buClr>
              <a:buFont typeface="Arial" panose="020B0604020202020204" pitchFamily="34" charset="0"/>
              <a:buChar char="•"/>
              <a:defRPr/>
            </a:pPr>
            <a:r>
              <a:rPr lang="cs-CZ" altLang="cs-CZ" dirty="0">
                <a:latin typeface="Courier New" panose="02070309020205020404" pitchFamily="49" charset="0"/>
                <a:cs typeface="Courier New" panose="02070309020205020404" pitchFamily="49" charset="0"/>
              </a:rPr>
              <a:t>symbolické vlastnictví </a:t>
            </a:r>
            <a:r>
              <a:rPr lang="cs-CZ" altLang="cs-CZ" sz="1800" dirty="0">
                <a:latin typeface="Courier New" panose="02070309020205020404" pitchFamily="49" charset="0"/>
                <a:cs typeface="Courier New" panose="02070309020205020404" pitchFamily="49" charset="0"/>
              </a:rPr>
              <a:t>(šlechtické tituly, univerzitní diplomy, celebrity),oficiální nominace: monopol na legitimní symbolický nátlak: instituce vzdělání, média role STÁTU</a:t>
            </a:r>
          </a:p>
          <a:p>
            <a:pPr eaLnBrk="1" hangingPunct="1">
              <a:lnSpc>
                <a:spcPct val="80000"/>
              </a:lnSpc>
              <a:buClr>
                <a:srgbClr val="990000"/>
              </a:buClr>
              <a:buFont typeface="Arial" panose="020B0604020202020204" pitchFamily="34" charset="0"/>
              <a:buChar char="•"/>
              <a:defRPr/>
            </a:pPr>
            <a:endParaRPr lang="cs-CZ" altLang="cs-CZ" sz="1800" b="1" dirty="0">
              <a:latin typeface="Courier New" panose="02070309020205020404" pitchFamily="49" charset="0"/>
              <a:cs typeface="Courier New" panose="02070309020205020404" pitchFamily="49" charset="0"/>
            </a:endParaRPr>
          </a:p>
          <a:p>
            <a:pPr eaLnBrk="1" hangingPunct="1">
              <a:lnSpc>
                <a:spcPct val="80000"/>
              </a:lnSpc>
              <a:buClr>
                <a:srgbClr val="990000"/>
              </a:buClr>
              <a:buFont typeface="Arial" panose="020B0604020202020204" pitchFamily="34" charset="0"/>
              <a:buChar char="•"/>
              <a:defRPr/>
            </a:pPr>
            <a:r>
              <a:rPr lang="cs-CZ" altLang="cs-CZ" dirty="0">
                <a:latin typeface="Courier New" panose="02070309020205020404" pitchFamily="49" charset="0"/>
                <a:cs typeface="Courier New" panose="02070309020205020404" pitchFamily="49" charset="0"/>
              </a:rPr>
              <a:t>skupiny, třídy, regiony, národy, etnika </a:t>
            </a:r>
            <a:r>
              <a:rPr lang="cs-CZ" altLang="cs-CZ" sz="1800" dirty="0">
                <a:latin typeface="Courier New" panose="02070309020205020404" pitchFamily="49" charset="0"/>
                <a:cs typeface="Courier New" panose="02070309020205020404" pitchFamily="49" charset="0"/>
              </a:rPr>
              <a:t>jsou definované pomocí označení, uznání. Existence x neexistence skupin (tříd, ras, etnik, genderu)</a:t>
            </a:r>
          </a:p>
          <a:p>
            <a:pPr eaLnBrk="1" hangingPunct="1">
              <a:lnSpc>
                <a:spcPct val="80000"/>
              </a:lnSpc>
              <a:buClr>
                <a:srgbClr val="990000"/>
              </a:buClr>
              <a:buFont typeface="Arial" panose="020B0604020202020204" pitchFamily="34" charset="0"/>
              <a:buChar char="•"/>
              <a:defRPr/>
            </a:pPr>
            <a:endParaRPr lang="cs-CZ" altLang="cs-CZ" sz="1800" b="1" dirty="0">
              <a:latin typeface="Courier New" panose="02070309020205020404" pitchFamily="49" charset="0"/>
              <a:cs typeface="Courier New" panose="02070309020205020404" pitchFamily="49" charset="0"/>
            </a:endParaRPr>
          </a:p>
          <a:p>
            <a:pPr eaLnBrk="1" hangingPunct="1">
              <a:lnSpc>
                <a:spcPct val="80000"/>
              </a:lnSpc>
              <a:buClr>
                <a:srgbClr val="990000"/>
              </a:buClr>
              <a:buFont typeface="Arial" panose="020B0604020202020204" pitchFamily="34" charset="0"/>
              <a:buChar char="•"/>
              <a:defRPr/>
            </a:pPr>
            <a:r>
              <a:rPr lang="cs-CZ" altLang="cs-CZ" dirty="0">
                <a:latin typeface="Courier New" panose="02070309020205020404" pitchFamily="49" charset="0"/>
                <a:cs typeface="Courier New" panose="02070309020205020404" pitchFamily="49" charset="0"/>
              </a:rPr>
              <a:t>symbolická moc: je zápasem o klasifikaci: </a:t>
            </a:r>
            <a:r>
              <a:rPr lang="cs-CZ" altLang="cs-CZ" sz="1800" dirty="0">
                <a:latin typeface="Courier New" panose="02070309020205020404" pitchFamily="49" charset="0"/>
                <a:cs typeface="Courier New" panose="02070309020205020404" pitchFamily="49" charset="0"/>
              </a:rPr>
              <a:t> schopnost prosadit určité nazírání, určité klasifikace je politickou mocí. Je to moc ustavovat skupiny a manipulovat s jejich pojetím.</a:t>
            </a:r>
          </a:p>
          <a:p>
            <a:pPr marL="0" indent="0">
              <a:lnSpc>
                <a:spcPct val="80000"/>
              </a:lnSpc>
              <a:buClr>
                <a:srgbClr val="990000"/>
              </a:buClr>
              <a:buNone/>
              <a:defRPr/>
            </a:pPr>
            <a:r>
              <a:rPr lang="cs-CZ" altLang="cs-CZ" sz="1800" dirty="0">
                <a:latin typeface="Courier New" panose="02070309020205020404" pitchFamily="49" charset="0"/>
                <a:cs typeface="Courier New" panose="02070309020205020404" pitchFamily="49" charset="0"/>
              </a:rPr>
              <a:t> </a:t>
            </a:r>
          </a:p>
          <a:p>
            <a:pPr eaLnBrk="1" hangingPunct="1">
              <a:lnSpc>
                <a:spcPct val="80000"/>
              </a:lnSpc>
              <a:buClr>
                <a:srgbClr val="990000"/>
              </a:buClr>
              <a:buFont typeface="Arial" panose="020B0604020202020204" pitchFamily="34" charset="0"/>
              <a:buChar char="•"/>
              <a:defRPr/>
            </a:pPr>
            <a:r>
              <a:rPr lang="cs-CZ" altLang="cs-CZ" dirty="0">
                <a:latin typeface="Courier New" panose="02070309020205020404" pitchFamily="49" charset="0"/>
                <a:cs typeface="Courier New" panose="02070309020205020404" pitchFamily="49" charset="0"/>
              </a:rPr>
              <a:t>existence mluvčích, nositelů </a:t>
            </a:r>
            <a:r>
              <a:rPr lang="cs-CZ" altLang="cs-CZ" sz="1800" dirty="0">
                <a:latin typeface="Courier New" panose="02070309020205020404" pitchFamily="49" charset="0"/>
                <a:cs typeface="Courier New" panose="02070309020205020404" pitchFamily="49" charset="0"/>
              </a:rPr>
              <a:t>(byla válka a nikdo tam nepřišel…) třída, etnikum, … existuje jen tehdy, pokud má nějaké nositele a ti mají legitimní pověření od skupiny, kterou zastupují. </a:t>
            </a:r>
            <a:r>
              <a:rPr lang="cs-CZ" altLang="cs-CZ" dirty="0">
                <a:latin typeface="Courier New" panose="02070309020205020404" pitchFamily="49" charset="0"/>
                <a:cs typeface="Courier New" panose="02070309020205020404" pitchFamily="49" charset="0"/>
              </a:rPr>
              <a:t>Vždy </a:t>
            </a:r>
            <a:r>
              <a:rPr lang="cs-CZ" altLang="cs-CZ" sz="1800" dirty="0">
                <a:latin typeface="Courier New" panose="02070309020205020404" pitchFamily="49" charset="0"/>
                <a:cs typeface="Courier New" panose="02070309020205020404" pitchFamily="49" charset="0"/>
              </a:rPr>
              <a:t>probíhají symbolické boje není nikdy monopol absolutní</a:t>
            </a:r>
          </a:p>
          <a:p>
            <a:pPr eaLnBrk="1" hangingPunct="1">
              <a:lnSpc>
                <a:spcPct val="80000"/>
              </a:lnSpc>
              <a:defRPr/>
            </a:pPr>
            <a:endParaRPr lang="cs-CZ" altLang="cs-CZ"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06BA8C-4FC1-4A75-8C3F-9DBD76EC613D}"/>
              </a:ext>
            </a:extLst>
          </p:cNvPr>
          <p:cNvSpPr>
            <a:spLocks noGrp="1"/>
          </p:cNvSpPr>
          <p:nvPr>
            <p:ph type="title"/>
          </p:nvPr>
        </p:nvSpPr>
        <p:spPr>
          <a:xfrm>
            <a:off x="0" y="174660"/>
            <a:ext cx="10210800" cy="1242977"/>
          </a:xfrm>
        </p:spPr>
        <p:txBody>
          <a:bodyPr>
            <a:normAutofit fontScale="90000"/>
          </a:bodyPr>
          <a:lstStyle/>
          <a:p>
            <a:pPr algn="l">
              <a:defRPr/>
            </a:pPr>
            <a:r>
              <a:rPr lang="cs-CZ" dirty="0" err="1">
                <a:solidFill>
                  <a:srgbClr val="990000"/>
                </a:solidFill>
                <a:latin typeface="Courier New" pitchFamily="49" charset="0"/>
                <a:cs typeface="Courier New" pitchFamily="49" charset="0"/>
              </a:rPr>
              <a:t>Bourdieu</a:t>
            </a:r>
            <a:br>
              <a:rPr lang="cs-CZ" dirty="0">
                <a:solidFill>
                  <a:srgbClr val="990000"/>
                </a:solidFill>
                <a:latin typeface="Courier New" pitchFamily="49" charset="0"/>
                <a:cs typeface="Courier New" pitchFamily="49" charset="0"/>
              </a:rPr>
            </a:br>
            <a:r>
              <a:rPr lang="cs-CZ" dirty="0">
                <a:solidFill>
                  <a:srgbClr val="990000"/>
                </a:solidFill>
                <a:latin typeface="Courier New" pitchFamily="49" charset="0"/>
                <a:cs typeface="Courier New" pitchFamily="49" charset="0"/>
              </a:rPr>
              <a:t>symbolická moc</a:t>
            </a:r>
          </a:p>
        </p:txBody>
      </p:sp>
      <p:sp>
        <p:nvSpPr>
          <p:cNvPr id="3" name="Zástupný symbol pro obsah 2">
            <a:extLst>
              <a:ext uri="{FF2B5EF4-FFF2-40B4-BE49-F238E27FC236}">
                <a16:creationId xmlns:a16="http://schemas.microsoft.com/office/drawing/2014/main" id="{913F3567-E0F0-4E27-B602-3B7C77D7E573}"/>
              </a:ext>
            </a:extLst>
          </p:cNvPr>
          <p:cNvSpPr>
            <a:spLocks noGrp="1"/>
          </p:cNvSpPr>
          <p:nvPr>
            <p:ph idx="1"/>
          </p:nvPr>
        </p:nvSpPr>
        <p:spPr>
          <a:xfrm>
            <a:off x="184935" y="1972638"/>
            <a:ext cx="12007065" cy="4885362"/>
          </a:xfrm>
        </p:spPr>
        <p:txBody>
          <a:bodyPr>
            <a:normAutofit fontScale="92500" lnSpcReduction="10000"/>
          </a:bodyPr>
          <a:lstStyle/>
          <a:p>
            <a:pPr>
              <a:buClr>
                <a:srgbClr val="800000"/>
              </a:buClr>
              <a:defRPr/>
            </a:pPr>
            <a:r>
              <a:rPr lang="cs-CZ" dirty="0" err="1">
                <a:latin typeface="Courier New" panose="02070309020205020404" pitchFamily="49" charset="0"/>
                <a:cs typeface="Courier New" panose="02070309020205020404" pitchFamily="49" charset="0"/>
              </a:rPr>
              <a:t>Kabylští</a:t>
            </a:r>
            <a:r>
              <a:rPr lang="cs-CZ" dirty="0">
                <a:latin typeface="Courier New" panose="02070309020205020404" pitchFamily="49" charset="0"/>
                <a:cs typeface="Courier New" panose="02070309020205020404" pitchFamily="49" charset="0"/>
              </a:rPr>
              <a:t> Berberové</a:t>
            </a:r>
          </a:p>
          <a:p>
            <a:pPr>
              <a:buClr>
                <a:srgbClr val="800000"/>
              </a:buClr>
              <a:defRPr/>
            </a:pPr>
            <a:r>
              <a:rPr lang="cs-CZ" dirty="0">
                <a:latin typeface="Courier New" panose="02070309020205020404" pitchFamily="49" charset="0"/>
                <a:cs typeface="Courier New" panose="02070309020205020404" pitchFamily="49" charset="0"/>
              </a:rPr>
              <a:t>jazyk (</a:t>
            </a:r>
            <a:r>
              <a:rPr lang="cs-CZ" dirty="0" err="1">
                <a:latin typeface="Courier New" panose="02070309020205020404" pitchFamily="49" charset="0"/>
                <a:cs typeface="Courier New" panose="02070309020205020404" pitchFamily="49" charset="0"/>
              </a:rPr>
              <a:t>performativita</a:t>
            </a:r>
            <a:r>
              <a:rPr lang="cs-CZ" dirty="0">
                <a:latin typeface="Courier New" panose="02070309020205020404" pitchFamily="49" charset="0"/>
                <a:cs typeface="Courier New" panose="02070309020205020404" pitchFamily="49" charset="0"/>
              </a:rPr>
              <a:t> – Austin)</a:t>
            </a:r>
          </a:p>
          <a:p>
            <a:pPr>
              <a:buClr>
                <a:srgbClr val="800000"/>
              </a:buClr>
              <a:defRPr/>
            </a:pPr>
            <a:r>
              <a:rPr lang="cs-CZ" dirty="0">
                <a:latin typeface="Courier New" panose="02070309020205020404" pitchFamily="49" charset="0"/>
                <a:cs typeface="Courier New" panose="02070309020205020404" pitchFamily="49" charset="0"/>
              </a:rPr>
              <a:t>jazyk není jen intelektualistickým objektem výzkumu</a:t>
            </a:r>
          </a:p>
          <a:p>
            <a:pPr lvl="1">
              <a:buClr>
                <a:srgbClr val="800000"/>
              </a:buClr>
              <a:buFont typeface="Arial" pitchFamily="34" charset="0"/>
              <a:buChar char="•"/>
              <a:defRPr/>
            </a:pPr>
            <a:r>
              <a:rPr lang="cs-CZ" sz="3200" dirty="0">
                <a:latin typeface="Courier New" panose="02070309020205020404" pitchFamily="49" charset="0"/>
                <a:cs typeface="Courier New" panose="02070309020205020404" pitchFamily="49" charset="0"/>
              </a:rPr>
              <a:t>umožňuje intersubjektivitu, vytváří realitu</a:t>
            </a:r>
          </a:p>
          <a:p>
            <a:pPr lvl="1">
              <a:buClr>
                <a:srgbClr val="800000"/>
              </a:buClr>
              <a:buFont typeface="Arial" pitchFamily="34" charset="0"/>
              <a:buChar char="•"/>
              <a:defRPr/>
            </a:pPr>
            <a:r>
              <a:rPr lang="cs-CZ" sz="3200" dirty="0">
                <a:latin typeface="Courier New" panose="02070309020205020404" pitchFamily="49" charset="0"/>
                <a:cs typeface="Courier New" panose="02070309020205020404" pitchFamily="49" charset="0"/>
              </a:rPr>
              <a:t>jazyk je nástrojem akce a moci</a:t>
            </a:r>
          </a:p>
          <a:p>
            <a:pPr>
              <a:buClr>
                <a:srgbClr val="800000"/>
              </a:buClr>
              <a:defRPr/>
            </a:pPr>
            <a:r>
              <a:rPr lang="cs-CZ" dirty="0">
                <a:latin typeface="Courier New" panose="02070309020205020404" pitchFamily="49" charset="0"/>
                <a:cs typeface="Courier New" panose="02070309020205020404" pitchFamily="49" charset="0"/>
              </a:rPr>
              <a:t>symbolické násilí, každodenní praxe jazyka</a:t>
            </a:r>
          </a:p>
          <a:p>
            <a:pPr>
              <a:buClr>
                <a:srgbClr val="800000"/>
              </a:buClr>
              <a:defRPr/>
            </a:pPr>
            <a:r>
              <a:rPr lang="cs-CZ" dirty="0">
                <a:latin typeface="Courier New" panose="02070309020205020404" pitchFamily="49" charset="0"/>
                <a:cs typeface="Courier New" panose="02070309020205020404" pitchFamily="49" charset="0"/>
              </a:rPr>
              <a:t>nerovnost</a:t>
            </a:r>
          </a:p>
          <a:p>
            <a:pPr lvl="1">
              <a:buClr>
                <a:srgbClr val="800000"/>
              </a:buClr>
              <a:buFont typeface="Arial" pitchFamily="34" charset="0"/>
              <a:buChar char="•"/>
              <a:defRPr/>
            </a:pPr>
            <a:r>
              <a:rPr lang="cs-CZ" sz="3200" dirty="0">
                <a:latin typeface="Courier New" panose="02070309020205020404" pitchFamily="49" charset="0"/>
                <a:cs typeface="Courier New" panose="02070309020205020404" pitchFamily="49" charset="0"/>
              </a:rPr>
              <a:t>nerovnost ekonomická je důsledkem </a:t>
            </a:r>
            <a:r>
              <a:rPr lang="cs-CZ" sz="3600" dirty="0">
                <a:latin typeface="Courier New" panose="02070309020205020404" pitchFamily="49" charset="0"/>
                <a:cs typeface="Courier New" panose="02070309020205020404" pitchFamily="49" charset="0"/>
              </a:rPr>
              <a:t>nerovnosti </a:t>
            </a:r>
            <a:r>
              <a:rPr lang="cs-CZ" sz="3500" dirty="0">
                <a:latin typeface="Courier New" panose="02070309020205020404" pitchFamily="49" charset="0"/>
                <a:cs typeface="Courier New" panose="02070309020205020404" pitchFamily="49" charset="0"/>
              </a:rPr>
              <a:t>symbolické </a:t>
            </a:r>
            <a:r>
              <a:rPr lang="cs-CZ" dirty="0">
                <a:latin typeface="Courier New" panose="02070309020205020404" pitchFamily="49" charset="0"/>
                <a:cs typeface="Courier New" panose="02070309020205020404" pitchFamily="49" charset="0"/>
              </a:rPr>
              <a:t>(symbolický kapitál –vážnost, moc, uznání)</a:t>
            </a:r>
            <a:endParaRPr lang="cs-CZ" sz="3200" dirty="0">
              <a:latin typeface="Courier New" panose="02070309020205020404" pitchFamily="49" charset="0"/>
              <a:cs typeface="Courier New" panose="02070309020205020404" pitchFamily="49" charset="0"/>
            </a:endParaRPr>
          </a:p>
          <a:p>
            <a:pPr lvl="1">
              <a:buClr>
                <a:srgbClr val="800000"/>
              </a:buClr>
              <a:buFont typeface="Arial" pitchFamily="34" charset="0"/>
              <a:buChar char="•"/>
              <a:defRPr/>
            </a:pPr>
            <a:r>
              <a:rPr lang="cs-CZ" sz="3200" dirty="0">
                <a:latin typeface="Courier New" panose="02070309020205020404" pitchFamily="49" charset="0"/>
                <a:cs typeface="Courier New" panose="02070309020205020404" pitchFamily="49" charset="0"/>
              </a:rPr>
              <a:t>např. </a:t>
            </a:r>
            <a:r>
              <a:rPr lang="cs-CZ" sz="3200" dirty="0" err="1">
                <a:latin typeface="Courier New" panose="02070309020205020404" pitchFamily="49" charset="0"/>
                <a:cs typeface="Courier New" panose="02070309020205020404" pitchFamily="49" charset="0"/>
              </a:rPr>
              <a:t>genderová_generické</a:t>
            </a:r>
            <a:r>
              <a:rPr lang="cs-CZ" sz="3200" dirty="0">
                <a:latin typeface="Courier New" panose="02070309020205020404" pitchFamily="49" charset="0"/>
                <a:cs typeface="Courier New" panose="02070309020205020404" pitchFamily="49" charset="0"/>
              </a:rPr>
              <a:t> maskulinum (lékařka, prezidentka), zdrobněliny, příklad </a:t>
            </a:r>
            <a:r>
              <a:rPr lang="cs-CZ" sz="3200" dirty="0" err="1">
                <a:latin typeface="Courier New" panose="02070309020205020404" pitchFamily="49" charset="0"/>
                <a:cs typeface="Courier New" panose="02070309020205020404" pitchFamily="49" charset="0"/>
              </a:rPr>
              <a:t>medicíny,atd</a:t>
            </a:r>
            <a:r>
              <a:rPr lang="cs-CZ" sz="3200" dirty="0">
                <a:latin typeface="Courier New" panose="02070309020205020404" pitchFamily="49" charset="0"/>
                <a:cs typeface="Courier New" panose="02070309020205020404" pitchFamily="49"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D8F8CFD-ACD7-4330-B0CA-44D728ED4763}"/>
              </a:ext>
            </a:extLst>
          </p:cNvPr>
          <p:cNvSpPr>
            <a:spLocks noGrp="1" noChangeArrowheads="1"/>
          </p:cNvSpPr>
          <p:nvPr>
            <p:ph type="title"/>
          </p:nvPr>
        </p:nvSpPr>
        <p:spPr>
          <a:xfrm>
            <a:off x="92467" y="472610"/>
            <a:ext cx="9889733" cy="1325367"/>
          </a:xfrm>
        </p:spPr>
        <p:txBody>
          <a:bodyPr>
            <a:normAutofit fontScale="90000"/>
          </a:bodyPr>
          <a:lstStyle/>
          <a:p>
            <a:pPr algn="l">
              <a:defRPr/>
            </a:pPr>
            <a:r>
              <a:rPr lang="cs-CZ" altLang="cs-CZ" sz="4000" dirty="0" err="1">
                <a:solidFill>
                  <a:srgbClr val="990000"/>
                </a:solidFill>
                <a:latin typeface="Courier New" pitchFamily="49" charset="0"/>
                <a:cs typeface="Courier New" pitchFamily="49" charset="0"/>
              </a:rPr>
              <a:t>Bourdieu</a:t>
            </a:r>
            <a:r>
              <a:rPr lang="cs-CZ" altLang="cs-CZ" sz="4000" dirty="0">
                <a:solidFill>
                  <a:srgbClr val="990000"/>
                </a:solidFill>
                <a:latin typeface="Courier New" pitchFamily="49" charset="0"/>
                <a:cs typeface="Courier New" pitchFamily="49" charset="0"/>
              </a:rPr>
              <a:t>: symbolická moc</a:t>
            </a:r>
            <a:br>
              <a:rPr lang="cs-CZ" altLang="cs-CZ" sz="4000" dirty="0">
                <a:solidFill>
                  <a:srgbClr val="990000"/>
                </a:solidFill>
                <a:latin typeface="Trebuchet MS" pitchFamily="34" charset="0"/>
              </a:rPr>
            </a:br>
            <a:br>
              <a:rPr lang="cs-CZ" altLang="cs-CZ" sz="4000" dirty="0"/>
            </a:br>
            <a:endParaRPr lang="cs-CZ" altLang="cs-CZ" sz="4000" dirty="0"/>
          </a:p>
        </p:txBody>
      </p:sp>
      <p:sp>
        <p:nvSpPr>
          <p:cNvPr id="53251" name="Rectangle 3">
            <a:extLst>
              <a:ext uri="{FF2B5EF4-FFF2-40B4-BE49-F238E27FC236}">
                <a16:creationId xmlns:a16="http://schemas.microsoft.com/office/drawing/2014/main" id="{390720C7-C5EB-4C8A-A4FA-AB7C099BF8FB}"/>
              </a:ext>
            </a:extLst>
          </p:cNvPr>
          <p:cNvSpPr>
            <a:spLocks noGrp="1" noChangeArrowheads="1"/>
          </p:cNvSpPr>
          <p:nvPr>
            <p:ph type="body" sz="half" idx="2"/>
          </p:nvPr>
        </p:nvSpPr>
        <p:spPr>
          <a:xfrm>
            <a:off x="92467" y="1196977"/>
            <a:ext cx="12099533" cy="5661024"/>
          </a:xfrm>
        </p:spPr>
        <p:txBody>
          <a:bodyPr/>
          <a:lstStyle/>
          <a:p>
            <a:pPr>
              <a:lnSpc>
                <a:spcPct val="90000"/>
              </a:lnSpc>
              <a:buClr>
                <a:srgbClr val="990000"/>
              </a:buClr>
            </a:pPr>
            <a:r>
              <a:rPr lang="cs-CZ" altLang="cs-CZ" dirty="0">
                <a:latin typeface="Courier New" panose="02070309020205020404" pitchFamily="49" charset="0"/>
                <a:cs typeface="Courier New" panose="02070309020205020404" pitchFamily="49" charset="0"/>
              </a:rPr>
              <a:t>Nejen fyzické násilí, ale také symbolická moc (svět jako soubor znaků) SYMBOLICKÁ MOC: Symbolická moc je schopna konat pomocí slov</a:t>
            </a:r>
          </a:p>
          <a:p>
            <a:pPr>
              <a:lnSpc>
                <a:spcPct val="90000"/>
              </a:lnSpc>
              <a:buClr>
                <a:srgbClr val="990000"/>
              </a:buClr>
            </a:pPr>
            <a:r>
              <a:rPr lang="cs-CZ" altLang="cs-CZ" dirty="0">
                <a:latin typeface="Courier New" panose="02070309020205020404" pitchFamily="49" charset="0"/>
                <a:cs typeface="Courier New" panose="02070309020205020404" pitchFamily="49" charset="0"/>
              </a:rPr>
              <a:t>Vědět znamená ovládat kód, vědění o světě jako symbolickém světě </a:t>
            </a:r>
            <a:r>
              <a:rPr lang="cs-CZ" altLang="cs-CZ" sz="2400" dirty="0">
                <a:latin typeface="Courier New" panose="02070309020205020404" pitchFamily="49" charset="0"/>
                <a:cs typeface="Courier New" panose="02070309020205020404" pitchFamily="49" charset="0"/>
              </a:rPr>
              <a:t>(Příklad: znalost sýrů, pití čaje, móda)</a:t>
            </a:r>
          </a:p>
          <a:p>
            <a:pPr>
              <a:lnSpc>
                <a:spcPct val="90000"/>
              </a:lnSpc>
              <a:buClr>
                <a:srgbClr val="990000"/>
              </a:buClr>
            </a:pPr>
            <a:r>
              <a:rPr lang="cs-CZ" altLang="cs-CZ" dirty="0">
                <a:latin typeface="Courier New" panose="02070309020205020404" pitchFamily="49" charset="0"/>
                <a:cs typeface="Courier New" panose="02070309020205020404" pitchFamily="49" charset="0"/>
              </a:rPr>
              <a:t>Vnímací a hodnotící kritéria vychází z jazyka a mají náboj </a:t>
            </a:r>
            <a:r>
              <a:rPr lang="cs-CZ" altLang="cs-CZ" dirty="0" err="1">
                <a:latin typeface="Courier New" panose="02070309020205020404" pitchFamily="49" charset="0"/>
                <a:cs typeface="Courier New" panose="02070309020205020404" pitchFamily="49" charset="0"/>
              </a:rPr>
              <a:t>SYMBOLICKé</a:t>
            </a:r>
            <a:r>
              <a:rPr lang="cs-CZ" altLang="cs-CZ" dirty="0">
                <a:latin typeface="Courier New" panose="02070309020205020404" pitchFamily="49" charset="0"/>
                <a:cs typeface="Courier New" panose="02070309020205020404" pitchFamily="49" charset="0"/>
              </a:rPr>
              <a:t> MOCI. Kategorie vytvářející minimální konsensus o sociálním světě, světa zdravého rozumu. hudba, umění …</a:t>
            </a:r>
          </a:p>
        </p:txBody>
      </p:sp>
      <p:pic>
        <p:nvPicPr>
          <p:cNvPr id="53252" name="Picture 5" descr="apollo">
            <a:extLst>
              <a:ext uri="{FF2B5EF4-FFF2-40B4-BE49-F238E27FC236}">
                <a16:creationId xmlns:a16="http://schemas.microsoft.com/office/drawing/2014/main" id="{32D07602-65CA-4540-A82F-6BCCC96E5F6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5157788"/>
            <a:ext cx="4495800" cy="170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3" name="Picture 4">
            <a:extLst>
              <a:ext uri="{FF2B5EF4-FFF2-40B4-BE49-F238E27FC236}">
                <a16:creationId xmlns:a16="http://schemas.microsoft.com/office/drawing/2014/main" id="{E5006C8F-5864-4ECF-9981-AF2BB2C79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5157788"/>
            <a:ext cx="7696200" cy="1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3D5E6A6-C412-4DEA-A928-7A9C14B437E1}"/>
              </a:ext>
            </a:extLst>
          </p:cNvPr>
          <p:cNvSpPr>
            <a:spLocks noGrp="1" noChangeArrowheads="1"/>
          </p:cNvSpPr>
          <p:nvPr>
            <p:ph type="title"/>
          </p:nvPr>
        </p:nvSpPr>
        <p:spPr>
          <a:xfrm>
            <a:off x="226031" y="1"/>
            <a:ext cx="10441969" cy="1412876"/>
          </a:xfrm>
        </p:spPr>
        <p:txBody>
          <a:bodyPr/>
          <a:lstStyle/>
          <a:p>
            <a:pPr algn="l" eaLnBrk="1" hangingPunct="1"/>
            <a:r>
              <a:rPr lang="cs-CZ" altLang="cs-CZ" dirty="0" err="1">
                <a:solidFill>
                  <a:srgbClr val="990033"/>
                </a:solidFill>
                <a:latin typeface="Courier New" panose="02070309020205020404" pitchFamily="49" charset="0"/>
                <a:cs typeface="Courier New" panose="02070309020205020404" pitchFamily="49" charset="0"/>
              </a:rPr>
              <a:t>Bourdieu</a:t>
            </a:r>
            <a:r>
              <a:rPr lang="cs-CZ" altLang="cs-CZ" dirty="0">
                <a:solidFill>
                  <a:srgbClr val="990033"/>
                </a:solidFill>
                <a:latin typeface="Courier New" panose="02070309020205020404" pitchFamily="49" charset="0"/>
                <a:cs typeface="Courier New" panose="02070309020205020404" pitchFamily="49" charset="0"/>
              </a:rPr>
              <a:t>: symbolická moc</a:t>
            </a:r>
            <a:br>
              <a:rPr lang="cs-CZ" altLang="cs-CZ" sz="4000" dirty="0">
                <a:solidFill>
                  <a:srgbClr val="990000"/>
                </a:solidFill>
                <a:latin typeface="Trebuchet MS" panose="020B0603020202020204" pitchFamily="34" charset="0"/>
              </a:rPr>
            </a:br>
            <a:endParaRPr lang="cs-CZ" altLang="cs-CZ" sz="4000" dirty="0">
              <a:solidFill>
                <a:srgbClr val="990000"/>
              </a:solidFill>
              <a:latin typeface="Trebuchet MS" panose="020B0603020202020204" pitchFamily="34" charset="0"/>
            </a:endParaRPr>
          </a:p>
        </p:txBody>
      </p:sp>
      <p:sp>
        <p:nvSpPr>
          <p:cNvPr id="28675" name="Rectangle 3">
            <a:extLst>
              <a:ext uri="{FF2B5EF4-FFF2-40B4-BE49-F238E27FC236}">
                <a16:creationId xmlns:a16="http://schemas.microsoft.com/office/drawing/2014/main" id="{0F9590DE-0277-45B9-B542-2AC02B17F37A}"/>
              </a:ext>
            </a:extLst>
          </p:cNvPr>
          <p:cNvSpPr>
            <a:spLocks noGrp="1" noChangeArrowheads="1"/>
          </p:cNvSpPr>
          <p:nvPr>
            <p:ph type="body" idx="1"/>
          </p:nvPr>
        </p:nvSpPr>
        <p:spPr>
          <a:xfrm>
            <a:off x="-1" y="1171254"/>
            <a:ext cx="12102957" cy="5686746"/>
          </a:xfrm>
        </p:spPr>
        <p:txBody>
          <a:bodyPr>
            <a:normAutofit fontScale="92500" lnSpcReduction="10000"/>
          </a:bodyPr>
          <a:lstStyle/>
          <a:p>
            <a:pPr eaLnBrk="1" hangingPunct="1">
              <a:lnSpc>
                <a:spcPct val="80000"/>
              </a:lnSpc>
              <a:buClr>
                <a:srgbClr val="990000"/>
              </a:buClr>
              <a:defRPr/>
            </a:pPr>
            <a:r>
              <a:rPr lang="cs-CZ" sz="3600" dirty="0">
                <a:latin typeface="Courier New" panose="02070309020205020404" pitchFamily="49" charset="0"/>
                <a:cs typeface="Courier New" panose="02070309020205020404" pitchFamily="49" charset="0"/>
              </a:rPr>
              <a:t>Symbolické vlastnictví </a:t>
            </a:r>
            <a:r>
              <a:rPr lang="cs-CZ" dirty="0">
                <a:latin typeface="Courier New" panose="02070309020205020404" pitchFamily="49" charset="0"/>
                <a:cs typeface="Courier New" panose="02070309020205020404" pitchFamily="49" charset="0"/>
              </a:rPr>
              <a:t>(šlechtické tituly, univerzitní diplomy, celebrity),oficiální nominace: monopol na legitimní symbolický nátlak: instituce vzdělání, média role STÁTU</a:t>
            </a:r>
            <a:endParaRPr lang="cs-CZ" b="1" dirty="0">
              <a:latin typeface="Courier New" panose="02070309020205020404" pitchFamily="49" charset="0"/>
              <a:cs typeface="Courier New" panose="02070309020205020404" pitchFamily="49" charset="0"/>
            </a:endParaRPr>
          </a:p>
          <a:p>
            <a:pPr eaLnBrk="1" hangingPunct="1">
              <a:lnSpc>
                <a:spcPct val="80000"/>
              </a:lnSpc>
              <a:buClr>
                <a:srgbClr val="990000"/>
              </a:buClr>
              <a:defRPr/>
            </a:pPr>
            <a:r>
              <a:rPr lang="cs-CZ" sz="3600" dirty="0">
                <a:latin typeface="Courier New" panose="02070309020205020404" pitchFamily="49" charset="0"/>
                <a:cs typeface="Courier New" panose="02070309020205020404" pitchFamily="49" charset="0"/>
              </a:rPr>
              <a:t>Skupiny, třídy, regiony, národy, etnika </a:t>
            </a:r>
            <a:r>
              <a:rPr lang="cs-CZ" dirty="0">
                <a:latin typeface="Courier New" panose="02070309020205020404" pitchFamily="49" charset="0"/>
                <a:cs typeface="Courier New" panose="02070309020205020404" pitchFamily="49" charset="0"/>
              </a:rPr>
              <a:t>jsou definované pomocí označení, uznání. Existence x neexistence skupin (tříd, ras, etnik, genderu)</a:t>
            </a:r>
            <a:endParaRPr lang="cs-CZ" b="1" dirty="0">
              <a:latin typeface="Courier New" panose="02070309020205020404" pitchFamily="49" charset="0"/>
              <a:cs typeface="Courier New" panose="02070309020205020404" pitchFamily="49" charset="0"/>
            </a:endParaRPr>
          </a:p>
          <a:p>
            <a:pPr eaLnBrk="1" hangingPunct="1">
              <a:lnSpc>
                <a:spcPct val="80000"/>
              </a:lnSpc>
              <a:buClr>
                <a:srgbClr val="990000"/>
              </a:buClr>
              <a:defRPr/>
            </a:pPr>
            <a:r>
              <a:rPr lang="cs-CZ" sz="3600" dirty="0">
                <a:latin typeface="Courier New" panose="02070309020205020404" pitchFamily="49" charset="0"/>
                <a:cs typeface="Courier New" panose="02070309020205020404" pitchFamily="49" charset="0"/>
              </a:rPr>
              <a:t>Symbolická moc: je zápasem o klasifikaci</a:t>
            </a:r>
            <a:r>
              <a:rPr lang="cs-CZ" dirty="0">
                <a:latin typeface="Courier New" panose="02070309020205020404" pitchFamily="49" charset="0"/>
                <a:cs typeface="Courier New" panose="02070309020205020404" pitchFamily="49" charset="0"/>
              </a:rPr>
              <a:t>:  schopnost prosadit určité nazírání, určité klasifikace je politickou mocí. Je to moc ustavovat skupiny a manipulovat s jejich pojetím. </a:t>
            </a:r>
          </a:p>
          <a:p>
            <a:pPr eaLnBrk="1" hangingPunct="1">
              <a:lnSpc>
                <a:spcPct val="80000"/>
              </a:lnSpc>
              <a:buClr>
                <a:srgbClr val="990000"/>
              </a:buClr>
              <a:defRPr/>
            </a:pPr>
            <a:r>
              <a:rPr lang="cs-CZ" sz="3600" dirty="0">
                <a:latin typeface="Courier New" panose="02070309020205020404" pitchFamily="49" charset="0"/>
                <a:cs typeface="Courier New" panose="02070309020205020404" pitchFamily="49" charset="0"/>
              </a:rPr>
              <a:t>Existence mluvčích, nositelů </a:t>
            </a:r>
            <a:r>
              <a:rPr lang="cs-CZ" dirty="0">
                <a:latin typeface="Courier New" panose="02070309020205020404" pitchFamily="49" charset="0"/>
                <a:cs typeface="Courier New" panose="02070309020205020404" pitchFamily="49" charset="0"/>
              </a:rPr>
              <a:t>(byla válka a nikdo tam nepřišel…) třída, etnikum, … existuje jen tehdy, pokud má nějaké nositele a ti mají legitimní pověření od skupiny, kterou zastupují. Vždy probíhají symbolické boje není nikdy monopol absolutní</a:t>
            </a:r>
          </a:p>
          <a:p>
            <a:pPr eaLnBrk="1" hangingPunct="1">
              <a:lnSpc>
                <a:spcPct val="80000"/>
              </a:lnSpc>
              <a:defRPr/>
            </a:pPr>
            <a:endParaRPr lang="cs-CZ"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0"/>
            <a:ext cx="8458200" cy="1989138"/>
          </a:xfrm>
        </p:spPr>
        <p:txBody>
          <a:bodyPr>
            <a:normAutofit/>
          </a:bodyPr>
          <a:lstStyle/>
          <a:p>
            <a:pPr algn="l"/>
            <a:r>
              <a:rPr lang="cs-CZ" altLang="cs-CZ" sz="4000" dirty="0">
                <a:solidFill>
                  <a:srgbClr val="990033"/>
                </a:solidFill>
                <a:latin typeface="Courier New" panose="02070309020205020404" pitchFamily="49" charset="0"/>
                <a:cs typeface="Courier New" panose="02070309020205020404" pitchFamily="49" charset="0"/>
              </a:rPr>
              <a:t>povaha sociálního řádu</a:t>
            </a:r>
          </a:p>
        </p:txBody>
      </p:sp>
      <p:sp>
        <p:nvSpPr>
          <p:cNvPr id="24579" name="Rectangle 3"/>
          <p:cNvSpPr>
            <a:spLocks noGrp="1" noChangeArrowheads="1"/>
          </p:cNvSpPr>
          <p:nvPr>
            <p:ph type="body" sz="half" idx="4294967295"/>
          </p:nvPr>
        </p:nvSpPr>
        <p:spPr>
          <a:xfrm>
            <a:off x="0" y="2228850"/>
            <a:ext cx="7818634" cy="4800600"/>
          </a:xfrm>
        </p:spPr>
        <p:txBody>
          <a:bodyPr/>
          <a:lstStyle/>
          <a:p>
            <a:pPr>
              <a:lnSpc>
                <a:spcPct val="90000"/>
              </a:lnSpc>
              <a:buClr>
                <a:srgbClr val="990000"/>
              </a:buClr>
            </a:pPr>
            <a:r>
              <a:rPr lang="cs-CZ" altLang="cs-CZ" dirty="0">
                <a:latin typeface="Courier New" panose="02070309020205020404" pitchFamily="49" charset="0"/>
                <a:cs typeface="Courier New" panose="02070309020205020404" pitchFamily="49" charset="0"/>
              </a:rPr>
              <a:t>každá společnost vytváří klasifikační řád</a:t>
            </a:r>
          </a:p>
          <a:p>
            <a:pPr>
              <a:lnSpc>
                <a:spcPct val="90000"/>
              </a:lnSpc>
              <a:buClr>
                <a:srgbClr val="990000"/>
              </a:buClr>
            </a:pPr>
            <a:endParaRPr lang="cs-CZ" altLang="cs-CZ" dirty="0">
              <a:latin typeface="Courier New" panose="02070309020205020404" pitchFamily="49" charset="0"/>
              <a:cs typeface="Courier New" panose="02070309020205020404" pitchFamily="49" charset="0"/>
            </a:endParaRPr>
          </a:p>
          <a:p>
            <a:pPr>
              <a:lnSpc>
                <a:spcPct val="90000"/>
              </a:lnSpc>
              <a:buClr>
                <a:srgbClr val="990000"/>
              </a:buClr>
            </a:pPr>
            <a:r>
              <a:rPr lang="cs-CZ" altLang="cs-CZ" dirty="0">
                <a:latin typeface="Courier New" panose="02070309020205020404" pitchFamily="49" charset="0"/>
                <a:cs typeface="Courier New" panose="02070309020205020404" pitchFamily="49" charset="0"/>
              </a:rPr>
              <a:t>závisí na </a:t>
            </a:r>
            <a:r>
              <a:rPr lang="cs-CZ" altLang="cs-CZ" dirty="0" err="1">
                <a:latin typeface="Courier New" panose="02070309020205020404" pitchFamily="49" charset="0"/>
                <a:cs typeface="Courier New" panose="02070309020205020404" pitchFamily="49" charset="0"/>
              </a:rPr>
              <a:t>kontextu_Mary</a:t>
            </a:r>
            <a:r>
              <a:rPr lang="cs-CZ" altLang="cs-CZ" dirty="0">
                <a:latin typeface="Courier New" panose="02070309020205020404" pitchFamily="49" charset="0"/>
                <a:cs typeface="Courier New" panose="02070309020205020404" pitchFamily="49" charset="0"/>
              </a:rPr>
              <a:t> </a:t>
            </a:r>
            <a:r>
              <a:rPr lang="cs-CZ" altLang="cs-CZ" dirty="0" err="1">
                <a:latin typeface="Courier New" panose="02070309020205020404" pitchFamily="49" charset="0"/>
                <a:cs typeface="Courier New" panose="02070309020205020404" pitchFamily="49" charset="0"/>
              </a:rPr>
              <a:t>Douglas</a:t>
            </a:r>
            <a:r>
              <a:rPr lang="cs-CZ" altLang="cs-CZ" dirty="0">
                <a:latin typeface="Courier New" panose="02070309020205020404" pitchFamily="49" charset="0"/>
                <a:cs typeface="Courier New" panose="02070309020205020404" pitchFamily="49" charset="0"/>
              </a:rPr>
              <a:t>: „Čistota a nebezpečí“</a:t>
            </a:r>
          </a:p>
          <a:p>
            <a:pPr>
              <a:lnSpc>
                <a:spcPct val="90000"/>
              </a:lnSpc>
              <a:buClr>
                <a:srgbClr val="990000"/>
              </a:buClr>
            </a:pPr>
            <a:endParaRPr lang="cs-CZ" altLang="cs-CZ" dirty="0">
              <a:latin typeface="Courier New" panose="02070309020205020404" pitchFamily="49" charset="0"/>
              <a:cs typeface="Courier New" panose="02070309020205020404" pitchFamily="49" charset="0"/>
            </a:endParaRPr>
          </a:p>
          <a:p>
            <a:pPr>
              <a:lnSpc>
                <a:spcPct val="90000"/>
              </a:lnSpc>
              <a:buClr>
                <a:srgbClr val="990000"/>
              </a:buClr>
            </a:pPr>
            <a:r>
              <a:rPr lang="cs-CZ" altLang="cs-CZ" dirty="0">
                <a:latin typeface="Courier New" panose="02070309020205020404" pitchFamily="49" charset="0"/>
                <a:cs typeface="Courier New" panose="02070309020205020404" pitchFamily="49" charset="0"/>
              </a:rPr>
              <a:t>sociologie, sociální antropologie: zdůrazňují sociální a kulturní utváření tohoto řádu</a:t>
            </a:r>
          </a:p>
          <a:p>
            <a:pPr>
              <a:lnSpc>
                <a:spcPct val="90000"/>
              </a:lnSpc>
              <a:buClr>
                <a:srgbClr val="990000"/>
              </a:buClr>
              <a:buFont typeface="Wingdings" pitchFamily="2" charset="2"/>
              <a:buChar char="§"/>
            </a:pPr>
            <a:endParaRPr lang="cs-CZ" altLang="cs-CZ" dirty="0">
              <a:latin typeface="Arial"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704" y="30480"/>
            <a:ext cx="4286250" cy="682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27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1919" y="1"/>
            <a:ext cx="9910281" cy="1412875"/>
          </a:xfrm>
        </p:spPr>
        <p:txBody>
          <a:bodyPr/>
          <a:lstStyle/>
          <a:p>
            <a:pPr algn="l"/>
            <a:r>
              <a:rPr lang="cs-CZ" altLang="cs-CZ" dirty="0">
                <a:solidFill>
                  <a:srgbClr val="990033"/>
                </a:solidFill>
                <a:latin typeface="Courier New" panose="02070309020205020404" pitchFamily="49" charset="0"/>
                <a:cs typeface="Courier New" panose="02070309020205020404" pitchFamily="49" charset="0"/>
              </a:rPr>
              <a:t>povaha sociálního řádu</a:t>
            </a:r>
          </a:p>
        </p:txBody>
      </p:sp>
      <p:sp>
        <p:nvSpPr>
          <p:cNvPr id="33795" name="Rectangle 3"/>
          <p:cNvSpPr>
            <a:spLocks noGrp="1" noChangeArrowheads="1"/>
          </p:cNvSpPr>
          <p:nvPr>
            <p:ph type="body" idx="1"/>
          </p:nvPr>
        </p:nvSpPr>
        <p:spPr>
          <a:xfrm>
            <a:off x="71919" y="1684962"/>
            <a:ext cx="12120081" cy="4912688"/>
          </a:xfrm>
        </p:spPr>
        <p:txBody>
          <a:bodyPr/>
          <a:lstStyle/>
          <a:p>
            <a:pPr>
              <a:lnSpc>
                <a:spcPct val="90000"/>
              </a:lnSpc>
              <a:buClr>
                <a:srgbClr val="990000"/>
              </a:buClr>
            </a:pPr>
            <a:r>
              <a:rPr lang="cs-CZ" altLang="cs-CZ" dirty="0">
                <a:latin typeface="Courier New" panose="02070309020205020404" pitchFamily="49" charset="0"/>
                <a:cs typeface="Courier New" panose="02070309020205020404" pitchFamily="49" charset="0"/>
              </a:rPr>
              <a:t>stratifikace jsou klasifikačními systémy</a:t>
            </a:r>
          </a:p>
          <a:p>
            <a:pPr>
              <a:lnSpc>
                <a:spcPct val="90000"/>
              </a:lnSpc>
              <a:buClr>
                <a:srgbClr val="990000"/>
              </a:buClr>
            </a:pPr>
            <a:endParaRPr lang="cs-CZ" altLang="cs-CZ" dirty="0">
              <a:latin typeface="Courier New" panose="02070309020205020404" pitchFamily="49" charset="0"/>
              <a:cs typeface="Courier New" panose="02070309020205020404" pitchFamily="49" charset="0"/>
            </a:endParaRPr>
          </a:p>
          <a:p>
            <a:pPr>
              <a:lnSpc>
                <a:spcPct val="90000"/>
              </a:lnSpc>
              <a:buClr>
                <a:srgbClr val="990000"/>
              </a:buClr>
            </a:pPr>
            <a:r>
              <a:rPr lang="cs-CZ" altLang="cs-CZ" dirty="0">
                <a:latin typeface="Courier New" panose="02070309020205020404" pitchFamily="49" charset="0"/>
                <a:cs typeface="Courier New" panose="02070309020205020404" pitchFamily="49" charset="0"/>
              </a:rPr>
              <a:t>sociální řád je  vytvářen tak, že proměňuje lidské bytosti v subjekty s určitými identitami, které svým chováním budují a reprodukují tento řád </a:t>
            </a:r>
          </a:p>
          <a:p>
            <a:pPr lvl="1">
              <a:lnSpc>
                <a:spcPct val="90000"/>
              </a:lnSpc>
              <a:buClr>
                <a:srgbClr val="99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(administrativní: dospělí, právní: volič, demografie: rodič)</a:t>
            </a:r>
          </a:p>
          <a:p>
            <a:pPr lvl="1">
              <a:lnSpc>
                <a:spcPct val="90000"/>
              </a:lnSpc>
              <a:buClr>
                <a:srgbClr val="990000"/>
              </a:buClr>
              <a:buFont typeface="Arial" panose="020B0604020202020204" pitchFamily="34" charset="0"/>
              <a:buChar char="•"/>
            </a:pPr>
            <a:endParaRPr lang="cs-CZ" altLang="cs-CZ" dirty="0">
              <a:latin typeface="Courier New" panose="02070309020205020404" pitchFamily="49" charset="0"/>
              <a:cs typeface="Courier New" panose="02070309020205020404" pitchFamily="49" charset="0"/>
            </a:endParaRPr>
          </a:p>
          <a:p>
            <a:pPr>
              <a:lnSpc>
                <a:spcPct val="90000"/>
              </a:lnSpc>
              <a:buClr>
                <a:srgbClr val="990000"/>
              </a:buClr>
            </a:pPr>
            <a:r>
              <a:rPr lang="cs-CZ" altLang="cs-CZ" dirty="0">
                <a:latin typeface="Courier New" panose="02070309020205020404" pitchFamily="49" charset="0"/>
                <a:cs typeface="Courier New" panose="02070309020205020404" pitchFamily="49" charset="0"/>
              </a:rPr>
              <a:t>prostřednictvím pojmů jako je např. “rasa“, „třída“ jsou jedinci umísťováni ve společnosti tak, že jsou jim připisovány podobnosti a rozdíly </a:t>
            </a:r>
          </a:p>
        </p:txBody>
      </p:sp>
    </p:spTree>
    <p:extLst>
      <p:ext uri="{BB962C8B-B14F-4D97-AF65-F5344CB8AC3E}">
        <p14:creationId xmlns:p14="http://schemas.microsoft.com/office/powerpoint/2010/main" val="423743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969231" y="0"/>
            <a:ext cx="9102903" cy="1752600"/>
          </a:xfrm>
        </p:spPr>
        <p:txBody>
          <a:bodyPr>
            <a:normAutofit fontScale="90000"/>
          </a:bodyPr>
          <a:lstStyle/>
          <a:p>
            <a:pPr algn="r"/>
            <a:r>
              <a:rPr lang="cs-CZ" altLang="cs-CZ" sz="4000" dirty="0">
                <a:solidFill>
                  <a:srgbClr val="800000"/>
                </a:solidFill>
                <a:latin typeface="Trebuchet MS" pitchFamily="34" charset="0"/>
              </a:rPr>
              <a:t> </a:t>
            </a:r>
            <a:br>
              <a:rPr lang="cs-CZ" altLang="cs-CZ" sz="4000" dirty="0">
                <a:solidFill>
                  <a:srgbClr val="800000"/>
                </a:solidFill>
                <a:latin typeface="Trebuchet MS" pitchFamily="34" charset="0"/>
              </a:rPr>
            </a:br>
            <a:r>
              <a:rPr lang="cs-CZ" altLang="cs-CZ" sz="4000" dirty="0">
                <a:solidFill>
                  <a:srgbClr val="800000"/>
                </a:solidFill>
                <a:latin typeface="Trebuchet MS" pitchFamily="34" charset="0"/>
              </a:rPr>
              <a:t> </a:t>
            </a:r>
            <a:r>
              <a:rPr lang="cs-CZ" altLang="cs-CZ" sz="4000" dirty="0">
                <a:solidFill>
                  <a:srgbClr val="800000"/>
                </a:solidFill>
                <a:latin typeface="Courier New" panose="02070309020205020404" pitchFamily="49" charset="0"/>
                <a:cs typeface="Courier New" panose="02070309020205020404" pitchFamily="49" charset="0"/>
              </a:rPr>
              <a:t>stratifikace, nerovnost, hierarchie</a:t>
            </a:r>
            <a:br>
              <a:rPr lang="cs-CZ" altLang="cs-CZ" sz="4000" dirty="0">
                <a:solidFill>
                  <a:srgbClr val="800000"/>
                </a:solidFill>
                <a:latin typeface="Courier New" panose="02070309020205020404" pitchFamily="49" charset="0"/>
                <a:cs typeface="Courier New" panose="02070309020205020404" pitchFamily="49" charset="0"/>
              </a:rPr>
            </a:br>
            <a:r>
              <a:rPr lang="cs-CZ" altLang="cs-CZ" sz="4000" dirty="0">
                <a:solidFill>
                  <a:srgbClr val="800000"/>
                </a:solidFill>
                <a:latin typeface="Courier New" panose="02070309020205020404" pitchFamily="49" charset="0"/>
                <a:cs typeface="Courier New" panose="02070309020205020404" pitchFamily="49" charset="0"/>
              </a:rPr>
              <a:t> </a:t>
            </a:r>
            <a:br>
              <a:rPr lang="cs-CZ" altLang="cs-CZ" sz="3200" dirty="0">
                <a:latin typeface="Courier New" panose="02070309020205020404" pitchFamily="49" charset="0"/>
                <a:cs typeface="Courier New" panose="02070309020205020404" pitchFamily="49" charset="0"/>
              </a:rPr>
            </a:br>
            <a:endParaRPr lang="cs-CZ" altLang="cs-CZ" sz="3200" dirty="0">
              <a:latin typeface="Courier New" panose="02070309020205020404" pitchFamily="49" charset="0"/>
              <a:cs typeface="Courier New" panose="02070309020205020404" pitchFamily="49" charset="0"/>
            </a:endParaRPr>
          </a:p>
        </p:txBody>
      </p:sp>
      <p:sp>
        <p:nvSpPr>
          <p:cNvPr id="48131" name="Rectangle 3"/>
          <p:cNvSpPr>
            <a:spLocks noGrp="1" noChangeArrowheads="1"/>
          </p:cNvSpPr>
          <p:nvPr>
            <p:ph type="body" sz="half" idx="2"/>
          </p:nvPr>
        </p:nvSpPr>
        <p:spPr>
          <a:xfrm>
            <a:off x="5147353" y="2132856"/>
            <a:ext cx="7119991" cy="4725144"/>
          </a:xfrm>
        </p:spPr>
        <p:txBody>
          <a:bodyPr>
            <a:normAutofit/>
          </a:bodyPr>
          <a:lstStyle/>
          <a:p>
            <a:pPr>
              <a:buClr>
                <a:srgbClr val="800000"/>
              </a:buClr>
            </a:pPr>
            <a:r>
              <a:rPr lang="cs-CZ" altLang="cs-CZ" dirty="0">
                <a:latin typeface="Courier New" panose="02070309020205020404" pitchFamily="49" charset="0"/>
                <a:cs typeface="Courier New" panose="02070309020205020404" pitchFamily="49" charset="0"/>
              </a:rPr>
              <a:t>„strukturovaná nerovnost mezi různými skupinami lidí.“ </a:t>
            </a:r>
          </a:p>
          <a:p>
            <a:pPr>
              <a:buClr>
                <a:srgbClr val="800000"/>
              </a:buClr>
            </a:pPr>
            <a:endParaRPr lang="cs-CZ" altLang="cs-CZ" dirty="0">
              <a:latin typeface="Courier New" panose="02070309020205020404" pitchFamily="49" charset="0"/>
              <a:cs typeface="Courier New" panose="02070309020205020404" pitchFamily="49" charset="0"/>
            </a:endParaRPr>
          </a:p>
          <a:p>
            <a:pPr>
              <a:buClr>
                <a:srgbClr val="800000"/>
              </a:buClr>
            </a:pPr>
            <a:r>
              <a:rPr lang="cs-CZ" altLang="cs-CZ" dirty="0">
                <a:latin typeface="Courier New" panose="02070309020205020404" pitchFamily="49" charset="0"/>
                <a:cs typeface="Courier New" panose="02070309020205020404" pitchFamily="49" charset="0"/>
              </a:rPr>
              <a:t>mapa hierarchicky uspořádaného  sociálního prostoru, umístění jedince v sociálním prostoru</a:t>
            </a:r>
          </a:p>
          <a:p>
            <a:pPr>
              <a:buClr>
                <a:srgbClr val="800000"/>
              </a:buClr>
            </a:pPr>
            <a:endParaRPr lang="cs-CZ" altLang="cs-CZ" dirty="0">
              <a:latin typeface="Courier New" panose="02070309020205020404" pitchFamily="49" charset="0"/>
              <a:cs typeface="Courier New" panose="02070309020205020404" pitchFamily="49" charset="0"/>
            </a:endParaRPr>
          </a:p>
          <a:p>
            <a:pPr>
              <a:buClr>
                <a:srgbClr val="800000"/>
              </a:buClr>
            </a:pPr>
            <a:r>
              <a:rPr lang="cs-CZ" altLang="cs-CZ" dirty="0">
                <a:latin typeface="Courier New" panose="02070309020205020404" pitchFamily="49" charset="0"/>
                <a:cs typeface="Courier New" panose="02070309020205020404" pitchFamily="49" charset="0"/>
              </a:rPr>
              <a:t>nemusí být neměnný (</a:t>
            </a:r>
            <a:r>
              <a:rPr lang="cs-CZ" altLang="cs-CZ" dirty="0" err="1">
                <a:latin typeface="Courier New" panose="02070309020205020404" pitchFamily="49" charset="0"/>
                <a:cs typeface="Courier New" panose="02070309020205020404" pitchFamily="49" charset="0"/>
              </a:rPr>
              <a:t>Leach</a:t>
            </a:r>
            <a:r>
              <a:rPr lang="cs-CZ" altLang="cs-CZ" dirty="0">
                <a:latin typeface="Courier New" panose="02070309020205020404" pitchFamily="49" charset="0"/>
                <a:cs typeface="Courier New" panose="02070309020205020404" pitchFamily="49" charset="0"/>
              </a:rPr>
              <a:t> a </a:t>
            </a:r>
            <a:r>
              <a:rPr lang="cs-CZ" altLang="cs-CZ" dirty="0" err="1">
                <a:latin typeface="Courier New" panose="02070309020205020404" pitchFamily="49" charset="0"/>
                <a:cs typeface="Courier New" panose="02070309020205020404" pitchFamily="49" charset="0"/>
              </a:rPr>
              <a:t>Kačjinové</a:t>
            </a:r>
            <a:r>
              <a:rPr lang="cs-CZ" altLang="cs-CZ" dirty="0">
                <a:latin typeface="Courier New" panose="02070309020205020404" pitchFamily="49" charset="0"/>
                <a:cs typeface="Courier New" panose="02070309020205020404" pitchFamily="49" charset="0"/>
              </a:rPr>
              <a:t> – kasty a třídy)</a:t>
            </a:r>
          </a:p>
          <a:p>
            <a:endParaRPr lang="cs-CZ" altLang="cs-CZ" dirty="0"/>
          </a:p>
        </p:txBody>
      </p:sp>
      <p:pic>
        <p:nvPicPr>
          <p:cNvPr id="48133" name="Picture 5" descr="maya-societ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74821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02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49320"/>
            <a:ext cx="7104113" cy="992117"/>
          </a:xfrm>
        </p:spPr>
        <p:txBody>
          <a:bodyPr>
            <a:normAutofit fontScale="90000"/>
          </a:bodyPr>
          <a:lstStyle/>
          <a:p>
            <a:pPr algn="l"/>
            <a:r>
              <a:rPr lang="cs-CZ" altLang="cs-CZ" sz="4000" dirty="0">
                <a:solidFill>
                  <a:srgbClr val="990000"/>
                </a:solidFill>
                <a:latin typeface="Courier New" panose="02070309020205020404" pitchFamily="49" charset="0"/>
                <a:cs typeface="Courier New" panose="02070309020205020404" pitchFamily="49" charset="0"/>
              </a:rPr>
              <a:t>stratifikace</a:t>
            </a:r>
            <a:br>
              <a:rPr lang="cs-CZ" altLang="cs-CZ" sz="4000" dirty="0">
                <a:solidFill>
                  <a:srgbClr val="990000"/>
                </a:solidFill>
                <a:latin typeface="Courier New" panose="02070309020205020404" pitchFamily="49" charset="0"/>
                <a:cs typeface="Courier New" panose="02070309020205020404" pitchFamily="49" charset="0"/>
              </a:rPr>
            </a:br>
            <a:r>
              <a:rPr lang="cs-CZ" altLang="cs-CZ" sz="2800" dirty="0">
                <a:latin typeface="Courier New" panose="02070309020205020404" pitchFamily="49" charset="0"/>
                <a:cs typeface="Courier New" panose="02070309020205020404" pitchFamily="49" charset="0"/>
              </a:rPr>
              <a:t>klíčové pojmy strukturace nerovnosti: </a:t>
            </a:r>
            <a:br>
              <a:rPr lang="cs-CZ" altLang="cs-CZ" sz="2800" dirty="0">
                <a:latin typeface="Courier New" panose="02070309020205020404" pitchFamily="49" charset="0"/>
                <a:cs typeface="Courier New" panose="02070309020205020404" pitchFamily="49" charset="0"/>
              </a:rPr>
            </a:br>
            <a:endParaRPr lang="cs-CZ" altLang="cs-CZ" sz="2800" dirty="0">
              <a:latin typeface="Courier New" panose="02070309020205020404" pitchFamily="49" charset="0"/>
              <a:cs typeface="Courier New" panose="02070309020205020404" pitchFamily="49" charset="0"/>
            </a:endParaRPr>
          </a:p>
        </p:txBody>
      </p:sp>
      <p:sp>
        <p:nvSpPr>
          <p:cNvPr id="12291" name="Rectangle 3"/>
          <p:cNvSpPr>
            <a:spLocks noGrp="1" noChangeArrowheads="1"/>
          </p:cNvSpPr>
          <p:nvPr>
            <p:ph type="body" idx="1"/>
          </p:nvPr>
        </p:nvSpPr>
        <p:spPr>
          <a:xfrm>
            <a:off x="102742" y="1701478"/>
            <a:ext cx="6857354" cy="5156522"/>
          </a:xfrm>
        </p:spPr>
        <p:txBody>
          <a:bodyPr>
            <a:normAutofit lnSpcReduction="10000"/>
          </a:bodyPr>
          <a:lstStyle/>
          <a:p>
            <a:pPr lvl="1">
              <a:lnSpc>
                <a:spcPct val="90000"/>
              </a:lnSpc>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otroctví (Starověk, USA 18. a 19.stol, novodobé otroctví)</a:t>
            </a:r>
          </a:p>
          <a:p>
            <a:pPr lvl="1">
              <a:lnSpc>
                <a:spcPct val="90000"/>
              </a:lnSpc>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stavy (feudální systém, starověk, apod.)</a:t>
            </a:r>
          </a:p>
          <a:p>
            <a:pPr lvl="1">
              <a:lnSpc>
                <a:spcPct val="90000"/>
              </a:lnSpc>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kasty (Indie, součást symbolického řádu)</a:t>
            </a:r>
          </a:p>
          <a:p>
            <a:pPr lvl="1">
              <a:lnSpc>
                <a:spcPct val="90000"/>
              </a:lnSpc>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třída</a:t>
            </a:r>
            <a:r>
              <a:rPr lang="cs-CZ" altLang="cs-CZ" b="1" dirty="0">
                <a:latin typeface="Courier New" panose="02070309020205020404" pitchFamily="49" charset="0"/>
                <a:cs typeface="Courier New" panose="02070309020205020404" pitchFamily="49" charset="0"/>
              </a:rPr>
              <a:t> </a:t>
            </a:r>
          </a:p>
          <a:p>
            <a:pPr lvl="1">
              <a:lnSpc>
                <a:spcPct val="90000"/>
              </a:lnSpc>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status</a:t>
            </a:r>
          </a:p>
          <a:p>
            <a:pPr lvl="1">
              <a:lnSpc>
                <a:spcPct val="90000"/>
              </a:lnSpc>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gender </a:t>
            </a:r>
          </a:p>
          <a:p>
            <a:pPr lvl="1">
              <a:lnSpc>
                <a:spcPct val="90000"/>
              </a:lnSpc>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etnicita </a:t>
            </a:r>
          </a:p>
          <a:p>
            <a:pPr lvl="1">
              <a:lnSpc>
                <a:spcPct val="90000"/>
              </a:lnSpc>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rasa</a:t>
            </a:r>
          </a:p>
          <a:p>
            <a:pPr lvl="1">
              <a:lnSpc>
                <a:spcPct val="90000"/>
              </a:lnSpc>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životní styl</a:t>
            </a:r>
          </a:p>
          <a:p>
            <a:pPr lvl="1">
              <a:lnSpc>
                <a:spcPct val="90000"/>
              </a:lnSpc>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věk</a:t>
            </a:r>
          </a:p>
          <a:p>
            <a:pPr lvl="1">
              <a:lnSpc>
                <a:spcPct val="90000"/>
              </a:lnSpc>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generace</a:t>
            </a:r>
          </a:p>
          <a:p>
            <a:pPr>
              <a:lnSpc>
                <a:spcPct val="90000"/>
              </a:lnSpc>
            </a:pPr>
            <a:endParaRPr lang="cs-CZ" altLang="cs-CZ" dirty="0">
              <a:latin typeface="Arial"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096" y="0"/>
            <a:ext cx="3707904"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62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684338" y="0"/>
            <a:ext cx="10507662" cy="1695450"/>
          </a:xfrm>
        </p:spPr>
        <p:txBody>
          <a:bodyPr>
            <a:normAutofit fontScale="90000"/>
          </a:bodyPr>
          <a:lstStyle/>
          <a:p>
            <a:pPr algn="r"/>
            <a:r>
              <a:rPr lang="cs-CZ" altLang="cs-CZ" sz="4000" dirty="0">
                <a:solidFill>
                  <a:srgbClr val="800000"/>
                </a:solidFill>
                <a:latin typeface="Trebuchet MS" pitchFamily="34" charset="0"/>
              </a:rPr>
              <a:t> </a:t>
            </a:r>
            <a:br>
              <a:rPr lang="cs-CZ" altLang="cs-CZ" sz="4000" dirty="0">
                <a:solidFill>
                  <a:srgbClr val="800000"/>
                </a:solidFill>
                <a:latin typeface="Trebuchet MS" pitchFamily="34" charset="0"/>
              </a:rPr>
            </a:br>
            <a:r>
              <a:rPr lang="cs-CZ" altLang="cs-CZ" sz="4000" dirty="0">
                <a:solidFill>
                  <a:srgbClr val="800000"/>
                </a:solidFill>
                <a:latin typeface="Trebuchet MS" pitchFamily="34" charset="0"/>
              </a:rPr>
              <a:t> </a:t>
            </a:r>
            <a:r>
              <a:rPr lang="cs-CZ" altLang="cs-CZ" sz="4900" dirty="0">
                <a:solidFill>
                  <a:srgbClr val="800000"/>
                </a:solidFill>
                <a:latin typeface="Courier New" panose="02070309020205020404" pitchFamily="49" charset="0"/>
                <a:cs typeface="Courier New" panose="02070309020205020404" pitchFamily="49" charset="0"/>
              </a:rPr>
              <a:t>stratifikace</a:t>
            </a:r>
            <a:br>
              <a:rPr lang="cs-CZ" altLang="cs-CZ" sz="4900" dirty="0">
                <a:solidFill>
                  <a:srgbClr val="800000"/>
                </a:solidFill>
                <a:latin typeface="Courier New" panose="02070309020205020404" pitchFamily="49" charset="0"/>
                <a:cs typeface="Courier New" panose="02070309020205020404" pitchFamily="49" charset="0"/>
              </a:rPr>
            </a:br>
            <a:r>
              <a:rPr lang="cs-CZ" altLang="cs-CZ" sz="4900" dirty="0">
                <a:solidFill>
                  <a:srgbClr val="800000"/>
                </a:solidFill>
                <a:latin typeface="Courier New" panose="02070309020205020404" pitchFamily="49" charset="0"/>
                <a:cs typeface="Courier New" panose="02070309020205020404" pitchFamily="49" charset="0"/>
              </a:rPr>
              <a:t> </a:t>
            </a:r>
            <a:r>
              <a:rPr lang="cs-CZ" altLang="cs-CZ" sz="3600" dirty="0">
                <a:latin typeface="Courier New" panose="02070309020205020404" pitchFamily="49" charset="0"/>
                <a:cs typeface="Courier New" panose="02070309020205020404" pitchFamily="49" charset="0"/>
              </a:rPr>
              <a:t>co je to?</a:t>
            </a:r>
            <a:br>
              <a:rPr lang="cs-CZ" altLang="cs-CZ" sz="3600" dirty="0">
                <a:latin typeface="Courier New" panose="02070309020205020404" pitchFamily="49" charset="0"/>
                <a:cs typeface="Courier New" panose="02070309020205020404" pitchFamily="49" charset="0"/>
              </a:rPr>
            </a:br>
            <a:r>
              <a:rPr lang="cs-CZ" altLang="cs-CZ" sz="3600" dirty="0">
                <a:latin typeface="Courier New" panose="02070309020205020404" pitchFamily="49" charset="0"/>
                <a:cs typeface="Courier New" panose="02070309020205020404" pitchFamily="49" charset="0"/>
              </a:rPr>
              <a:t>Pierre </a:t>
            </a:r>
            <a:r>
              <a:rPr lang="cs-CZ" altLang="cs-CZ" sz="3600" dirty="0" err="1">
                <a:latin typeface="Courier New" panose="02070309020205020404" pitchFamily="49" charset="0"/>
                <a:cs typeface="Courier New" panose="02070309020205020404" pitchFamily="49" charset="0"/>
              </a:rPr>
              <a:t>Bourdieu</a:t>
            </a:r>
            <a:br>
              <a:rPr lang="cs-CZ" altLang="cs-CZ" sz="3600" dirty="0">
                <a:latin typeface="Courier New" panose="02070309020205020404" pitchFamily="49" charset="0"/>
                <a:cs typeface="Courier New" panose="02070309020205020404" pitchFamily="49" charset="0"/>
              </a:rPr>
            </a:br>
            <a:endParaRPr lang="cs-CZ" altLang="cs-CZ" sz="2800" dirty="0">
              <a:latin typeface="Courier New" panose="02070309020205020404" pitchFamily="49" charset="0"/>
              <a:cs typeface="Courier New" panose="02070309020205020404" pitchFamily="49" charset="0"/>
            </a:endParaRPr>
          </a:p>
        </p:txBody>
      </p:sp>
      <p:sp>
        <p:nvSpPr>
          <p:cNvPr id="11267" name="Rectangle 3"/>
          <p:cNvSpPr>
            <a:spLocks noGrp="1" noChangeArrowheads="1"/>
          </p:cNvSpPr>
          <p:nvPr>
            <p:ph type="body" sz="half" idx="4294967295"/>
          </p:nvPr>
        </p:nvSpPr>
        <p:spPr>
          <a:xfrm>
            <a:off x="2743200" y="3040912"/>
            <a:ext cx="9448800" cy="3817088"/>
          </a:xfrm>
        </p:spPr>
        <p:txBody>
          <a:bodyPr>
            <a:normAutofit/>
          </a:bodyPr>
          <a:lstStyle/>
          <a:p>
            <a:pPr>
              <a:buClr>
                <a:srgbClr val="800000"/>
              </a:buClr>
            </a:pPr>
            <a:r>
              <a:rPr lang="cs-CZ" altLang="cs-CZ" dirty="0">
                <a:latin typeface="Courier New" panose="02070309020205020404" pitchFamily="49" charset="0"/>
                <a:cs typeface="Courier New" panose="02070309020205020404" pitchFamily="49" charset="0"/>
              </a:rPr>
              <a:t>V každém okamžiku každé společnosti máme co činit s určitým </a:t>
            </a:r>
            <a:r>
              <a:rPr lang="cs-CZ" altLang="cs-CZ" sz="3600" dirty="0">
                <a:latin typeface="Courier New" panose="02070309020205020404" pitchFamily="49" charset="0"/>
                <a:cs typeface="Courier New" panose="02070309020205020404" pitchFamily="49" charset="0"/>
              </a:rPr>
              <a:t>celkem sociálních pozic</a:t>
            </a:r>
            <a:r>
              <a:rPr lang="cs-CZ" altLang="cs-CZ" dirty="0">
                <a:latin typeface="Courier New" panose="02070309020205020404" pitchFamily="49" charset="0"/>
                <a:cs typeface="Courier New" panose="02070309020205020404" pitchFamily="49" charset="0"/>
              </a:rPr>
              <a:t>, který je spjatý s určitým CELKEM</a:t>
            </a:r>
          </a:p>
          <a:p>
            <a:pPr lvl="1">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aktivit (hraní golfu, hra na klavír, dorozumívání se s duchy …)</a:t>
            </a:r>
          </a:p>
          <a:p>
            <a:pPr lvl="1">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statků (sídlo na venkově, originál obrazu)</a:t>
            </a:r>
          </a:p>
          <a:p>
            <a:pPr lvl="1">
              <a:buClr>
                <a:srgbClr val="800000"/>
              </a:buClr>
              <a:buFont typeface="Arial" panose="020B0604020202020204" pitchFamily="34" charset="0"/>
              <a:buChar char="•"/>
            </a:pPr>
            <a:r>
              <a:rPr lang="cs-CZ" altLang="cs-CZ" dirty="0">
                <a:latin typeface="Courier New" panose="02070309020205020404" pitchFamily="49" charset="0"/>
                <a:cs typeface="Courier New" panose="02070309020205020404" pitchFamily="49" charset="0"/>
              </a:rPr>
              <a:t>rolí, těl, gest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14600" cy="67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84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1C8033E-DE5A-78D0-E9CE-8AFEB4C3BD62}"/>
              </a:ext>
            </a:extLst>
          </p:cNvPr>
          <p:cNvPicPr>
            <a:picLocks noChangeAspect="1"/>
          </p:cNvPicPr>
          <p:nvPr/>
        </p:nvPicPr>
        <p:blipFill>
          <a:blip r:embed="rId2"/>
          <a:stretch>
            <a:fillRect/>
          </a:stretch>
        </p:blipFill>
        <p:spPr>
          <a:xfrm>
            <a:off x="8477250" y="1"/>
            <a:ext cx="3714750" cy="6858000"/>
          </a:xfrm>
          <a:prstGeom prst="rect">
            <a:avLst/>
          </a:prstGeom>
        </p:spPr>
      </p:pic>
      <p:sp>
        <p:nvSpPr>
          <p:cNvPr id="3" name="Zástupný obsah 2">
            <a:extLst>
              <a:ext uri="{FF2B5EF4-FFF2-40B4-BE49-F238E27FC236}">
                <a16:creationId xmlns:a16="http://schemas.microsoft.com/office/drawing/2014/main" id="{2838A4B0-E1DC-7E3E-49A9-3A33435815AB}"/>
              </a:ext>
            </a:extLst>
          </p:cNvPr>
          <p:cNvSpPr>
            <a:spLocks noGrp="1"/>
          </p:cNvSpPr>
          <p:nvPr>
            <p:ph idx="4294967295"/>
          </p:nvPr>
        </p:nvSpPr>
        <p:spPr>
          <a:xfrm>
            <a:off x="369888" y="2650733"/>
            <a:ext cx="7520665" cy="3526230"/>
          </a:xfrm>
        </p:spPr>
        <p:txBody>
          <a:bodyPr/>
          <a:lstStyle/>
          <a:p>
            <a:r>
              <a:rPr lang="cs-CZ" dirty="0">
                <a:latin typeface="Courier New" panose="02070309020205020404" pitchFamily="49" charset="0"/>
                <a:cs typeface="Courier New" panose="02070309020205020404" pitchFamily="49" charset="0"/>
              </a:rPr>
              <a:t>50. – 60 </a:t>
            </a:r>
            <a:r>
              <a:rPr lang="cs-CZ" dirty="0" err="1">
                <a:latin typeface="Courier New" panose="02070309020205020404" pitchFamily="49" charset="0"/>
                <a:cs typeface="Courier New" panose="02070309020205020404" pitchFamily="49" charset="0"/>
              </a:rPr>
              <a:t>tá</a:t>
            </a:r>
            <a:r>
              <a:rPr lang="cs-CZ" dirty="0">
                <a:latin typeface="Courier New" panose="02070309020205020404" pitchFamily="49" charset="0"/>
                <a:cs typeface="Courier New" panose="02070309020205020404" pitchFamily="49" charset="0"/>
              </a:rPr>
              <a:t> léta 20.stol. Odpoutání se od strukturalismu</a:t>
            </a:r>
          </a:p>
          <a:p>
            <a:r>
              <a:rPr lang="cs-CZ" dirty="0">
                <a:latin typeface="Courier New" panose="02070309020205020404" pitchFamily="49" charset="0"/>
                <a:cs typeface="Courier New" panose="02070309020205020404" pitchFamily="49" charset="0"/>
              </a:rPr>
              <a:t>etnografie v Alžíru (kolonie Francie do 1962) </a:t>
            </a:r>
          </a:p>
          <a:p>
            <a:r>
              <a:rPr lang="cs-CZ" dirty="0">
                <a:latin typeface="Courier New" panose="02070309020205020404" pitchFamily="49" charset="0"/>
                <a:cs typeface="Courier New" panose="02070309020205020404" pitchFamily="49" charset="0"/>
              </a:rPr>
              <a:t>ovlivnění strukturalismem a marxismem _ jednání </a:t>
            </a:r>
          </a:p>
        </p:txBody>
      </p:sp>
    </p:spTree>
    <p:extLst>
      <p:ext uri="{BB962C8B-B14F-4D97-AF65-F5344CB8AC3E}">
        <p14:creationId xmlns:p14="http://schemas.microsoft.com/office/powerpoint/2010/main" val="66223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6E40A2C-4375-F994-FB17-D6BC6B3EBA5F}"/>
              </a:ext>
            </a:extLst>
          </p:cNvPr>
          <p:cNvSpPr>
            <a:spLocks noGrp="1"/>
          </p:cNvSpPr>
          <p:nvPr>
            <p:ph idx="4294967295"/>
          </p:nvPr>
        </p:nvSpPr>
        <p:spPr>
          <a:xfrm>
            <a:off x="0" y="4932363"/>
            <a:ext cx="11241088" cy="1244600"/>
          </a:xfrm>
        </p:spPr>
        <p:txBody>
          <a:bodyPr>
            <a:normAutofit/>
          </a:bodyPr>
          <a:lstStyle/>
          <a:p>
            <a:pPr marL="0" indent="0">
              <a:buNone/>
            </a:pPr>
            <a:r>
              <a:rPr lang="cs-CZ" sz="3600" dirty="0">
                <a:latin typeface="Courier New" panose="02070309020205020404" pitchFamily="49" charset="0"/>
                <a:cs typeface="Courier New" panose="02070309020205020404" pitchFamily="49" charset="0"/>
              </a:rPr>
              <a:t>sociální pole, habitus, kapitály</a:t>
            </a:r>
            <a:endParaRPr lang="cs-CZ" sz="3600" dirty="0"/>
          </a:p>
        </p:txBody>
      </p:sp>
    </p:spTree>
    <p:extLst>
      <p:ext uri="{BB962C8B-B14F-4D97-AF65-F5344CB8AC3E}">
        <p14:creationId xmlns:p14="http://schemas.microsoft.com/office/powerpoint/2010/main" val="254236854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7295</TotalTime>
  <Words>2068</Words>
  <Application>Microsoft Office PowerPoint</Application>
  <PresentationFormat>Širokoúhlá obrazovka</PresentationFormat>
  <Paragraphs>138</Paragraphs>
  <Slides>29</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29</vt:i4>
      </vt:variant>
    </vt:vector>
  </HeadingPairs>
  <TitlesOfParts>
    <vt:vector size="38" baseType="lpstr">
      <vt:lpstr>Arial</vt:lpstr>
      <vt:lpstr>Calibri</vt:lpstr>
      <vt:lpstr>Calibri Light</vt:lpstr>
      <vt:lpstr>Courier New</vt:lpstr>
      <vt:lpstr>Roboto</vt:lpstr>
      <vt:lpstr>Trebuchet MS</vt:lpstr>
      <vt:lpstr>Verdana</vt:lpstr>
      <vt:lpstr>Wingdings</vt:lpstr>
      <vt:lpstr>Motiv Office</vt:lpstr>
      <vt:lpstr>sociální pole,  praktické jednání, vkus, sensualita a smysly </vt:lpstr>
      <vt:lpstr>Prezentace aplikace PowerPoint</vt:lpstr>
      <vt:lpstr>povaha sociálního řádu</vt:lpstr>
      <vt:lpstr>povaha sociálního řádu</vt:lpstr>
      <vt:lpstr>   stratifikace, nerovnost, hierarchie   </vt:lpstr>
      <vt:lpstr>stratifikace klíčové pojmy strukturace nerovnosti:  </vt:lpstr>
      <vt:lpstr>   stratifikace  co je to? Pierre Bourdieu </vt:lpstr>
      <vt:lpstr>Prezentace aplikace PowerPoint</vt:lpstr>
      <vt:lpstr>Prezentace aplikace PowerPoint</vt:lpstr>
      <vt:lpstr>sociální pole</vt:lpstr>
      <vt:lpstr>typy kapitálů</vt:lpstr>
      <vt:lpstr>typy kapitálů</vt:lpstr>
      <vt:lpstr>Prezentace aplikace PowerPoint</vt:lpstr>
      <vt:lpstr>Prezentace aplikace PowerPoint</vt:lpstr>
      <vt:lpstr>Prezentace aplikace PowerPoint</vt:lpstr>
      <vt:lpstr>vtělenost a habitus</vt:lpstr>
      <vt:lpstr>vtělenost a habitus</vt:lpstr>
      <vt:lpstr>Prezentace aplikace PowerPoint</vt:lpstr>
      <vt:lpstr>antropologie sensuality sensory studies </vt:lpstr>
      <vt:lpstr>Prezentace aplikace PowerPoint</vt:lpstr>
      <vt:lpstr>Prezentace aplikace PowerPoint</vt:lpstr>
      <vt:lpstr>distinction</vt:lpstr>
      <vt:lpstr>schéma sociálního prostoru. Toto schéma je převzato a upraveno z (Bourdieu [1979]1984_ Sociální prostor francouzské společnosti okolo 70. let 20. století</vt:lpstr>
      <vt:lpstr>symbolická moc    </vt:lpstr>
      <vt:lpstr>Pierre BOURDIEU:  symbolická moc  </vt:lpstr>
      <vt:lpstr>Pierre Bourdieu_ symbolická moc </vt:lpstr>
      <vt:lpstr>Bourdieu symbolická moc</vt:lpstr>
      <vt:lpstr>Bourdieu: symbolická moc  </vt:lpstr>
      <vt:lpstr>Bourdieu: symbolická moc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Eva Šlesingerová</dc:creator>
  <cp:lastModifiedBy>Eva Šlesingerová</cp:lastModifiedBy>
  <cp:revision>47</cp:revision>
  <dcterms:created xsi:type="dcterms:W3CDTF">2023-02-22T15:52:11Z</dcterms:created>
  <dcterms:modified xsi:type="dcterms:W3CDTF">2023-04-12T16:32:32Z</dcterms:modified>
</cp:coreProperties>
</file>