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271" r:id="rId3"/>
    <p:sldId id="272" r:id="rId4"/>
    <p:sldId id="273" r:id="rId5"/>
    <p:sldId id="260" r:id="rId6"/>
    <p:sldId id="331" r:id="rId7"/>
    <p:sldId id="332" r:id="rId8"/>
    <p:sldId id="404" r:id="rId9"/>
    <p:sldId id="274" r:id="rId10"/>
    <p:sldId id="405" r:id="rId11"/>
    <p:sldId id="406" r:id="rId12"/>
    <p:sldId id="275" r:id="rId13"/>
    <p:sldId id="276" r:id="rId14"/>
    <p:sldId id="394" r:id="rId15"/>
    <p:sldId id="399" r:id="rId16"/>
    <p:sldId id="277" r:id="rId17"/>
    <p:sldId id="278" r:id="rId18"/>
    <p:sldId id="279" r:id="rId19"/>
    <p:sldId id="280" r:id="rId20"/>
    <p:sldId id="282" r:id="rId21"/>
    <p:sldId id="283" r:id="rId22"/>
    <p:sldId id="284" r:id="rId23"/>
    <p:sldId id="287" r:id="rId24"/>
    <p:sldId id="327" r:id="rId25"/>
    <p:sldId id="257" r:id="rId26"/>
    <p:sldId id="258" r:id="rId27"/>
    <p:sldId id="339" r:id="rId28"/>
    <p:sldId id="340" r:id="rId29"/>
    <p:sldId id="259" r:id="rId30"/>
    <p:sldId id="288" r:id="rId31"/>
    <p:sldId id="289" r:id="rId32"/>
    <p:sldId id="290" r:id="rId33"/>
    <p:sldId id="292" r:id="rId34"/>
    <p:sldId id="293" r:id="rId35"/>
    <p:sldId id="294" r:id="rId36"/>
    <p:sldId id="409" r:id="rId37"/>
    <p:sldId id="400" r:id="rId38"/>
    <p:sldId id="402" r:id="rId39"/>
    <p:sldId id="401" r:id="rId40"/>
    <p:sldId id="295" r:id="rId41"/>
    <p:sldId id="342" r:id="rId42"/>
    <p:sldId id="349" r:id="rId43"/>
    <p:sldId id="343" r:id="rId44"/>
    <p:sldId id="344" r:id="rId45"/>
    <p:sldId id="345" r:id="rId46"/>
    <p:sldId id="346" r:id="rId47"/>
    <p:sldId id="347" r:id="rId48"/>
    <p:sldId id="348" r:id="rId49"/>
    <p:sldId id="350" r:id="rId50"/>
    <p:sldId id="352" r:id="rId51"/>
    <p:sldId id="355" r:id="rId52"/>
    <p:sldId id="356" r:id="rId53"/>
    <p:sldId id="357" r:id="rId54"/>
    <p:sldId id="358" r:id="rId55"/>
    <p:sldId id="359" r:id="rId56"/>
    <p:sldId id="360" r:id="rId57"/>
    <p:sldId id="361" r:id="rId58"/>
    <p:sldId id="362" r:id="rId59"/>
    <p:sldId id="363" r:id="rId60"/>
    <p:sldId id="364" r:id="rId61"/>
    <p:sldId id="365" r:id="rId62"/>
    <p:sldId id="366"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384" r:id="rId81"/>
    <p:sldId id="385" r:id="rId82"/>
    <p:sldId id="407" r:id="rId83"/>
    <p:sldId id="408" r:id="rId84"/>
    <p:sldId id="341" r:id="rId8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11"/>
    <p:restoredTop sz="68844" autoAdjust="0"/>
  </p:normalViewPr>
  <p:slideViewPr>
    <p:cSldViewPr>
      <p:cViewPr varScale="1">
        <p:scale>
          <a:sx n="86" d="100"/>
          <a:sy n="86" d="100"/>
        </p:scale>
        <p:origin x="3072"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FE4A96-48D9-40B8-AC63-2B187C7D29B1}" type="doc">
      <dgm:prSet loTypeId="urn:microsoft.com/office/officeart/2005/8/layout/hProcess9" loCatId="process" qsTypeId="urn:microsoft.com/office/officeart/2005/8/quickstyle/3d5" qsCatId="3D" csTypeId="urn:microsoft.com/office/officeart/2005/8/colors/accent0_3" csCatId="mainScheme" phldr="1"/>
      <dgm:spPr/>
    </dgm:pt>
    <dgm:pt modelId="{A1D5891C-D3A3-489E-A2AA-F44AD65AA6CF}">
      <dgm:prSet phldrT="[Text]"/>
      <dgm:spPr/>
      <dgm:t>
        <a:bodyPr/>
        <a:lstStyle/>
        <a:p>
          <a:r>
            <a:rPr lang="en-US" dirty="0"/>
            <a:t>Soft</a:t>
          </a:r>
          <a:endParaRPr lang="cs-CZ" dirty="0"/>
        </a:p>
      </dgm:t>
    </dgm:pt>
    <dgm:pt modelId="{8A25DB75-855A-4A69-BB4C-F4E05535337F}" type="parTrans" cxnId="{66D9B479-5706-4CE7-80D0-C6C31F04827E}">
      <dgm:prSet/>
      <dgm:spPr/>
      <dgm:t>
        <a:bodyPr/>
        <a:lstStyle/>
        <a:p>
          <a:endParaRPr lang="cs-CZ"/>
        </a:p>
      </dgm:t>
    </dgm:pt>
    <dgm:pt modelId="{5FC91ADC-472C-4A2B-B055-FEFAA3876936}" type="sibTrans" cxnId="{66D9B479-5706-4CE7-80D0-C6C31F04827E}">
      <dgm:prSet/>
      <dgm:spPr/>
      <dgm:t>
        <a:bodyPr/>
        <a:lstStyle/>
        <a:p>
          <a:endParaRPr lang="cs-CZ"/>
        </a:p>
      </dgm:t>
    </dgm:pt>
    <dgm:pt modelId="{20660060-DD0E-4B07-A6D2-3AF9A02EE681}">
      <dgm:prSet phldrT="[Text]"/>
      <dgm:spPr/>
      <dgm:t>
        <a:bodyPr/>
        <a:lstStyle/>
        <a:p>
          <a:r>
            <a:rPr lang="en-US" dirty="0"/>
            <a:t>Arts</a:t>
          </a:r>
          <a:endParaRPr lang="cs-CZ" dirty="0"/>
        </a:p>
      </dgm:t>
    </dgm:pt>
    <dgm:pt modelId="{D5AC051F-F8F1-4AC4-8051-529B68C3A4C5}" type="parTrans" cxnId="{F8D1B116-D6B7-4970-8804-F5B6DC7FDAB1}">
      <dgm:prSet/>
      <dgm:spPr/>
      <dgm:t>
        <a:bodyPr/>
        <a:lstStyle/>
        <a:p>
          <a:endParaRPr lang="cs-CZ"/>
        </a:p>
      </dgm:t>
    </dgm:pt>
    <dgm:pt modelId="{E4C1A0D8-693C-4232-97BF-C34A6637A969}" type="sibTrans" cxnId="{F8D1B116-D6B7-4970-8804-F5B6DC7FDAB1}">
      <dgm:prSet/>
      <dgm:spPr/>
      <dgm:t>
        <a:bodyPr/>
        <a:lstStyle/>
        <a:p>
          <a:endParaRPr lang="cs-CZ"/>
        </a:p>
      </dgm:t>
    </dgm:pt>
    <dgm:pt modelId="{748EB971-FFFD-4DA6-8349-8A50E0E1228A}">
      <dgm:prSet phldrT="[Text]"/>
      <dgm:spPr/>
      <dgm:t>
        <a:bodyPr/>
        <a:lstStyle/>
        <a:p>
          <a:r>
            <a:rPr lang="en-US" dirty="0"/>
            <a:t>Science</a:t>
          </a:r>
          <a:endParaRPr lang="cs-CZ" dirty="0"/>
        </a:p>
      </dgm:t>
    </dgm:pt>
    <dgm:pt modelId="{C014112E-685A-4F12-BCDF-E2AEAAF4CCC1}" type="parTrans" cxnId="{9C48682D-CF23-42E0-9642-3A894ABD58F9}">
      <dgm:prSet/>
      <dgm:spPr/>
      <dgm:t>
        <a:bodyPr/>
        <a:lstStyle/>
        <a:p>
          <a:endParaRPr lang="cs-CZ"/>
        </a:p>
      </dgm:t>
    </dgm:pt>
    <dgm:pt modelId="{815E46C6-3B1A-45C0-AAFC-9727F02957CB}" type="sibTrans" cxnId="{9C48682D-CF23-42E0-9642-3A894ABD58F9}">
      <dgm:prSet/>
      <dgm:spPr/>
      <dgm:t>
        <a:bodyPr/>
        <a:lstStyle/>
        <a:p>
          <a:endParaRPr lang="cs-CZ"/>
        </a:p>
      </dgm:t>
    </dgm:pt>
    <dgm:pt modelId="{1316DE66-5D00-4AC3-A80A-5681E03028FE}" type="pres">
      <dgm:prSet presAssocID="{0BFE4A96-48D9-40B8-AC63-2B187C7D29B1}" presName="CompostProcess" presStyleCnt="0">
        <dgm:presLayoutVars>
          <dgm:dir/>
          <dgm:resizeHandles val="exact"/>
        </dgm:presLayoutVars>
      </dgm:prSet>
      <dgm:spPr/>
    </dgm:pt>
    <dgm:pt modelId="{3CE5AB84-D0BE-423B-97E3-F69B8FFC2D92}" type="pres">
      <dgm:prSet presAssocID="{0BFE4A96-48D9-40B8-AC63-2B187C7D29B1}" presName="arrow" presStyleLbl="bgShp" presStyleIdx="0" presStyleCnt="1"/>
      <dgm:spPr/>
    </dgm:pt>
    <dgm:pt modelId="{2B8BD5B3-F354-45C8-A667-B12D44993C6A}" type="pres">
      <dgm:prSet presAssocID="{0BFE4A96-48D9-40B8-AC63-2B187C7D29B1}" presName="linearProcess" presStyleCnt="0"/>
      <dgm:spPr/>
    </dgm:pt>
    <dgm:pt modelId="{7330DD55-7D96-438D-A756-0625F2E94951}" type="pres">
      <dgm:prSet presAssocID="{A1D5891C-D3A3-489E-A2AA-F44AD65AA6CF}" presName="textNode" presStyleLbl="node1" presStyleIdx="0" presStyleCnt="3">
        <dgm:presLayoutVars>
          <dgm:bulletEnabled val="1"/>
        </dgm:presLayoutVars>
      </dgm:prSet>
      <dgm:spPr/>
    </dgm:pt>
    <dgm:pt modelId="{2A9C9158-A5BD-48DF-A225-6AC7AF4F698C}" type="pres">
      <dgm:prSet presAssocID="{5FC91ADC-472C-4A2B-B055-FEFAA3876936}" presName="sibTrans" presStyleCnt="0"/>
      <dgm:spPr/>
    </dgm:pt>
    <dgm:pt modelId="{53DB3FE5-C50D-4AD4-BE82-DA2401E16AF1}" type="pres">
      <dgm:prSet presAssocID="{20660060-DD0E-4B07-A6D2-3AF9A02EE681}" presName="textNode" presStyleLbl="node1" presStyleIdx="1" presStyleCnt="3">
        <dgm:presLayoutVars>
          <dgm:bulletEnabled val="1"/>
        </dgm:presLayoutVars>
      </dgm:prSet>
      <dgm:spPr/>
    </dgm:pt>
    <dgm:pt modelId="{3E3E9DC2-5C5D-4E30-B7E4-6B193C7DF771}" type="pres">
      <dgm:prSet presAssocID="{E4C1A0D8-693C-4232-97BF-C34A6637A969}" presName="sibTrans" presStyleCnt="0"/>
      <dgm:spPr/>
    </dgm:pt>
    <dgm:pt modelId="{EAC6B84C-111B-45D8-8CAB-1AC1CE5A1D7F}" type="pres">
      <dgm:prSet presAssocID="{748EB971-FFFD-4DA6-8349-8A50E0E1228A}" presName="textNode" presStyleLbl="node1" presStyleIdx="2" presStyleCnt="3">
        <dgm:presLayoutVars>
          <dgm:bulletEnabled val="1"/>
        </dgm:presLayoutVars>
      </dgm:prSet>
      <dgm:spPr/>
    </dgm:pt>
  </dgm:ptLst>
  <dgm:cxnLst>
    <dgm:cxn modelId="{F8D1B116-D6B7-4970-8804-F5B6DC7FDAB1}" srcId="{0BFE4A96-48D9-40B8-AC63-2B187C7D29B1}" destId="{20660060-DD0E-4B07-A6D2-3AF9A02EE681}" srcOrd="1" destOrd="0" parTransId="{D5AC051F-F8F1-4AC4-8051-529B68C3A4C5}" sibTransId="{E4C1A0D8-693C-4232-97BF-C34A6637A969}"/>
    <dgm:cxn modelId="{9C48682D-CF23-42E0-9642-3A894ABD58F9}" srcId="{0BFE4A96-48D9-40B8-AC63-2B187C7D29B1}" destId="{748EB971-FFFD-4DA6-8349-8A50E0E1228A}" srcOrd="2" destOrd="0" parTransId="{C014112E-685A-4F12-BCDF-E2AEAAF4CCC1}" sibTransId="{815E46C6-3B1A-45C0-AAFC-9727F02957CB}"/>
    <dgm:cxn modelId="{66D9B479-5706-4CE7-80D0-C6C31F04827E}" srcId="{0BFE4A96-48D9-40B8-AC63-2B187C7D29B1}" destId="{A1D5891C-D3A3-489E-A2AA-F44AD65AA6CF}" srcOrd="0" destOrd="0" parTransId="{8A25DB75-855A-4A69-BB4C-F4E05535337F}" sibTransId="{5FC91ADC-472C-4A2B-B055-FEFAA3876936}"/>
    <dgm:cxn modelId="{4987D096-659F-4914-A629-4A2C18466D7F}" type="presOf" srcId="{748EB971-FFFD-4DA6-8349-8A50E0E1228A}" destId="{EAC6B84C-111B-45D8-8CAB-1AC1CE5A1D7F}" srcOrd="0" destOrd="0" presId="urn:microsoft.com/office/officeart/2005/8/layout/hProcess9"/>
    <dgm:cxn modelId="{AB571EA1-FC2F-49D9-832D-18C735F50BBB}" type="presOf" srcId="{A1D5891C-D3A3-489E-A2AA-F44AD65AA6CF}" destId="{7330DD55-7D96-438D-A756-0625F2E94951}" srcOrd="0" destOrd="0" presId="urn:microsoft.com/office/officeart/2005/8/layout/hProcess9"/>
    <dgm:cxn modelId="{C16B6DDC-7049-4BE7-B72A-7BC7D0BFEEAF}" type="presOf" srcId="{20660060-DD0E-4B07-A6D2-3AF9A02EE681}" destId="{53DB3FE5-C50D-4AD4-BE82-DA2401E16AF1}" srcOrd="0" destOrd="0" presId="urn:microsoft.com/office/officeart/2005/8/layout/hProcess9"/>
    <dgm:cxn modelId="{C34CD0F7-1832-4D49-817F-BBDB01658069}" type="presOf" srcId="{0BFE4A96-48D9-40B8-AC63-2B187C7D29B1}" destId="{1316DE66-5D00-4AC3-A80A-5681E03028FE}" srcOrd="0" destOrd="0" presId="urn:microsoft.com/office/officeart/2005/8/layout/hProcess9"/>
    <dgm:cxn modelId="{76703748-D2FE-46E4-8E7D-FC49BC9180D7}" type="presParOf" srcId="{1316DE66-5D00-4AC3-A80A-5681E03028FE}" destId="{3CE5AB84-D0BE-423B-97E3-F69B8FFC2D92}" srcOrd="0" destOrd="0" presId="urn:microsoft.com/office/officeart/2005/8/layout/hProcess9"/>
    <dgm:cxn modelId="{3A934573-11D3-45DA-BF10-AE3F8A9BE312}" type="presParOf" srcId="{1316DE66-5D00-4AC3-A80A-5681E03028FE}" destId="{2B8BD5B3-F354-45C8-A667-B12D44993C6A}" srcOrd="1" destOrd="0" presId="urn:microsoft.com/office/officeart/2005/8/layout/hProcess9"/>
    <dgm:cxn modelId="{57558062-E4C3-47C0-8E97-93F556C83F9D}" type="presParOf" srcId="{2B8BD5B3-F354-45C8-A667-B12D44993C6A}" destId="{7330DD55-7D96-438D-A756-0625F2E94951}" srcOrd="0" destOrd="0" presId="urn:microsoft.com/office/officeart/2005/8/layout/hProcess9"/>
    <dgm:cxn modelId="{69A55650-5270-496C-8BFD-805784AB4FAE}" type="presParOf" srcId="{2B8BD5B3-F354-45C8-A667-B12D44993C6A}" destId="{2A9C9158-A5BD-48DF-A225-6AC7AF4F698C}" srcOrd="1" destOrd="0" presId="urn:microsoft.com/office/officeart/2005/8/layout/hProcess9"/>
    <dgm:cxn modelId="{821750E7-F669-4CF4-9896-0B8FF50A1CA1}" type="presParOf" srcId="{2B8BD5B3-F354-45C8-A667-B12D44993C6A}" destId="{53DB3FE5-C50D-4AD4-BE82-DA2401E16AF1}" srcOrd="2" destOrd="0" presId="urn:microsoft.com/office/officeart/2005/8/layout/hProcess9"/>
    <dgm:cxn modelId="{BCE9C4FC-4CC9-42A0-B1C7-6B886AEDB2F2}" type="presParOf" srcId="{2B8BD5B3-F354-45C8-A667-B12D44993C6A}" destId="{3E3E9DC2-5C5D-4E30-B7E4-6B193C7DF771}" srcOrd="3" destOrd="0" presId="urn:microsoft.com/office/officeart/2005/8/layout/hProcess9"/>
    <dgm:cxn modelId="{15899733-4397-4F7B-950E-0615C17A8A9C}" type="presParOf" srcId="{2B8BD5B3-F354-45C8-A667-B12D44993C6A}" destId="{EAC6B84C-111B-45D8-8CAB-1AC1CE5A1D7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5AB84-D0BE-423B-97E3-F69B8FFC2D92}">
      <dsp:nvSpPr>
        <dsp:cNvPr id="0" name=""/>
        <dsp:cNvSpPr/>
      </dsp:nvSpPr>
      <dsp:spPr>
        <a:xfrm>
          <a:off x="617219" y="0"/>
          <a:ext cx="6995160" cy="4525963"/>
        </a:xfrm>
        <a:prstGeom prst="rightArrow">
          <a:avLst/>
        </a:prstGeom>
        <a:solidFill>
          <a:schemeClr val="dk2">
            <a:tint val="40000"/>
            <a:hueOff val="0"/>
            <a:satOff val="0"/>
            <a:lumOff val="0"/>
            <a:alphaOff val="0"/>
          </a:schemeClr>
        </a:solidFill>
        <a:ln>
          <a:noFill/>
        </a:ln>
        <a:effectLst/>
        <a:sp3d z="-40050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7330DD55-7D96-438D-A756-0625F2E94951}">
      <dsp:nvSpPr>
        <dsp:cNvPr id="0" name=""/>
        <dsp:cNvSpPr/>
      </dsp:nvSpPr>
      <dsp:spPr>
        <a:xfrm>
          <a:off x="62" y="1357788"/>
          <a:ext cx="2536614" cy="1810385"/>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Soft</a:t>
          </a:r>
          <a:endParaRPr lang="cs-CZ" sz="5000" kern="1200" dirty="0"/>
        </a:p>
      </dsp:txBody>
      <dsp:txXfrm>
        <a:off x="88438" y="1446164"/>
        <a:ext cx="2359862" cy="1633633"/>
      </dsp:txXfrm>
    </dsp:sp>
    <dsp:sp modelId="{53DB3FE5-C50D-4AD4-BE82-DA2401E16AF1}">
      <dsp:nvSpPr>
        <dsp:cNvPr id="0" name=""/>
        <dsp:cNvSpPr/>
      </dsp:nvSpPr>
      <dsp:spPr>
        <a:xfrm>
          <a:off x="2846492" y="1357788"/>
          <a:ext cx="2536614" cy="1810385"/>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Arts</a:t>
          </a:r>
          <a:endParaRPr lang="cs-CZ" sz="5000" kern="1200" dirty="0"/>
        </a:p>
      </dsp:txBody>
      <dsp:txXfrm>
        <a:off x="2934868" y="1446164"/>
        <a:ext cx="2359862" cy="1633633"/>
      </dsp:txXfrm>
    </dsp:sp>
    <dsp:sp modelId="{EAC6B84C-111B-45D8-8CAB-1AC1CE5A1D7F}">
      <dsp:nvSpPr>
        <dsp:cNvPr id="0" name=""/>
        <dsp:cNvSpPr/>
      </dsp:nvSpPr>
      <dsp:spPr>
        <a:xfrm>
          <a:off x="5692922" y="1357788"/>
          <a:ext cx="2536614" cy="1810385"/>
        </a:xfrm>
        <a:prstGeom prst="roundRect">
          <a:avLst/>
        </a:prstGeom>
        <a:solidFill>
          <a:schemeClr val="dk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dirty="0"/>
            <a:t>Science</a:t>
          </a:r>
          <a:endParaRPr lang="cs-CZ" sz="5000" kern="1200" dirty="0"/>
        </a:p>
      </dsp:txBody>
      <dsp:txXfrm>
        <a:off x="5781298" y="1446164"/>
        <a:ext cx="2359862" cy="16336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547AAD-7F05-4A09-97E2-CD0D6E2E9516}" type="datetimeFigureOut">
              <a:rPr lang="cs-CZ" smtClean="0"/>
              <a:t>25.04.2022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498C25-0CA5-46B8-9D08-F47FBE364648}" type="slidenum">
              <a:rPr lang="cs-CZ" smtClean="0"/>
              <a:t>‹#›</a:t>
            </a:fld>
            <a:endParaRPr lang="cs-CZ"/>
          </a:p>
        </p:txBody>
      </p:sp>
    </p:spTree>
    <p:extLst>
      <p:ext uri="{BB962C8B-B14F-4D97-AF65-F5344CB8AC3E}">
        <p14:creationId xmlns:p14="http://schemas.microsoft.com/office/powerpoint/2010/main" val="154398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B498C25-0CA5-46B8-9D08-F47FBE364648}" type="slidenum">
              <a:rPr lang="cs-CZ" smtClean="0"/>
              <a:t>5</a:t>
            </a:fld>
            <a:endParaRPr lang="cs-CZ"/>
          </a:p>
        </p:txBody>
      </p:sp>
    </p:spTree>
    <p:extLst>
      <p:ext uri="{BB962C8B-B14F-4D97-AF65-F5344CB8AC3E}">
        <p14:creationId xmlns:p14="http://schemas.microsoft.com/office/powerpoint/2010/main" val="354250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A07A01F-52C8-431B-89C2-8AB237361C94}" type="slidenum">
              <a:rPr lang="cs-CZ" smtClean="0"/>
              <a:t>46</a:t>
            </a:fld>
            <a:endParaRPr lang="cs-CZ"/>
          </a:p>
        </p:txBody>
      </p:sp>
    </p:spTree>
    <p:extLst>
      <p:ext uri="{BB962C8B-B14F-4D97-AF65-F5344CB8AC3E}">
        <p14:creationId xmlns:p14="http://schemas.microsoft.com/office/powerpoint/2010/main" val="1650992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2B72D7-AEDD-CE43-BEE0-4E836E6DF29E}" type="slidenum">
              <a:rPr lang="en-US" smtClean="0"/>
              <a:t>75</a:t>
            </a:fld>
            <a:endParaRPr lang="en-US"/>
          </a:p>
        </p:txBody>
      </p:sp>
    </p:spTree>
    <p:extLst>
      <p:ext uri="{BB962C8B-B14F-4D97-AF65-F5344CB8AC3E}">
        <p14:creationId xmlns:p14="http://schemas.microsoft.com/office/powerpoint/2010/main" val="515161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a:endParaRPr lang="cs-CZ" dirty="0"/>
          </a:p>
        </p:txBody>
      </p:sp>
      <p:sp>
        <p:nvSpPr>
          <p:cNvPr id="4" name="Zástupný symbol pro číslo snímku 3"/>
          <p:cNvSpPr>
            <a:spLocks noGrp="1"/>
          </p:cNvSpPr>
          <p:nvPr>
            <p:ph type="sldNum" sz="quarter" idx="10"/>
          </p:nvPr>
        </p:nvSpPr>
        <p:spPr/>
        <p:txBody>
          <a:bodyPr/>
          <a:lstStyle/>
          <a:p>
            <a:fld id="{946B7A5A-BDAF-4A43-B662-137A3EAF9931}" type="slidenum">
              <a:rPr lang="cs-CZ" smtClean="0"/>
              <a:t>77</a:t>
            </a:fld>
            <a:endParaRPr lang="cs-CZ"/>
          </a:p>
        </p:txBody>
      </p:sp>
    </p:spTree>
    <p:extLst>
      <p:ext uri="{BB962C8B-B14F-4D97-AF65-F5344CB8AC3E}">
        <p14:creationId xmlns:p14="http://schemas.microsoft.com/office/powerpoint/2010/main" val="1095618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46B7A5A-BDAF-4A43-B662-137A3EAF9931}" type="slidenum">
              <a:rPr lang="cs-CZ" smtClean="0"/>
              <a:t>79</a:t>
            </a:fld>
            <a:endParaRPr lang="cs-CZ"/>
          </a:p>
        </p:txBody>
      </p:sp>
    </p:spTree>
    <p:extLst>
      <p:ext uri="{BB962C8B-B14F-4D97-AF65-F5344CB8AC3E}">
        <p14:creationId xmlns:p14="http://schemas.microsoft.com/office/powerpoint/2010/main" val="275067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946B7A5A-BDAF-4A43-B662-137A3EAF9931}" type="slidenum">
              <a:rPr lang="cs-CZ" smtClean="0"/>
              <a:t>80</a:t>
            </a:fld>
            <a:endParaRPr lang="cs-CZ"/>
          </a:p>
        </p:txBody>
      </p:sp>
    </p:spTree>
    <p:extLst>
      <p:ext uri="{BB962C8B-B14F-4D97-AF65-F5344CB8AC3E}">
        <p14:creationId xmlns:p14="http://schemas.microsoft.com/office/powerpoint/2010/main" val="64932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dirty="0"/>
          </a:p>
        </p:txBody>
      </p:sp>
      <p:sp>
        <p:nvSpPr>
          <p:cNvPr id="4" name="Zástupný symbol pro číslo snímku 3"/>
          <p:cNvSpPr>
            <a:spLocks noGrp="1"/>
          </p:cNvSpPr>
          <p:nvPr>
            <p:ph type="sldNum" sz="quarter" idx="5"/>
          </p:nvPr>
        </p:nvSpPr>
        <p:spPr/>
        <p:txBody>
          <a:bodyPr/>
          <a:lstStyle/>
          <a:p>
            <a:fld id="{DB498C25-0CA5-46B8-9D08-F47FBE364648}" type="slidenum">
              <a:rPr lang="cs-CZ" smtClean="0"/>
              <a:t>6</a:t>
            </a:fld>
            <a:endParaRPr lang="cs-CZ"/>
          </a:p>
        </p:txBody>
      </p:sp>
    </p:spTree>
    <p:extLst>
      <p:ext uri="{BB962C8B-B14F-4D97-AF65-F5344CB8AC3E}">
        <p14:creationId xmlns:p14="http://schemas.microsoft.com/office/powerpoint/2010/main" val="2797424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B498C25-0CA5-46B8-9D08-F47FBE364648}" type="slidenum">
              <a:rPr lang="cs-CZ" smtClean="0"/>
              <a:t>10</a:t>
            </a:fld>
            <a:endParaRPr lang="cs-CZ"/>
          </a:p>
        </p:txBody>
      </p:sp>
    </p:spTree>
    <p:extLst>
      <p:ext uri="{BB962C8B-B14F-4D97-AF65-F5344CB8AC3E}">
        <p14:creationId xmlns:p14="http://schemas.microsoft.com/office/powerpoint/2010/main" val="3074469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A304175-B707-4D02-80D8-216E31BD3BB2}" type="slidenum">
              <a:rPr lang="cs-CZ" smtClean="0"/>
              <a:t>20</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A304175-B707-4D02-80D8-216E31BD3BB2}" type="slidenum">
              <a:rPr lang="cs-CZ" smtClean="0"/>
              <a:t>21</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BA304175-B707-4D02-80D8-216E31BD3BB2}" type="slidenum">
              <a:rPr lang="cs-CZ" smtClean="0"/>
              <a:t>22</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B498C25-0CA5-46B8-9D08-F47FBE364648}" type="slidenum">
              <a:rPr lang="cs-CZ" smtClean="0"/>
              <a:t>27</a:t>
            </a:fld>
            <a:endParaRPr lang="cs-CZ"/>
          </a:p>
        </p:txBody>
      </p:sp>
    </p:spTree>
    <p:extLst>
      <p:ext uri="{BB962C8B-B14F-4D97-AF65-F5344CB8AC3E}">
        <p14:creationId xmlns:p14="http://schemas.microsoft.com/office/powerpoint/2010/main" val="3090569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B498C25-0CA5-46B8-9D08-F47FBE364648}" type="slidenum">
              <a:rPr lang="cs-CZ" smtClean="0"/>
              <a:t>28</a:t>
            </a:fld>
            <a:endParaRPr lang="cs-CZ"/>
          </a:p>
        </p:txBody>
      </p:sp>
    </p:spTree>
    <p:extLst>
      <p:ext uri="{BB962C8B-B14F-4D97-AF65-F5344CB8AC3E}">
        <p14:creationId xmlns:p14="http://schemas.microsoft.com/office/powerpoint/2010/main" val="2112193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Porušení – stačí jedno</a:t>
            </a:r>
          </a:p>
          <a:p>
            <a:r>
              <a:rPr lang="cs-CZ" dirty="0"/>
              <a:t>Je zde i specifická úprava § 271 </a:t>
            </a:r>
          </a:p>
        </p:txBody>
      </p:sp>
      <p:sp>
        <p:nvSpPr>
          <p:cNvPr id="4" name="Zástupný symbol pro číslo snímku 3"/>
          <p:cNvSpPr>
            <a:spLocks noGrp="1"/>
          </p:cNvSpPr>
          <p:nvPr>
            <p:ph type="sldNum" sz="quarter" idx="10"/>
          </p:nvPr>
        </p:nvSpPr>
        <p:spPr/>
        <p:txBody>
          <a:bodyPr/>
          <a:lstStyle/>
          <a:p>
            <a:fld id="{9A07A01F-52C8-431B-89C2-8AB237361C94}" type="slidenum">
              <a:rPr lang="cs-CZ" smtClean="0"/>
              <a:t>45</a:t>
            </a:fld>
            <a:endParaRPr lang="cs-CZ" dirty="0"/>
          </a:p>
        </p:txBody>
      </p:sp>
    </p:spTree>
    <p:extLst>
      <p:ext uri="{BB962C8B-B14F-4D97-AF65-F5344CB8AC3E}">
        <p14:creationId xmlns:p14="http://schemas.microsoft.com/office/powerpoint/2010/main" val="200791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7AD331DD-248B-4D8B-BA3E-D1DD8C19F943}" type="datetimeFigureOut">
              <a:rPr lang="cs-CZ" smtClean="0"/>
              <a:t>25.04.2022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6FD214-0386-46B9-9ACE-07CF264F1367}" type="slidenum">
              <a:rPr lang="cs-CZ" smtClean="0"/>
              <a:t>‹#›</a:t>
            </a:fld>
            <a:endParaRPr lang="cs-CZ"/>
          </a:p>
        </p:txBody>
      </p:sp>
    </p:spTree>
    <p:extLst>
      <p:ext uri="{BB962C8B-B14F-4D97-AF65-F5344CB8AC3E}">
        <p14:creationId xmlns:p14="http://schemas.microsoft.com/office/powerpoint/2010/main" val="427294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AD331DD-248B-4D8B-BA3E-D1DD8C19F943}" type="datetimeFigureOut">
              <a:rPr lang="cs-CZ" smtClean="0"/>
              <a:t>25.04.2022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6FD214-0386-46B9-9ACE-07CF264F1367}" type="slidenum">
              <a:rPr lang="cs-CZ" smtClean="0"/>
              <a:t>‹#›</a:t>
            </a:fld>
            <a:endParaRPr lang="cs-CZ"/>
          </a:p>
        </p:txBody>
      </p:sp>
    </p:spTree>
    <p:extLst>
      <p:ext uri="{BB962C8B-B14F-4D97-AF65-F5344CB8AC3E}">
        <p14:creationId xmlns:p14="http://schemas.microsoft.com/office/powerpoint/2010/main" val="3960588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AD331DD-248B-4D8B-BA3E-D1DD8C19F943}" type="datetimeFigureOut">
              <a:rPr lang="cs-CZ" smtClean="0"/>
              <a:t>25.04.2022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6FD214-0386-46B9-9ACE-07CF264F1367}" type="slidenum">
              <a:rPr lang="cs-CZ" smtClean="0"/>
              <a:t>‹#›</a:t>
            </a:fld>
            <a:endParaRPr lang="cs-CZ"/>
          </a:p>
        </p:txBody>
      </p:sp>
    </p:spTree>
    <p:extLst>
      <p:ext uri="{BB962C8B-B14F-4D97-AF65-F5344CB8AC3E}">
        <p14:creationId xmlns:p14="http://schemas.microsoft.com/office/powerpoint/2010/main" val="2104456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7AD331DD-248B-4D8B-BA3E-D1DD8C19F943}" type="datetimeFigureOut">
              <a:rPr lang="cs-CZ" smtClean="0"/>
              <a:t>25.04.2022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6FD214-0386-46B9-9ACE-07CF264F1367}" type="slidenum">
              <a:rPr lang="cs-CZ" smtClean="0"/>
              <a:t>‹#›</a:t>
            </a:fld>
            <a:endParaRPr lang="cs-CZ"/>
          </a:p>
        </p:txBody>
      </p:sp>
    </p:spTree>
    <p:extLst>
      <p:ext uri="{BB962C8B-B14F-4D97-AF65-F5344CB8AC3E}">
        <p14:creationId xmlns:p14="http://schemas.microsoft.com/office/powerpoint/2010/main" val="60021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7AD331DD-248B-4D8B-BA3E-D1DD8C19F943}" type="datetimeFigureOut">
              <a:rPr lang="cs-CZ" smtClean="0"/>
              <a:t>25.04.2022</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86FD214-0386-46B9-9ACE-07CF264F1367}" type="slidenum">
              <a:rPr lang="cs-CZ" smtClean="0"/>
              <a:t>‹#›</a:t>
            </a:fld>
            <a:endParaRPr lang="cs-CZ"/>
          </a:p>
        </p:txBody>
      </p:sp>
    </p:spTree>
    <p:extLst>
      <p:ext uri="{BB962C8B-B14F-4D97-AF65-F5344CB8AC3E}">
        <p14:creationId xmlns:p14="http://schemas.microsoft.com/office/powerpoint/2010/main" val="3079723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7AD331DD-248B-4D8B-BA3E-D1DD8C19F943}" type="datetimeFigureOut">
              <a:rPr lang="cs-CZ" smtClean="0"/>
              <a:t>25.04.2022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86FD214-0386-46B9-9ACE-07CF264F1367}" type="slidenum">
              <a:rPr lang="cs-CZ" smtClean="0"/>
              <a:t>‹#›</a:t>
            </a:fld>
            <a:endParaRPr lang="cs-CZ"/>
          </a:p>
        </p:txBody>
      </p:sp>
    </p:spTree>
    <p:extLst>
      <p:ext uri="{BB962C8B-B14F-4D97-AF65-F5344CB8AC3E}">
        <p14:creationId xmlns:p14="http://schemas.microsoft.com/office/powerpoint/2010/main" val="376697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7AD331DD-248B-4D8B-BA3E-D1DD8C19F943}" type="datetimeFigureOut">
              <a:rPr lang="cs-CZ" smtClean="0"/>
              <a:t>25.04.2022</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86FD214-0386-46B9-9ACE-07CF264F1367}" type="slidenum">
              <a:rPr lang="cs-CZ" smtClean="0"/>
              <a:t>‹#›</a:t>
            </a:fld>
            <a:endParaRPr lang="cs-CZ"/>
          </a:p>
        </p:txBody>
      </p:sp>
    </p:spTree>
    <p:extLst>
      <p:ext uri="{BB962C8B-B14F-4D97-AF65-F5344CB8AC3E}">
        <p14:creationId xmlns:p14="http://schemas.microsoft.com/office/powerpoint/2010/main" val="2318699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7AD331DD-248B-4D8B-BA3E-D1DD8C19F943}" type="datetimeFigureOut">
              <a:rPr lang="cs-CZ" smtClean="0"/>
              <a:t>25.04.2022</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86FD214-0386-46B9-9ACE-07CF264F1367}" type="slidenum">
              <a:rPr lang="cs-CZ" smtClean="0"/>
              <a:t>‹#›</a:t>
            </a:fld>
            <a:endParaRPr lang="cs-CZ"/>
          </a:p>
        </p:txBody>
      </p:sp>
    </p:spTree>
    <p:extLst>
      <p:ext uri="{BB962C8B-B14F-4D97-AF65-F5344CB8AC3E}">
        <p14:creationId xmlns:p14="http://schemas.microsoft.com/office/powerpoint/2010/main" val="1777630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AD331DD-248B-4D8B-BA3E-D1DD8C19F943}" type="datetimeFigureOut">
              <a:rPr lang="cs-CZ" smtClean="0"/>
              <a:t>25.04.2022</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86FD214-0386-46B9-9ACE-07CF264F1367}" type="slidenum">
              <a:rPr lang="cs-CZ" smtClean="0"/>
              <a:t>‹#›</a:t>
            </a:fld>
            <a:endParaRPr lang="cs-CZ"/>
          </a:p>
        </p:txBody>
      </p:sp>
    </p:spTree>
    <p:extLst>
      <p:ext uri="{BB962C8B-B14F-4D97-AF65-F5344CB8AC3E}">
        <p14:creationId xmlns:p14="http://schemas.microsoft.com/office/powerpoint/2010/main" val="2723396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AD331DD-248B-4D8B-BA3E-D1DD8C19F943}" type="datetimeFigureOut">
              <a:rPr lang="cs-CZ" smtClean="0"/>
              <a:t>25.04.2022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86FD214-0386-46B9-9ACE-07CF264F1367}" type="slidenum">
              <a:rPr lang="cs-CZ" smtClean="0"/>
              <a:t>‹#›</a:t>
            </a:fld>
            <a:endParaRPr lang="cs-CZ"/>
          </a:p>
        </p:txBody>
      </p:sp>
    </p:spTree>
    <p:extLst>
      <p:ext uri="{BB962C8B-B14F-4D97-AF65-F5344CB8AC3E}">
        <p14:creationId xmlns:p14="http://schemas.microsoft.com/office/powerpoint/2010/main" val="1828079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7AD331DD-248B-4D8B-BA3E-D1DD8C19F943}" type="datetimeFigureOut">
              <a:rPr lang="cs-CZ" smtClean="0"/>
              <a:t>25.04.2022</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86FD214-0386-46B9-9ACE-07CF264F1367}" type="slidenum">
              <a:rPr lang="cs-CZ" smtClean="0"/>
              <a:t>‹#›</a:t>
            </a:fld>
            <a:endParaRPr lang="cs-CZ"/>
          </a:p>
        </p:txBody>
      </p:sp>
    </p:spTree>
    <p:extLst>
      <p:ext uri="{BB962C8B-B14F-4D97-AF65-F5344CB8AC3E}">
        <p14:creationId xmlns:p14="http://schemas.microsoft.com/office/powerpoint/2010/main" val="154187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331DD-248B-4D8B-BA3E-D1DD8C19F943}" type="datetimeFigureOut">
              <a:rPr lang="cs-CZ" smtClean="0"/>
              <a:t>25.04.2022</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6FD214-0386-46B9-9ACE-07CF264F1367}" type="slidenum">
              <a:rPr lang="cs-CZ" smtClean="0"/>
              <a:t>‹#›</a:t>
            </a:fld>
            <a:endParaRPr lang="cs-CZ"/>
          </a:p>
        </p:txBody>
      </p:sp>
    </p:spTree>
    <p:extLst>
      <p:ext uri="{BB962C8B-B14F-4D97-AF65-F5344CB8AC3E}">
        <p14:creationId xmlns:p14="http://schemas.microsoft.com/office/powerpoint/2010/main" val="11099613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hlidacipes.org/ales-rozehnal-neni-resit-ministr-pelikan-zadna-autorska-prava-ke-svemu-rozhovoru-nem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flickr.com/photos/giuli-o/3421333361/" TargetMode="External"/><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hyperlink" Target="https://www.flickr.com/photos/giuli-o/3421333361/https:/creativecommons.org/licenses/by/2.0/"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hyperlink" Target="http://www.creativecommons.org/choos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www.creativecommons.cz/" TargetMode="External"/><Relationship Id="rId2" Type="http://schemas.openxmlformats.org/officeDocument/2006/relationships/hyperlink" Target="http://www.creativecommons.cz/licence-cc/charakteristika/" TargetMode="External"/><Relationship Id="rId1" Type="http://schemas.openxmlformats.org/officeDocument/2006/relationships/slideLayout" Target="../slideLayouts/slideLayout2.xml"/><Relationship Id="rId4" Type="http://schemas.openxmlformats.org/officeDocument/2006/relationships/hyperlink" Target="http://creativecommons.org/licenses/by/4.0/legalcod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creativecommons.org/licenses/by/4.0/legalcode" TargetMode="External"/><Relationship Id="rId2" Type="http://schemas.openxmlformats.org/officeDocument/2006/relationships/hyperlink" Target="http://www.creativecommons.cz/"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www.creativecommons.cz/" TargetMode="Externa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hyperlink" Target="http://creativecommons.org/licenses/by/4.0/legalcode"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www.creativecommons.cz/" TargetMode="External"/><Relationship Id="rId2" Type="http://schemas.openxmlformats.org/officeDocument/2006/relationships/hyperlink" Target="http://www.creativecommons.cz/licence-cc/varianty-licence/" TargetMode="External"/><Relationship Id="rId1" Type="http://schemas.openxmlformats.org/officeDocument/2006/relationships/slideLayout" Target="../slideLayouts/slideLayout2.xml"/><Relationship Id="rId4" Type="http://schemas.openxmlformats.org/officeDocument/2006/relationships/hyperlink" Target="http://creativecommons.org/licenses/by/4.0/legalcode" TargetMode="External"/></Relationships>
</file>

<file path=ppt/slides/_rels/slide6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tiff"/></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Mediální právo</a:t>
            </a:r>
          </a:p>
        </p:txBody>
      </p:sp>
      <p:sp>
        <p:nvSpPr>
          <p:cNvPr id="3" name="Podnadpis 2"/>
          <p:cNvSpPr>
            <a:spLocks noGrp="1"/>
          </p:cNvSpPr>
          <p:nvPr>
            <p:ph type="subTitle" idx="1"/>
          </p:nvPr>
        </p:nvSpPr>
        <p:spPr/>
        <p:txBody>
          <a:bodyPr/>
          <a:lstStyle/>
          <a:p>
            <a:r>
              <a:rPr lang="cs-CZ" dirty="0"/>
              <a:t>PDV v rámci mediálního práva</a:t>
            </a:r>
          </a:p>
        </p:txBody>
      </p:sp>
    </p:spTree>
    <p:extLst>
      <p:ext uri="{BB962C8B-B14F-4D97-AF65-F5344CB8AC3E}">
        <p14:creationId xmlns:p14="http://schemas.microsoft.com/office/powerpoint/2010/main" val="2803737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8A3815-68CC-7845-9408-68D5F30ACC9A}"/>
              </a:ext>
            </a:extLst>
          </p:cNvPr>
          <p:cNvSpPr>
            <a:spLocks noGrp="1"/>
          </p:cNvSpPr>
          <p:nvPr>
            <p:ph type="title"/>
          </p:nvPr>
        </p:nvSpPr>
        <p:spPr/>
        <p:txBody>
          <a:bodyPr/>
          <a:lstStyle/>
          <a:p>
            <a:r>
              <a:rPr lang="cs-CZ" dirty="0"/>
              <a:t>Autor (?)</a:t>
            </a:r>
          </a:p>
        </p:txBody>
      </p:sp>
      <p:pic>
        <p:nvPicPr>
          <p:cNvPr id="5" name="Zástupný obsah 4" descr="Obsah obrázku text&#10;&#10;Popis byl vytvořen automaticky">
            <a:extLst>
              <a:ext uri="{FF2B5EF4-FFF2-40B4-BE49-F238E27FC236}">
                <a16:creationId xmlns:a16="http://schemas.microsoft.com/office/drawing/2014/main" id="{1B86A6CB-904C-6448-8A3E-40EDAF6F934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2248" y="1600200"/>
            <a:ext cx="6579503" cy="4525963"/>
          </a:xfrm>
        </p:spPr>
      </p:pic>
      <p:sp>
        <p:nvSpPr>
          <p:cNvPr id="6" name="TextovéPole 5">
            <a:extLst>
              <a:ext uri="{FF2B5EF4-FFF2-40B4-BE49-F238E27FC236}">
                <a16:creationId xmlns:a16="http://schemas.microsoft.com/office/drawing/2014/main" id="{4EBB39CA-40A0-CC4D-AADF-02FD87614E24}"/>
              </a:ext>
            </a:extLst>
          </p:cNvPr>
          <p:cNvSpPr txBox="1"/>
          <p:nvPr/>
        </p:nvSpPr>
        <p:spPr>
          <a:xfrm>
            <a:off x="457199" y="6256510"/>
            <a:ext cx="8229600" cy="523220"/>
          </a:xfrm>
          <a:prstGeom prst="rect">
            <a:avLst/>
          </a:prstGeom>
          <a:noFill/>
        </p:spPr>
        <p:txBody>
          <a:bodyPr wrap="square" rtlCol="0">
            <a:spAutoFit/>
          </a:bodyPr>
          <a:lstStyle/>
          <a:p>
            <a:r>
              <a:rPr lang="cs-CZ" sz="1400" dirty="0"/>
              <a:t>Tereza Šolcová</a:t>
            </a:r>
            <a:br>
              <a:rPr lang="cs-CZ" sz="1400" dirty="0"/>
            </a:br>
            <a:r>
              <a:rPr lang="cs-CZ" sz="1400" dirty="0"/>
              <a:t>https://</a:t>
            </a:r>
            <a:r>
              <a:rPr lang="cs-CZ" sz="1400" dirty="0" err="1"/>
              <a:t>www.mediaguru.cz</a:t>
            </a:r>
            <a:r>
              <a:rPr lang="cs-CZ" sz="1400" dirty="0"/>
              <a:t>/</a:t>
            </a:r>
            <a:r>
              <a:rPr lang="cs-CZ" sz="1400" dirty="0" err="1"/>
              <a:t>clanky</a:t>
            </a:r>
            <a:r>
              <a:rPr lang="cs-CZ" sz="1400" dirty="0"/>
              <a:t>/2020/07/umela-inteligence-v-novinarine-se-rozsiruje-vyuzivaji-ji-ctk-ci-e15/</a:t>
            </a:r>
          </a:p>
        </p:txBody>
      </p:sp>
    </p:spTree>
    <p:extLst>
      <p:ext uri="{BB962C8B-B14F-4D97-AF65-F5344CB8AC3E}">
        <p14:creationId xmlns:p14="http://schemas.microsoft.com/office/powerpoint/2010/main" val="103078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A835D2-A289-A641-825E-14BDC14FD484}"/>
              </a:ext>
            </a:extLst>
          </p:cNvPr>
          <p:cNvSpPr>
            <a:spLocks noGrp="1"/>
          </p:cNvSpPr>
          <p:nvPr>
            <p:ph type="title"/>
          </p:nvPr>
        </p:nvSpPr>
        <p:spPr/>
        <p:txBody>
          <a:bodyPr/>
          <a:lstStyle/>
          <a:p>
            <a:r>
              <a:rPr lang="cs-CZ" dirty="0"/>
              <a:t>Autor (?)</a:t>
            </a:r>
          </a:p>
        </p:txBody>
      </p:sp>
      <p:pic>
        <p:nvPicPr>
          <p:cNvPr id="5" name="Zástupný obsah 4">
            <a:extLst>
              <a:ext uri="{FF2B5EF4-FFF2-40B4-BE49-F238E27FC236}">
                <a16:creationId xmlns:a16="http://schemas.microsoft.com/office/drawing/2014/main" id="{D3A83A55-253D-D248-83EF-20755E28A4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3566" y="1600200"/>
            <a:ext cx="6016868" cy="4525963"/>
          </a:xfrm>
        </p:spPr>
      </p:pic>
      <p:sp>
        <p:nvSpPr>
          <p:cNvPr id="6" name="TextovéPole 5">
            <a:extLst>
              <a:ext uri="{FF2B5EF4-FFF2-40B4-BE49-F238E27FC236}">
                <a16:creationId xmlns:a16="http://schemas.microsoft.com/office/drawing/2014/main" id="{42670376-A47C-9D43-B48F-167DA921F4A7}"/>
              </a:ext>
            </a:extLst>
          </p:cNvPr>
          <p:cNvSpPr txBox="1"/>
          <p:nvPr/>
        </p:nvSpPr>
        <p:spPr>
          <a:xfrm>
            <a:off x="265670" y="6398696"/>
            <a:ext cx="8612659" cy="369332"/>
          </a:xfrm>
          <a:prstGeom prst="rect">
            <a:avLst/>
          </a:prstGeom>
          <a:noFill/>
        </p:spPr>
        <p:txBody>
          <a:bodyPr wrap="square" rtlCol="0">
            <a:spAutoFit/>
          </a:bodyPr>
          <a:lstStyle/>
          <a:p>
            <a:pPr algn="ctr"/>
            <a:r>
              <a:rPr lang="cs-CZ" dirty="0"/>
              <a:t>https://</a:t>
            </a:r>
            <a:r>
              <a:rPr lang="cs-CZ" dirty="0" err="1"/>
              <a:t>www.technollama.co.uk</a:t>
            </a:r>
            <a:r>
              <a:rPr lang="cs-CZ" dirty="0"/>
              <a:t>/</a:t>
            </a:r>
            <a:r>
              <a:rPr lang="cs-CZ" dirty="0" err="1"/>
              <a:t>chinese</a:t>
            </a:r>
            <a:r>
              <a:rPr lang="cs-CZ" dirty="0"/>
              <a:t>-</a:t>
            </a:r>
            <a:r>
              <a:rPr lang="cs-CZ" dirty="0" err="1"/>
              <a:t>court</a:t>
            </a:r>
            <a:r>
              <a:rPr lang="cs-CZ" dirty="0"/>
              <a:t>-</a:t>
            </a:r>
            <a:r>
              <a:rPr lang="cs-CZ" dirty="0" err="1"/>
              <a:t>rules</a:t>
            </a:r>
            <a:r>
              <a:rPr lang="cs-CZ" dirty="0"/>
              <a:t>-</a:t>
            </a:r>
            <a:r>
              <a:rPr lang="cs-CZ" dirty="0" err="1"/>
              <a:t>that</a:t>
            </a:r>
            <a:r>
              <a:rPr lang="cs-CZ" dirty="0"/>
              <a:t>-</a:t>
            </a:r>
            <a:r>
              <a:rPr lang="cs-CZ" dirty="0" err="1"/>
              <a:t>ai</a:t>
            </a:r>
            <a:r>
              <a:rPr lang="cs-CZ" dirty="0"/>
              <a:t>-</a:t>
            </a:r>
            <a:r>
              <a:rPr lang="cs-CZ" dirty="0" err="1"/>
              <a:t>article</a:t>
            </a:r>
            <a:r>
              <a:rPr lang="cs-CZ" dirty="0"/>
              <a:t>-has-copyright</a:t>
            </a:r>
          </a:p>
        </p:txBody>
      </p:sp>
    </p:spTree>
    <p:extLst>
      <p:ext uri="{BB962C8B-B14F-4D97-AF65-F5344CB8AC3E}">
        <p14:creationId xmlns:p14="http://schemas.microsoft.com/office/powerpoint/2010/main" val="147640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Autorská práva (11 + 12 </a:t>
            </a:r>
            <a:r>
              <a:rPr lang="cs-CZ" dirty="0" err="1"/>
              <a:t>AutZ</a:t>
            </a:r>
            <a:r>
              <a:rPr lang="cs-CZ" dirty="0"/>
              <a:t>)</a:t>
            </a:r>
          </a:p>
        </p:txBody>
      </p:sp>
      <p:sp>
        <p:nvSpPr>
          <p:cNvPr id="4" name="Zástupný symbol pro text 3"/>
          <p:cNvSpPr>
            <a:spLocks noGrp="1"/>
          </p:cNvSpPr>
          <p:nvPr>
            <p:ph type="body" idx="1"/>
          </p:nvPr>
        </p:nvSpPr>
        <p:spPr/>
        <p:txBody>
          <a:bodyPr/>
          <a:lstStyle/>
          <a:p>
            <a:pPr algn="ctr"/>
            <a:r>
              <a:rPr lang="cs-CZ" dirty="0"/>
              <a:t>Osobnostní (§ 11 </a:t>
            </a:r>
            <a:r>
              <a:rPr lang="cs-CZ" dirty="0" err="1"/>
              <a:t>AutZ</a:t>
            </a:r>
            <a:r>
              <a:rPr lang="cs-CZ" dirty="0"/>
              <a:t>)</a:t>
            </a:r>
          </a:p>
        </p:txBody>
      </p:sp>
      <p:sp>
        <p:nvSpPr>
          <p:cNvPr id="5" name="Zástupný symbol pro obsah 4"/>
          <p:cNvSpPr>
            <a:spLocks noGrp="1"/>
          </p:cNvSpPr>
          <p:nvPr>
            <p:ph sz="half" idx="2"/>
          </p:nvPr>
        </p:nvSpPr>
        <p:spPr/>
        <p:txBody>
          <a:bodyPr/>
          <a:lstStyle/>
          <a:p>
            <a:r>
              <a:rPr lang="cs-CZ" dirty="0"/>
              <a:t>Autorství</a:t>
            </a:r>
          </a:p>
          <a:p>
            <a:r>
              <a:rPr lang="cs-CZ" dirty="0"/>
              <a:t>Integrita</a:t>
            </a:r>
          </a:p>
          <a:p>
            <a:r>
              <a:rPr lang="cs-CZ" dirty="0"/>
              <a:t>Zveřejnění</a:t>
            </a:r>
          </a:p>
          <a:p>
            <a:r>
              <a:rPr lang="cs-CZ" dirty="0"/>
              <a:t>Nepřevoditelná</a:t>
            </a:r>
          </a:p>
          <a:p>
            <a:r>
              <a:rPr lang="cs-CZ" dirty="0"/>
              <a:t>Smrtí zanikají</a:t>
            </a:r>
          </a:p>
          <a:p>
            <a:pPr marL="0" indent="0">
              <a:buNone/>
            </a:pPr>
            <a:r>
              <a:rPr lang="cs-CZ" dirty="0"/>
              <a:t>(postmortální ochrana)</a:t>
            </a:r>
          </a:p>
        </p:txBody>
      </p:sp>
      <p:sp>
        <p:nvSpPr>
          <p:cNvPr id="6" name="Zástupný symbol pro text 5"/>
          <p:cNvSpPr>
            <a:spLocks noGrp="1"/>
          </p:cNvSpPr>
          <p:nvPr>
            <p:ph type="body" sz="quarter" idx="3"/>
          </p:nvPr>
        </p:nvSpPr>
        <p:spPr/>
        <p:txBody>
          <a:bodyPr/>
          <a:lstStyle/>
          <a:p>
            <a:pPr algn="ctr"/>
            <a:r>
              <a:rPr lang="cs-CZ" dirty="0"/>
              <a:t>Majetková (12 </a:t>
            </a:r>
            <a:r>
              <a:rPr lang="cs-CZ" dirty="0" err="1"/>
              <a:t>AutZ</a:t>
            </a:r>
            <a:r>
              <a:rPr lang="cs-CZ" dirty="0"/>
              <a:t>)</a:t>
            </a:r>
          </a:p>
        </p:txBody>
      </p:sp>
      <p:sp>
        <p:nvSpPr>
          <p:cNvPr id="7" name="Zástupný symbol pro obsah 6"/>
          <p:cNvSpPr>
            <a:spLocks noGrp="1"/>
          </p:cNvSpPr>
          <p:nvPr>
            <p:ph sz="quarter" idx="4"/>
          </p:nvPr>
        </p:nvSpPr>
        <p:spPr/>
        <p:txBody>
          <a:bodyPr/>
          <a:lstStyle/>
          <a:p>
            <a:r>
              <a:rPr lang="cs-CZ" dirty="0"/>
              <a:t>Užít</a:t>
            </a:r>
          </a:p>
          <a:p>
            <a:r>
              <a:rPr lang="cs-CZ" dirty="0"/>
              <a:t>Svolit k užití</a:t>
            </a:r>
          </a:p>
          <a:p>
            <a:endParaRPr lang="cs-CZ" dirty="0"/>
          </a:p>
          <a:p>
            <a:r>
              <a:rPr lang="cs-CZ" dirty="0"/>
              <a:t>70 let </a:t>
            </a:r>
            <a:r>
              <a:rPr lang="cs-CZ" dirty="0" err="1"/>
              <a:t>p.m.a</a:t>
            </a:r>
            <a:r>
              <a:rPr lang="cs-CZ" dirty="0"/>
              <a:t>.</a:t>
            </a:r>
          </a:p>
        </p:txBody>
      </p:sp>
    </p:spTree>
    <p:extLst>
      <p:ext uri="{BB962C8B-B14F-4D97-AF65-F5344CB8AC3E}">
        <p14:creationId xmlns:p14="http://schemas.microsoft.com/office/powerpoint/2010/main" val="221564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p:cNvSpPr>
            <a:spLocks noGrp="1"/>
          </p:cNvSpPr>
          <p:nvPr>
            <p:ph type="title"/>
          </p:nvPr>
        </p:nvSpPr>
        <p:spPr/>
        <p:txBody>
          <a:bodyPr/>
          <a:lstStyle/>
          <a:p>
            <a:r>
              <a:rPr lang="cs-CZ" dirty="0"/>
              <a:t>Osobnostní práva (§ 11 </a:t>
            </a:r>
            <a:r>
              <a:rPr lang="cs-CZ" dirty="0" err="1"/>
              <a:t>AutZ</a:t>
            </a:r>
            <a:r>
              <a:rPr lang="cs-CZ" dirty="0"/>
              <a:t>)</a:t>
            </a:r>
          </a:p>
        </p:txBody>
      </p:sp>
      <p:sp>
        <p:nvSpPr>
          <p:cNvPr id="8" name="Zástupný symbol pro obsah 7"/>
          <p:cNvSpPr>
            <a:spLocks noGrp="1"/>
          </p:cNvSpPr>
          <p:nvPr>
            <p:ph idx="1"/>
          </p:nvPr>
        </p:nvSpPr>
        <p:spPr/>
        <p:txBody>
          <a:bodyPr/>
          <a:lstStyle/>
          <a:p>
            <a:r>
              <a:rPr lang="cs-CZ" dirty="0"/>
              <a:t>Kauza Vaněk</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707904" y="1556792"/>
            <a:ext cx="4867403" cy="3980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271033" y="6453336"/>
            <a:ext cx="9433048" cy="369332"/>
          </a:xfrm>
          <a:prstGeom prst="rect">
            <a:avLst/>
          </a:prstGeom>
        </p:spPr>
        <p:txBody>
          <a:bodyPr wrap="square">
            <a:spAutoFit/>
          </a:bodyPr>
          <a:lstStyle/>
          <a:p>
            <a:pPr algn="r"/>
            <a:r>
              <a:rPr lang="cs-CZ" dirty="0">
                <a:solidFill>
                  <a:schemeClr val="bg1">
                    <a:lumMod val="85000"/>
                  </a:schemeClr>
                </a:solidFill>
              </a:rPr>
              <a:t>Zdroj: http://www.pragueout.cz/userfiles/images/Chalupeck%C3%BD/Tomsa%20Vanek.jpg</a:t>
            </a:r>
          </a:p>
        </p:txBody>
      </p:sp>
    </p:spTree>
    <p:extLst>
      <p:ext uri="{BB962C8B-B14F-4D97-AF65-F5344CB8AC3E}">
        <p14:creationId xmlns:p14="http://schemas.microsoft.com/office/powerpoint/2010/main" val="2952805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EC8A1D-4D04-0B41-A017-CF4AD518E2B4}"/>
              </a:ext>
            </a:extLst>
          </p:cNvPr>
          <p:cNvSpPr>
            <a:spLocks noGrp="1"/>
          </p:cNvSpPr>
          <p:nvPr>
            <p:ph type="title"/>
          </p:nvPr>
        </p:nvSpPr>
        <p:spPr/>
        <p:txBody>
          <a:bodyPr>
            <a:normAutofit fontScale="90000"/>
          </a:bodyPr>
          <a:lstStyle/>
          <a:p>
            <a:r>
              <a:rPr lang="cs-CZ" b="1" dirty="0"/>
              <a:t>Rozhovor jako autorské dílo</a:t>
            </a:r>
            <a:br>
              <a:rPr lang="cs-CZ" b="1" dirty="0"/>
            </a:br>
            <a:r>
              <a:rPr lang="cs-CZ" b="1" dirty="0"/>
              <a:t>(„</a:t>
            </a:r>
            <a:r>
              <a:rPr lang="cs-CZ" b="1" dirty="0" err="1"/>
              <a:t>The</a:t>
            </a:r>
            <a:r>
              <a:rPr lang="cs-CZ" b="1" dirty="0"/>
              <a:t> Pelikán Interview Story“)</a:t>
            </a:r>
          </a:p>
        </p:txBody>
      </p:sp>
      <p:sp>
        <p:nvSpPr>
          <p:cNvPr id="3" name="Zástupný symbol pro obsah 2">
            <a:extLst>
              <a:ext uri="{FF2B5EF4-FFF2-40B4-BE49-F238E27FC236}">
                <a16:creationId xmlns:a16="http://schemas.microsoft.com/office/drawing/2014/main" id="{4F06A07C-7989-374D-BCD5-396528DD2EB7}"/>
              </a:ext>
            </a:extLst>
          </p:cNvPr>
          <p:cNvSpPr>
            <a:spLocks noGrp="1"/>
          </p:cNvSpPr>
          <p:nvPr>
            <p:ph idx="1"/>
          </p:nvPr>
        </p:nvSpPr>
        <p:spPr/>
        <p:txBody>
          <a:bodyPr>
            <a:normAutofit fontScale="92500" lnSpcReduction="20000"/>
          </a:bodyPr>
          <a:lstStyle/>
          <a:p>
            <a:pPr marL="0" indent="0" algn="just">
              <a:buNone/>
            </a:pPr>
            <a:r>
              <a:rPr lang="cs-CZ" i="1" dirty="0"/>
              <a:t>Jak je tomu s autorskými právy u novinových článků, především těch, kde na větší ploše vystupuje jediný respondent, ať už například v rámci rozhovoru či story. Je takový článek výhradně dílem autora, nebo lze hovořit i o částečném autorství zpovídaného? Narážím tak na kauzu ministra spravedlnosti a advokáta Roberta Pelikána, který poté, co se uprostřed rozhovoru pro Respekt rozhodl, že nechce, aby rozhovor s ním v časopisu vyšel, začal redaktora přesvědčovat, že má právo interview zastavit, přičemž se oháněl paragrafem 11 autorského zákona. </a:t>
            </a:r>
          </a:p>
        </p:txBody>
      </p:sp>
    </p:spTree>
    <p:extLst>
      <p:ext uri="{BB962C8B-B14F-4D97-AF65-F5344CB8AC3E}">
        <p14:creationId xmlns:p14="http://schemas.microsoft.com/office/powerpoint/2010/main" val="2821850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EC8A1D-4D04-0B41-A017-CF4AD518E2B4}"/>
              </a:ext>
            </a:extLst>
          </p:cNvPr>
          <p:cNvSpPr>
            <a:spLocks noGrp="1"/>
          </p:cNvSpPr>
          <p:nvPr>
            <p:ph type="title"/>
          </p:nvPr>
        </p:nvSpPr>
        <p:spPr/>
        <p:txBody>
          <a:bodyPr>
            <a:normAutofit fontScale="90000"/>
          </a:bodyPr>
          <a:lstStyle/>
          <a:p>
            <a:r>
              <a:rPr lang="cs-CZ" b="1" dirty="0"/>
              <a:t>Rozhovor jako autorské dílo</a:t>
            </a:r>
            <a:br>
              <a:rPr lang="cs-CZ" b="1" dirty="0"/>
            </a:br>
            <a:r>
              <a:rPr lang="cs-CZ" b="1" dirty="0"/>
              <a:t>(„</a:t>
            </a:r>
            <a:r>
              <a:rPr lang="cs-CZ" b="1" dirty="0" err="1"/>
              <a:t>The</a:t>
            </a:r>
            <a:r>
              <a:rPr lang="cs-CZ" b="1" dirty="0"/>
              <a:t> Pelikán Interview Story“)</a:t>
            </a:r>
          </a:p>
        </p:txBody>
      </p:sp>
      <p:sp>
        <p:nvSpPr>
          <p:cNvPr id="3" name="Zástupný symbol pro obsah 2">
            <a:extLst>
              <a:ext uri="{FF2B5EF4-FFF2-40B4-BE49-F238E27FC236}">
                <a16:creationId xmlns:a16="http://schemas.microsoft.com/office/drawing/2014/main" id="{4F06A07C-7989-374D-BCD5-396528DD2EB7}"/>
              </a:ext>
            </a:extLst>
          </p:cNvPr>
          <p:cNvSpPr>
            <a:spLocks noGrp="1"/>
          </p:cNvSpPr>
          <p:nvPr>
            <p:ph idx="1"/>
          </p:nvPr>
        </p:nvSpPr>
        <p:spPr/>
        <p:txBody>
          <a:bodyPr>
            <a:normAutofit/>
          </a:bodyPr>
          <a:lstStyle/>
          <a:p>
            <a:pPr marL="0" indent="0" algn="just">
              <a:buNone/>
            </a:pPr>
            <a:r>
              <a:rPr lang="cs-CZ" dirty="0">
                <a:hlinkClick r:id="rId2"/>
              </a:rPr>
              <a:t>https://hlidacipes.org/ales-rozehnal-neni-resit-ministr-pelikan-zadna-autorska-prava-ke-svemu-rozhovoru-nema/</a:t>
            </a:r>
            <a:endParaRPr lang="cs-CZ" dirty="0"/>
          </a:p>
          <a:p>
            <a:pPr marL="0" indent="0" algn="just">
              <a:buNone/>
            </a:pPr>
            <a:endParaRPr lang="cs-CZ" dirty="0"/>
          </a:p>
          <a:p>
            <a:pPr marL="0" indent="0" algn="just">
              <a:buNone/>
            </a:pPr>
            <a:endParaRPr lang="cs-CZ" i="1" dirty="0"/>
          </a:p>
        </p:txBody>
      </p:sp>
    </p:spTree>
    <p:extLst>
      <p:ext uri="{BB962C8B-B14F-4D97-AF65-F5344CB8AC3E}">
        <p14:creationId xmlns:p14="http://schemas.microsoft.com/office/powerpoint/2010/main" val="1419988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Majetková práva</a:t>
            </a:r>
          </a:p>
        </p:txBody>
      </p:sp>
      <p:sp>
        <p:nvSpPr>
          <p:cNvPr id="3" name="Zástupný symbol pro obsah 2"/>
          <p:cNvSpPr>
            <a:spLocks noGrp="1"/>
          </p:cNvSpPr>
          <p:nvPr>
            <p:ph idx="1"/>
          </p:nvPr>
        </p:nvSpPr>
        <p:spPr/>
        <p:txBody>
          <a:bodyPr>
            <a:normAutofit fontScale="85000" lnSpcReduction="20000"/>
          </a:bodyPr>
          <a:lstStyle/>
          <a:p>
            <a:r>
              <a:rPr lang="cs-CZ" dirty="0"/>
              <a:t>Demonstrativní výčet:</a:t>
            </a:r>
          </a:p>
          <a:p>
            <a:pPr lvl="1"/>
            <a:r>
              <a:rPr lang="cs-CZ" dirty="0"/>
              <a:t>a) právo na rozmnožování díla (§ 13),</a:t>
            </a:r>
          </a:p>
          <a:p>
            <a:pPr lvl="1"/>
            <a:r>
              <a:rPr lang="cs-CZ" dirty="0"/>
              <a:t> b) právo na rozšiřování originálu nebo rozmnoženiny díla</a:t>
            </a:r>
            <a:br>
              <a:rPr lang="cs-CZ" dirty="0"/>
            </a:br>
            <a:r>
              <a:rPr lang="cs-CZ" dirty="0"/>
              <a:t>(§ 14)</a:t>
            </a:r>
          </a:p>
          <a:p>
            <a:pPr lvl="1"/>
            <a:r>
              <a:rPr lang="cs-CZ" dirty="0"/>
              <a:t>f) právo na sdělování díla veřejnosti (§ 18)</a:t>
            </a:r>
          </a:p>
          <a:p>
            <a:pPr lvl="2"/>
            <a:r>
              <a:rPr lang="cs-CZ" dirty="0"/>
              <a:t>zpřístupňování díla v nehmotné podobě, živě nebo ze záznamu, po drátě nebo bezdrátově</a:t>
            </a:r>
          </a:p>
          <a:p>
            <a:endParaRPr lang="cs-CZ" dirty="0"/>
          </a:p>
          <a:p>
            <a:r>
              <a:rPr lang="cs-CZ" dirty="0"/>
              <a:t>Trvání – 70 let od smrti autora </a:t>
            </a:r>
            <a:r>
              <a:rPr lang="en-US" dirty="0"/>
              <a:t>=&gt; </a:t>
            </a:r>
            <a:r>
              <a:rPr lang="en-US" b="1" dirty="0" err="1"/>
              <a:t>vol</a:t>
            </a:r>
            <a:r>
              <a:rPr lang="de-AT" b="1" dirty="0"/>
              <a:t>n</a:t>
            </a:r>
            <a:r>
              <a:rPr lang="cs-CZ" b="1" dirty="0"/>
              <a:t>é dílo</a:t>
            </a:r>
          </a:p>
          <a:p>
            <a:r>
              <a:rPr lang="cs-CZ" b="1" dirty="0"/>
              <a:t>Lze bez dalšího užít, ale ne </a:t>
            </a:r>
          </a:p>
          <a:p>
            <a:pPr lvl="1"/>
            <a:r>
              <a:rPr lang="cs-CZ" dirty="0" err="1"/>
              <a:t>Dehonestujícím</a:t>
            </a:r>
            <a:r>
              <a:rPr lang="cs-CZ" dirty="0"/>
              <a:t> způsobem</a:t>
            </a:r>
          </a:p>
          <a:p>
            <a:pPr lvl="1"/>
            <a:r>
              <a:rPr lang="cs-CZ" dirty="0"/>
              <a:t>Osobovat si autorství</a:t>
            </a:r>
          </a:p>
          <a:p>
            <a:endParaRPr lang="cs-CZ" dirty="0"/>
          </a:p>
        </p:txBody>
      </p:sp>
    </p:spTree>
    <p:extLst>
      <p:ext uri="{BB962C8B-B14F-4D97-AF65-F5344CB8AC3E}">
        <p14:creationId xmlns:p14="http://schemas.microsoft.com/office/powerpoint/2010/main" val="2912682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Dispozice s autorskými právy</a:t>
            </a:r>
          </a:p>
        </p:txBody>
      </p:sp>
      <p:sp>
        <p:nvSpPr>
          <p:cNvPr id="3" name="Zástupný symbol pro obsah 2"/>
          <p:cNvSpPr>
            <a:spLocks noGrp="1"/>
          </p:cNvSpPr>
          <p:nvPr>
            <p:ph idx="1"/>
          </p:nvPr>
        </p:nvSpPr>
        <p:spPr/>
        <p:txBody>
          <a:bodyPr/>
          <a:lstStyle/>
          <a:p>
            <a:r>
              <a:rPr lang="cs-CZ" dirty="0"/>
              <a:t>Nejsou zcizitelná</a:t>
            </a:r>
          </a:p>
          <a:p>
            <a:r>
              <a:rPr lang="cs-CZ" dirty="0"/>
              <a:t>Licence</a:t>
            </a:r>
          </a:p>
          <a:p>
            <a:r>
              <a:rPr lang="cs-CZ" dirty="0"/>
              <a:t>Konstitutivní převod práva</a:t>
            </a:r>
          </a:p>
          <a:p>
            <a:r>
              <a:rPr lang="cs-CZ" dirty="0"/>
              <a:t>Výhradní X nevýhradní</a:t>
            </a:r>
          </a:p>
          <a:p>
            <a:endParaRPr lang="cs-CZ" dirty="0"/>
          </a:p>
        </p:txBody>
      </p:sp>
    </p:spTree>
    <p:extLst>
      <p:ext uri="{BB962C8B-B14F-4D97-AF65-F5344CB8AC3E}">
        <p14:creationId xmlns:p14="http://schemas.microsoft.com/office/powerpoint/2010/main" val="702963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677068" y="5013176"/>
            <a:ext cx="7772400" cy="1362075"/>
          </a:xfrm>
        </p:spPr>
        <p:txBody>
          <a:bodyPr/>
          <a:lstStyle/>
          <a:p>
            <a:r>
              <a:rPr lang="cs-CZ" dirty="0"/>
              <a:t>Výjimky a omezení AP</a:t>
            </a:r>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1076983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Volné užití - § 30 </a:t>
            </a:r>
            <a:r>
              <a:rPr lang="cs-CZ" dirty="0" err="1"/>
              <a:t>AutZ</a:t>
            </a:r>
            <a:endParaRPr lang="cs-CZ" dirty="0"/>
          </a:p>
        </p:txBody>
      </p:sp>
      <p:sp>
        <p:nvSpPr>
          <p:cNvPr id="5" name="Zástupný symbol pro obsah 4"/>
          <p:cNvSpPr>
            <a:spLocks noGrp="1"/>
          </p:cNvSpPr>
          <p:nvPr>
            <p:ph idx="1"/>
          </p:nvPr>
        </p:nvSpPr>
        <p:spPr/>
        <p:txBody>
          <a:bodyPr>
            <a:normAutofit fontScale="85000" lnSpcReduction="20000"/>
          </a:bodyPr>
          <a:lstStyle/>
          <a:p>
            <a:r>
              <a:rPr lang="cs-CZ" dirty="0"/>
              <a:t>Rozmnoženina fyzické osoby pro osobní potřebu</a:t>
            </a:r>
          </a:p>
          <a:p>
            <a:r>
              <a:rPr lang="cs-CZ" dirty="0"/>
              <a:t>Díla zveřejněná!</a:t>
            </a:r>
          </a:p>
          <a:p>
            <a:r>
              <a:rPr lang="cs-CZ" dirty="0"/>
              <a:t>Nekomerčně = žádný prospěch</a:t>
            </a:r>
          </a:p>
          <a:p>
            <a:r>
              <a:rPr lang="cs-CZ" dirty="0"/>
              <a:t>NE počítačové programy, elektronické databáze, noty, architektonické dílo stavbou</a:t>
            </a:r>
            <a:r>
              <a:rPr lang="cs-CZ" dirty="0">
                <a:sym typeface="Wingdings" pitchFamily="2" charset="2"/>
              </a:rPr>
              <a:t></a:t>
            </a:r>
          </a:p>
          <a:p>
            <a:r>
              <a:rPr lang="cs-CZ" dirty="0">
                <a:sym typeface="Wingdings" pitchFamily="2" charset="2"/>
              </a:rPr>
              <a:t>Pozor na „třístupňový test“ - § 29 </a:t>
            </a:r>
            <a:r>
              <a:rPr lang="cs-CZ" dirty="0" err="1">
                <a:sym typeface="Wingdings" pitchFamily="2" charset="2"/>
              </a:rPr>
              <a:t>AutZ</a:t>
            </a:r>
            <a:endParaRPr lang="cs-CZ" dirty="0">
              <a:sym typeface="Wingdings" pitchFamily="2" charset="2"/>
            </a:endParaRPr>
          </a:p>
          <a:p>
            <a:r>
              <a:rPr lang="cs-CZ" i="1" dirty="0"/>
              <a:t>„Výjimky a omezení práva autorského lze uplatnit (1) pouze ve zvláštních případech stanovených zákonem a pouze tehdy, (2) pokud takové užití díla není v rozporu s běžným způsobem užití díla a ani jím (3) nejsou nepřiměřeně dotčeny oprávněné zájmy autora.“</a:t>
            </a:r>
          </a:p>
        </p:txBody>
      </p:sp>
    </p:spTree>
    <p:extLst>
      <p:ext uri="{BB962C8B-B14F-4D97-AF65-F5344CB8AC3E}">
        <p14:creationId xmlns:p14="http://schemas.microsoft.com/office/powerpoint/2010/main" val="154319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Základní pojmy</a:t>
            </a:r>
          </a:p>
        </p:txBody>
      </p:sp>
      <p:sp>
        <p:nvSpPr>
          <p:cNvPr id="5" name="Zástupný symbol pro text 4"/>
          <p:cNvSpPr>
            <a:spLocks noGrp="1"/>
          </p:cNvSpPr>
          <p:nvPr>
            <p:ph type="body" idx="1"/>
          </p:nvPr>
        </p:nvSpPr>
        <p:spPr/>
        <p:txBody>
          <a:bodyPr/>
          <a:lstStyle/>
          <a:p>
            <a:r>
              <a:rPr lang="cs-CZ" dirty="0"/>
              <a:t>Dílo, autor, autorská práva, dispozice s nimi, specifické typy děl, výjimky a omezení</a:t>
            </a:r>
          </a:p>
        </p:txBody>
      </p:sp>
    </p:spTree>
    <p:extLst>
      <p:ext uri="{BB962C8B-B14F-4D97-AF65-F5344CB8AC3E}">
        <p14:creationId xmlns:p14="http://schemas.microsoft.com/office/powerpoint/2010/main" val="870703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lvl="0" algn="ctr"/>
            <a:r>
              <a:rPr lang="cs-CZ" sz="3600" dirty="0"/>
              <a:t>1 . Omezení výjimky na zvláštní případy</a:t>
            </a:r>
          </a:p>
        </p:txBody>
      </p:sp>
      <p:sp>
        <p:nvSpPr>
          <p:cNvPr id="3" name="Zástupný symbol pro obsah 2"/>
          <p:cNvSpPr>
            <a:spLocks noGrp="1"/>
          </p:cNvSpPr>
          <p:nvPr>
            <p:ph idx="1"/>
          </p:nvPr>
        </p:nvSpPr>
        <p:spPr/>
        <p:txBody>
          <a:bodyPr/>
          <a:lstStyle/>
          <a:p>
            <a:r>
              <a:rPr lang="cs-CZ" i="1" dirty="0"/>
              <a:t>„Výjimky a omezení práva autorského lze uplatnit pouze ve zvláštních případech stanovených zákonem a pouze tehdy…“</a:t>
            </a:r>
          </a:p>
          <a:p>
            <a:endParaRPr lang="cs-CZ" dirty="0"/>
          </a:p>
          <a:p>
            <a:r>
              <a:rPr lang="cs-CZ" dirty="0"/>
              <a:t>Jen konkrétní určité situace</a:t>
            </a:r>
          </a:p>
        </p:txBody>
      </p:sp>
    </p:spTree>
    <p:extLst>
      <p:ext uri="{BB962C8B-B14F-4D97-AF65-F5344CB8AC3E}">
        <p14:creationId xmlns:p14="http://schemas.microsoft.com/office/powerpoint/2010/main" val="1843530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3600" dirty="0"/>
              <a:t>2. Nenarušení normálního užití díla</a:t>
            </a:r>
          </a:p>
        </p:txBody>
      </p:sp>
      <p:sp>
        <p:nvSpPr>
          <p:cNvPr id="3" name="Zástupný symbol pro obsah 2"/>
          <p:cNvSpPr>
            <a:spLocks noGrp="1"/>
          </p:cNvSpPr>
          <p:nvPr>
            <p:ph idx="1"/>
          </p:nvPr>
        </p:nvSpPr>
        <p:spPr/>
        <p:txBody>
          <a:bodyPr/>
          <a:lstStyle/>
          <a:p>
            <a:r>
              <a:rPr lang="cs-CZ" i="1" dirty="0"/>
              <a:t>„ pokud takové užití díla není v rozporu s běžným způsobem užití díla…“</a:t>
            </a:r>
          </a:p>
          <a:p>
            <a:endParaRPr lang="cs-CZ" dirty="0"/>
          </a:p>
          <a:p>
            <a:r>
              <a:rPr lang="cs-CZ" dirty="0"/>
              <a:t>Účinky výjimky na relevantním trhu</a:t>
            </a:r>
          </a:p>
          <a:p>
            <a:pPr lvl="1"/>
            <a:r>
              <a:rPr lang="cs-CZ" dirty="0"/>
              <a:t>Ztráta podstatných výnosů</a:t>
            </a:r>
          </a:p>
          <a:p>
            <a:r>
              <a:rPr lang="cs-CZ" dirty="0"/>
              <a:t>Není možno kompenzovat náhradní odměnou</a:t>
            </a:r>
            <a:br>
              <a:rPr lang="cs-CZ" dirty="0"/>
            </a:br>
            <a:r>
              <a:rPr lang="cs-CZ" dirty="0"/>
              <a:t>(§ 25 </a:t>
            </a:r>
            <a:r>
              <a:rPr lang="cs-CZ" dirty="0" err="1"/>
              <a:t>AutZ</a:t>
            </a:r>
            <a:r>
              <a:rPr lang="cs-CZ" dirty="0"/>
              <a:t> a vyhláška 488/2006)</a:t>
            </a:r>
          </a:p>
          <a:p>
            <a:endParaRPr lang="cs-CZ" dirty="0"/>
          </a:p>
          <a:p>
            <a:endParaRPr lang="cs-CZ" dirty="0"/>
          </a:p>
        </p:txBody>
      </p:sp>
    </p:spTree>
    <p:extLst>
      <p:ext uri="{BB962C8B-B14F-4D97-AF65-F5344CB8AC3E}">
        <p14:creationId xmlns:p14="http://schemas.microsoft.com/office/powerpoint/2010/main" val="3826753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ctr"/>
            <a:r>
              <a:rPr lang="cs-CZ" sz="3600" dirty="0"/>
              <a:t>3. Neexistence neospravedlnitelné újmy oprávněným zájmům autora</a:t>
            </a:r>
          </a:p>
        </p:txBody>
      </p:sp>
      <p:sp>
        <p:nvSpPr>
          <p:cNvPr id="3" name="Zástupný symbol pro obsah 2"/>
          <p:cNvSpPr>
            <a:spLocks noGrp="1"/>
          </p:cNvSpPr>
          <p:nvPr>
            <p:ph idx="1"/>
          </p:nvPr>
        </p:nvSpPr>
        <p:spPr/>
        <p:txBody>
          <a:bodyPr>
            <a:normAutofit fontScale="85000" lnSpcReduction="10000"/>
          </a:bodyPr>
          <a:lstStyle/>
          <a:p>
            <a:r>
              <a:rPr lang="cs-CZ" i="1" dirty="0"/>
              <a:t>„…a ani jím nejsou nepřiměřeně dotčeny oprávněné zájmy autora.“</a:t>
            </a:r>
          </a:p>
          <a:p>
            <a:r>
              <a:rPr lang="cs-CZ" dirty="0"/>
              <a:t>Proporcionalita</a:t>
            </a:r>
          </a:p>
          <a:p>
            <a:pPr lvl="1"/>
            <a:r>
              <a:rPr lang="cs-CZ" dirty="0"/>
              <a:t>Zájmy autora vs. Zájmy společnosti</a:t>
            </a:r>
          </a:p>
          <a:p>
            <a:r>
              <a:rPr lang="cs-CZ" dirty="0"/>
              <a:t>všeobecný ospravedlnitelný zájem veřejnosti na přístup ke kulturním statkům zadarmo nebo za minimální cenu (?)</a:t>
            </a:r>
          </a:p>
          <a:p>
            <a:endParaRPr lang="cs-CZ" dirty="0"/>
          </a:p>
          <a:p>
            <a:r>
              <a:rPr lang="cs-CZ" dirty="0"/>
              <a:t>Jen na toto se vztahuje náhradní odměna dle § 25 (!)</a:t>
            </a:r>
          </a:p>
          <a:p>
            <a:r>
              <a:rPr lang="cs-CZ" dirty="0"/>
              <a:t>„výpalné“</a:t>
            </a:r>
          </a:p>
        </p:txBody>
      </p:sp>
    </p:spTree>
    <p:extLst>
      <p:ext uri="{BB962C8B-B14F-4D97-AF65-F5344CB8AC3E}">
        <p14:creationId xmlns:p14="http://schemas.microsoft.com/office/powerpoint/2010/main" val="2425114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Citační licence - § 31 </a:t>
            </a:r>
            <a:r>
              <a:rPr lang="cs-CZ" dirty="0" err="1"/>
              <a:t>AutZ</a:t>
            </a:r>
            <a:endParaRPr lang="cs-CZ" dirty="0"/>
          </a:p>
        </p:txBody>
      </p:sp>
      <p:sp>
        <p:nvSpPr>
          <p:cNvPr id="3" name="Zástupný symbol pro obsah 2"/>
          <p:cNvSpPr>
            <a:spLocks noGrp="1"/>
          </p:cNvSpPr>
          <p:nvPr>
            <p:ph idx="1"/>
          </p:nvPr>
        </p:nvSpPr>
        <p:spPr/>
        <p:txBody>
          <a:bodyPr>
            <a:normAutofit fontScale="70000" lnSpcReduction="20000"/>
          </a:bodyPr>
          <a:lstStyle/>
          <a:p>
            <a:pPr marL="0" indent="0">
              <a:buNone/>
            </a:pPr>
            <a:r>
              <a:rPr lang="pl-PL" dirty="0"/>
              <a:t>Do práva autorského </a:t>
            </a:r>
            <a:r>
              <a:rPr lang="pl-PL" b="1" dirty="0"/>
              <a:t>nezasahuje ten</a:t>
            </a:r>
            <a:r>
              <a:rPr lang="pl-PL" dirty="0"/>
              <a:t>, kdo:</a:t>
            </a:r>
          </a:p>
          <a:p>
            <a:pPr marL="0" indent="0">
              <a:buNone/>
            </a:pPr>
            <a:r>
              <a:rPr lang="cs-CZ" dirty="0"/>
              <a:t>a) v </a:t>
            </a:r>
            <a:r>
              <a:rPr lang="cs-CZ" b="1" dirty="0"/>
              <a:t>odůvodněné míře </a:t>
            </a:r>
            <a:r>
              <a:rPr lang="cs-CZ" dirty="0"/>
              <a:t>výňatky ze zveřejněných děl jiných autorů </a:t>
            </a:r>
            <a:r>
              <a:rPr lang="cs-CZ" b="1" dirty="0"/>
              <a:t>ve svém díle</a:t>
            </a:r>
            <a:r>
              <a:rPr lang="cs-CZ" dirty="0"/>
              <a:t>,</a:t>
            </a:r>
          </a:p>
          <a:p>
            <a:pPr marL="0" indent="0">
              <a:buNone/>
            </a:pPr>
            <a:r>
              <a:rPr lang="cs-CZ" dirty="0"/>
              <a:t>b) užije výňatky z díla nebo drobná celá díla pro účely kritiky nebo recenze vztahující se k takovému dílu, vědecké či odborné tvorby a takové užití bude v souladu s poctivými zvyklostmi a v rozsahu vyžadovaném konkrétním účelem,</a:t>
            </a:r>
          </a:p>
          <a:p>
            <a:pPr marL="0" indent="0">
              <a:buNone/>
            </a:pPr>
            <a:r>
              <a:rPr lang="cs-CZ" dirty="0"/>
              <a:t>c) užije dílo při vyučování pro ilustrační účel nebo při vědeckém výzkumu, jejichž účelem není dosažení přímého nebo nepřímého hospodářského nebo obchodního prospěchu, a nepřesáhne rozsah odpovídající sledovanému účelu;</a:t>
            </a:r>
          </a:p>
          <a:p>
            <a:pPr marL="0" indent="0">
              <a:buNone/>
            </a:pPr>
            <a:r>
              <a:rPr lang="cs-CZ" dirty="0"/>
              <a:t>vždy je však nutno uvést, je-li to možné</a:t>
            </a:r>
            <a:r>
              <a:rPr lang="cs-CZ" b="1" dirty="0"/>
              <a:t>, jméno autora</a:t>
            </a:r>
            <a:r>
              <a:rPr lang="cs-CZ" dirty="0"/>
              <a:t>, nejde-li o dílo anonymní, nebo jméno osoby, pod jejímž jménem se dílo uvádí na veřejnost, a dále </a:t>
            </a:r>
            <a:r>
              <a:rPr lang="cs-CZ" b="1" dirty="0"/>
              <a:t>název</a:t>
            </a:r>
            <a:r>
              <a:rPr lang="cs-CZ" dirty="0"/>
              <a:t> díla a </a:t>
            </a:r>
            <a:r>
              <a:rPr lang="cs-CZ" b="1" dirty="0"/>
              <a:t>pramen</a:t>
            </a:r>
            <a:r>
              <a:rPr lang="cs-CZ" dirty="0"/>
              <a:t>.</a:t>
            </a:r>
          </a:p>
          <a:p>
            <a:endParaRPr lang="cs-CZ" dirty="0"/>
          </a:p>
        </p:txBody>
      </p:sp>
    </p:spTree>
    <p:extLst>
      <p:ext uri="{BB962C8B-B14F-4D97-AF65-F5344CB8AC3E}">
        <p14:creationId xmlns:p14="http://schemas.microsoft.com/office/powerpoint/2010/main" val="2411426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7900" y="1119188"/>
            <a:ext cx="4648200"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656692" y="5877272"/>
            <a:ext cx="7830616" cy="369332"/>
          </a:xfrm>
          <a:prstGeom prst="rect">
            <a:avLst/>
          </a:prstGeom>
        </p:spPr>
        <p:txBody>
          <a:bodyPr wrap="square">
            <a:spAutoFit/>
          </a:bodyPr>
          <a:lstStyle/>
          <a:p>
            <a:r>
              <a:rPr lang="cs-CZ" dirty="0"/>
              <a:t>http://www.howtogeek.com/geekers/up/sshot-2010-08-26-1-12-53-30.jpg</a:t>
            </a:r>
          </a:p>
        </p:txBody>
      </p:sp>
    </p:spTree>
    <p:extLst>
      <p:ext uri="{BB962C8B-B14F-4D97-AF65-F5344CB8AC3E}">
        <p14:creationId xmlns:p14="http://schemas.microsoft.com/office/powerpoint/2010/main" val="914162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Zákonná licence k zpravodajskému užití díla</a:t>
            </a:r>
          </a:p>
        </p:txBody>
      </p:sp>
      <p:sp>
        <p:nvSpPr>
          <p:cNvPr id="3" name="Zástupný symbol pro obsah 2"/>
          <p:cNvSpPr>
            <a:spLocks noGrp="1"/>
          </p:cNvSpPr>
          <p:nvPr>
            <p:ph idx="1"/>
          </p:nvPr>
        </p:nvSpPr>
        <p:spPr/>
        <p:txBody>
          <a:bodyPr>
            <a:normAutofit/>
          </a:bodyPr>
          <a:lstStyle/>
          <a:p>
            <a:pPr marL="0" indent="0" algn="just">
              <a:buNone/>
            </a:pPr>
            <a:r>
              <a:rPr lang="cs-CZ" i="1" dirty="0"/>
              <a:t>§ 34 b) dílo ve spojitosti se </a:t>
            </a:r>
            <a:r>
              <a:rPr lang="cs-CZ" b="1" i="1" dirty="0"/>
              <a:t>zpravodajstvím týkajícím se aktuálních událostí</a:t>
            </a:r>
            <a:r>
              <a:rPr lang="cs-CZ" i="1" dirty="0"/>
              <a:t>, a to v rozsahu odpovídajícím informačnímu účelu,</a:t>
            </a:r>
          </a:p>
          <a:p>
            <a:pPr marL="0" indent="0" algn="just">
              <a:buNone/>
            </a:pPr>
            <a:r>
              <a:rPr lang="cs-CZ" i="1" dirty="0"/>
              <a:t> </a:t>
            </a:r>
          </a:p>
          <a:p>
            <a:pPr marL="0" indent="0">
              <a:buNone/>
            </a:pPr>
            <a:r>
              <a:rPr lang="cs-CZ" dirty="0"/>
              <a:t> </a:t>
            </a:r>
          </a:p>
        </p:txBody>
      </p:sp>
    </p:spTree>
    <p:extLst>
      <p:ext uri="{BB962C8B-B14F-4D97-AF65-F5344CB8AC3E}">
        <p14:creationId xmlns:p14="http://schemas.microsoft.com/office/powerpoint/2010/main" val="1535489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Zákonná licence k převzetí zpravodajského díla</a:t>
            </a:r>
          </a:p>
        </p:txBody>
      </p:sp>
      <p:sp>
        <p:nvSpPr>
          <p:cNvPr id="3" name="Zástupný symbol pro obsah 2"/>
          <p:cNvSpPr>
            <a:spLocks noGrp="1"/>
          </p:cNvSpPr>
          <p:nvPr>
            <p:ph idx="1"/>
          </p:nvPr>
        </p:nvSpPr>
        <p:spPr/>
        <p:txBody>
          <a:bodyPr>
            <a:normAutofit fontScale="92500"/>
          </a:bodyPr>
          <a:lstStyle/>
          <a:p>
            <a:pPr marL="0" indent="0" algn="just">
              <a:buNone/>
            </a:pPr>
            <a:r>
              <a:rPr lang="cs-CZ" i="1" dirty="0"/>
              <a:t>§ 34 c) v </a:t>
            </a:r>
            <a:r>
              <a:rPr lang="cs-CZ" b="1" i="1" dirty="0"/>
              <a:t>odpovídající míře</a:t>
            </a:r>
            <a:r>
              <a:rPr lang="cs-CZ" i="1" dirty="0"/>
              <a:t> dílo v periodickém tisku, televizním či rozhlasovém vysílání nebo jiném hromadném sdělovacím prostředku zpřístupňujícím zpravodajství </a:t>
            </a:r>
            <a:r>
              <a:rPr lang="cs-CZ" i="1" u="sng" dirty="0"/>
              <a:t>o aktuálních věcech politických, hospodářských nebo náboženských</a:t>
            </a:r>
            <a:r>
              <a:rPr lang="cs-CZ" i="1" dirty="0"/>
              <a:t>, uveřejněné již v jiném hromadném sdělovacím prostředku nebo jeho překlad; takto převzaté dílo a jeho překlad lze i jinak užít; převzetí ani jiné následné užití podle tohoto ustanovení však </a:t>
            </a:r>
            <a:r>
              <a:rPr lang="cs-CZ" b="1" i="1" dirty="0"/>
              <a:t>není přípustné, je-li zapovězeno,</a:t>
            </a:r>
          </a:p>
          <a:p>
            <a:endParaRPr lang="cs-CZ" dirty="0"/>
          </a:p>
        </p:txBody>
      </p:sp>
    </p:spTree>
    <p:extLst>
      <p:ext uri="{BB962C8B-B14F-4D97-AF65-F5344CB8AC3E}">
        <p14:creationId xmlns:p14="http://schemas.microsoft.com/office/powerpoint/2010/main" val="4260098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2" y="2774526"/>
            <a:ext cx="14306337" cy="764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82" y="3573016"/>
            <a:ext cx="9307702"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Nadpis 3"/>
          <p:cNvSpPr>
            <a:spLocks noGrp="1"/>
          </p:cNvSpPr>
          <p:nvPr>
            <p:ph type="title"/>
          </p:nvPr>
        </p:nvSpPr>
        <p:spPr/>
        <p:txBody>
          <a:bodyPr>
            <a:normAutofit fontScale="90000"/>
          </a:bodyPr>
          <a:lstStyle/>
          <a:p>
            <a:r>
              <a:rPr lang="cs-CZ" dirty="0"/>
              <a:t>Zápověď zákonné licence k zpravodajskému převzetí díla</a:t>
            </a:r>
          </a:p>
        </p:txBody>
      </p:sp>
    </p:spTree>
    <p:extLst>
      <p:ext uri="{BB962C8B-B14F-4D97-AF65-F5344CB8AC3E}">
        <p14:creationId xmlns:p14="http://schemas.microsoft.com/office/powerpoint/2010/main" val="4122928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TISKOVÁ ZPRÁVA</a:t>
            </a:r>
          </a:p>
        </p:txBody>
      </p:sp>
      <p:sp>
        <p:nvSpPr>
          <p:cNvPr id="3" name="Zástupný symbol pro obsah 2"/>
          <p:cNvSpPr>
            <a:spLocks noGrp="1"/>
          </p:cNvSpPr>
          <p:nvPr>
            <p:ph idx="1"/>
          </p:nvPr>
        </p:nvSpPr>
        <p:spPr>
          <a:xfrm>
            <a:off x="457200" y="6093296"/>
            <a:ext cx="8229600" cy="320899"/>
          </a:xfrm>
        </p:spPr>
        <p:txBody>
          <a:bodyPr>
            <a:normAutofit lnSpcReduction="10000"/>
          </a:bodyPr>
          <a:lstStyle/>
          <a:p>
            <a:pPr marL="0" indent="0">
              <a:buNone/>
            </a:pPr>
            <a:r>
              <a:rPr lang="cs-CZ" sz="1600" dirty="0">
                <a:solidFill>
                  <a:schemeClr val="bg1">
                    <a:lumMod val="75000"/>
                  </a:schemeClr>
                </a:solidFill>
              </a:rPr>
              <a:t>http://i2.kym-cdn.com/entries/icons/original/000/009/217/1912-so-much-win.jpg</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2849" y="1174339"/>
            <a:ext cx="6257503" cy="4778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809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34</a:t>
            </a:r>
          </a:p>
        </p:txBody>
      </p:sp>
      <p:sp>
        <p:nvSpPr>
          <p:cNvPr id="3" name="Zástupný symbol pro obsah 2"/>
          <p:cNvSpPr>
            <a:spLocks noGrp="1"/>
          </p:cNvSpPr>
          <p:nvPr>
            <p:ph idx="1"/>
          </p:nvPr>
        </p:nvSpPr>
        <p:spPr/>
        <p:txBody>
          <a:bodyPr/>
          <a:lstStyle/>
          <a:p>
            <a:pPr marL="0" indent="0" algn="just">
              <a:buNone/>
            </a:pPr>
            <a:r>
              <a:rPr lang="cs-CZ" i="1" dirty="0"/>
              <a:t>d) politický projev nebo úryvky veřejné přednášky nebo podobných děl v rozsahu odpovídajícím informativnímu účelu; právo autora na užití takových děl v souboru zůstává nedotčeno;</a:t>
            </a:r>
          </a:p>
        </p:txBody>
      </p:sp>
    </p:spTree>
    <p:extLst>
      <p:ext uri="{BB962C8B-B14F-4D97-AF65-F5344CB8AC3E}">
        <p14:creationId xmlns:p14="http://schemas.microsoft.com/office/powerpoint/2010/main" val="169261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Autorské dílo</a:t>
            </a:r>
          </a:p>
        </p:txBody>
      </p:sp>
      <p:sp>
        <p:nvSpPr>
          <p:cNvPr id="5" name="Zástupný symbol pro obsah 4"/>
          <p:cNvSpPr>
            <a:spLocks noGrp="1"/>
          </p:cNvSpPr>
          <p:nvPr>
            <p:ph idx="1"/>
          </p:nvPr>
        </p:nvSpPr>
        <p:spPr/>
        <p:txBody>
          <a:bodyPr>
            <a:normAutofit fontScale="92500" lnSpcReduction="20000"/>
          </a:bodyPr>
          <a:lstStyle/>
          <a:p>
            <a:r>
              <a:rPr lang="cs-CZ" dirty="0"/>
              <a:t>Co je dílo? (§ 2 </a:t>
            </a:r>
            <a:r>
              <a:rPr lang="cs-CZ" dirty="0" err="1"/>
              <a:t>AutZ</a:t>
            </a:r>
            <a:r>
              <a:rPr lang="cs-CZ" dirty="0"/>
              <a:t>)</a:t>
            </a:r>
          </a:p>
          <a:p>
            <a:pPr marL="0" indent="0">
              <a:buNone/>
            </a:pPr>
            <a:r>
              <a:rPr lang="cs-CZ" dirty="0"/>
              <a:t>Předpoklady:</a:t>
            </a:r>
          </a:p>
          <a:p>
            <a:r>
              <a:rPr lang="cs-CZ" dirty="0"/>
              <a:t>Literární nebo jine dílo umělecké nebo vědecké</a:t>
            </a:r>
          </a:p>
          <a:p>
            <a:r>
              <a:rPr lang="cs-CZ" dirty="0"/>
              <a:t>Jedinečnost + výsledek tvůrčí činnosti</a:t>
            </a:r>
          </a:p>
          <a:p>
            <a:r>
              <a:rPr lang="cs-CZ" dirty="0"/>
              <a:t>Vyjádřeno ve smysly vnímatelné podobě</a:t>
            </a:r>
          </a:p>
          <a:p>
            <a:endParaRPr lang="cs-CZ" dirty="0"/>
          </a:p>
          <a:p>
            <a:r>
              <a:rPr lang="cs-CZ" dirty="0"/>
              <a:t>Původnost:</a:t>
            </a:r>
          </a:p>
          <a:p>
            <a:pPr lvl="1"/>
            <a:r>
              <a:rPr lang="cs-CZ" dirty="0"/>
              <a:t>počítačový program, databáze, fotografie</a:t>
            </a:r>
          </a:p>
          <a:p>
            <a:endParaRPr lang="cs-CZ" dirty="0"/>
          </a:p>
          <a:p>
            <a:pPr marL="0" indent="0" algn="ctr">
              <a:buNone/>
            </a:pPr>
            <a:r>
              <a:rPr lang="cs-CZ" dirty="0"/>
              <a:t>HMOTNÝ NOSIČ X DÍLO</a:t>
            </a:r>
          </a:p>
          <a:p>
            <a:endParaRPr lang="cs-CZ" dirty="0"/>
          </a:p>
        </p:txBody>
      </p:sp>
    </p:spTree>
    <p:extLst>
      <p:ext uri="{BB962C8B-B14F-4D97-AF65-F5344CB8AC3E}">
        <p14:creationId xmlns:p14="http://schemas.microsoft.com/office/powerpoint/2010/main" val="318956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Specifické druhy děl</a:t>
            </a:r>
          </a:p>
        </p:txBody>
      </p:sp>
      <p:sp>
        <p:nvSpPr>
          <p:cNvPr id="3" name="Zástupný symbol pro obsah 2"/>
          <p:cNvSpPr>
            <a:spLocks noGrp="1"/>
          </p:cNvSpPr>
          <p:nvPr>
            <p:ph idx="1"/>
          </p:nvPr>
        </p:nvSpPr>
        <p:spPr/>
        <p:txBody>
          <a:bodyPr/>
          <a:lstStyle/>
          <a:p>
            <a:r>
              <a:rPr lang="cs-CZ" dirty="0"/>
              <a:t>Zaměstnanecké</a:t>
            </a:r>
          </a:p>
          <a:p>
            <a:r>
              <a:rPr lang="cs-CZ" dirty="0"/>
              <a:t>Dílo na objednávku</a:t>
            </a:r>
          </a:p>
          <a:p>
            <a:r>
              <a:rPr lang="cs-CZ" dirty="0"/>
              <a:t>Školní</a:t>
            </a:r>
          </a:p>
          <a:p>
            <a:endParaRPr lang="cs-CZ" dirty="0"/>
          </a:p>
        </p:txBody>
      </p:sp>
    </p:spTree>
    <p:extLst>
      <p:ext uri="{BB962C8B-B14F-4D97-AF65-F5344CB8AC3E}">
        <p14:creationId xmlns:p14="http://schemas.microsoft.com/office/powerpoint/2010/main" val="3471776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Zaměstnanecké dílo (§ 58 </a:t>
            </a:r>
            <a:r>
              <a:rPr lang="cs-CZ" dirty="0" err="1"/>
              <a:t>AutZ</a:t>
            </a:r>
            <a:r>
              <a:rPr lang="cs-CZ" dirty="0"/>
              <a:t>)</a:t>
            </a:r>
          </a:p>
        </p:txBody>
      </p:sp>
      <p:sp>
        <p:nvSpPr>
          <p:cNvPr id="3" name="Zástupný symbol pro obsah 2"/>
          <p:cNvSpPr>
            <a:spLocks noGrp="1"/>
          </p:cNvSpPr>
          <p:nvPr>
            <p:ph idx="1"/>
          </p:nvPr>
        </p:nvSpPr>
        <p:spPr/>
        <p:txBody>
          <a:bodyPr>
            <a:normAutofit fontScale="85000" lnSpcReduction="20000"/>
          </a:bodyPr>
          <a:lstStyle/>
          <a:p>
            <a:pPr algn="just"/>
            <a:r>
              <a:rPr lang="cs-CZ" i="1" u="sng" dirty="0"/>
              <a:t>Není-li sjednáno jinak</a:t>
            </a:r>
            <a:r>
              <a:rPr lang="cs-CZ" i="1" dirty="0"/>
              <a:t>, </a:t>
            </a:r>
            <a:r>
              <a:rPr lang="cs-CZ" b="1" i="1" dirty="0"/>
              <a:t>zaměstnavatel</a:t>
            </a:r>
            <a:r>
              <a:rPr lang="cs-CZ" i="1" dirty="0"/>
              <a:t> </a:t>
            </a:r>
            <a:r>
              <a:rPr lang="cs-CZ" b="1" i="1" dirty="0"/>
              <a:t>vykonává</a:t>
            </a:r>
            <a:r>
              <a:rPr lang="cs-CZ" i="1" dirty="0"/>
              <a:t> svým jménem a na svůj účet </a:t>
            </a:r>
            <a:r>
              <a:rPr lang="cs-CZ" b="1" i="1" dirty="0"/>
              <a:t>autorova majetková práva k dílu</a:t>
            </a:r>
            <a:r>
              <a:rPr lang="cs-CZ" i="1" dirty="0"/>
              <a:t>, které autor vytvořil ke splnění svých povinností vyplývajících z pracovněprávního…vztahu k zaměstnavateli…(zaměstnanecké dílo).</a:t>
            </a:r>
          </a:p>
          <a:p>
            <a:pPr algn="just"/>
            <a:r>
              <a:rPr lang="cs-CZ" b="1" i="1" dirty="0"/>
              <a:t>Autorova</a:t>
            </a:r>
            <a:r>
              <a:rPr lang="cs-CZ" i="1" dirty="0"/>
              <a:t> </a:t>
            </a:r>
            <a:r>
              <a:rPr lang="cs-CZ" b="1" i="1" dirty="0"/>
              <a:t>osobnostní práva</a:t>
            </a:r>
            <a:r>
              <a:rPr lang="cs-CZ" i="1" dirty="0"/>
              <a:t> k zaměstnaneckému dílu </a:t>
            </a:r>
            <a:r>
              <a:rPr lang="cs-CZ" b="1" i="1" dirty="0"/>
              <a:t>zůstávají</a:t>
            </a:r>
            <a:r>
              <a:rPr lang="cs-CZ" i="1" dirty="0"/>
              <a:t> </a:t>
            </a:r>
            <a:r>
              <a:rPr lang="cs-CZ" b="1" i="1" dirty="0"/>
              <a:t>nedotčena</a:t>
            </a:r>
            <a:r>
              <a:rPr lang="cs-CZ" i="1" dirty="0"/>
              <a:t>. Vykonává-li zaměstnavatel majetková práva k zaměstnaneckému dílu, má se za to, že autor svolil ke zveřejnění, úpravám, zpracování včetně překladu, spojení s jiným dílem, zařazení do díla souborného, jakož i k tomu, aby uváděl zaměstnanecké dílo na veřejnost pod svým jménem, </a:t>
            </a:r>
            <a:r>
              <a:rPr lang="cs-CZ" i="1" u="sng" dirty="0"/>
              <a:t>ledaže je sjednáno jinak</a:t>
            </a:r>
            <a:r>
              <a:rPr lang="cs-CZ" b="1" i="1" dirty="0"/>
              <a:t>.</a:t>
            </a:r>
            <a:endParaRPr lang="cs-CZ" dirty="0"/>
          </a:p>
          <a:p>
            <a:pPr algn="just"/>
            <a:endParaRPr lang="cs-CZ" dirty="0"/>
          </a:p>
        </p:txBody>
      </p:sp>
    </p:spTree>
    <p:extLst>
      <p:ext uri="{BB962C8B-B14F-4D97-AF65-F5344CB8AC3E}">
        <p14:creationId xmlns:p14="http://schemas.microsoft.com/office/powerpoint/2010/main" val="1846711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Zaměstnanecké dílo (§ 58 </a:t>
            </a:r>
            <a:r>
              <a:rPr lang="cs-CZ" dirty="0" err="1"/>
              <a:t>AutZ</a:t>
            </a:r>
            <a:r>
              <a:rPr lang="cs-CZ" dirty="0"/>
              <a:t>)</a:t>
            </a:r>
          </a:p>
        </p:txBody>
      </p:sp>
      <p:sp>
        <p:nvSpPr>
          <p:cNvPr id="3" name="Zástupný symbol pro obsah 2"/>
          <p:cNvSpPr>
            <a:spLocks noGrp="1"/>
          </p:cNvSpPr>
          <p:nvPr>
            <p:ph idx="1"/>
          </p:nvPr>
        </p:nvSpPr>
        <p:spPr/>
        <p:txBody>
          <a:bodyPr>
            <a:normAutofit fontScale="85000" lnSpcReduction="20000"/>
          </a:bodyPr>
          <a:lstStyle/>
          <a:p>
            <a:r>
              <a:rPr lang="cs-CZ" dirty="0"/>
              <a:t>Pracovněprávní vztah – plnění pracovních povinností</a:t>
            </a:r>
          </a:p>
          <a:p>
            <a:r>
              <a:rPr lang="cs-CZ" dirty="0"/>
              <a:t>Zaměstnavatel – prakticky vše – ex lege vykonavatel majetkových práv k dílu</a:t>
            </a:r>
          </a:p>
          <a:p>
            <a:r>
              <a:rPr lang="cs-CZ" dirty="0"/>
              <a:t>Autor – „holé autorství“</a:t>
            </a:r>
          </a:p>
          <a:p>
            <a:r>
              <a:rPr lang="cs-CZ" dirty="0"/>
              <a:t>Právo na dodatečnou přiměřenou odměnu (ne u PP!)</a:t>
            </a:r>
          </a:p>
          <a:p>
            <a:r>
              <a:rPr lang="cs-CZ" dirty="0"/>
              <a:t>Možnost smluvní úpravy</a:t>
            </a:r>
          </a:p>
          <a:p>
            <a:endParaRPr lang="cs-CZ" dirty="0"/>
          </a:p>
          <a:p>
            <a:endParaRPr lang="cs-CZ" dirty="0"/>
          </a:p>
          <a:p>
            <a:r>
              <a:rPr lang="cs-CZ" b="1" dirty="0"/>
              <a:t>Počítačové programy</a:t>
            </a:r>
            <a:r>
              <a:rPr lang="cs-CZ" dirty="0"/>
              <a:t>, databáze a kartografická díla vždy díla zaměstnanecká, i když vytvořeny na objednávku (objednávka u </a:t>
            </a:r>
            <a:r>
              <a:rPr lang="cs-CZ" dirty="0" err="1"/>
              <a:t>solo</a:t>
            </a:r>
            <a:r>
              <a:rPr lang="cs-CZ" dirty="0"/>
              <a:t>-autora)</a:t>
            </a:r>
          </a:p>
          <a:p>
            <a:endParaRPr lang="cs-CZ" dirty="0"/>
          </a:p>
        </p:txBody>
      </p:sp>
    </p:spTree>
    <p:extLst>
      <p:ext uri="{BB962C8B-B14F-4D97-AF65-F5344CB8AC3E}">
        <p14:creationId xmlns:p14="http://schemas.microsoft.com/office/powerpoint/2010/main" val="3025223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Dílo na objednávku (§ 61 </a:t>
            </a:r>
            <a:r>
              <a:rPr lang="cs-CZ" dirty="0" err="1"/>
              <a:t>AutZ</a:t>
            </a:r>
            <a:r>
              <a:rPr lang="cs-CZ" dirty="0"/>
              <a:t>)</a:t>
            </a:r>
          </a:p>
        </p:txBody>
      </p:sp>
      <p:sp>
        <p:nvSpPr>
          <p:cNvPr id="3" name="Zástupný symbol pro obsah 2"/>
          <p:cNvSpPr>
            <a:spLocks noGrp="1"/>
          </p:cNvSpPr>
          <p:nvPr>
            <p:ph idx="1"/>
          </p:nvPr>
        </p:nvSpPr>
        <p:spPr/>
        <p:txBody>
          <a:bodyPr>
            <a:normAutofit fontScale="85000" lnSpcReduction="20000"/>
          </a:bodyPr>
          <a:lstStyle/>
          <a:p>
            <a:pPr>
              <a:defRPr/>
            </a:pPr>
            <a:r>
              <a:rPr lang="cs-CZ" dirty="0"/>
              <a:t>Platí, že autor poskytl licenci k účelu vyplývajícímu ze smlouvy, není-li ujednáno jinak</a:t>
            </a:r>
          </a:p>
          <a:p>
            <a:pPr>
              <a:defRPr/>
            </a:pPr>
            <a:r>
              <a:rPr lang="cs-CZ" dirty="0"/>
              <a:t>K užití díla nad rámec takového účelu je objednatel oprávněn pouze na základě licenční smlouvy</a:t>
            </a:r>
          </a:p>
          <a:p>
            <a:pPr>
              <a:defRPr/>
            </a:pPr>
            <a:r>
              <a:rPr lang="cs-CZ" dirty="0"/>
              <a:t>Autor – oprávněn dílo na objednávku užít a poskytnout licenci dalším subjektům, pokud to není v rozporu s oprávněnými zájmy objednatele</a:t>
            </a:r>
          </a:p>
          <a:p>
            <a:pPr>
              <a:defRPr/>
            </a:pPr>
            <a:endParaRPr lang="cs-CZ" dirty="0"/>
          </a:p>
          <a:p>
            <a:pPr>
              <a:defRPr/>
            </a:pPr>
            <a:endParaRPr lang="cs-CZ" dirty="0"/>
          </a:p>
          <a:p>
            <a:pPr marL="0" indent="0">
              <a:buNone/>
              <a:defRPr/>
            </a:pPr>
            <a:endParaRPr lang="cs-CZ" dirty="0"/>
          </a:p>
          <a:p>
            <a:pPr marL="0" indent="0">
              <a:buNone/>
              <a:defRPr/>
            </a:pPr>
            <a:r>
              <a:rPr lang="cs-CZ" dirty="0"/>
              <a:t>X ZAMĚSTNANECKÉ DÍLO</a:t>
            </a:r>
          </a:p>
          <a:p>
            <a:endParaRPr lang="cs-CZ" dirty="0"/>
          </a:p>
        </p:txBody>
      </p:sp>
    </p:spTree>
    <p:extLst>
      <p:ext uri="{BB962C8B-B14F-4D97-AF65-F5344CB8AC3E}">
        <p14:creationId xmlns:p14="http://schemas.microsoft.com/office/powerpoint/2010/main" val="2451101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Školní dílo (§ 60 </a:t>
            </a:r>
            <a:r>
              <a:rPr lang="cs-CZ" dirty="0" err="1"/>
              <a:t>AutZ</a:t>
            </a:r>
            <a:r>
              <a:rPr lang="cs-CZ" dirty="0"/>
              <a:t>)</a:t>
            </a:r>
          </a:p>
        </p:txBody>
      </p:sp>
      <p:sp>
        <p:nvSpPr>
          <p:cNvPr id="3" name="Zástupný symbol pro obsah 2"/>
          <p:cNvSpPr>
            <a:spLocks noGrp="1"/>
          </p:cNvSpPr>
          <p:nvPr>
            <p:ph idx="1"/>
          </p:nvPr>
        </p:nvSpPr>
        <p:spPr/>
        <p:txBody>
          <a:bodyPr>
            <a:normAutofit lnSpcReduction="10000"/>
          </a:bodyPr>
          <a:lstStyle/>
          <a:p>
            <a:pPr>
              <a:buFont typeface="Arial" charset="0"/>
              <a:buChar char="•"/>
            </a:pPr>
            <a:r>
              <a:rPr lang="cs-CZ" i="1" dirty="0"/>
              <a:t>Škola má za obvyklých podmínek </a:t>
            </a:r>
            <a:r>
              <a:rPr lang="cs-CZ" b="1" i="1" dirty="0"/>
              <a:t>právo na uzavření licenční smlouvy o užití školního díla</a:t>
            </a:r>
            <a:r>
              <a:rPr lang="cs-CZ" i="1" dirty="0"/>
              <a:t> (§ 35 odst. 3). Odpírá-li autor takového díla udělit svolení bez závažného důvodu, mohou se tyto osoby domáhat nahrazení chybějícího projevu jeho vůle u soudu.</a:t>
            </a:r>
          </a:p>
          <a:p>
            <a:pPr>
              <a:buFont typeface="Arial" charset="0"/>
              <a:buChar char="•"/>
            </a:pPr>
            <a:r>
              <a:rPr lang="cs-CZ" i="1" dirty="0"/>
              <a:t>Není-li sjednáno jinak, může autor školního díla své dílo užít či poskytnout jinému licenci, není-li to v rozporu s oprávněnými zájmy školy.</a:t>
            </a:r>
          </a:p>
        </p:txBody>
      </p:sp>
    </p:spTree>
    <p:extLst>
      <p:ext uri="{BB962C8B-B14F-4D97-AF65-F5344CB8AC3E}">
        <p14:creationId xmlns:p14="http://schemas.microsoft.com/office/powerpoint/2010/main" val="2998677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Školní dílo</a:t>
            </a:r>
          </a:p>
        </p:txBody>
      </p:sp>
      <p:sp>
        <p:nvSpPr>
          <p:cNvPr id="3" name="Zástupný symbol pro obsah 2"/>
          <p:cNvSpPr>
            <a:spLocks noGrp="1"/>
          </p:cNvSpPr>
          <p:nvPr>
            <p:ph idx="1"/>
          </p:nvPr>
        </p:nvSpPr>
        <p:spPr/>
        <p:txBody>
          <a:bodyPr>
            <a:normAutofit fontScale="85000" lnSpcReduction="20000"/>
          </a:bodyPr>
          <a:lstStyle/>
          <a:p>
            <a:pPr>
              <a:defRPr/>
            </a:pPr>
            <a:r>
              <a:rPr lang="cs-CZ" dirty="0"/>
              <a:t>Dílo vzniklé při plnění školních povinností studentem</a:t>
            </a:r>
          </a:p>
          <a:p>
            <a:pPr>
              <a:defRPr/>
            </a:pPr>
            <a:r>
              <a:rPr lang="cs-CZ" dirty="0"/>
              <a:t>Škola – může užít pro vnitřní potřebu (nekomerčně)</a:t>
            </a:r>
          </a:p>
          <a:p>
            <a:pPr lvl="1">
              <a:defRPr/>
            </a:pPr>
            <a:r>
              <a:rPr lang="cs-CZ" dirty="0"/>
              <a:t>NE SOFTWARE! § 66 odst. 7 AZ</a:t>
            </a:r>
          </a:p>
          <a:p>
            <a:pPr>
              <a:defRPr/>
            </a:pPr>
            <a:r>
              <a:rPr lang="cs-CZ" dirty="0"/>
              <a:t>Další užití – právo na licenci za obvyklých podmínek</a:t>
            </a:r>
          </a:p>
          <a:p>
            <a:pPr>
              <a:defRPr/>
            </a:pPr>
            <a:r>
              <a:rPr lang="cs-CZ" dirty="0"/>
              <a:t>Soudní nahrazení projevu vůle při odmítnutí ze strany studenta</a:t>
            </a:r>
          </a:p>
          <a:p>
            <a:pPr>
              <a:defRPr/>
            </a:pPr>
            <a:r>
              <a:rPr lang="cs-CZ" dirty="0"/>
              <a:t>Omezení volné dispozice studenta dílem oprávněnými zájmy školy</a:t>
            </a:r>
          </a:p>
          <a:p>
            <a:pPr>
              <a:defRPr/>
            </a:pPr>
            <a:r>
              <a:rPr lang="cs-CZ" dirty="0"/>
              <a:t>Úhrada nákladů školy – pokud má student komerční užitek, nutno zohlednit užití pro vnitřní potřebu školy</a:t>
            </a:r>
          </a:p>
          <a:p>
            <a:pPr marL="0" indent="0">
              <a:buNone/>
              <a:defRPr/>
            </a:pPr>
            <a:r>
              <a:rPr lang="cs-CZ" dirty="0"/>
              <a:t>X ZAMĚSTNANECKÉ DÍLO</a:t>
            </a:r>
          </a:p>
        </p:txBody>
      </p:sp>
    </p:spTree>
    <p:extLst>
      <p:ext uri="{BB962C8B-B14F-4D97-AF65-F5344CB8AC3E}">
        <p14:creationId xmlns:p14="http://schemas.microsoft.com/office/powerpoint/2010/main" val="10527226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5DE012-C7EC-4A40-8210-5200E868A2F5}"/>
              </a:ext>
            </a:extLst>
          </p:cNvPr>
          <p:cNvSpPr>
            <a:spLocks noGrp="1"/>
          </p:cNvSpPr>
          <p:nvPr>
            <p:ph type="title"/>
          </p:nvPr>
        </p:nvSpPr>
        <p:spPr/>
        <p:txBody>
          <a:bodyPr/>
          <a:lstStyle/>
          <a:p>
            <a:r>
              <a:rPr lang="cs-CZ" dirty="0"/>
              <a:t>Ochrana dat a databází</a:t>
            </a:r>
          </a:p>
        </p:txBody>
      </p:sp>
      <p:sp>
        <p:nvSpPr>
          <p:cNvPr id="3" name="Zástupný obsah 2">
            <a:extLst>
              <a:ext uri="{FF2B5EF4-FFF2-40B4-BE49-F238E27FC236}">
                <a16:creationId xmlns:a16="http://schemas.microsoft.com/office/drawing/2014/main" id="{3AC1BFCE-C717-44F5-B4A3-F92CC8FBFB80}"/>
              </a:ext>
            </a:extLst>
          </p:cNvPr>
          <p:cNvSpPr>
            <a:spLocks noGrp="1"/>
          </p:cNvSpPr>
          <p:nvPr>
            <p:ph idx="1"/>
          </p:nvPr>
        </p:nvSpPr>
        <p:spPr/>
        <p:txBody>
          <a:bodyPr/>
          <a:lstStyle/>
          <a:p>
            <a:r>
              <a:rPr lang="cs-CZ" dirty="0"/>
              <a:t>Tvůrčí § 2 odst. 2 </a:t>
            </a:r>
            <a:r>
              <a:rPr lang="cs-CZ" dirty="0" err="1"/>
              <a:t>AutZ</a:t>
            </a:r>
            <a:r>
              <a:rPr lang="cs-CZ" dirty="0"/>
              <a:t> – způsob uspořádání je originální</a:t>
            </a:r>
          </a:p>
          <a:p>
            <a:r>
              <a:rPr lang="cs-CZ" dirty="0"/>
              <a:t>Netvůrčí databáze § 88 a násl. – „podstatný vklad“</a:t>
            </a:r>
          </a:p>
        </p:txBody>
      </p:sp>
    </p:spTree>
    <p:extLst>
      <p:ext uri="{BB962C8B-B14F-4D97-AF65-F5344CB8AC3E}">
        <p14:creationId xmlns:p14="http://schemas.microsoft.com/office/powerpoint/2010/main" val="3664262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941F458-D35C-6048-9985-FBCCAEA2825C}"/>
              </a:ext>
            </a:extLst>
          </p:cNvPr>
          <p:cNvSpPr>
            <a:spLocks noGrp="1"/>
          </p:cNvSpPr>
          <p:nvPr>
            <p:ph type="title"/>
          </p:nvPr>
        </p:nvSpPr>
        <p:spPr/>
        <p:txBody>
          <a:bodyPr/>
          <a:lstStyle/>
          <a:p>
            <a:r>
              <a:rPr lang="cs-CZ" dirty="0"/>
              <a:t>Vymáhání autorských práv</a:t>
            </a:r>
          </a:p>
        </p:txBody>
      </p:sp>
      <p:sp>
        <p:nvSpPr>
          <p:cNvPr id="5" name="Zástupný symbol pro text 4">
            <a:extLst>
              <a:ext uri="{FF2B5EF4-FFF2-40B4-BE49-F238E27FC236}">
                <a16:creationId xmlns:a16="http://schemas.microsoft.com/office/drawing/2014/main" id="{9D68F692-10F4-CE41-A5A1-08F602DBFBEA}"/>
              </a:ext>
            </a:extLst>
          </p:cNvPr>
          <p:cNvSpPr>
            <a:spLocks noGrp="1"/>
          </p:cNvSpPr>
          <p:nvPr>
            <p:ph type="body" idx="1"/>
          </p:nvPr>
        </p:nvSpPr>
        <p:spPr/>
        <p:txBody>
          <a:bodyPr/>
          <a:lstStyle/>
          <a:p>
            <a:endParaRPr lang="cs-CZ"/>
          </a:p>
        </p:txBody>
      </p:sp>
    </p:spTree>
    <p:extLst>
      <p:ext uri="{BB962C8B-B14F-4D97-AF65-F5344CB8AC3E}">
        <p14:creationId xmlns:p14="http://schemas.microsoft.com/office/powerpoint/2010/main" val="1598974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0923ADD-2282-784D-81B8-6AD977455D98}"/>
              </a:ext>
            </a:extLst>
          </p:cNvPr>
          <p:cNvSpPr>
            <a:spLocks noGrp="1"/>
          </p:cNvSpPr>
          <p:nvPr>
            <p:ph type="title"/>
          </p:nvPr>
        </p:nvSpPr>
        <p:spPr/>
        <p:txBody>
          <a:bodyPr/>
          <a:lstStyle/>
          <a:p>
            <a:endParaRPr lang="cs-CZ"/>
          </a:p>
        </p:txBody>
      </p:sp>
      <p:sp>
        <p:nvSpPr>
          <p:cNvPr id="5" name="Zástupný symbol pro obsah 4">
            <a:extLst>
              <a:ext uri="{FF2B5EF4-FFF2-40B4-BE49-F238E27FC236}">
                <a16:creationId xmlns:a16="http://schemas.microsoft.com/office/drawing/2014/main" id="{6764C683-2098-1049-BC0F-B820B52AB6F3}"/>
              </a:ext>
            </a:extLst>
          </p:cNvPr>
          <p:cNvSpPr>
            <a:spLocks noGrp="1"/>
          </p:cNvSpPr>
          <p:nvPr>
            <p:ph idx="1"/>
          </p:nvPr>
        </p:nvSpPr>
        <p:spPr/>
        <p:txBody>
          <a:bodyPr>
            <a:normAutofit lnSpcReduction="10000"/>
          </a:bodyPr>
          <a:lstStyle/>
          <a:p>
            <a:r>
              <a:rPr lang="cs-CZ" i="1" dirty="0"/>
              <a:t>Existuje nějaký systém kontroly na respektování autorských práv? Kdo to má na starost?</a:t>
            </a:r>
          </a:p>
          <a:p>
            <a:r>
              <a:rPr lang="cs-CZ" i="1" dirty="0"/>
              <a:t>Existuje způsob, jak situaci zvrátit a zabránit nelegálnímu šíření obsahů přes internet tak, aby kontrolní systém nevedl k cenzuře, nebo se míra kontroly bude snižovat?</a:t>
            </a:r>
            <a:br>
              <a:rPr lang="cs-CZ" i="1" dirty="0"/>
            </a:br>
            <a:br>
              <a:rPr lang="cs-CZ" i="1" dirty="0"/>
            </a:br>
            <a:endParaRPr lang="cs-CZ" i="1" dirty="0"/>
          </a:p>
        </p:txBody>
      </p:sp>
    </p:spTree>
    <p:extLst>
      <p:ext uri="{BB962C8B-B14F-4D97-AF65-F5344CB8AC3E}">
        <p14:creationId xmlns:p14="http://schemas.microsoft.com/office/powerpoint/2010/main" val="1388986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E8240F57-5A71-724E-ABA2-6B497202635C}"/>
              </a:ext>
            </a:extLst>
          </p:cNvPr>
          <p:cNvSpPr>
            <a:spLocks noGrp="1"/>
          </p:cNvSpPr>
          <p:nvPr>
            <p:ph type="title"/>
          </p:nvPr>
        </p:nvSpPr>
        <p:spPr/>
        <p:txBody>
          <a:bodyPr/>
          <a:lstStyle/>
          <a:p>
            <a:endParaRPr lang="cs-CZ" dirty="0"/>
          </a:p>
        </p:txBody>
      </p:sp>
      <p:sp>
        <p:nvSpPr>
          <p:cNvPr id="5" name="Zástupný symbol pro obsah 4">
            <a:extLst>
              <a:ext uri="{FF2B5EF4-FFF2-40B4-BE49-F238E27FC236}">
                <a16:creationId xmlns:a16="http://schemas.microsoft.com/office/drawing/2014/main" id="{4F1292BA-B97B-1A46-9793-174BBAC3C4F0}"/>
              </a:ext>
            </a:extLst>
          </p:cNvPr>
          <p:cNvSpPr>
            <a:spLocks noGrp="1"/>
          </p:cNvSpPr>
          <p:nvPr>
            <p:ph idx="1"/>
          </p:nvPr>
        </p:nvSpPr>
        <p:spPr/>
        <p:txBody>
          <a:bodyPr/>
          <a:lstStyle/>
          <a:p>
            <a:r>
              <a:rPr lang="cs-CZ" dirty="0"/>
              <a:t>§ 40 </a:t>
            </a:r>
            <a:r>
              <a:rPr lang="cs-CZ" dirty="0" err="1"/>
              <a:t>AutZ</a:t>
            </a:r>
            <a:r>
              <a:rPr lang="cs-CZ" dirty="0"/>
              <a:t> - delikt</a:t>
            </a:r>
          </a:p>
          <a:p>
            <a:r>
              <a:rPr lang="cs-CZ" dirty="0"/>
              <a:t>§ 105 </a:t>
            </a:r>
            <a:r>
              <a:rPr lang="cs-CZ" dirty="0" err="1"/>
              <a:t>AutZ</a:t>
            </a:r>
            <a:r>
              <a:rPr lang="cs-CZ" dirty="0"/>
              <a:t> - přestupek</a:t>
            </a:r>
          </a:p>
          <a:p>
            <a:r>
              <a:rPr lang="cs-CZ" dirty="0"/>
              <a:t>§ 270 </a:t>
            </a:r>
            <a:r>
              <a:rPr lang="cs-CZ" dirty="0" err="1"/>
              <a:t>TrZ</a:t>
            </a:r>
            <a:r>
              <a:rPr lang="cs-CZ" dirty="0"/>
              <a:t> – trestný čin</a:t>
            </a:r>
          </a:p>
        </p:txBody>
      </p:sp>
    </p:spTree>
    <p:extLst>
      <p:ext uri="{BB962C8B-B14F-4D97-AF65-F5344CB8AC3E}">
        <p14:creationId xmlns:p14="http://schemas.microsoft.com/office/powerpoint/2010/main" val="1224096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Autorské dílo</a:t>
            </a:r>
          </a:p>
        </p:txBody>
      </p:sp>
      <p:sp>
        <p:nvSpPr>
          <p:cNvPr id="3" name="Zástupný symbol pro obsah 2"/>
          <p:cNvSpPr>
            <a:spLocks noGrp="1"/>
          </p:cNvSpPr>
          <p:nvPr>
            <p:ph idx="1"/>
          </p:nvPr>
        </p:nvSpPr>
        <p:spPr/>
        <p:txBody>
          <a:bodyPr>
            <a:normAutofit fontScale="85000" lnSpcReduction="20000"/>
          </a:bodyPr>
          <a:lstStyle/>
          <a:p>
            <a:r>
              <a:rPr lang="cs-CZ" dirty="0"/>
              <a:t>Co </a:t>
            </a:r>
            <a:r>
              <a:rPr lang="cs-CZ" b="1" dirty="0"/>
              <a:t>není</a:t>
            </a:r>
            <a:r>
              <a:rPr lang="cs-CZ" dirty="0"/>
              <a:t> dílo? § 2 </a:t>
            </a:r>
            <a:r>
              <a:rPr lang="cs-CZ" dirty="0" err="1"/>
              <a:t>odst</a:t>
            </a:r>
            <a:r>
              <a:rPr lang="cs-CZ" dirty="0"/>
              <a:t> 6. </a:t>
            </a:r>
            <a:r>
              <a:rPr lang="cs-CZ" dirty="0" err="1"/>
              <a:t>AutZ</a:t>
            </a:r>
            <a:endParaRPr lang="cs-CZ" dirty="0"/>
          </a:p>
          <a:p>
            <a:pPr marL="0" indent="0">
              <a:buNone/>
            </a:pPr>
            <a:r>
              <a:rPr lang="cs-CZ" i="1" dirty="0"/>
              <a:t>„…zejména námět díla sám o sobě, </a:t>
            </a:r>
            <a:r>
              <a:rPr lang="cs-CZ" b="1" i="1" dirty="0"/>
              <a:t>denní zpráva </a:t>
            </a:r>
            <a:r>
              <a:rPr lang="cs-CZ" i="1" dirty="0"/>
              <a:t>nebo jiný údaj sám o sobě, myšlenka, postup, princip, metoda, objev, vědecká teorie, matematický a obdobný vzorec, statistický graf a podobný předmět sám o sobě.“</a:t>
            </a:r>
          </a:p>
          <a:p>
            <a:pPr marL="0" indent="0">
              <a:buNone/>
            </a:pPr>
            <a:r>
              <a:rPr lang="cs-CZ" dirty="0"/>
              <a:t>- </a:t>
            </a:r>
            <a:r>
              <a:rPr lang="cs-CZ" b="1" dirty="0" err="1"/>
              <a:t>Expression</a:t>
            </a:r>
            <a:r>
              <a:rPr lang="cs-CZ" b="1" dirty="0"/>
              <a:t> x Idea </a:t>
            </a:r>
            <a:r>
              <a:rPr lang="cs-CZ" b="1" dirty="0" err="1"/>
              <a:t>dichotomy</a:t>
            </a:r>
            <a:endParaRPr lang="cs-CZ" b="1" dirty="0"/>
          </a:p>
          <a:p>
            <a:pPr marL="0" indent="0">
              <a:buNone/>
            </a:pPr>
            <a:r>
              <a:rPr lang="cs-CZ" dirty="0" err="1"/>
              <a:t>AutZ</a:t>
            </a:r>
            <a:r>
              <a:rPr lang="cs-CZ" dirty="0"/>
              <a:t> se nevztahuje se:</a:t>
            </a:r>
          </a:p>
          <a:p>
            <a:r>
              <a:rPr lang="cs-CZ" dirty="0"/>
              <a:t>Úřední dílo, (Právní předpis, rozhodnutí st. orgánů), Sněmovní a senátní publikace, Obecní kroniky, Výtvory tradiční lidové kultury</a:t>
            </a:r>
          </a:p>
          <a:p>
            <a:r>
              <a:rPr lang="cs-CZ" dirty="0"/>
              <a:t>Státní symboly  (!!! č. 352/2001 Sb. o užívání státních symbolů ČR) „</a:t>
            </a:r>
            <a:r>
              <a:rPr lang="cs-CZ" i="1" dirty="0"/>
              <a:t>jen vhodným a důstojným způsobem“</a:t>
            </a:r>
          </a:p>
          <a:p>
            <a:endParaRPr lang="cs-CZ" dirty="0"/>
          </a:p>
        </p:txBody>
      </p:sp>
    </p:spTree>
    <p:extLst>
      <p:ext uri="{BB962C8B-B14F-4D97-AF65-F5344CB8AC3E}">
        <p14:creationId xmlns:p14="http://schemas.microsoft.com/office/powerpoint/2010/main" val="841045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Speciální otázky</a:t>
            </a:r>
          </a:p>
        </p:txBody>
      </p:sp>
      <p:sp>
        <p:nvSpPr>
          <p:cNvPr id="3" name="Zástupný symbol pro text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1227370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Aktuální problematika „linkování“</a:t>
            </a:r>
          </a:p>
        </p:txBody>
      </p:sp>
      <p:sp>
        <p:nvSpPr>
          <p:cNvPr id="3" name="Zástupný symbol pro obsah 2"/>
          <p:cNvSpPr>
            <a:spLocks noGrp="1"/>
          </p:cNvSpPr>
          <p:nvPr>
            <p:ph idx="1"/>
          </p:nvPr>
        </p:nvSpPr>
        <p:spPr/>
        <p:txBody>
          <a:bodyPr/>
          <a:lstStyle/>
          <a:p>
            <a:r>
              <a:rPr lang="cs-CZ" dirty="0"/>
              <a:t>Tedy zda je odkaz (ať už hypertextový nebo </a:t>
            </a:r>
            <a:r>
              <a:rPr lang="cs-CZ" dirty="0" err="1"/>
              <a:t>embeddovaný</a:t>
            </a:r>
            <a:r>
              <a:rPr lang="cs-CZ" dirty="0"/>
              <a:t>) užitím díla</a:t>
            </a:r>
          </a:p>
          <a:p>
            <a:r>
              <a:rPr lang="cs-CZ" dirty="0"/>
              <a:t>Opakování z úvodu: užití cizího díla (a tedy i potenciálně linkování) je dovolen jen se souhlasem vykonavatele práv a nebo na základě zákona (zákonné licence)</a:t>
            </a:r>
          </a:p>
          <a:p>
            <a:r>
              <a:rPr lang="cs-CZ" dirty="0"/>
              <a:t>Situaci shrnuje následující tabulka:</a:t>
            </a:r>
          </a:p>
        </p:txBody>
      </p:sp>
    </p:spTree>
    <p:extLst>
      <p:ext uri="{BB962C8B-B14F-4D97-AF65-F5344CB8AC3E}">
        <p14:creationId xmlns:p14="http://schemas.microsoft.com/office/powerpoint/2010/main" val="11601526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Sdělování</a:t>
            </a:r>
            <a:r>
              <a:rPr lang="en-US" dirty="0"/>
              <a:t> </a:t>
            </a:r>
            <a:r>
              <a:rPr lang="en-US" dirty="0" err="1"/>
              <a:t>díla</a:t>
            </a:r>
            <a:r>
              <a:rPr lang="en-US" dirty="0"/>
              <a:t> </a:t>
            </a:r>
            <a:r>
              <a:rPr lang="en-US" dirty="0" err="1"/>
              <a:t>veřejnosti</a:t>
            </a:r>
            <a:endParaRPr lang="en-US" dirty="0"/>
          </a:p>
        </p:txBody>
      </p:sp>
      <p:sp>
        <p:nvSpPr>
          <p:cNvPr id="3" name="Content Placeholder 2"/>
          <p:cNvSpPr>
            <a:spLocks noGrp="1"/>
          </p:cNvSpPr>
          <p:nvPr>
            <p:ph idx="1"/>
          </p:nvPr>
        </p:nvSpPr>
        <p:spPr/>
        <p:txBody>
          <a:bodyPr>
            <a:normAutofit fontScale="85000" lnSpcReduction="20000"/>
          </a:bodyPr>
          <a:lstStyle/>
          <a:p>
            <a:r>
              <a:rPr lang="en-US" dirty="0"/>
              <a:t>Simple/deep link – </a:t>
            </a:r>
            <a:r>
              <a:rPr lang="en-US" dirty="0" err="1"/>
              <a:t>Svensson</a:t>
            </a:r>
            <a:r>
              <a:rPr lang="en-US" dirty="0"/>
              <a:t> (C-466/12)</a:t>
            </a:r>
          </a:p>
          <a:p>
            <a:r>
              <a:rPr lang="en-US" dirty="0"/>
              <a:t>Embedded link – </a:t>
            </a:r>
            <a:r>
              <a:rPr lang="en-US" dirty="0" err="1"/>
              <a:t>BestWater</a:t>
            </a:r>
            <a:r>
              <a:rPr lang="en-US" dirty="0"/>
              <a:t> (C-348/13)</a:t>
            </a:r>
          </a:p>
          <a:p>
            <a:r>
              <a:rPr lang="en-US" dirty="0" err="1"/>
              <a:t>Sdělování</a:t>
            </a:r>
            <a:r>
              <a:rPr lang="en-US" dirty="0"/>
              <a:t> (</a:t>
            </a:r>
            <a:r>
              <a:rPr lang="en-US" dirty="0" err="1"/>
              <a:t>nové</a:t>
            </a:r>
            <a:r>
              <a:rPr lang="en-US" dirty="0"/>
              <a:t>) </a:t>
            </a:r>
            <a:r>
              <a:rPr lang="en-US" dirty="0" err="1"/>
              <a:t>veřejnosti</a:t>
            </a:r>
            <a:endParaRPr lang="en-US" dirty="0"/>
          </a:p>
          <a:p>
            <a:pPr lvl="1"/>
            <a:r>
              <a:rPr lang="en-US" i="1" dirty="0"/>
              <a:t>“</a:t>
            </a:r>
            <a:r>
              <a:rPr lang="en-US" i="1" dirty="0" err="1"/>
              <a:t>veřejnosti</a:t>
            </a:r>
            <a:r>
              <a:rPr lang="en-US" i="1" dirty="0"/>
              <a:t>, </a:t>
            </a:r>
            <a:r>
              <a:rPr lang="en-US" i="1" dirty="0" err="1"/>
              <a:t>kterou</a:t>
            </a:r>
            <a:r>
              <a:rPr lang="en-US" i="1" dirty="0"/>
              <a:t> </a:t>
            </a:r>
            <a:r>
              <a:rPr lang="en-US" i="1" dirty="0" err="1"/>
              <a:t>nositele</a:t>
            </a:r>
            <a:r>
              <a:rPr lang="en-US" i="1" dirty="0"/>
              <a:t>́ </a:t>
            </a:r>
            <a:r>
              <a:rPr lang="en-US" i="1" dirty="0" err="1"/>
              <a:t>autorského</a:t>
            </a:r>
            <a:r>
              <a:rPr lang="en-US" i="1" dirty="0"/>
              <a:t> </a:t>
            </a:r>
            <a:r>
              <a:rPr lang="en-US" i="1" dirty="0" err="1"/>
              <a:t>práva</a:t>
            </a:r>
            <a:r>
              <a:rPr lang="en-US" i="1" dirty="0"/>
              <a:t> </a:t>
            </a:r>
            <a:r>
              <a:rPr lang="en-US" i="1" dirty="0" err="1"/>
              <a:t>nebrali</a:t>
            </a:r>
            <a:r>
              <a:rPr lang="en-US" i="1" dirty="0"/>
              <a:t> v </a:t>
            </a:r>
            <a:r>
              <a:rPr lang="en-US" i="1" dirty="0" err="1"/>
              <a:t>potaz</a:t>
            </a:r>
            <a:r>
              <a:rPr lang="en-US" i="1" dirty="0"/>
              <a:t> </a:t>
            </a:r>
            <a:r>
              <a:rPr lang="en-US" i="1" dirty="0" err="1"/>
              <a:t>při</a:t>
            </a:r>
            <a:r>
              <a:rPr lang="en-US" i="1" dirty="0"/>
              <a:t> </a:t>
            </a:r>
            <a:r>
              <a:rPr lang="en-US" i="1" dirty="0" err="1"/>
              <a:t>udělení</a:t>
            </a:r>
            <a:r>
              <a:rPr lang="en-US" i="1" dirty="0"/>
              <a:t> </a:t>
            </a:r>
            <a:r>
              <a:rPr lang="en-US" i="1" dirty="0" err="1"/>
              <a:t>svolení</a:t>
            </a:r>
            <a:r>
              <a:rPr lang="en-US" i="1" dirty="0"/>
              <a:t> k </a:t>
            </a:r>
            <a:r>
              <a:rPr lang="en-US" i="1" dirty="0" err="1"/>
              <a:t>prvotnímu</a:t>
            </a:r>
            <a:r>
              <a:rPr lang="en-US" i="1" dirty="0"/>
              <a:t> </a:t>
            </a:r>
            <a:r>
              <a:rPr lang="en-US" i="1" dirty="0" err="1"/>
              <a:t>sdělení</a:t>
            </a:r>
            <a:r>
              <a:rPr lang="en-US" i="1" dirty="0"/>
              <a:t> </a:t>
            </a:r>
            <a:r>
              <a:rPr lang="en-US" i="1" dirty="0" err="1"/>
              <a:t>veřejnosti</a:t>
            </a:r>
            <a:r>
              <a:rPr lang="en-US" i="1" dirty="0"/>
              <a:t>” (bod 24, </a:t>
            </a:r>
            <a:r>
              <a:rPr lang="en-US" i="1" dirty="0" err="1"/>
              <a:t>Svensson</a:t>
            </a:r>
            <a:r>
              <a:rPr lang="en-US" i="1" dirty="0"/>
              <a:t>)</a:t>
            </a:r>
          </a:p>
          <a:p>
            <a:r>
              <a:rPr lang="en-US" dirty="0" err="1"/>
              <a:t>Odkaz</a:t>
            </a:r>
            <a:r>
              <a:rPr lang="en-US" dirty="0"/>
              <a:t> </a:t>
            </a:r>
            <a:r>
              <a:rPr lang="en-US" dirty="0" err="1"/>
              <a:t>na</a:t>
            </a:r>
            <a:r>
              <a:rPr lang="en-US" dirty="0"/>
              <a:t> </a:t>
            </a:r>
            <a:r>
              <a:rPr lang="en-US" dirty="0" err="1"/>
              <a:t>již</a:t>
            </a:r>
            <a:r>
              <a:rPr lang="en-US" dirty="0"/>
              <a:t> </a:t>
            </a:r>
            <a:r>
              <a:rPr lang="en-US" dirty="0" err="1"/>
              <a:t>oprávněně</a:t>
            </a:r>
            <a:r>
              <a:rPr lang="en-US" dirty="0"/>
              <a:t> </a:t>
            </a:r>
            <a:r>
              <a:rPr lang="en-US" dirty="0" err="1"/>
              <a:t>zveřejněné</a:t>
            </a:r>
            <a:r>
              <a:rPr lang="en-US" dirty="0"/>
              <a:t> – OK</a:t>
            </a:r>
          </a:p>
          <a:p>
            <a:r>
              <a:rPr lang="en-US" dirty="0"/>
              <a:t>GS MEDIA (C-160/15) – </a:t>
            </a:r>
            <a:r>
              <a:rPr lang="en-US" dirty="0" err="1"/>
              <a:t>záleží</a:t>
            </a:r>
            <a:r>
              <a:rPr lang="en-US" dirty="0"/>
              <a:t> </a:t>
            </a:r>
            <a:r>
              <a:rPr lang="en-US" dirty="0" err="1"/>
              <a:t>zda</a:t>
            </a:r>
            <a:r>
              <a:rPr lang="en-US" dirty="0"/>
              <a:t> </a:t>
            </a:r>
            <a:r>
              <a:rPr lang="en-US" dirty="0" err="1"/>
              <a:t>škůdce</a:t>
            </a:r>
            <a:r>
              <a:rPr lang="en-US" dirty="0"/>
              <a:t> </a:t>
            </a:r>
            <a:r>
              <a:rPr lang="en-US" dirty="0" err="1"/>
              <a:t>věděl</a:t>
            </a:r>
            <a:r>
              <a:rPr lang="en-US" dirty="0"/>
              <a:t> o </a:t>
            </a:r>
            <a:r>
              <a:rPr lang="en-US" dirty="0" err="1"/>
              <a:t>protiprávním</a:t>
            </a:r>
            <a:r>
              <a:rPr lang="en-US" dirty="0"/>
              <a:t> </a:t>
            </a:r>
            <a:r>
              <a:rPr lang="en-US" dirty="0" err="1"/>
              <a:t>charakteru</a:t>
            </a:r>
            <a:r>
              <a:rPr lang="en-US" dirty="0"/>
              <a:t> </a:t>
            </a:r>
            <a:r>
              <a:rPr lang="en-US" dirty="0" err="1"/>
              <a:t>zveřejnění</a:t>
            </a:r>
            <a:r>
              <a:rPr lang="en-US" dirty="0"/>
              <a:t> </a:t>
            </a:r>
            <a:r>
              <a:rPr lang="en-US" dirty="0" err="1"/>
              <a:t>díla</a:t>
            </a:r>
            <a:r>
              <a:rPr lang="en-US" dirty="0"/>
              <a:t>; </a:t>
            </a:r>
            <a:r>
              <a:rPr lang="en-US" dirty="0" err="1"/>
              <a:t>pokud</a:t>
            </a:r>
            <a:r>
              <a:rPr lang="en-US" dirty="0"/>
              <a:t> </a:t>
            </a:r>
            <a:r>
              <a:rPr lang="en-US" dirty="0" err="1"/>
              <a:t>užíval</a:t>
            </a:r>
            <a:r>
              <a:rPr lang="en-US" dirty="0"/>
              <a:t> </a:t>
            </a:r>
            <a:r>
              <a:rPr lang="en-US" dirty="0" err="1"/>
              <a:t>komerčně</a:t>
            </a:r>
            <a:r>
              <a:rPr lang="en-US" dirty="0"/>
              <a:t>, </a:t>
            </a:r>
            <a:r>
              <a:rPr lang="en-US" dirty="0" err="1"/>
              <a:t>presumuje</a:t>
            </a:r>
            <a:r>
              <a:rPr lang="en-US" dirty="0"/>
              <a:t> se, </a:t>
            </a:r>
            <a:r>
              <a:rPr lang="en-US" dirty="0" err="1"/>
              <a:t>že</a:t>
            </a:r>
            <a:r>
              <a:rPr lang="en-US" dirty="0"/>
              <a:t> </a:t>
            </a:r>
            <a:r>
              <a:rPr lang="en-US" dirty="0" err="1"/>
              <a:t>věděl</a:t>
            </a:r>
            <a:r>
              <a:rPr lang="en-US" dirty="0"/>
              <a:t> a </a:t>
            </a:r>
            <a:r>
              <a:rPr lang="en-US" dirty="0" err="1"/>
              <a:t>tedy</a:t>
            </a:r>
            <a:r>
              <a:rPr lang="en-US" dirty="0"/>
              <a:t> </a:t>
            </a:r>
            <a:r>
              <a:rPr lang="en-US" dirty="0" err="1"/>
              <a:t>že</a:t>
            </a:r>
            <a:r>
              <a:rPr lang="en-US" dirty="0"/>
              <a:t> </a:t>
            </a:r>
            <a:r>
              <a:rPr lang="en-US" dirty="0" err="1"/>
              <a:t>užil</a:t>
            </a:r>
            <a:endParaRPr lang="cs-CZ" dirty="0"/>
          </a:p>
          <a:p>
            <a:r>
              <a:rPr lang="cs-CZ" dirty="0"/>
              <a:t>VG-</a:t>
            </a:r>
            <a:r>
              <a:rPr lang="cs-CZ" dirty="0" err="1"/>
              <a:t>Bild</a:t>
            </a:r>
            <a:r>
              <a:rPr lang="cs-CZ" dirty="0"/>
              <a:t> – technické vyloučení C-392/19</a:t>
            </a:r>
            <a:endParaRPr lang="en-US" dirty="0"/>
          </a:p>
        </p:txBody>
      </p:sp>
    </p:spTree>
    <p:extLst>
      <p:ext uri="{BB962C8B-B14F-4D97-AF65-F5344CB8AC3E}">
        <p14:creationId xmlns:p14="http://schemas.microsoft.com/office/powerpoint/2010/main" val="2192468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65314" y="6453051"/>
            <a:ext cx="7627794" cy="369332"/>
          </a:xfrm>
          <a:prstGeom prst="rect">
            <a:avLst/>
          </a:prstGeom>
          <a:noFill/>
        </p:spPr>
        <p:txBody>
          <a:bodyPr wrap="none" rtlCol="0">
            <a:spAutoFit/>
          </a:bodyPr>
          <a:lstStyle/>
          <a:p>
            <a:r>
              <a:rPr lang="cs-CZ" dirty="0"/>
              <a:t>https://ipkitten.blogspot.com/2021/03/linking-after-vg-bild-kunst-in-table.html</a:t>
            </a:r>
          </a:p>
        </p:txBody>
      </p:sp>
      <p:pic>
        <p:nvPicPr>
          <p:cNvPr id="5" name="Obrázek 4" descr="Obsah obrázku stůl&#10;&#10;Popis byl vytvořen automaticky">
            <a:extLst>
              <a:ext uri="{FF2B5EF4-FFF2-40B4-BE49-F238E27FC236}">
                <a16:creationId xmlns:a16="http://schemas.microsoft.com/office/drawing/2014/main" id="{FE9BFE25-125D-4272-995B-3382D0F6B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1644"/>
            <a:ext cx="9144000" cy="5014711"/>
          </a:xfrm>
          <a:prstGeom prst="rect">
            <a:avLst/>
          </a:prstGeom>
        </p:spPr>
      </p:pic>
    </p:spTree>
    <p:extLst>
      <p:ext uri="{BB962C8B-B14F-4D97-AF65-F5344CB8AC3E}">
        <p14:creationId xmlns:p14="http://schemas.microsoft.com/office/powerpoint/2010/main" val="9606531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Radikalizace vymáhání</a:t>
            </a:r>
          </a:p>
        </p:txBody>
      </p:sp>
      <p:sp>
        <p:nvSpPr>
          <p:cNvPr id="3" name="Zástupný symbol pro obsah 2"/>
          <p:cNvSpPr>
            <a:spLocks noGrp="1"/>
          </p:cNvSpPr>
          <p:nvPr>
            <p:ph idx="1"/>
          </p:nvPr>
        </p:nvSpPr>
        <p:spPr/>
        <p:txBody>
          <a:bodyPr/>
          <a:lstStyle/>
          <a:p>
            <a:r>
              <a:rPr lang="cs-CZ" dirty="0"/>
              <a:t>Zapojení trestního práva (ač ultima ratio)</a:t>
            </a:r>
          </a:p>
        </p:txBody>
      </p:sp>
    </p:spTree>
    <p:extLst>
      <p:ext uri="{BB962C8B-B14F-4D97-AF65-F5344CB8AC3E}">
        <p14:creationId xmlns:p14="http://schemas.microsoft.com/office/powerpoint/2010/main" val="5353589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cs-CZ" sz="2800" dirty="0"/>
              <a:t>§ 270 </a:t>
            </a:r>
            <a:r>
              <a:rPr lang="cs-CZ" sz="2800" u="sng" dirty="0"/>
              <a:t>Porušení</a:t>
            </a:r>
            <a:r>
              <a:rPr lang="cs-CZ" sz="2800" dirty="0"/>
              <a:t> autorského práva, práv souvisejících s právem autorským a práv k databázi</a:t>
            </a:r>
          </a:p>
        </p:txBody>
      </p:sp>
      <p:sp>
        <p:nvSpPr>
          <p:cNvPr id="3" name="Zástupný symbol pro obsah 2"/>
          <p:cNvSpPr>
            <a:spLocks noGrp="1"/>
          </p:cNvSpPr>
          <p:nvPr>
            <p:ph idx="1"/>
          </p:nvPr>
        </p:nvSpPr>
        <p:spPr>
          <a:xfrm>
            <a:off x="457200" y="1600200"/>
            <a:ext cx="8229600" cy="5069160"/>
          </a:xfrm>
        </p:spPr>
        <p:txBody>
          <a:bodyPr>
            <a:normAutofit fontScale="92500" lnSpcReduction="10000"/>
          </a:bodyPr>
          <a:lstStyle/>
          <a:p>
            <a:pPr marL="514350" indent="-514350">
              <a:buFont typeface="+mj-lt"/>
              <a:buAutoNum type="alphaUcPeriod"/>
            </a:pPr>
            <a:r>
              <a:rPr lang="cs-CZ" i="1" dirty="0"/>
              <a:t>Kdo </a:t>
            </a:r>
          </a:p>
          <a:p>
            <a:pPr marL="514350" indent="-514350">
              <a:buAutoNum type="alphaUcPeriod"/>
            </a:pPr>
            <a:r>
              <a:rPr lang="cs-CZ" i="1" dirty="0"/>
              <a:t>neoprávněně zasáhne</a:t>
            </a:r>
          </a:p>
          <a:p>
            <a:pPr marL="514350" indent="-514350">
              <a:buAutoNum type="alphaUcPeriod"/>
            </a:pPr>
            <a:r>
              <a:rPr lang="cs-CZ" i="1" dirty="0"/>
              <a:t>nikoli nepatrně</a:t>
            </a:r>
          </a:p>
          <a:p>
            <a:pPr marL="514350" indent="-514350">
              <a:buAutoNum type="alphaUcPeriod"/>
            </a:pPr>
            <a:r>
              <a:rPr lang="cs-CZ" i="1" dirty="0"/>
              <a:t>do zákonem chráněných práv k</a:t>
            </a:r>
          </a:p>
          <a:p>
            <a:pPr marL="914400" lvl="1" indent="-514350">
              <a:buFont typeface="+mj-lt"/>
              <a:buAutoNum type="arabicPeriod"/>
            </a:pPr>
            <a:r>
              <a:rPr lang="cs-CZ" i="1" dirty="0"/>
              <a:t>autorskému dílu, uměleckému výkonu, zvukovému či zvukově obrazovému záznamu, rozhlasovému nebo televiznímu vysílání nebo</a:t>
            </a:r>
          </a:p>
          <a:p>
            <a:pPr marL="914400" lvl="1" indent="-514350">
              <a:buFont typeface="+mj-lt"/>
              <a:buAutoNum type="arabicPeriod"/>
            </a:pPr>
            <a:r>
              <a:rPr lang="cs-CZ" i="1" dirty="0"/>
              <a:t>databázi, </a:t>
            </a:r>
          </a:p>
          <a:p>
            <a:pPr marL="0" indent="0">
              <a:buNone/>
            </a:pPr>
            <a:r>
              <a:rPr lang="cs-CZ" i="1" dirty="0"/>
              <a:t>bude potrestán odnětím svobody až na dvě léta, zákazem činnosti nebo propadnutím věci.</a:t>
            </a:r>
          </a:p>
          <a:p>
            <a:pPr marL="0" indent="0">
              <a:buNone/>
            </a:pPr>
            <a:r>
              <a:rPr lang="cs-CZ" dirty="0"/>
              <a:t>E. Kvalifikace – způsobená škoda</a:t>
            </a:r>
          </a:p>
        </p:txBody>
      </p:sp>
    </p:spTree>
    <p:extLst>
      <p:ext uri="{BB962C8B-B14F-4D97-AF65-F5344CB8AC3E}">
        <p14:creationId xmlns:p14="http://schemas.microsoft.com/office/powerpoint/2010/main" val="24959633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 270 – povaha</a:t>
            </a:r>
          </a:p>
        </p:txBody>
      </p:sp>
      <p:sp>
        <p:nvSpPr>
          <p:cNvPr id="3" name="Zástupný symbol pro obsah 2"/>
          <p:cNvSpPr>
            <a:spLocks noGrp="1"/>
          </p:cNvSpPr>
          <p:nvPr>
            <p:ph idx="1"/>
          </p:nvPr>
        </p:nvSpPr>
        <p:spPr/>
        <p:txBody>
          <a:bodyPr>
            <a:normAutofit/>
          </a:bodyPr>
          <a:lstStyle/>
          <a:p>
            <a:r>
              <a:rPr lang="cs-CZ" dirty="0"/>
              <a:t>I. ÚS 69/06 ze dne 12. 10. 2006</a:t>
            </a:r>
          </a:p>
          <a:p>
            <a:r>
              <a:rPr lang="cs-CZ" i="1" dirty="0"/>
              <a:t>„Trestní právo jako právo "ultima ratio", tedy právo, jehož prostředky mají a musejí být užívány tehdy a jen tehdy, pokud užití jiných prostředků právního řádu nepřichází v úvahu nebo je zjevně neúčelné.“</a:t>
            </a:r>
          </a:p>
          <a:p>
            <a:endParaRPr lang="cs-CZ" dirty="0"/>
          </a:p>
          <a:p>
            <a:endParaRPr lang="cs-CZ" dirty="0"/>
          </a:p>
          <a:p>
            <a:endParaRPr lang="cs-CZ" dirty="0"/>
          </a:p>
        </p:txBody>
      </p:sp>
    </p:spTree>
    <p:extLst>
      <p:ext uri="{BB962C8B-B14F-4D97-AF65-F5344CB8AC3E}">
        <p14:creationId xmlns:p14="http://schemas.microsoft.com/office/powerpoint/2010/main" val="1048050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Autorská</a:t>
            </a:r>
            <a:r>
              <a:rPr lang="en-US" dirty="0"/>
              <a:t> </a:t>
            </a:r>
            <a:r>
              <a:rPr lang="en-US" dirty="0" err="1"/>
              <a:t>práva</a:t>
            </a:r>
            <a:endParaRPr lang="en-US" dirty="0"/>
          </a:p>
        </p:txBody>
      </p:sp>
      <p:sp>
        <p:nvSpPr>
          <p:cNvPr id="3" name="Content Placeholder 2"/>
          <p:cNvSpPr>
            <a:spLocks noGrp="1"/>
          </p:cNvSpPr>
          <p:nvPr>
            <p:ph idx="1"/>
          </p:nvPr>
        </p:nvSpPr>
        <p:spPr/>
        <p:txBody>
          <a:bodyPr>
            <a:normAutofit/>
          </a:bodyPr>
          <a:lstStyle/>
          <a:p>
            <a:r>
              <a:rPr lang="en-US" dirty="0" err="1"/>
              <a:t>Sdělování</a:t>
            </a:r>
            <a:r>
              <a:rPr lang="en-US" dirty="0"/>
              <a:t> </a:t>
            </a:r>
            <a:r>
              <a:rPr lang="en-US" dirty="0" err="1"/>
              <a:t>díla</a:t>
            </a:r>
            <a:r>
              <a:rPr lang="en-US" dirty="0"/>
              <a:t> </a:t>
            </a:r>
            <a:r>
              <a:rPr lang="en-US" dirty="0" err="1"/>
              <a:t>veřejnosti</a:t>
            </a:r>
            <a:endParaRPr lang="en-US" dirty="0"/>
          </a:p>
          <a:p>
            <a:pPr lvl="1"/>
            <a:r>
              <a:rPr lang="en-US" dirty="0"/>
              <a:t>§ 18 </a:t>
            </a:r>
            <a:r>
              <a:rPr lang="en-US" dirty="0" err="1"/>
              <a:t>odst</a:t>
            </a:r>
            <a:r>
              <a:rPr lang="en-US" dirty="0"/>
              <a:t>. 2</a:t>
            </a:r>
            <a:r>
              <a:rPr lang="cs-CZ" dirty="0"/>
              <a:t> </a:t>
            </a:r>
            <a:r>
              <a:rPr lang="cs-CZ" dirty="0" err="1"/>
              <a:t>AutZ</a:t>
            </a:r>
            <a:endParaRPr lang="en-US" dirty="0"/>
          </a:p>
          <a:p>
            <a:pPr lvl="1"/>
            <a:r>
              <a:rPr lang="en-US" dirty="0" err="1"/>
              <a:t>Kauza</a:t>
            </a:r>
            <a:r>
              <a:rPr lang="en-US" dirty="0"/>
              <a:t> “</a:t>
            </a:r>
            <a:r>
              <a:rPr lang="en-US" dirty="0" err="1"/>
              <a:t>Liberecký</a:t>
            </a:r>
            <a:r>
              <a:rPr lang="en-US" dirty="0"/>
              <a:t> </a:t>
            </a:r>
            <a:r>
              <a:rPr lang="en-US" dirty="0" err="1"/>
              <a:t>pirát</a:t>
            </a:r>
            <a:r>
              <a:rPr lang="en-US" dirty="0"/>
              <a:t>”</a:t>
            </a:r>
          </a:p>
          <a:p>
            <a:pPr lvl="2"/>
            <a:r>
              <a:rPr lang="en-US" dirty="0" err="1"/>
              <a:t>Embeddování</a:t>
            </a:r>
            <a:r>
              <a:rPr lang="en-US" dirty="0"/>
              <a:t> </a:t>
            </a:r>
            <a:r>
              <a:rPr lang="en-US" dirty="0" err="1"/>
              <a:t>audiovizuálních</a:t>
            </a:r>
            <a:r>
              <a:rPr lang="en-US" dirty="0"/>
              <a:t> </a:t>
            </a:r>
            <a:r>
              <a:rPr lang="en-US" dirty="0" err="1"/>
              <a:t>děl</a:t>
            </a:r>
            <a:endParaRPr lang="en-US" dirty="0"/>
          </a:p>
          <a:p>
            <a:pPr lvl="2"/>
            <a:r>
              <a:rPr lang="en-US" dirty="0"/>
              <a:t>(</a:t>
            </a:r>
            <a:r>
              <a:rPr lang="en-US" dirty="0" err="1"/>
              <a:t>komerční</a:t>
            </a:r>
            <a:r>
              <a:rPr lang="en-US" dirty="0"/>
              <a:t> </a:t>
            </a:r>
            <a:r>
              <a:rPr lang="en-US" dirty="0" err="1"/>
              <a:t>povaha</a:t>
            </a:r>
            <a:r>
              <a:rPr lang="en-US" dirty="0"/>
              <a:t> </a:t>
            </a:r>
            <a:r>
              <a:rPr lang="en-US" dirty="0" err="1"/>
              <a:t>webu</a:t>
            </a:r>
            <a:r>
              <a:rPr lang="en-US" dirty="0"/>
              <a:t>)</a:t>
            </a:r>
          </a:p>
          <a:p>
            <a:endParaRPr lang="en-US" dirty="0"/>
          </a:p>
        </p:txBody>
      </p:sp>
    </p:spTree>
    <p:extLst>
      <p:ext uri="{BB962C8B-B14F-4D97-AF65-F5344CB8AC3E}">
        <p14:creationId xmlns:p14="http://schemas.microsoft.com/office/powerpoint/2010/main" val="2607288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Sdělování</a:t>
            </a:r>
            <a:r>
              <a:rPr lang="en-US" dirty="0"/>
              <a:t> </a:t>
            </a:r>
            <a:r>
              <a:rPr lang="en-US" dirty="0" err="1"/>
              <a:t>díla</a:t>
            </a:r>
            <a:r>
              <a:rPr lang="en-US" dirty="0"/>
              <a:t> </a:t>
            </a:r>
            <a:r>
              <a:rPr lang="en-US" dirty="0" err="1"/>
              <a:t>veřejnosti</a:t>
            </a:r>
            <a:r>
              <a:rPr lang="en-US" dirty="0"/>
              <a:t> - § 18 </a:t>
            </a:r>
            <a:r>
              <a:rPr lang="en-US" dirty="0" err="1"/>
              <a:t>AutZ</a:t>
            </a:r>
            <a:endParaRPr lang="en-US" dirty="0"/>
          </a:p>
        </p:txBody>
      </p:sp>
      <p:sp>
        <p:nvSpPr>
          <p:cNvPr id="3" name="Content Placeholder 2"/>
          <p:cNvSpPr>
            <a:spLocks noGrp="1"/>
          </p:cNvSpPr>
          <p:nvPr>
            <p:ph idx="1"/>
          </p:nvPr>
        </p:nvSpPr>
        <p:spPr/>
        <p:txBody>
          <a:bodyPr/>
          <a:lstStyle/>
          <a:p>
            <a:pPr marL="514350" indent="-514350">
              <a:buAutoNum type="arabicParenBoth"/>
            </a:pPr>
            <a:r>
              <a:rPr lang="en-US" dirty="0"/>
              <a:t> </a:t>
            </a:r>
            <a:r>
              <a:rPr lang="en-US" dirty="0" err="1"/>
              <a:t>Sdělováním</a:t>
            </a:r>
            <a:r>
              <a:rPr lang="en-US" dirty="0"/>
              <a:t> </a:t>
            </a:r>
            <a:r>
              <a:rPr lang="en-US" dirty="0" err="1"/>
              <a:t>díla</a:t>
            </a:r>
            <a:r>
              <a:rPr lang="en-US" dirty="0"/>
              <a:t> </a:t>
            </a:r>
            <a:r>
              <a:rPr lang="en-US" dirty="0" err="1"/>
              <a:t>veřejnosti</a:t>
            </a:r>
            <a:r>
              <a:rPr lang="en-US" dirty="0"/>
              <a:t> se </a:t>
            </a:r>
            <a:r>
              <a:rPr lang="en-US" dirty="0" err="1"/>
              <a:t>rozumí</a:t>
            </a:r>
            <a:r>
              <a:rPr lang="en-US" dirty="0"/>
              <a:t> </a:t>
            </a:r>
            <a:r>
              <a:rPr lang="en-US" dirty="0" err="1"/>
              <a:t>zpřístupňování</a:t>
            </a:r>
            <a:r>
              <a:rPr lang="en-US" dirty="0"/>
              <a:t> </a:t>
            </a:r>
            <a:r>
              <a:rPr lang="en-US" dirty="0" err="1"/>
              <a:t>díla</a:t>
            </a:r>
            <a:r>
              <a:rPr lang="en-US" dirty="0"/>
              <a:t> v </a:t>
            </a:r>
            <a:r>
              <a:rPr lang="en-US" dirty="0" err="1"/>
              <a:t>nehmotné</a:t>
            </a:r>
            <a:r>
              <a:rPr lang="en-US" dirty="0"/>
              <a:t> </a:t>
            </a:r>
            <a:r>
              <a:rPr lang="en-US" dirty="0" err="1"/>
              <a:t>podobě</a:t>
            </a:r>
            <a:r>
              <a:rPr lang="en-US" dirty="0"/>
              <a:t>, </a:t>
            </a:r>
            <a:r>
              <a:rPr lang="en-US" dirty="0" err="1"/>
              <a:t>živě</a:t>
            </a:r>
            <a:r>
              <a:rPr lang="en-US" dirty="0"/>
              <a:t> </a:t>
            </a:r>
            <a:r>
              <a:rPr lang="en-US" dirty="0" err="1"/>
              <a:t>nebo</a:t>
            </a:r>
            <a:r>
              <a:rPr lang="en-US" dirty="0"/>
              <a:t> </a:t>
            </a:r>
            <a:r>
              <a:rPr lang="en-US" dirty="0" err="1"/>
              <a:t>ze</a:t>
            </a:r>
            <a:r>
              <a:rPr lang="en-US" dirty="0"/>
              <a:t> </a:t>
            </a:r>
            <a:r>
              <a:rPr lang="en-US" dirty="0" err="1"/>
              <a:t>záznamu</a:t>
            </a:r>
            <a:r>
              <a:rPr lang="en-US" dirty="0"/>
              <a:t>, </a:t>
            </a:r>
            <a:r>
              <a:rPr lang="en-US" dirty="0" err="1"/>
              <a:t>po</a:t>
            </a:r>
            <a:r>
              <a:rPr lang="en-US" dirty="0"/>
              <a:t> </a:t>
            </a:r>
            <a:r>
              <a:rPr lang="en-US" dirty="0" err="1"/>
              <a:t>drátě</a:t>
            </a:r>
            <a:r>
              <a:rPr lang="en-US" dirty="0"/>
              <a:t> </a:t>
            </a:r>
            <a:r>
              <a:rPr lang="en-US" dirty="0" err="1"/>
              <a:t>nebo</a:t>
            </a:r>
            <a:r>
              <a:rPr lang="en-US" dirty="0"/>
              <a:t> </a:t>
            </a:r>
            <a:r>
              <a:rPr lang="en-US" dirty="0" err="1"/>
              <a:t>bezdrátově</a:t>
            </a:r>
            <a:r>
              <a:rPr lang="en-US" dirty="0"/>
              <a:t>.</a:t>
            </a:r>
          </a:p>
          <a:p>
            <a:pPr marL="514350" indent="-514350">
              <a:buAutoNum type="arabicParenBoth"/>
            </a:pPr>
            <a:r>
              <a:rPr lang="en-US"/>
              <a:t> …zpřístupňování</a:t>
            </a:r>
            <a:r>
              <a:rPr lang="en-US" dirty="0"/>
              <a:t> </a:t>
            </a:r>
            <a:r>
              <a:rPr lang="en-US" dirty="0" err="1"/>
              <a:t>díla</a:t>
            </a:r>
            <a:r>
              <a:rPr lang="en-US" dirty="0"/>
              <a:t> </a:t>
            </a:r>
            <a:r>
              <a:rPr lang="en-US" dirty="0" err="1"/>
              <a:t>veřejnosti</a:t>
            </a:r>
            <a:r>
              <a:rPr lang="en-US" dirty="0"/>
              <a:t> </a:t>
            </a:r>
            <a:r>
              <a:rPr lang="en-US" dirty="0" err="1"/>
              <a:t>způsobem</a:t>
            </a:r>
            <a:r>
              <a:rPr lang="en-US" dirty="0"/>
              <a:t>, </a:t>
            </a:r>
            <a:r>
              <a:rPr lang="en-US" dirty="0" err="1"/>
              <a:t>že</a:t>
            </a:r>
            <a:r>
              <a:rPr lang="en-US" dirty="0"/>
              <a:t> </a:t>
            </a:r>
            <a:r>
              <a:rPr lang="en-US" dirty="0" err="1"/>
              <a:t>kdokoli</a:t>
            </a:r>
            <a:r>
              <a:rPr lang="en-US" dirty="0"/>
              <a:t> </a:t>
            </a:r>
            <a:r>
              <a:rPr lang="en-US" dirty="0" err="1"/>
              <a:t>může</a:t>
            </a:r>
            <a:r>
              <a:rPr lang="en-US" dirty="0"/>
              <a:t> </a:t>
            </a:r>
            <a:r>
              <a:rPr lang="en-US" dirty="0" err="1"/>
              <a:t>mít</a:t>
            </a:r>
            <a:r>
              <a:rPr lang="en-US" dirty="0"/>
              <a:t> k </a:t>
            </a:r>
            <a:r>
              <a:rPr lang="en-US" dirty="0" err="1"/>
              <a:t>němu</a:t>
            </a:r>
            <a:r>
              <a:rPr lang="en-US" dirty="0"/>
              <a:t> </a:t>
            </a:r>
            <a:r>
              <a:rPr lang="en-US" dirty="0" err="1"/>
              <a:t>přístup</a:t>
            </a:r>
            <a:r>
              <a:rPr lang="en-US" dirty="0"/>
              <a:t> </a:t>
            </a:r>
            <a:r>
              <a:rPr lang="en-US" dirty="0" err="1"/>
              <a:t>na</a:t>
            </a:r>
            <a:r>
              <a:rPr lang="en-US" dirty="0"/>
              <a:t> </a:t>
            </a:r>
            <a:r>
              <a:rPr lang="en-US" dirty="0" err="1"/>
              <a:t>místě</a:t>
            </a:r>
            <a:r>
              <a:rPr lang="en-US" dirty="0"/>
              <a:t> a v </a:t>
            </a:r>
            <a:r>
              <a:rPr lang="en-US" dirty="0" err="1"/>
              <a:t>čase</a:t>
            </a:r>
            <a:r>
              <a:rPr lang="en-US" dirty="0"/>
              <a:t> </a:t>
            </a:r>
            <a:r>
              <a:rPr lang="en-US" dirty="0" err="1"/>
              <a:t>podle</a:t>
            </a:r>
            <a:r>
              <a:rPr lang="en-US" dirty="0"/>
              <a:t> </a:t>
            </a:r>
            <a:r>
              <a:rPr lang="en-US" dirty="0" err="1"/>
              <a:t>své</a:t>
            </a:r>
            <a:r>
              <a:rPr lang="en-US" dirty="0"/>
              <a:t> </a:t>
            </a:r>
            <a:r>
              <a:rPr lang="en-US" dirty="0" err="1"/>
              <a:t>vlastní</a:t>
            </a:r>
            <a:r>
              <a:rPr lang="en-US" dirty="0"/>
              <a:t> </a:t>
            </a:r>
            <a:r>
              <a:rPr lang="en-US" dirty="0" err="1"/>
              <a:t>volby</a:t>
            </a:r>
            <a:r>
              <a:rPr lang="en-US" dirty="0"/>
              <a:t> </a:t>
            </a:r>
            <a:r>
              <a:rPr lang="en-US" dirty="0" err="1"/>
              <a:t>zejména</a:t>
            </a:r>
            <a:r>
              <a:rPr lang="en-US" dirty="0"/>
              <a:t> </a:t>
            </a:r>
            <a:r>
              <a:rPr lang="en-US" dirty="0" err="1"/>
              <a:t>počítačovou</a:t>
            </a:r>
            <a:r>
              <a:rPr lang="en-US" dirty="0"/>
              <a:t> </a:t>
            </a:r>
            <a:r>
              <a:rPr lang="en-US" dirty="0" err="1"/>
              <a:t>nebo</a:t>
            </a:r>
            <a:r>
              <a:rPr lang="en-US" dirty="0"/>
              <a:t> </a:t>
            </a:r>
            <a:r>
              <a:rPr lang="en-US" dirty="0" err="1"/>
              <a:t>obdobnou</a:t>
            </a:r>
            <a:r>
              <a:rPr lang="en-US" dirty="0"/>
              <a:t> </a:t>
            </a:r>
            <a:r>
              <a:rPr lang="en-US" dirty="0" err="1"/>
              <a:t>sítí</a:t>
            </a:r>
            <a:r>
              <a:rPr lang="en-US" dirty="0"/>
              <a:t>.</a:t>
            </a:r>
          </a:p>
        </p:txBody>
      </p:sp>
    </p:spTree>
    <p:extLst>
      <p:ext uri="{BB962C8B-B14F-4D97-AF65-F5344CB8AC3E}">
        <p14:creationId xmlns:p14="http://schemas.microsoft.com/office/powerpoint/2010/main" val="31317138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Kauza</a:t>
            </a:r>
            <a:r>
              <a:rPr lang="en-US" dirty="0"/>
              <a:t> “</a:t>
            </a:r>
            <a:r>
              <a:rPr lang="en-US" dirty="0" err="1"/>
              <a:t>Liberecký</a:t>
            </a:r>
            <a:r>
              <a:rPr lang="en-US" dirty="0"/>
              <a:t> </a:t>
            </a:r>
            <a:r>
              <a:rPr lang="en-US" dirty="0" err="1"/>
              <a:t>pirát</a:t>
            </a:r>
            <a:r>
              <a:rPr lang="en-US" dirty="0"/>
              <a:t>”</a:t>
            </a:r>
          </a:p>
        </p:txBody>
      </p:sp>
      <p:sp>
        <p:nvSpPr>
          <p:cNvPr id="3" name="Content Placeholder 2"/>
          <p:cNvSpPr>
            <a:spLocks noGrp="1"/>
          </p:cNvSpPr>
          <p:nvPr>
            <p:ph idx="1"/>
          </p:nvPr>
        </p:nvSpPr>
        <p:spPr/>
        <p:txBody>
          <a:bodyPr/>
          <a:lstStyle/>
          <a:p>
            <a:r>
              <a:rPr lang="cs-CZ" dirty="0"/>
              <a:t>NS, 27. 2. 2013, 8 Tdo 137/2013</a:t>
            </a:r>
          </a:p>
          <a:p>
            <a:r>
              <a:rPr lang="cs-CZ" dirty="0"/>
              <a:t>ÚS, 10. 9. 2013, III. ÚS 1768/2013</a:t>
            </a:r>
          </a:p>
          <a:p>
            <a:endParaRPr lang="cs-CZ" dirty="0"/>
          </a:p>
          <a:p>
            <a:r>
              <a:rPr lang="cs-CZ" dirty="0" err="1"/>
              <a:t>Embeddovaný</a:t>
            </a:r>
            <a:r>
              <a:rPr lang="cs-CZ" dirty="0"/>
              <a:t> link je užití – rozsudek ve věci vydán ještě před rozsudkem SDEU ve věci GS MEDIA C-160/15.</a:t>
            </a:r>
            <a:endParaRPr lang="en-US" dirty="0"/>
          </a:p>
        </p:txBody>
      </p:sp>
    </p:spTree>
    <p:extLst>
      <p:ext uri="{BB962C8B-B14F-4D97-AF65-F5344CB8AC3E}">
        <p14:creationId xmlns:p14="http://schemas.microsoft.com/office/powerpoint/2010/main" val="18698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Lemme</a:t>
            </a:r>
            <a:r>
              <a:rPr lang="cs-CZ" dirty="0"/>
              <a:t> </a:t>
            </a:r>
            <a:r>
              <a:rPr lang="cs-CZ" dirty="0" err="1"/>
              <a:t>have</a:t>
            </a:r>
            <a:r>
              <a:rPr lang="cs-CZ" dirty="0"/>
              <a:t> </a:t>
            </a:r>
            <a:r>
              <a:rPr lang="cs-CZ" dirty="0" err="1"/>
              <a:t>another</a:t>
            </a:r>
            <a:r>
              <a:rPr lang="cs-CZ" dirty="0"/>
              <a:t> </a:t>
            </a:r>
            <a:r>
              <a:rPr lang="cs-CZ" dirty="0" err="1"/>
              <a:t>look</a:t>
            </a:r>
            <a:endParaRPr lang="cs-CZ" dirty="0"/>
          </a:p>
        </p:txBody>
      </p:sp>
      <p:sp>
        <p:nvSpPr>
          <p:cNvPr id="3" name="Zástupný symbol pro obsah 2"/>
          <p:cNvSpPr>
            <a:spLocks noGrp="1"/>
          </p:cNvSpPr>
          <p:nvPr>
            <p:ph idx="1"/>
          </p:nvPr>
        </p:nvSpPr>
        <p:spPr/>
        <p:txBody>
          <a:bodyPr/>
          <a:lstStyle/>
          <a:p>
            <a:pPr algn="just"/>
            <a:r>
              <a:rPr lang="cs-CZ" i="1" dirty="0"/>
              <a:t>Dílem podle tohoto zákona </a:t>
            </a:r>
            <a:r>
              <a:rPr lang="cs-CZ" b="1" i="1" dirty="0"/>
              <a:t>není</a:t>
            </a:r>
            <a:r>
              <a:rPr lang="cs-CZ" i="1" dirty="0"/>
              <a:t> zejména námět díla sám o sobě, </a:t>
            </a:r>
            <a:r>
              <a:rPr lang="cs-CZ" b="1" i="1" dirty="0"/>
              <a:t>denní zpráva </a:t>
            </a:r>
            <a:r>
              <a:rPr lang="cs-CZ" i="1" dirty="0"/>
              <a:t>nebo jiný údaj sám o sobě, myšlenka, postup, princip, metoda, objev, vědecká teorie, matematický a obdobný vzorec, statistický graf a podobný předmět sám o sobě.</a:t>
            </a:r>
          </a:p>
        </p:txBody>
      </p:sp>
    </p:spTree>
    <p:extLst>
      <p:ext uri="{BB962C8B-B14F-4D97-AF65-F5344CB8AC3E}">
        <p14:creationId xmlns:p14="http://schemas.microsoft.com/office/powerpoint/2010/main" val="3792029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ČR</a:t>
            </a:r>
          </a:p>
        </p:txBody>
      </p:sp>
      <p:sp>
        <p:nvSpPr>
          <p:cNvPr id="3" name="Zástupný symbol pro obsah 2"/>
          <p:cNvSpPr>
            <a:spLocks noGrp="1"/>
          </p:cNvSpPr>
          <p:nvPr>
            <p:ph idx="1"/>
          </p:nvPr>
        </p:nvSpPr>
        <p:spPr/>
        <p:txBody>
          <a:bodyPr>
            <a:normAutofit fontScale="47500" lnSpcReduction="20000"/>
          </a:bodyPr>
          <a:lstStyle/>
          <a:p>
            <a:r>
              <a:rPr lang="cs-CZ" dirty="0"/>
              <a:t>Kauza „</a:t>
            </a:r>
            <a:r>
              <a:rPr lang="cs-CZ" dirty="0" err="1"/>
              <a:t>sledujuserialy.cz</a:t>
            </a:r>
            <a:r>
              <a:rPr lang="cs-CZ" dirty="0"/>
              <a:t>“</a:t>
            </a:r>
          </a:p>
          <a:p>
            <a:r>
              <a:rPr lang="cs-CZ" dirty="0"/>
              <a:t>Trestní řízení proti České pirátské straně provozující nekomerční webovou stránku s </a:t>
            </a:r>
            <a:r>
              <a:rPr lang="cs-CZ" dirty="0" err="1"/>
              <a:t>embeddovanými</a:t>
            </a:r>
            <a:r>
              <a:rPr lang="cs-CZ" dirty="0"/>
              <a:t> odkazy bylo zastaveno:</a:t>
            </a:r>
          </a:p>
          <a:p>
            <a:r>
              <a:rPr lang="cs-CZ" dirty="0"/>
              <a:t>Z rozhodnutí soudu ze dne 16. ledna 2017, </a:t>
            </a:r>
            <a:r>
              <a:rPr lang="cs-CZ" dirty="0" err="1"/>
              <a:t>sp</a:t>
            </a:r>
            <a:r>
              <a:rPr lang="cs-CZ" dirty="0"/>
              <a:t>. zn. 33 T 54/2016:</a:t>
            </a:r>
          </a:p>
          <a:p>
            <a:r>
              <a:rPr lang="cs-CZ" i="1" dirty="0"/>
              <a:t>„Pro naplnění základní skutkové podstaty tohoto trestného činu je přitom nutné zavinění ve formě úmyslu. (...) Vzhledem ke skutečnosti, že webové stránky nebyly provozovány za účelem zisku, musí být domněnka nevědomosti obviněné vyvrácena prokázáním toho, že věděla nebo vědět mohla, že použitý hypertextový odkaz zpřístupňuje protiprávně zveřejněné dílo na internetu, například na základě skutečnosti, že na to byla upozorněna nositeli autorského práva. (...)</a:t>
            </a:r>
          </a:p>
          <a:p>
            <a:r>
              <a:rPr lang="cs-CZ" i="1" dirty="0"/>
              <a:t>V projednávané věci sice byla obviněná kontaktována Českou protipirátskou unií a upozorněna na závadný a protiprávní obsah svých stránek, Česká protipirátská unie se ovšem žádným způsobem neprokázala jakožto subjekt oprávněný jednat jménem držitelů autorských práv. Ve vztahu k obviněné tedy Česká protipirátská unie jednala z pozice subjektu, který se ničím neodlišuje od subjektů jiných (ať již fyzických či právnických osob). Na tomto závěru nemůže nic změnit ani skutečnost, že Česká protipirátská unie je známá svou specificky zaměřenou činností, kteréžto může účinně vykonávat pouze na základě plných mocí poskytnutých jí držiteli autorských práv. Na základě izolovaných výzev tohoto subjektu, který plné moci obviněné ani přes její výzvu nedodal, tak nelze dovodit vyvrácení presumpce nevědomosti, kdy osoba danou skutečnost ani vědět nemohla. [...]“</a:t>
            </a:r>
          </a:p>
          <a:p>
            <a:endParaRPr lang="cs-CZ" dirty="0"/>
          </a:p>
        </p:txBody>
      </p:sp>
    </p:spTree>
    <p:extLst>
      <p:ext uri="{BB962C8B-B14F-4D97-AF65-F5344CB8AC3E}">
        <p14:creationId xmlns:p14="http://schemas.microsoft.com/office/powerpoint/2010/main" val="1755241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Open Content (</a:t>
            </a:r>
            <a:r>
              <a:rPr lang="en-US" dirty="0" err="1"/>
              <a:t>Otevřený</a:t>
            </a:r>
            <a:r>
              <a:rPr lang="en-US" dirty="0"/>
              <a:t> </a:t>
            </a:r>
            <a:r>
              <a:rPr lang="en-US" dirty="0" err="1"/>
              <a:t>obsah</a:t>
            </a:r>
            <a:r>
              <a:rPr lang="en-US" dirty="0"/>
              <a:t>)</a:t>
            </a:r>
            <a:endParaRPr lang="cs-CZ" dirty="0"/>
          </a:p>
        </p:txBody>
      </p:sp>
      <p:graphicFrame>
        <p:nvGraphicFramePr>
          <p:cNvPr id="7" name="Zástupný symbol pro obsah 6"/>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38763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Otevřený obsah</a:t>
            </a:r>
          </a:p>
        </p:txBody>
      </p:sp>
      <p:sp>
        <p:nvSpPr>
          <p:cNvPr id="3" name="Zástupný symbol pro obsah 2"/>
          <p:cNvSpPr>
            <a:spLocks noGrp="1"/>
          </p:cNvSpPr>
          <p:nvPr>
            <p:ph idx="1"/>
          </p:nvPr>
        </p:nvSpPr>
        <p:spPr/>
        <p:txBody>
          <a:bodyPr/>
          <a:lstStyle/>
          <a:p>
            <a:r>
              <a:rPr lang="cs-CZ" dirty="0"/>
              <a:t>Co to znamená?</a:t>
            </a:r>
          </a:p>
          <a:p>
            <a:r>
              <a:rPr lang="cs-CZ" dirty="0"/>
              <a:t>Dostupný obsah (zadarmo)</a:t>
            </a:r>
          </a:p>
          <a:p>
            <a:r>
              <a:rPr lang="cs-CZ" dirty="0"/>
              <a:t>„Právně otevřený obsah“ – tj. autor udělí uživatelům oprávnění dílo užít (jinak by to šlo pouze pokud by to dovoloval zákon)</a:t>
            </a:r>
          </a:p>
        </p:txBody>
      </p:sp>
    </p:spTree>
    <p:extLst>
      <p:ext uri="{BB962C8B-B14F-4D97-AF65-F5344CB8AC3E}">
        <p14:creationId xmlns:p14="http://schemas.microsoft.com/office/powerpoint/2010/main" val="38267717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857250"/>
            <a:ext cx="6858000" cy="5143500"/>
          </a:xfrm>
          <a:prstGeom prst="rect">
            <a:avLst/>
          </a:prstGeom>
          <a:effectLst>
            <a:softEdge rad="0"/>
          </a:effectLst>
        </p:spPr>
      </p:pic>
      <p:sp>
        <p:nvSpPr>
          <p:cNvPr id="3" name="TextovéPole 2"/>
          <p:cNvSpPr txBox="1"/>
          <p:nvPr/>
        </p:nvSpPr>
        <p:spPr>
          <a:xfrm>
            <a:off x="6940241" y="4654260"/>
            <a:ext cx="1885950" cy="1061829"/>
          </a:xfrm>
          <a:prstGeom prst="rect">
            <a:avLst/>
          </a:prstGeom>
          <a:noFill/>
        </p:spPr>
        <p:txBody>
          <a:bodyPr wrap="square" rtlCol="0">
            <a:spAutoFit/>
          </a:bodyPr>
          <a:lstStyle/>
          <a:p>
            <a:r>
              <a:rPr lang="cs-CZ" sz="900" dirty="0"/>
              <a:t>Foto: </a:t>
            </a:r>
            <a:r>
              <a:rPr lang="cs-CZ" sz="900" dirty="0">
                <a:hlinkClick r:id="rId3"/>
              </a:rPr>
              <a:t>Giulio Zannol, Street Creative Commons</a:t>
            </a:r>
            <a:r>
              <a:rPr lang="cs-CZ" sz="900" dirty="0"/>
              <a:t>, </a:t>
            </a:r>
            <a:r>
              <a:rPr lang="cs-CZ" sz="900" dirty="0">
                <a:hlinkClick r:id="rId4"/>
              </a:rPr>
              <a:t>https://www.flickr.com/photos/giuli-o/3421333361/https://creativecommons.org/licenses/by/2.0/</a:t>
            </a:r>
            <a:endParaRPr lang="cs-CZ" sz="900" dirty="0"/>
          </a:p>
          <a:p>
            <a:endParaRPr lang="cs-CZ" sz="900" dirty="0"/>
          </a:p>
        </p:txBody>
      </p:sp>
    </p:spTree>
    <p:extLst>
      <p:ext uri="{BB962C8B-B14F-4D97-AF65-F5344CB8AC3E}">
        <p14:creationId xmlns:p14="http://schemas.microsoft.com/office/powerpoint/2010/main" val="12835668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normAutofit fontScale="90000"/>
          </a:bodyPr>
          <a:lstStyle/>
          <a:p>
            <a:r>
              <a:rPr lang="cs-CZ" dirty="0"/>
              <a:t>Veřejné licence</a:t>
            </a:r>
            <a:br>
              <a:rPr lang="cs-CZ" dirty="0"/>
            </a:br>
            <a:r>
              <a:rPr lang="cs-CZ" dirty="0" err="1"/>
              <a:t>Creative</a:t>
            </a:r>
            <a:r>
              <a:rPr lang="cs-CZ" dirty="0"/>
              <a:t> </a:t>
            </a:r>
            <a:r>
              <a:rPr lang="cs-CZ" dirty="0" err="1"/>
              <a:t>Commons</a:t>
            </a:r>
            <a:endParaRPr lang="cs-CZ" dirty="0"/>
          </a:p>
        </p:txBody>
      </p:sp>
      <p:sp>
        <p:nvSpPr>
          <p:cNvPr id="7" name="Zástupný symbol pro obsah 6"/>
          <p:cNvSpPr>
            <a:spLocks noGrp="1"/>
          </p:cNvSpPr>
          <p:nvPr>
            <p:ph idx="1"/>
          </p:nvPr>
        </p:nvSpPr>
        <p:spPr/>
        <p:txBody>
          <a:bodyPr/>
          <a:lstStyle/>
          <a:p>
            <a:r>
              <a:rPr lang="cs-CZ" dirty="0"/>
              <a:t>Reakce na expanzi autorského práva</a:t>
            </a:r>
          </a:p>
          <a:p>
            <a:r>
              <a:rPr lang="cs-CZ" dirty="0"/>
              <a:t>Jedná se o veřejně dostupné licenční podmínky, které umožní autorovi si určit, za jakých podmínek bude své dílo sdílet s ostatními</a:t>
            </a:r>
          </a:p>
        </p:txBody>
      </p:sp>
    </p:spTree>
    <p:extLst>
      <p:ext uri="{BB962C8B-B14F-4D97-AF65-F5344CB8AC3E}">
        <p14:creationId xmlns:p14="http://schemas.microsoft.com/office/powerpoint/2010/main" val="3736950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Prakticky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49704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Autor si vybere podmínky licence</a:t>
            </a:r>
            <a:r>
              <a:rPr lang="is-IS" dirty="0"/>
              <a:t>…</a:t>
            </a:r>
            <a:endParaRPr lang="cs-CZ" dirty="0"/>
          </a:p>
        </p:txBody>
      </p:sp>
      <p:sp>
        <p:nvSpPr>
          <p:cNvPr id="3" name="Zástupný symbol pro obsah 2"/>
          <p:cNvSpPr>
            <a:spLocks noGrp="1"/>
          </p:cNvSpPr>
          <p:nvPr>
            <p:ph idx="1"/>
          </p:nvPr>
        </p:nvSpPr>
        <p:spPr/>
        <p:txBody>
          <a:bodyPr/>
          <a:lstStyle/>
          <a:p>
            <a:r>
              <a:rPr lang="is-IS" dirty="0"/>
              <a:t>…za kterých budou moci ostatní užívat jeho dílo</a:t>
            </a:r>
            <a:endParaRPr lang="cs-CZ" dirty="0"/>
          </a:p>
          <a:p>
            <a:r>
              <a:rPr lang="cs-CZ" dirty="0">
                <a:hlinkClick r:id="rId2"/>
              </a:rPr>
              <a:t>www.creativecommons.org/choose</a:t>
            </a:r>
            <a:endParaRPr lang="cs-CZ" dirty="0"/>
          </a:p>
          <a:p>
            <a:r>
              <a:rPr lang="cs-CZ" dirty="0"/>
              <a:t>Ostatní je pak musí dodržovat, aby dílo užívali po právu.</a:t>
            </a:r>
          </a:p>
          <a:p>
            <a:endParaRPr lang="cs-CZ" dirty="0"/>
          </a:p>
        </p:txBody>
      </p:sp>
    </p:spTree>
    <p:extLst>
      <p:ext uri="{BB962C8B-B14F-4D97-AF65-F5344CB8AC3E}">
        <p14:creationId xmlns:p14="http://schemas.microsoft.com/office/powerpoint/2010/main" val="2577608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Právně</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98778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Charakteristika</a:t>
            </a:r>
          </a:p>
        </p:txBody>
      </p:sp>
      <p:sp>
        <p:nvSpPr>
          <p:cNvPr id="5" name="Zástupný symbol pro obsah 4"/>
          <p:cNvSpPr>
            <a:spLocks noGrp="1"/>
          </p:cNvSpPr>
          <p:nvPr>
            <p:ph idx="1"/>
          </p:nvPr>
        </p:nvSpPr>
        <p:spPr>
          <a:xfrm>
            <a:off x="628650" y="1825624"/>
            <a:ext cx="7886700" cy="4632325"/>
          </a:xfrm>
        </p:spPr>
        <p:txBody>
          <a:bodyPr>
            <a:normAutofit fontScale="47500" lnSpcReduction="20000"/>
          </a:bodyPr>
          <a:lstStyle/>
          <a:p>
            <a:pPr fontAlgn="base"/>
            <a:r>
              <a:rPr lang="cs-CZ" dirty="0"/>
              <a:t>Uzavírání licenčních smluv se v českém právu řídí občanským zákoníkem (Zákon č. 89/2012 Sb., občanský zákoník).</a:t>
            </a:r>
          </a:p>
          <a:p>
            <a:pPr fontAlgn="base"/>
            <a:r>
              <a:rPr lang="cs-CZ" dirty="0"/>
              <a:t>Občanský zákoník upravuje licenční smlouvy v § 2358 – 2389 a v platném znění reflektuje definiční znaky veřejných licencí, jako jsou právě </a:t>
            </a:r>
            <a:r>
              <a:rPr lang="cs-CZ" dirty="0" err="1"/>
              <a:t>Creative</a:t>
            </a:r>
            <a:r>
              <a:rPr lang="cs-CZ" dirty="0"/>
              <a:t> </a:t>
            </a:r>
            <a:r>
              <a:rPr lang="cs-CZ" dirty="0" err="1"/>
              <a:t>Commons</a:t>
            </a:r>
            <a:r>
              <a:rPr lang="cs-CZ" dirty="0"/>
              <a:t>. Jde zejména o:</a:t>
            </a:r>
          </a:p>
          <a:p>
            <a:pPr fontAlgn="base"/>
            <a:r>
              <a:rPr lang="cs-CZ" b="1" dirty="0"/>
              <a:t>Neadresnost návrhu na uzavření licenční smlouvy</a:t>
            </a:r>
            <a:r>
              <a:rPr lang="cs-CZ" dirty="0"/>
              <a:t>, kterou umožňuje § 2373/1:</a:t>
            </a:r>
          </a:p>
          <a:p>
            <a:pPr fontAlgn="base"/>
            <a:r>
              <a:rPr lang="cs-CZ" i="1" dirty="0"/>
              <a:t>(1) O podání návrhu na uzavření smlouvy jde i tehdy, směřuje-li projev vůle i vůči neurčitému počtu osob. Obsah smlouvy nebo jeho část lze určit také odkazem na licenční podmínky, jež jsou stranám známé nebo veřejně dostupné.</a:t>
            </a:r>
            <a:endParaRPr lang="cs-CZ" dirty="0"/>
          </a:p>
          <a:p>
            <a:pPr fontAlgn="base"/>
            <a:r>
              <a:rPr lang="cs-CZ" b="1" dirty="0"/>
              <a:t>Možnost akceptovat návrh </a:t>
            </a:r>
            <a:r>
              <a:rPr lang="cs-CZ" b="1" dirty="0" err="1"/>
              <a:t>poskytovale</a:t>
            </a:r>
            <a:r>
              <a:rPr lang="cs-CZ" b="1" dirty="0"/>
              <a:t>, aniž by byl </a:t>
            </a:r>
            <a:r>
              <a:rPr lang="cs-CZ" b="1" dirty="0" err="1"/>
              <a:t>uvědoměn</a:t>
            </a:r>
            <a:r>
              <a:rPr lang="cs-CZ" dirty="0"/>
              <a:t>, tzv. konkludentní získání licence (§ 2373/2):</a:t>
            </a:r>
          </a:p>
          <a:p>
            <a:pPr fontAlgn="base"/>
            <a:r>
              <a:rPr lang="cs-CZ" i="1" dirty="0"/>
              <a:t>(2) S přihlédnutím k obsahu návrhu nebo praxi, kterou strany mezi sebou zavedly, nebo zvyklostem může osoba, která má v úmyslu návrh přijmout, vyjádřit souhlas s návrhem na uzavření smlouvy provedením určitého úkonu bez vyrozumění navrhovatele, zejména poskytnutím nebo přijetím plnění. V tomto případě je přijetí návrhu účinné v okamžiku, kdy byl tento úkon učiněn.</a:t>
            </a:r>
            <a:endParaRPr lang="cs-CZ" dirty="0"/>
          </a:p>
          <a:p>
            <a:pPr fontAlgn="base"/>
            <a:r>
              <a:rPr lang="cs-CZ" dirty="0"/>
              <a:t>Jedná se o výjimku z obecných pravidel pro uzavírání smluv, která je přímou reakcí na existenci veřejných licencí, a díky níž je podle českého práva možno platně uzavřít licenční smlouvu využitím licence </a:t>
            </a:r>
            <a:r>
              <a:rPr lang="cs-CZ" dirty="0" err="1"/>
              <a:t>Creative</a:t>
            </a:r>
            <a:r>
              <a:rPr lang="cs-CZ" dirty="0"/>
              <a:t> </a:t>
            </a:r>
            <a:r>
              <a:rPr lang="cs-CZ" dirty="0" err="1"/>
              <a:t>Commons</a:t>
            </a:r>
            <a:r>
              <a:rPr lang="cs-CZ" dirty="0"/>
              <a:t> – stačí, že autor nebo jiná oprávněná osoba na licenci odkáže nebo ji v díle přímo uvede.</a:t>
            </a:r>
          </a:p>
          <a:p>
            <a:pPr fontAlgn="base"/>
            <a:r>
              <a:rPr lang="cs-CZ" dirty="0"/>
              <a:t>Z právního hlediska to znamená, že každý, kdo užije dílo v souladu s licencí </a:t>
            </a:r>
            <a:r>
              <a:rPr lang="cs-CZ" dirty="0" err="1"/>
              <a:t>Creative</a:t>
            </a:r>
            <a:r>
              <a:rPr lang="cs-CZ" dirty="0"/>
              <a:t> </a:t>
            </a:r>
            <a:r>
              <a:rPr lang="cs-CZ" dirty="0" err="1"/>
              <a:t>Commons</a:t>
            </a:r>
            <a:r>
              <a:rPr lang="cs-CZ" dirty="0"/>
              <a:t>, zároveň automaticky uzavírá s autorem smlouvu, která ho k užití díla opravňuje. Aniž by autora kdokoliv musel kontaktovat, vznikne tolik smluv, kolik je uživatelů.</a:t>
            </a:r>
          </a:p>
          <a:p>
            <a:endParaRPr lang="cs-CZ" dirty="0"/>
          </a:p>
        </p:txBody>
      </p:sp>
    </p:spTree>
    <p:extLst>
      <p:ext uri="{BB962C8B-B14F-4D97-AF65-F5344CB8AC3E}">
        <p14:creationId xmlns:p14="http://schemas.microsoft.com/office/powerpoint/2010/main" val="3232102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Prakticky</a:t>
            </a:r>
          </a:p>
        </p:txBody>
      </p:sp>
      <p:sp>
        <p:nvSpPr>
          <p:cNvPr id="3" name="Zástupný symbol pro obsah 2"/>
          <p:cNvSpPr>
            <a:spLocks noGrp="1"/>
          </p:cNvSpPr>
          <p:nvPr>
            <p:ph idx="1"/>
          </p:nvPr>
        </p:nvSpPr>
        <p:spPr/>
        <p:txBody>
          <a:bodyPr>
            <a:normAutofit fontScale="62500" lnSpcReduction="20000"/>
          </a:bodyPr>
          <a:lstStyle/>
          <a:p>
            <a:r>
              <a:rPr lang="cs-CZ" dirty="0"/>
              <a:t>Text na předchozím </a:t>
            </a:r>
            <a:r>
              <a:rPr lang="cs-CZ" dirty="0" err="1"/>
              <a:t>slidu</a:t>
            </a:r>
            <a:r>
              <a:rPr lang="cs-CZ" dirty="0"/>
              <a:t> je doslovně zkopírován ze stránek </a:t>
            </a:r>
            <a:r>
              <a:rPr lang="cs-CZ" dirty="0" err="1"/>
              <a:t>creativecommons.cz</a:t>
            </a:r>
            <a:endParaRPr lang="cs-CZ" dirty="0"/>
          </a:p>
          <a:p>
            <a:r>
              <a:rPr lang="cs-CZ" dirty="0"/>
              <a:t>Konkrétně odsud: </a:t>
            </a:r>
            <a:r>
              <a:rPr lang="cs-CZ" dirty="0">
                <a:hlinkClick r:id="rId2"/>
              </a:rPr>
              <a:t>http://www.creativecommons.cz/licence-cc/charakteristika/</a:t>
            </a:r>
            <a:endParaRPr lang="cs-CZ" dirty="0"/>
          </a:p>
          <a:p>
            <a:r>
              <a:rPr lang="cs-CZ" dirty="0"/>
              <a:t>Bez udělení veřejné licence </a:t>
            </a:r>
            <a:r>
              <a:rPr lang="cs-CZ" dirty="0" err="1"/>
              <a:t>Creative</a:t>
            </a:r>
            <a:r>
              <a:rPr lang="cs-CZ" dirty="0"/>
              <a:t> </a:t>
            </a:r>
            <a:r>
              <a:rPr lang="cs-CZ" dirty="0" err="1"/>
              <a:t>Commons</a:t>
            </a:r>
            <a:r>
              <a:rPr lang="cs-CZ" dirty="0"/>
              <a:t> by šlo text užít jen na základě citační licence (§ 31 </a:t>
            </a:r>
            <a:r>
              <a:rPr lang="cs-CZ" dirty="0" err="1"/>
              <a:t>AutZ</a:t>
            </a:r>
            <a:r>
              <a:rPr lang="cs-CZ" dirty="0"/>
              <a:t>).</a:t>
            </a:r>
          </a:p>
          <a:p>
            <a:r>
              <a:rPr lang="cs-CZ" dirty="0"/>
              <a:t>Text je ale licencován za podmínek veřejná licence CC 4.0 BY.</a:t>
            </a:r>
          </a:p>
          <a:p>
            <a:r>
              <a:rPr lang="cs-CZ" dirty="0"/>
              <a:t>To znamená, že při dodržení podmínek můžu dílo neomezeně sdílet.</a:t>
            </a:r>
          </a:p>
          <a:p>
            <a:r>
              <a:rPr lang="cs-CZ" dirty="0"/>
              <a:t>Abych dodržel podmínky této veřejné licence musím uvést všechny požadované informace o původu díla a že je dílo dostupné pod CC BY 4.0</a:t>
            </a:r>
          </a:p>
          <a:p>
            <a:r>
              <a:rPr lang="cs-CZ" dirty="0"/>
              <a:t>Tedy takto:</a:t>
            </a:r>
          </a:p>
          <a:p>
            <a:pPr fontAlgn="base"/>
            <a:r>
              <a:rPr lang="cs-CZ" dirty="0"/>
              <a:t>„</a:t>
            </a:r>
            <a:r>
              <a:rPr lang="cs-CZ" dirty="0" err="1"/>
              <a:t>Creative</a:t>
            </a:r>
            <a:r>
              <a:rPr lang="cs-CZ" dirty="0"/>
              <a:t> </a:t>
            </a:r>
            <a:r>
              <a:rPr lang="cs-CZ" dirty="0" err="1"/>
              <a:t>Commons</a:t>
            </a:r>
            <a:r>
              <a:rPr lang="cs-CZ" dirty="0"/>
              <a:t> Česká republika. Charakteristika. Copyright © 2017 </a:t>
            </a:r>
            <a:r>
              <a:rPr lang="cs-CZ" dirty="0">
                <a:hlinkClick r:id="rId3" tooltip="Creative Commons Česká republika"/>
              </a:rPr>
              <a:t>Creative Commons Česká republika</a:t>
            </a:r>
            <a:r>
              <a:rPr lang="cs-CZ" dirty="0"/>
              <a:t>. Licencováno pod </a:t>
            </a:r>
            <a:r>
              <a:rPr lang="cs-CZ" dirty="0">
                <a:hlinkClick r:id="rId4"/>
              </a:rPr>
              <a:t>Creative Commons BY 4.0 International</a:t>
            </a:r>
            <a:r>
              <a:rPr lang="cs-CZ" dirty="0"/>
              <a:t>“</a:t>
            </a:r>
          </a:p>
        </p:txBody>
      </p:sp>
    </p:spTree>
    <p:extLst>
      <p:ext uri="{BB962C8B-B14F-4D97-AF65-F5344CB8AC3E}">
        <p14:creationId xmlns:p14="http://schemas.microsoft.com/office/powerpoint/2010/main" val="549209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Nikoliv na Slovensku</a:t>
            </a:r>
          </a:p>
        </p:txBody>
      </p:sp>
      <p:sp>
        <p:nvSpPr>
          <p:cNvPr id="3" name="Zástupný symbol pro obsah 2"/>
          <p:cNvSpPr>
            <a:spLocks noGrp="1"/>
          </p:cNvSpPr>
          <p:nvPr>
            <p:ph idx="1"/>
          </p:nvPr>
        </p:nvSpPr>
        <p:spPr>
          <a:xfrm>
            <a:off x="457200" y="1600200"/>
            <a:ext cx="3034680" cy="4525963"/>
          </a:xfrm>
        </p:spPr>
        <p:txBody>
          <a:bodyPr>
            <a:normAutofit fontScale="62500" lnSpcReduction="20000"/>
          </a:bodyPr>
          <a:lstStyle/>
          <a:p>
            <a:r>
              <a:rPr lang="cs-CZ" dirty="0"/>
              <a:t>ECOPRESS v STORIN</a:t>
            </a:r>
          </a:p>
          <a:p>
            <a:r>
              <a:rPr lang="cs-CZ" dirty="0"/>
              <a:t>denní novinové a webové zpravodajství – nejedná se o tvůrčí činnost</a:t>
            </a:r>
          </a:p>
          <a:p>
            <a:r>
              <a:rPr lang="cs-CZ" dirty="0"/>
              <a:t>Rozsudek OS v Bratislavě ze dne 15. dubna 2010, </a:t>
            </a:r>
            <a:r>
              <a:rPr lang="cs-CZ" dirty="0" err="1"/>
              <a:t>sp</a:t>
            </a:r>
            <a:r>
              <a:rPr lang="cs-CZ" dirty="0"/>
              <a:t>. zn. 28 C/103/2008.</a:t>
            </a:r>
          </a:p>
          <a:p>
            <a:r>
              <a:rPr lang="cs-CZ" dirty="0"/>
              <a:t>Rozsudek KS v Bratislavě ze dne 27. září 2011, </a:t>
            </a:r>
            <a:r>
              <a:rPr lang="cs-CZ" dirty="0" err="1"/>
              <a:t>sp</a:t>
            </a:r>
            <a:r>
              <a:rPr lang="cs-CZ" dirty="0"/>
              <a:t>. zn. 11 Co 51/2010.</a:t>
            </a:r>
          </a:p>
          <a:p>
            <a:r>
              <a:rPr lang="cs-CZ" dirty="0"/>
              <a:t>Usnesení NS SR ze dne 23. ledna 2014, </a:t>
            </a:r>
            <a:r>
              <a:rPr lang="cs-CZ" dirty="0" err="1"/>
              <a:t>sp</a:t>
            </a:r>
            <a:r>
              <a:rPr lang="cs-CZ" dirty="0"/>
              <a:t>. zn. 3 </a:t>
            </a:r>
            <a:r>
              <a:rPr lang="cs-CZ" dirty="0" err="1"/>
              <a:t>Cdo</a:t>
            </a:r>
            <a:r>
              <a:rPr lang="cs-CZ" dirty="0"/>
              <a:t> 294/2012.</a:t>
            </a:r>
          </a:p>
        </p:txBody>
      </p:sp>
      <p:pic>
        <p:nvPicPr>
          <p:cNvPr id="5" name="Obrázek 4">
            <a:extLst>
              <a:ext uri="{FF2B5EF4-FFF2-40B4-BE49-F238E27FC236}">
                <a16:creationId xmlns:a16="http://schemas.microsoft.com/office/drawing/2014/main" id="{459E7568-3194-7F42-BB05-F72804AB8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872" y="1334248"/>
            <a:ext cx="5714128" cy="5057865"/>
          </a:xfrm>
          <a:prstGeom prst="rect">
            <a:avLst/>
          </a:prstGeom>
        </p:spPr>
      </p:pic>
    </p:spTree>
    <p:extLst>
      <p:ext uri="{BB962C8B-B14F-4D97-AF65-F5344CB8AC3E}">
        <p14:creationId xmlns:p14="http://schemas.microsoft.com/office/powerpoint/2010/main" val="21102591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Licenční prvky</a:t>
            </a:r>
          </a:p>
        </p:txBody>
      </p:sp>
      <p:sp>
        <p:nvSpPr>
          <p:cNvPr id="5" name="Zástupný symbol pro obsah 4"/>
          <p:cNvSpPr>
            <a:spLocks noGrp="1"/>
          </p:cNvSpPr>
          <p:nvPr>
            <p:ph idx="1"/>
          </p:nvPr>
        </p:nvSpPr>
        <p:spPr/>
        <p:txBody>
          <a:bodyPr>
            <a:normAutofit fontScale="70000" lnSpcReduction="20000"/>
          </a:bodyPr>
          <a:lstStyle/>
          <a:p>
            <a:pPr fontAlgn="base"/>
            <a:r>
              <a:rPr lang="cs-CZ" dirty="0"/>
              <a:t>CC licence jsou populární zejména z důvodu jejich mezinárodní srozumitelnosti. Ta část licenčních podmínek, která se týká možnosti využití díla, lze jednoduše vyjádřit pomocí grafických symbolů. Tyto symboly lze chápat jako licenční prvky, jejichž vzájemnou kombinací vzniká daný typ CC licence.</a:t>
            </a:r>
          </a:p>
          <a:p>
            <a:pPr fontAlgn="base"/>
            <a:r>
              <a:rPr lang="cs-CZ" dirty="0"/>
              <a:t>Licenční prvky vyjadřují vůli autora, který jejich prostřednictvím uživateli sděluje, v jakém rozmezí je oprávněn s dílem nakládat. Z tohoto hlediska lze licenční prvky rozdělit na dvě skupiny:  na ty, které určují rozsah pravomocí při nakládání s dílem, a na ty, které tento rozsah pravomocí limitují určitými podmínkami, které uživatel musí respektovat.</a:t>
            </a:r>
          </a:p>
          <a:p>
            <a:pPr fontAlgn="base"/>
            <a:r>
              <a:rPr lang="cs-CZ" dirty="0" err="1"/>
              <a:t>Creative</a:t>
            </a:r>
            <a:r>
              <a:rPr lang="cs-CZ" dirty="0"/>
              <a:t> </a:t>
            </a:r>
            <a:r>
              <a:rPr lang="cs-CZ" dirty="0" err="1"/>
              <a:t>Commons</a:t>
            </a:r>
            <a:r>
              <a:rPr lang="cs-CZ" dirty="0"/>
              <a:t> Česká republika. Licenční prvky. Copyright © 2017 </a:t>
            </a:r>
            <a:r>
              <a:rPr lang="cs-CZ" dirty="0">
                <a:hlinkClick r:id="rId2" tooltip="Creative Commons Česká republika"/>
              </a:rPr>
              <a:t>Creative Commons Česká republika</a:t>
            </a:r>
            <a:r>
              <a:rPr lang="cs-CZ" dirty="0"/>
              <a:t>. Licencováno pod </a:t>
            </a:r>
            <a:r>
              <a:rPr lang="cs-CZ" dirty="0">
                <a:hlinkClick r:id="rId3"/>
              </a:rPr>
              <a:t>Creative Commons BY 4.0 International</a:t>
            </a:r>
            <a:endParaRPr lang="cs-CZ" dirty="0"/>
          </a:p>
          <a:p>
            <a:pPr fontAlgn="base"/>
            <a:endParaRPr lang="cs-CZ" dirty="0"/>
          </a:p>
          <a:p>
            <a:endParaRPr lang="cs-CZ" dirty="0"/>
          </a:p>
        </p:txBody>
      </p:sp>
    </p:spTree>
    <p:extLst>
      <p:ext uri="{BB962C8B-B14F-4D97-AF65-F5344CB8AC3E}">
        <p14:creationId xmlns:p14="http://schemas.microsoft.com/office/powerpoint/2010/main" val="1612707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0363" y="0"/>
            <a:ext cx="6657680" cy="6858000"/>
          </a:xfrm>
          <a:prstGeom prst="rect">
            <a:avLst/>
          </a:prstGeom>
        </p:spPr>
      </p:pic>
      <p:sp>
        <p:nvSpPr>
          <p:cNvPr id="6" name="TextovéPole 5"/>
          <p:cNvSpPr txBox="1"/>
          <p:nvPr/>
        </p:nvSpPr>
        <p:spPr>
          <a:xfrm>
            <a:off x="7315200" y="285751"/>
            <a:ext cx="1569880" cy="4524315"/>
          </a:xfrm>
          <a:prstGeom prst="rect">
            <a:avLst/>
          </a:prstGeom>
          <a:noFill/>
        </p:spPr>
        <p:txBody>
          <a:bodyPr wrap="square" rtlCol="0">
            <a:spAutoFit/>
          </a:bodyPr>
          <a:lstStyle/>
          <a:p>
            <a:r>
              <a:rPr lang="cs-CZ" dirty="0" err="1"/>
              <a:t>Creative</a:t>
            </a:r>
            <a:r>
              <a:rPr lang="cs-CZ" dirty="0"/>
              <a:t> </a:t>
            </a:r>
            <a:r>
              <a:rPr lang="cs-CZ" dirty="0" err="1"/>
              <a:t>Commons</a:t>
            </a:r>
            <a:r>
              <a:rPr lang="cs-CZ" dirty="0"/>
              <a:t> Česká republika. Licenční prvky. Copyright © 2017 </a:t>
            </a:r>
            <a:r>
              <a:rPr lang="cs-CZ" dirty="0">
                <a:hlinkClick r:id="rId3" tooltip="Creative Commons Česká republika"/>
              </a:rPr>
              <a:t>Creative Commons Česká republika</a:t>
            </a:r>
            <a:r>
              <a:rPr lang="cs-CZ" dirty="0"/>
              <a:t>. Licencováno pod </a:t>
            </a:r>
            <a:r>
              <a:rPr lang="cs-CZ" dirty="0">
                <a:hlinkClick r:id="rId4"/>
              </a:rPr>
              <a:t>Creative Commons BY 4.0 International</a:t>
            </a:r>
            <a:endParaRPr lang="cs-CZ" dirty="0"/>
          </a:p>
          <a:p>
            <a:endParaRPr lang="cs-CZ" dirty="0"/>
          </a:p>
        </p:txBody>
      </p:sp>
    </p:spTree>
    <p:extLst>
      <p:ext uri="{BB962C8B-B14F-4D97-AF65-F5344CB8AC3E}">
        <p14:creationId xmlns:p14="http://schemas.microsoft.com/office/powerpoint/2010/main" val="5602189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Varianty licence a charakteristika</a:t>
            </a:r>
          </a:p>
        </p:txBody>
      </p:sp>
      <p:sp>
        <p:nvSpPr>
          <p:cNvPr id="3" name="Zástupný symbol pro obsah 2"/>
          <p:cNvSpPr>
            <a:spLocks noGrp="1"/>
          </p:cNvSpPr>
          <p:nvPr>
            <p:ph idx="1"/>
          </p:nvPr>
        </p:nvSpPr>
        <p:spPr/>
        <p:txBody>
          <a:bodyPr>
            <a:normAutofit fontScale="55000" lnSpcReduction="20000"/>
          </a:bodyPr>
          <a:lstStyle/>
          <a:p>
            <a:r>
              <a:rPr lang="cs-CZ" dirty="0"/>
              <a:t>Varianty: </a:t>
            </a:r>
            <a:r>
              <a:rPr lang="cs-CZ" dirty="0">
                <a:hlinkClick r:id="rId2"/>
              </a:rPr>
              <a:t>http://www.creativecommons.cz/licence-cc/varianty-licence/</a:t>
            </a:r>
            <a:endParaRPr lang="cs-CZ" dirty="0"/>
          </a:p>
          <a:p>
            <a:r>
              <a:rPr lang="cs-CZ" dirty="0"/>
              <a:t>Charakteristika:</a:t>
            </a:r>
          </a:p>
          <a:p>
            <a:pPr fontAlgn="base"/>
            <a:r>
              <a:rPr lang="cs-CZ" dirty="0"/>
              <a:t>Licence dovolují dílo šířit (i když za různých podmínek)</a:t>
            </a:r>
          </a:p>
          <a:p>
            <a:pPr fontAlgn="base"/>
            <a:r>
              <a:rPr lang="cs-CZ" dirty="0"/>
              <a:t>Licence vyžadují, aby při šíření díla nebo jeho zpracování byly uvedeny údaje o díle (autor, název díla, </a:t>
            </a:r>
            <a:r>
              <a:rPr lang="cs-CZ" dirty="0" err="1"/>
              <a:t>url</a:t>
            </a:r>
            <a:r>
              <a:rPr lang="cs-CZ" dirty="0"/>
              <a:t> odkaz na dílo a na podmínky licence, apod..)</a:t>
            </a:r>
          </a:p>
          <a:p>
            <a:pPr fontAlgn="base"/>
            <a:r>
              <a:rPr lang="cs-CZ" dirty="0"/>
              <a:t>Při šíření díla je nutno připojit URL odkaz na CC licenci</a:t>
            </a:r>
          </a:p>
          <a:p>
            <a:pPr fontAlgn="base"/>
            <a:r>
              <a:rPr lang="cs-CZ" dirty="0"/>
              <a:t>Licence jsou neodvolatelné (držitel autorských práv má sice právo dílo pod licencí CC dále nezveřejňovat, nicméně nemůže zamezit uživatelům nakládat s kopií nebo modifikací díla, která byla získána/vytvořena dříve)</a:t>
            </a:r>
          </a:p>
          <a:p>
            <a:pPr fontAlgn="base"/>
            <a:r>
              <a:rPr lang="cs-CZ" dirty="0"/>
              <a:t>Licence zanikají v případě porušení licenčních podmínek ze strany nabyvatele. V případě napravení porušení ve lhůtě 30 dnů se licence automaticky obnovuje. Případné odpovědnostní nároky za dočasné porušení ovšem přetrvávají.</a:t>
            </a:r>
          </a:p>
          <a:p>
            <a:pPr fontAlgn="base"/>
            <a:endParaRPr lang="cs-CZ" dirty="0"/>
          </a:p>
          <a:p>
            <a:pPr fontAlgn="base"/>
            <a:r>
              <a:rPr lang="cs-CZ" dirty="0"/>
              <a:t>Zdroj: </a:t>
            </a:r>
            <a:r>
              <a:rPr lang="cs-CZ" dirty="0" err="1"/>
              <a:t>Creative</a:t>
            </a:r>
            <a:r>
              <a:rPr lang="cs-CZ" dirty="0"/>
              <a:t> </a:t>
            </a:r>
            <a:r>
              <a:rPr lang="cs-CZ" dirty="0" err="1"/>
              <a:t>Commons</a:t>
            </a:r>
            <a:r>
              <a:rPr lang="cs-CZ" dirty="0"/>
              <a:t> Česká republika. Licenční prvky. Copyright © 2017 </a:t>
            </a:r>
            <a:r>
              <a:rPr lang="cs-CZ" dirty="0">
                <a:hlinkClick r:id="rId3" tooltip="Creative Commons Česká republika"/>
              </a:rPr>
              <a:t>Creative Commons Česká republika</a:t>
            </a:r>
            <a:r>
              <a:rPr lang="cs-CZ" dirty="0"/>
              <a:t>. Licencováno pod </a:t>
            </a:r>
            <a:r>
              <a:rPr lang="cs-CZ" dirty="0">
                <a:hlinkClick r:id="rId4"/>
              </a:rPr>
              <a:t>Creative Commons BY 4.0 International</a:t>
            </a:r>
            <a:endParaRPr lang="cs-CZ" dirty="0"/>
          </a:p>
          <a:p>
            <a:pPr fontAlgn="base"/>
            <a:endParaRPr lang="cs-CZ" dirty="0"/>
          </a:p>
          <a:p>
            <a:pPr lvl="1"/>
            <a:endParaRPr lang="cs-CZ" dirty="0"/>
          </a:p>
        </p:txBody>
      </p:sp>
    </p:spTree>
    <p:extLst>
      <p:ext uri="{BB962C8B-B14F-4D97-AF65-F5344CB8AC3E}">
        <p14:creationId xmlns:p14="http://schemas.microsoft.com/office/powerpoint/2010/main" val="26626661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2998"/>
            <a:ext cx="8229600" cy="1143000"/>
          </a:xfrm>
        </p:spPr>
        <p:txBody>
          <a:bodyPr>
            <a:normAutofit fontScale="90000"/>
          </a:bodyPr>
          <a:lstStyle/>
          <a:p>
            <a:r>
              <a:rPr lang="cs-CZ" dirty="0"/>
              <a:t>Odkaz na podmínky se může provést</a:t>
            </a:r>
            <a:br>
              <a:rPr lang="cs-CZ" dirty="0"/>
            </a:br>
            <a:r>
              <a:rPr lang="cs-CZ" dirty="0"/>
              <a:t>i těmito ikonami:</a:t>
            </a:r>
          </a:p>
        </p:txBody>
      </p:sp>
      <p:sp>
        <p:nvSpPr>
          <p:cNvPr id="4" name="Zástupný symbol pro obsah 3"/>
          <p:cNvSpPr>
            <a:spLocks noGrp="1"/>
          </p:cNvSpPr>
          <p:nvPr>
            <p:ph idx="1"/>
          </p:nvPr>
        </p:nvSpPr>
        <p:spPr/>
        <p:txBody>
          <a:bodyPr>
            <a:normAutofit/>
          </a:bodyPr>
          <a:lstStyle/>
          <a:p>
            <a:r>
              <a:rPr lang="cs-CZ"/>
              <a:t>4. DRM</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1124744"/>
            <a:ext cx="38385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 y="2518023"/>
            <a:ext cx="38385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435" y="3933055"/>
            <a:ext cx="38385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 y="5373216"/>
            <a:ext cx="38385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05425" y="1124744"/>
            <a:ext cx="38385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05425" y="2518023"/>
            <a:ext cx="38385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305425" y="3933056"/>
            <a:ext cx="38385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9" name="Picture 9"/>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305425" y="5326335"/>
            <a:ext cx="38385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ovéPole 11"/>
          <p:cNvSpPr txBox="1"/>
          <p:nvPr/>
        </p:nvSpPr>
        <p:spPr>
          <a:xfrm>
            <a:off x="3994175" y="4661498"/>
            <a:ext cx="1176338" cy="1785104"/>
          </a:xfrm>
          <a:prstGeom prst="rect">
            <a:avLst/>
          </a:prstGeom>
          <a:noFill/>
        </p:spPr>
        <p:txBody>
          <a:bodyPr wrap="square" rtlCol="0">
            <a:spAutoFit/>
          </a:bodyPr>
          <a:lstStyle/>
          <a:p>
            <a:r>
              <a:rPr lang="cs-CZ" sz="1100" dirty="0"/>
              <a:t>Ikony CC: Zdroj: </a:t>
            </a:r>
            <a:r>
              <a:rPr lang="cs-CZ" sz="1100" dirty="0" err="1"/>
              <a:t>Creative</a:t>
            </a:r>
            <a:r>
              <a:rPr lang="cs-CZ" sz="1100" dirty="0"/>
              <a:t> </a:t>
            </a:r>
            <a:r>
              <a:rPr lang="cs-CZ" sz="1100" dirty="0" err="1"/>
              <a:t>Commons</a:t>
            </a:r>
            <a:r>
              <a:rPr lang="cs-CZ" sz="1100" dirty="0"/>
              <a:t>; https://</a:t>
            </a:r>
            <a:r>
              <a:rPr lang="cs-CZ" sz="1100" dirty="0" err="1"/>
              <a:t>creativecommons.org</a:t>
            </a:r>
            <a:r>
              <a:rPr lang="cs-CZ" sz="1100" dirty="0"/>
              <a:t>/</a:t>
            </a:r>
            <a:r>
              <a:rPr lang="cs-CZ" sz="1100" dirty="0" err="1"/>
              <a:t>website-icons</a:t>
            </a:r>
            <a:r>
              <a:rPr lang="cs-CZ" sz="1100" dirty="0"/>
              <a:t>/; Licence: https://</a:t>
            </a:r>
            <a:r>
              <a:rPr lang="cs-CZ" sz="1100" dirty="0" err="1"/>
              <a:t>creativecommons.org</a:t>
            </a:r>
            <a:r>
              <a:rPr lang="cs-CZ" sz="1100" dirty="0"/>
              <a:t>/</a:t>
            </a:r>
            <a:r>
              <a:rPr lang="cs-CZ" sz="1100" dirty="0" err="1"/>
              <a:t>licenses</a:t>
            </a:r>
            <a:r>
              <a:rPr lang="cs-CZ" sz="1100" dirty="0"/>
              <a:t>/by/4.0</a:t>
            </a:r>
          </a:p>
        </p:txBody>
      </p:sp>
    </p:spTree>
    <p:extLst>
      <p:ext uri="{BB962C8B-B14F-4D97-AF65-F5344CB8AC3E}">
        <p14:creationId xmlns:p14="http://schemas.microsoft.com/office/powerpoint/2010/main" val="21257000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0" y="274638"/>
            <a:ext cx="8229600" cy="1143000"/>
          </a:xfrm>
        </p:spPr>
        <p:txBody>
          <a:bodyPr>
            <a:normAutofit fontScale="90000"/>
          </a:bodyPr>
          <a:lstStyle/>
          <a:p>
            <a:r>
              <a:rPr lang="cs-CZ" dirty="0"/>
              <a:t>Odkaz na podmínky se může provést</a:t>
            </a:r>
            <a:br>
              <a:rPr lang="cs-CZ" dirty="0"/>
            </a:br>
            <a:r>
              <a:rPr lang="cs-CZ" dirty="0"/>
              <a:t>i těmito ikonami:</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1412776"/>
            <a:ext cx="2543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95115" y="2123494"/>
            <a:ext cx="2543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58790" y="3599314"/>
            <a:ext cx="2543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4008" y="4341684"/>
            <a:ext cx="2543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201965" y="5053366"/>
            <a:ext cx="2543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656312" y="2803851"/>
            <a:ext cx="2543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ovéPole 2"/>
          <p:cNvSpPr txBox="1"/>
          <p:nvPr/>
        </p:nvSpPr>
        <p:spPr>
          <a:xfrm>
            <a:off x="60968" y="5912306"/>
            <a:ext cx="8168632" cy="646331"/>
          </a:xfrm>
          <a:prstGeom prst="rect">
            <a:avLst/>
          </a:prstGeom>
          <a:noFill/>
        </p:spPr>
        <p:txBody>
          <a:bodyPr wrap="square" rtlCol="0">
            <a:spAutoFit/>
          </a:bodyPr>
          <a:lstStyle/>
          <a:p>
            <a:r>
              <a:rPr lang="cs-CZ"/>
              <a:t>Ikony </a:t>
            </a:r>
            <a:r>
              <a:rPr lang="cs-CZ" dirty="0"/>
              <a:t>CC: Zdroj: </a:t>
            </a:r>
            <a:r>
              <a:rPr lang="cs-CZ" dirty="0" err="1"/>
              <a:t>Creative</a:t>
            </a:r>
            <a:r>
              <a:rPr lang="cs-CZ" dirty="0"/>
              <a:t> </a:t>
            </a:r>
            <a:r>
              <a:rPr lang="cs-CZ" dirty="0" err="1"/>
              <a:t>Commons</a:t>
            </a:r>
            <a:r>
              <a:rPr lang="cs-CZ" dirty="0"/>
              <a:t>; https://</a:t>
            </a:r>
            <a:r>
              <a:rPr lang="cs-CZ" dirty="0" err="1"/>
              <a:t>creativecommons.org</a:t>
            </a:r>
            <a:r>
              <a:rPr lang="cs-CZ" dirty="0"/>
              <a:t>/</a:t>
            </a:r>
            <a:r>
              <a:rPr lang="cs-CZ" dirty="0" err="1"/>
              <a:t>website-icons</a:t>
            </a:r>
            <a:r>
              <a:rPr lang="cs-CZ" dirty="0"/>
              <a:t>/; Licence: https://</a:t>
            </a:r>
            <a:r>
              <a:rPr lang="cs-CZ" dirty="0" err="1"/>
              <a:t>creativecommons.org</a:t>
            </a:r>
            <a:r>
              <a:rPr lang="cs-CZ" dirty="0"/>
              <a:t>/</a:t>
            </a:r>
            <a:r>
              <a:rPr lang="cs-CZ" dirty="0" err="1"/>
              <a:t>licenses</a:t>
            </a:r>
            <a:r>
              <a:rPr lang="cs-CZ" dirty="0"/>
              <a:t>/by/4.0</a:t>
            </a:r>
          </a:p>
        </p:txBody>
      </p:sp>
    </p:spTree>
    <p:extLst>
      <p:ext uri="{BB962C8B-B14F-4D97-AF65-F5344CB8AC3E}">
        <p14:creationId xmlns:p14="http://schemas.microsoft.com/office/powerpoint/2010/main" val="22885568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Vymahatelnost CC licencí</a:t>
            </a:r>
          </a:p>
        </p:txBody>
      </p:sp>
      <p:sp>
        <p:nvSpPr>
          <p:cNvPr id="3" name="Zástupný symbol pro text 2"/>
          <p:cNvSpPr>
            <a:spLocks noGrp="1"/>
          </p:cNvSpPr>
          <p:nvPr>
            <p:ph type="body" idx="1"/>
          </p:nvPr>
        </p:nvSpPr>
        <p:spPr/>
        <p:txBody>
          <a:bodyPr/>
          <a:lstStyle/>
          <a:p>
            <a:r>
              <a:rPr lang="cs-CZ" dirty="0"/>
              <a:t>Licence CC nejsou vzdání se práva, jsou standardně vymahatelné</a:t>
            </a:r>
          </a:p>
        </p:txBody>
      </p:sp>
    </p:spTree>
    <p:extLst>
      <p:ext uri="{BB962C8B-B14F-4D97-AF65-F5344CB8AC3E}">
        <p14:creationId xmlns:p14="http://schemas.microsoft.com/office/powerpoint/2010/main" val="3639632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Nina </a:t>
            </a:r>
            <a:r>
              <a:rPr lang="en-US" dirty="0" err="1"/>
              <a:t>Gerlach</a:t>
            </a:r>
            <a:r>
              <a:rPr lang="en-US" dirty="0"/>
              <a:t> v DVU</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751131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noProof="0" dirty="0">
                <a:solidFill>
                  <a:schemeClr val="tx1"/>
                </a:solidFill>
              </a:rPr>
              <a:t>Nina </a:t>
            </a:r>
            <a:r>
              <a:rPr lang="cs-CZ" noProof="0" dirty="0" err="1">
                <a:solidFill>
                  <a:schemeClr val="tx1"/>
                </a:solidFill>
              </a:rPr>
              <a:t>Gerlach</a:t>
            </a:r>
            <a:r>
              <a:rPr lang="cs-CZ" noProof="0" dirty="0">
                <a:solidFill>
                  <a:schemeClr val="tx1"/>
                </a:solidFill>
              </a:rPr>
              <a:t> v DVU</a:t>
            </a:r>
          </a:p>
        </p:txBody>
      </p:sp>
      <p:sp>
        <p:nvSpPr>
          <p:cNvPr id="3" name="Content Placeholder 2"/>
          <p:cNvSpPr>
            <a:spLocks noGrp="1"/>
          </p:cNvSpPr>
          <p:nvPr>
            <p:ph idx="1"/>
          </p:nvPr>
        </p:nvSpPr>
        <p:spPr/>
        <p:txBody>
          <a:bodyPr/>
          <a:lstStyle/>
          <a:p>
            <a:r>
              <a:rPr lang="cs-CZ" noProof="0" dirty="0">
                <a:solidFill>
                  <a:schemeClr val="tx1"/>
                </a:solidFill>
              </a:rPr>
              <a:t>LG </a:t>
            </a:r>
            <a:r>
              <a:rPr lang="cs-CZ" noProof="0" dirty="0" err="1">
                <a:solidFill>
                  <a:schemeClr val="tx1"/>
                </a:solidFill>
              </a:rPr>
              <a:t>Berlin</a:t>
            </a:r>
            <a:r>
              <a:rPr lang="cs-CZ" noProof="0" dirty="0">
                <a:solidFill>
                  <a:schemeClr val="tx1"/>
                </a:solidFill>
              </a:rPr>
              <a:t>, 8. 10. 2010 – 16 0 458/10</a:t>
            </a:r>
          </a:p>
          <a:p>
            <a:r>
              <a:rPr lang="cs-CZ" noProof="0" dirty="0">
                <a:solidFill>
                  <a:schemeClr val="tx1"/>
                </a:solidFill>
              </a:rPr>
              <a:t>“Obrázek z Wikipedie” na stránkách pravicové strany</a:t>
            </a:r>
          </a:p>
          <a:p>
            <a:r>
              <a:rPr lang="cs-CZ" noProof="0" dirty="0">
                <a:solidFill>
                  <a:schemeClr val="tx1"/>
                </a:solidFill>
              </a:rPr>
              <a:t>CC BY SA 3.0 </a:t>
            </a:r>
            <a:r>
              <a:rPr lang="cs-CZ" noProof="0" dirty="0" err="1">
                <a:solidFill>
                  <a:schemeClr val="tx1"/>
                </a:solidFill>
              </a:rPr>
              <a:t>Unported</a:t>
            </a:r>
            <a:endParaRPr lang="cs-CZ" noProof="0" dirty="0">
              <a:solidFill>
                <a:schemeClr val="tx1"/>
              </a:solidFill>
            </a:endParaRPr>
          </a:p>
          <a:p>
            <a:r>
              <a:rPr lang="cs-CZ" dirty="0">
                <a:solidFill>
                  <a:schemeClr val="tx1"/>
                </a:solidFill>
              </a:rPr>
              <a:t>Pravicově extremistická strana užila, ale neuvedla údaje o původu</a:t>
            </a:r>
            <a:endParaRPr lang="cs-CZ" noProof="0" dirty="0">
              <a:solidFill>
                <a:schemeClr val="tx1"/>
              </a:solidFill>
            </a:endParaRPr>
          </a:p>
        </p:txBody>
      </p:sp>
    </p:spTree>
    <p:extLst>
      <p:ext uri="{BB962C8B-B14F-4D97-AF65-F5344CB8AC3E}">
        <p14:creationId xmlns:p14="http://schemas.microsoft.com/office/powerpoint/2010/main" val="3175152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Nina </a:t>
            </a:r>
            <a:r>
              <a:rPr lang="cs-CZ" dirty="0" err="1">
                <a:solidFill>
                  <a:schemeClr val="tx1"/>
                </a:solidFill>
              </a:rPr>
              <a:t>Gerlach</a:t>
            </a:r>
            <a:r>
              <a:rPr lang="cs-CZ" dirty="0">
                <a:solidFill>
                  <a:schemeClr val="tx1"/>
                </a:solidFill>
              </a:rPr>
              <a:t> v DVU</a:t>
            </a:r>
          </a:p>
        </p:txBody>
      </p:sp>
      <p:sp>
        <p:nvSpPr>
          <p:cNvPr id="3" name="Zástupný symbol pro obsah 2"/>
          <p:cNvSpPr>
            <a:spLocks noGrp="1"/>
          </p:cNvSpPr>
          <p:nvPr>
            <p:ph idx="1"/>
          </p:nvPr>
        </p:nvSpPr>
        <p:spPr/>
        <p:txBody>
          <a:bodyPr/>
          <a:lstStyle/>
          <a:p>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1412776"/>
            <a:ext cx="76200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8126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tx1"/>
                </a:solidFill>
              </a:rPr>
              <a:t>Nina </a:t>
            </a:r>
            <a:r>
              <a:rPr lang="cs-CZ" dirty="0" err="1">
                <a:solidFill>
                  <a:schemeClr val="tx1"/>
                </a:solidFill>
              </a:rPr>
              <a:t>Gerlach</a:t>
            </a:r>
            <a:r>
              <a:rPr lang="cs-CZ" dirty="0">
                <a:solidFill>
                  <a:schemeClr val="tx1"/>
                </a:solidFill>
              </a:rPr>
              <a:t> v DVU</a:t>
            </a:r>
          </a:p>
        </p:txBody>
      </p:sp>
      <p:sp>
        <p:nvSpPr>
          <p:cNvPr id="3" name="Zástupný symbol pro obsah 2"/>
          <p:cNvSpPr>
            <a:spLocks noGrp="1"/>
          </p:cNvSpPr>
          <p:nvPr>
            <p:ph idx="1"/>
          </p:nvPr>
        </p:nvSpPr>
        <p:spPr/>
        <p:txBody>
          <a:bodyPr/>
          <a:lstStyle/>
          <a:p>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0" y="1412776"/>
            <a:ext cx="7620000"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2286000" y="5925035"/>
            <a:ext cx="4572000" cy="923330"/>
          </a:xfrm>
          <a:prstGeom prst="rect">
            <a:avLst/>
          </a:prstGeom>
          <a:solidFill>
            <a:schemeClr val="bg1"/>
          </a:solidFill>
        </p:spPr>
        <p:txBody>
          <a:bodyPr>
            <a:spAutoFit/>
          </a:bodyPr>
          <a:lstStyle/>
          <a:p>
            <a:r>
              <a:rPr lang="en-US" dirty="0"/>
              <a:t>By Nina </a:t>
            </a:r>
            <a:r>
              <a:rPr lang="en-US" dirty="0" err="1"/>
              <a:t>Gerlach</a:t>
            </a:r>
            <a:r>
              <a:rPr lang="en-US" dirty="0"/>
              <a:t> Nina (Own work) [CC-BY-SA-3.0 (http://creativecommons.org/licenses/by-sa/3.0)], via Wikimedia Commons</a:t>
            </a:r>
            <a:endParaRPr lang="cs-CZ" dirty="0"/>
          </a:p>
        </p:txBody>
      </p:sp>
    </p:spTree>
    <p:extLst>
      <p:ext uri="{BB962C8B-B14F-4D97-AF65-F5344CB8AC3E}">
        <p14:creationId xmlns:p14="http://schemas.microsoft.com/office/powerpoint/2010/main" val="4022035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Další pohled</a:t>
            </a:r>
          </a:p>
        </p:txBody>
      </p:sp>
      <p:sp>
        <p:nvSpPr>
          <p:cNvPr id="3" name="Zástupný symbol pro obsah 2"/>
          <p:cNvSpPr>
            <a:spLocks noGrp="1"/>
          </p:cNvSpPr>
          <p:nvPr>
            <p:ph idx="1"/>
          </p:nvPr>
        </p:nvSpPr>
        <p:spPr/>
        <p:txBody>
          <a:bodyPr/>
          <a:lstStyle/>
          <a:p>
            <a:r>
              <a:rPr lang="cs-CZ" i="1" dirty="0"/>
              <a:t>Dílem podle tohoto zákona </a:t>
            </a:r>
            <a:r>
              <a:rPr lang="cs-CZ" b="1" i="1" dirty="0"/>
              <a:t>není</a:t>
            </a:r>
            <a:r>
              <a:rPr lang="cs-CZ" i="1" dirty="0"/>
              <a:t> zejména námět díla sám o sobě, denní zpráva nebo jiný údaj sám o sobě, </a:t>
            </a:r>
            <a:r>
              <a:rPr lang="cs-CZ" b="1" i="1" dirty="0"/>
              <a:t>myšlenka</a:t>
            </a:r>
            <a:r>
              <a:rPr lang="cs-CZ" i="1" dirty="0"/>
              <a:t>, postup, princip, metoda, objev, vědecká teorie, matematický a obdobný vzorec, statistický graf a podobný předmět sám o sobě.</a:t>
            </a:r>
          </a:p>
          <a:p>
            <a:endParaRPr lang="cs-CZ" dirty="0"/>
          </a:p>
        </p:txBody>
      </p:sp>
    </p:spTree>
    <p:extLst>
      <p:ext uri="{BB962C8B-B14F-4D97-AF65-F5344CB8AC3E}">
        <p14:creationId xmlns:p14="http://schemas.microsoft.com/office/powerpoint/2010/main" val="39904231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Nina </a:t>
            </a:r>
            <a:r>
              <a:rPr lang="en-US" dirty="0" err="1">
                <a:solidFill>
                  <a:schemeClr val="tx1"/>
                </a:solidFill>
              </a:rPr>
              <a:t>Gerlach</a:t>
            </a:r>
            <a:r>
              <a:rPr lang="en-US" dirty="0">
                <a:solidFill>
                  <a:schemeClr val="tx1"/>
                </a:solidFill>
              </a:rPr>
              <a:t> v DVU</a:t>
            </a:r>
          </a:p>
        </p:txBody>
      </p:sp>
      <p:sp>
        <p:nvSpPr>
          <p:cNvPr id="3" name="Content Placeholder 2"/>
          <p:cNvSpPr>
            <a:spLocks noGrp="1"/>
          </p:cNvSpPr>
          <p:nvPr>
            <p:ph idx="1"/>
          </p:nvPr>
        </p:nvSpPr>
        <p:spPr/>
        <p:txBody>
          <a:bodyPr/>
          <a:lstStyle/>
          <a:p>
            <a:pPr marL="0" indent="0">
              <a:buNone/>
            </a:pPr>
            <a:r>
              <a:rPr lang="en-US" dirty="0">
                <a:solidFill>
                  <a:schemeClr val="tx1"/>
                </a:solidFill>
              </a:rPr>
              <a:t>LG Berlin, 8. 10. 2010, 16 O 458/10</a:t>
            </a:r>
          </a:p>
          <a:p>
            <a:r>
              <a:rPr lang="en-US" dirty="0" err="1">
                <a:solidFill>
                  <a:schemeClr val="tx1"/>
                </a:solidFill>
              </a:rPr>
              <a:t>Soudní</a:t>
            </a:r>
            <a:r>
              <a:rPr lang="en-US" dirty="0">
                <a:solidFill>
                  <a:schemeClr val="tx1"/>
                </a:solidFill>
              </a:rPr>
              <a:t> </a:t>
            </a:r>
            <a:r>
              <a:rPr lang="en-US" dirty="0" err="1">
                <a:solidFill>
                  <a:schemeClr val="tx1"/>
                </a:solidFill>
              </a:rPr>
              <a:t>zákaz</a:t>
            </a:r>
            <a:r>
              <a:rPr lang="en-US" dirty="0">
                <a:solidFill>
                  <a:schemeClr val="tx1"/>
                </a:solidFill>
              </a:rPr>
              <a:t> v </a:t>
            </a:r>
            <a:r>
              <a:rPr lang="en-US" dirty="0" err="1">
                <a:solidFill>
                  <a:schemeClr val="tx1"/>
                </a:solidFill>
              </a:rPr>
              <a:t>rámci</a:t>
            </a:r>
            <a:r>
              <a:rPr lang="en-US" dirty="0">
                <a:solidFill>
                  <a:schemeClr val="tx1"/>
                </a:solidFill>
              </a:rPr>
              <a:t> </a:t>
            </a:r>
            <a:r>
              <a:rPr lang="en-US" dirty="0" err="1">
                <a:solidFill>
                  <a:schemeClr val="tx1"/>
                </a:solidFill>
              </a:rPr>
              <a:t>předběžného</a:t>
            </a:r>
            <a:r>
              <a:rPr lang="en-US" dirty="0">
                <a:solidFill>
                  <a:schemeClr val="tx1"/>
                </a:solidFill>
              </a:rPr>
              <a:t> </a:t>
            </a:r>
            <a:r>
              <a:rPr lang="en-US" dirty="0" err="1">
                <a:solidFill>
                  <a:schemeClr val="tx1"/>
                </a:solidFill>
              </a:rPr>
              <a:t>řízení</a:t>
            </a:r>
            <a:r>
              <a:rPr lang="en-US" dirty="0">
                <a:solidFill>
                  <a:schemeClr val="tx1"/>
                </a:solidFill>
              </a:rPr>
              <a:t> </a:t>
            </a:r>
            <a:r>
              <a:rPr lang="cs-CZ" dirty="0">
                <a:solidFill>
                  <a:schemeClr val="tx1"/>
                </a:solidFill>
              </a:rPr>
              <a:t>pořádková pokuta 200.000 EUR</a:t>
            </a:r>
            <a:endParaRPr lang="en-US" dirty="0">
              <a:solidFill>
                <a:schemeClr val="tx1"/>
              </a:solidFill>
            </a:endParaRPr>
          </a:p>
          <a:p>
            <a:r>
              <a:rPr lang="cs-CZ" dirty="0">
                <a:solidFill>
                  <a:schemeClr val="tx1"/>
                </a:solidFill>
              </a:rPr>
              <a:t>Vznikla smlouva - porušení podmínek licence = zánik práv = porušení absolutních práv</a:t>
            </a:r>
          </a:p>
        </p:txBody>
      </p:sp>
    </p:spTree>
    <p:extLst>
      <p:ext uri="{BB962C8B-B14F-4D97-AF65-F5344CB8AC3E}">
        <p14:creationId xmlns:p14="http://schemas.microsoft.com/office/powerpoint/2010/main" val="2627201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Deutschlandradio</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1209339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noProof="0">
                <a:solidFill>
                  <a:schemeClr val="tx1"/>
                </a:solidFill>
              </a:rPr>
              <a:t>Deutschlandradio</a:t>
            </a:r>
          </a:p>
        </p:txBody>
      </p:sp>
      <p:sp>
        <p:nvSpPr>
          <p:cNvPr id="5" name="Content Placeholder 4"/>
          <p:cNvSpPr>
            <a:spLocks noGrp="1"/>
          </p:cNvSpPr>
          <p:nvPr>
            <p:ph idx="1"/>
          </p:nvPr>
        </p:nvSpPr>
        <p:spPr/>
        <p:txBody>
          <a:bodyPr/>
          <a:lstStyle/>
          <a:p>
            <a:r>
              <a:rPr lang="en-US" dirty="0" err="1">
                <a:solidFill>
                  <a:schemeClr val="tx1"/>
                </a:solidFill>
              </a:rPr>
              <a:t>Užití</a:t>
            </a:r>
            <a:r>
              <a:rPr lang="en-US" dirty="0">
                <a:solidFill>
                  <a:schemeClr val="tx1"/>
                </a:solidFill>
              </a:rPr>
              <a:t> </a:t>
            </a:r>
            <a:r>
              <a:rPr lang="en-US" dirty="0" err="1">
                <a:solidFill>
                  <a:schemeClr val="tx1"/>
                </a:solidFill>
              </a:rPr>
              <a:t>fotografie</a:t>
            </a:r>
            <a:r>
              <a:rPr lang="en-US" dirty="0">
                <a:solidFill>
                  <a:schemeClr val="tx1"/>
                </a:solidFill>
              </a:rPr>
              <a:t> </a:t>
            </a:r>
            <a:r>
              <a:rPr lang="en-US" dirty="0" err="1">
                <a:solidFill>
                  <a:schemeClr val="tx1"/>
                </a:solidFill>
              </a:rPr>
              <a:t>ze</a:t>
            </a:r>
            <a:r>
              <a:rPr lang="en-US" dirty="0">
                <a:solidFill>
                  <a:schemeClr val="tx1"/>
                </a:solidFill>
              </a:rPr>
              <a:t> </a:t>
            </a:r>
            <a:r>
              <a:rPr lang="en-US" dirty="0" err="1">
                <a:solidFill>
                  <a:schemeClr val="tx1"/>
                </a:solidFill>
              </a:rPr>
              <a:t>webu</a:t>
            </a:r>
            <a:r>
              <a:rPr lang="en-US" dirty="0">
                <a:solidFill>
                  <a:schemeClr val="tx1"/>
                </a:solidFill>
              </a:rPr>
              <a:t>  </a:t>
            </a:r>
            <a:r>
              <a:rPr lang="en-US" dirty="0" err="1">
                <a:solidFill>
                  <a:schemeClr val="tx1"/>
                </a:solidFill>
              </a:rPr>
              <a:t>flickr.com</a:t>
            </a:r>
            <a:r>
              <a:rPr lang="en-US" dirty="0">
                <a:solidFill>
                  <a:schemeClr val="tx1"/>
                </a:solidFill>
              </a:rPr>
              <a:t> </a:t>
            </a:r>
            <a:r>
              <a:rPr lang="en-US" dirty="0" err="1">
                <a:solidFill>
                  <a:schemeClr val="tx1"/>
                </a:solidFill>
              </a:rPr>
              <a:t>veřejnoprávním</a:t>
            </a:r>
            <a:r>
              <a:rPr lang="en-US" dirty="0">
                <a:solidFill>
                  <a:schemeClr val="tx1"/>
                </a:solidFill>
              </a:rPr>
              <a:t> </a:t>
            </a:r>
            <a:r>
              <a:rPr lang="en-US" dirty="0" err="1">
                <a:solidFill>
                  <a:schemeClr val="tx1"/>
                </a:solidFill>
              </a:rPr>
              <a:t>vysílatelem</a:t>
            </a:r>
            <a:endParaRPr lang="en-US" dirty="0">
              <a:solidFill>
                <a:schemeClr val="tx1"/>
              </a:solidFill>
            </a:endParaRPr>
          </a:p>
          <a:p>
            <a:r>
              <a:rPr lang="en-US" dirty="0">
                <a:solidFill>
                  <a:schemeClr val="tx1"/>
                </a:solidFill>
              </a:rPr>
              <a:t>CC BY-NC 2.0 Generic (</a:t>
            </a:r>
            <a:r>
              <a:rPr lang="en-US" dirty="0" err="1">
                <a:solidFill>
                  <a:schemeClr val="tx1"/>
                </a:solidFill>
              </a:rPr>
              <a:t>anglický</a:t>
            </a:r>
            <a:r>
              <a:rPr lang="en-US" dirty="0">
                <a:solidFill>
                  <a:schemeClr val="tx1"/>
                </a:solidFill>
              </a:rPr>
              <a:t> text)</a:t>
            </a:r>
          </a:p>
          <a:p>
            <a:r>
              <a:rPr lang="en-US" dirty="0">
                <a:solidFill>
                  <a:schemeClr val="tx1"/>
                </a:solidFill>
              </a:rPr>
              <a:t>BY – </a:t>
            </a:r>
            <a:r>
              <a:rPr lang="en-US" dirty="0" err="1">
                <a:solidFill>
                  <a:schemeClr val="tx1"/>
                </a:solidFill>
              </a:rPr>
              <a:t>splněno</a:t>
            </a:r>
            <a:r>
              <a:rPr lang="en-US" dirty="0">
                <a:solidFill>
                  <a:schemeClr val="tx1"/>
                </a:solidFill>
              </a:rPr>
              <a:t> (</a:t>
            </a:r>
            <a:r>
              <a:rPr lang="en-US" dirty="0" err="1">
                <a:solidFill>
                  <a:schemeClr val="tx1"/>
                </a:solidFill>
              </a:rPr>
              <a:t>žalovaná</a:t>
            </a:r>
            <a:r>
              <a:rPr lang="en-US" dirty="0">
                <a:solidFill>
                  <a:schemeClr val="tx1"/>
                </a:solidFill>
              </a:rPr>
              <a:t> ale </a:t>
            </a:r>
            <a:r>
              <a:rPr lang="en-US" dirty="0" err="1">
                <a:solidFill>
                  <a:schemeClr val="tx1"/>
                </a:solidFill>
              </a:rPr>
              <a:t>popírala</a:t>
            </a:r>
            <a:r>
              <a:rPr lang="en-US" dirty="0">
                <a:solidFill>
                  <a:schemeClr val="tx1"/>
                </a:solidFill>
              </a:rPr>
              <a:t> </a:t>
            </a:r>
            <a:r>
              <a:rPr lang="en-US" dirty="0" err="1">
                <a:solidFill>
                  <a:schemeClr val="tx1"/>
                </a:solidFill>
              </a:rPr>
              <a:t>autorství</a:t>
            </a:r>
            <a:r>
              <a:rPr lang="en-US" dirty="0">
                <a:solidFill>
                  <a:schemeClr val="tx1"/>
                </a:solidFill>
              </a:rPr>
              <a:t> sic (!)</a:t>
            </a:r>
          </a:p>
          <a:p>
            <a:r>
              <a:rPr lang="en-US" dirty="0" err="1">
                <a:solidFill>
                  <a:schemeClr val="tx1"/>
                </a:solidFill>
              </a:rPr>
              <a:t>Nekomerční</a:t>
            </a:r>
            <a:r>
              <a:rPr lang="en-US" dirty="0">
                <a:solidFill>
                  <a:schemeClr val="tx1"/>
                </a:solidFill>
              </a:rPr>
              <a:t> </a:t>
            </a:r>
            <a:r>
              <a:rPr lang="en-US" dirty="0" err="1">
                <a:solidFill>
                  <a:schemeClr val="tx1"/>
                </a:solidFill>
              </a:rPr>
              <a:t>užití</a:t>
            </a:r>
            <a:r>
              <a:rPr lang="en-US" dirty="0">
                <a:solidFill>
                  <a:schemeClr val="tx1"/>
                </a:solidFill>
              </a:rPr>
              <a:t>?</a:t>
            </a:r>
          </a:p>
        </p:txBody>
      </p:sp>
    </p:spTree>
    <p:extLst>
      <p:ext uri="{BB962C8B-B14F-4D97-AF65-F5344CB8AC3E}">
        <p14:creationId xmlns:p14="http://schemas.microsoft.com/office/powerpoint/2010/main" val="30133231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tx1"/>
                </a:solidFill>
              </a:rPr>
              <a:t>Deutschlandradio</a:t>
            </a:r>
            <a:endParaRPr lang="en-US" dirty="0">
              <a:solidFill>
                <a:schemeClr val="tx1"/>
              </a:solidFill>
            </a:endParaRPr>
          </a:p>
        </p:txBody>
      </p:sp>
      <p:sp>
        <p:nvSpPr>
          <p:cNvPr id="3" name="Content Placeholder 2"/>
          <p:cNvSpPr>
            <a:spLocks noGrp="1"/>
          </p:cNvSpPr>
          <p:nvPr>
            <p:ph idx="1"/>
          </p:nvPr>
        </p:nvSpPr>
        <p:spPr>
          <a:xfrm>
            <a:off x="457200" y="1388548"/>
            <a:ext cx="8229600" cy="5082051"/>
          </a:xfrm>
        </p:spPr>
        <p:txBody>
          <a:bodyPr>
            <a:noAutofit/>
          </a:bodyPr>
          <a:lstStyle/>
          <a:p>
            <a:r>
              <a:rPr lang="en-US" sz="4000" dirty="0" err="1">
                <a:solidFill>
                  <a:schemeClr val="tx1"/>
                </a:solidFill>
              </a:rPr>
              <a:t>Ač</a:t>
            </a:r>
            <a:r>
              <a:rPr lang="en-US" sz="4000" dirty="0">
                <a:solidFill>
                  <a:schemeClr val="tx1"/>
                </a:solidFill>
              </a:rPr>
              <a:t> </a:t>
            </a:r>
            <a:r>
              <a:rPr lang="en-US" sz="4000" dirty="0" err="1">
                <a:solidFill>
                  <a:schemeClr val="tx1"/>
                </a:solidFill>
              </a:rPr>
              <a:t>subjekt</a:t>
            </a:r>
            <a:r>
              <a:rPr lang="en-US" sz="4000" dirty="0">
                <a:solidFill>
                  <a:schemeClr val="tx1"/>
                </a:solidFill>
              </a:rPr>
              <a:t> </a:t>
            </a:r>
            <a:r>
              <a:rPr lang="en-US" sz="4000" dirty="0" err="1">
                <a:solidFill>
                  <a:schemeClr val="tx1"/>
                </a:solidFill>
              </a:rPr>
              <a:t>veřejnoprávní</a:t>
            </a:r>
            <a:r>
              <a:rPr lang="en-US" sz="4000" dirty="0">
                <a:solidFill>
                  <a:schemeClr val="tx1"/>
                </a:solidFill>
              </a:rPr>
              <a:t> – </a:t>
            </a:r>
            <a:r>
              <a:rPr lang="en-US" sz="4000" dirty="0" err="1">
                <a:solidFill>
                  <a:schemeClr val="tx1"/>
                </a:solidFill>
              </a:rPr>
              <a:t>nutno</a:t>
            </a:r>
            <a:r>
              <a:rPr lang="en-US" sz="4000" dirty="0">
                <a:solidFill>
                  <a:schemeClr val="tx1"/>
                </a:solidFill>
              </a:rPr>
              <a:t> ho </a:t>
            </a:r>
            <a:r>
              <a:rPr lang="en-US" sz="4000" dirty="0" err="1">
                <a:solidFill>
                  <a:schemeClr val="tx1"/>
                </a:solidFill>
              </a:rPr>
              <a:t>považovat</a:t>
            </a:r>
            <a:r>
              <a:rPr lang="en-US" sz="4000" dirty="0">
                <a:solidFill>
                  <a:schemeClr val="tx1"/>
                </a:solidFill>
              </a:rPr>
              <a:t> </a:t>
            </a:r>
            <a:r>
              <a:rPr lang="en-US" sz="4000" dirty="0" err="1">
                <a:solidFill>
                  <a:schemeClr val="tx1"/>
                </a:solidFill>
              </a:rPr>
              <a:t>za</a:t>
            </a:r>
            <a:r>
              <a:rPr lang="en-US" sz="4000" dirty="0">
                <a:solidFill>
                  <a:schemeClr val="tx1"/>
                </a:solidFill>
              </a:rPr>
              <a:t> </a:t>
            </a:r>
            <a:r>
              <a:rPr lang="en-US" sz="4000" dirty="0" err="1">
                <a:solidFill>
                  <a:schemeClr val="tx1"/>
                </a:solidFill>
              </a:rPr>
              <a:t>komerční</a:t>
            </a:r>
            <a:endParaRPr lang="en-US" sz="4000" dirty="0">
              <a:solidFill>
                <a:schemeClr val="tx1"/>
              </a:solidFill>
            </a:endParaRPr>
          </a:p>
          <a:p>
            <a:r>
              <a:rPr lang="en-US" sz="4000" dirty="0"/>
              <a:t>NC – </a:t>
            </a:r>
            <a:r>
              <a:rPr lang="en-US" sz="4000" dirty="0" err="1"/>
              <a:t>nekomerční</a:t>
            </a:r>
            <a:r>
              <a:rPr lang="en-US" sz="4000" dirty="0"/>
              <a:t> = </a:t>
            </a:r>
            <a:r>
              <a:rPr lang="en-US" sz="4000" dirty="0" err="1"/>
              <a:t>není</a:t>
            </a:r>
            <a:r>
              <a:rPr lang="en-US" sz="4000" dirty="0"/>
              <a:t> </a:t>
            </a:r>
            <a:r>
              <a:rPr lang="en-US" sz="4000" dirty="0" err="1"/>
              <a:t>jasně</a:t>
            </a:r>
            <a:r>
              <a:rPr lang="en-US" sz="4000" dirty="0"/>
              <a:t> </a:t>
            </a:r>
            <a:r>
              <a:rPr lang="en-US" sz="4000" dirty="0" err="1"/>
              <a:t>definováno</a:t>
            </a:r>
            <a:r>
              <a:rPr lang="en-US" sz="4000" dirty="0"/>
              <a:t> v </a:t>
            </a:r>
            <a:r>
              <a:rPr lang="en-US" sz="4000" dirty="0" err="1"/>
              <a:t>licenci</a:t>
            </a:r>
            <a:r>
              <a:rPr lang="en-US" sz="4000" dirty="0"/>
              <a:t> (sic!)</a:t>
            </a:r>
          </a:p>
          <a:p>
            <a:r>
              <a:rPr lang="cs-CZ" sz="4000" i="1" dirty="0"/>
              <a:t>nikoliv primárně zamýšlený nebo určený pro získání obchodního prospěchu či jiného peněžitého plnění</a:t>
            </a:r>
            <a:r>
              <a:rPr lang="cs-CZ" sz="4000" i="1" dirty="0">
                <a:effectLst/>
              </a:rPr>
              <a:t> </a:t>
            </a:r>
            <a:endParaRPr lang="en-US" sz="4000" i="1" dirty="0"/>
          </a:p>
        </p:txBody>
      </p:sp>
    </p:spTree>
    <p:extLst>
      <p:ext uri="{BB962C8B-B14F-4D97-AF65-F5344CB8AC3E}">
        <p14:creationId xmlns:p14="http://schemas.microsoft.com/office/powerpoint/2010/main" val="1192343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Deutschlandradio</a:t>
            </a:r>
            <a:endParaRPr lang="en-US" dirty="0"/>
          </a:p>
        </p:txBody>
      </p:sp>
      <p:sp>
        <p:nvSpPr>
          <p:cNvPr id="3" name="Content Placeholder 2"/>
          <p:cNvSpPr>
            <a:spLocks noGrp="1"/>
          </p:cNvSpPr>
          <p:nvPr>
            <p:ph idx="1"/>
          </p:nvPr>
        </p:nvSpPr>
        <p:spPr/>
        <p:txBody>
          <a:bodyPr/>
          <a:lstStyle/>
          <a:p>
            <a:r>
              <a:rPr lang="en-US" dirty="0" err="1"/>
              <a:t>Zweckübertragungslehre</a:t>
            </a:r>
            <a:endParaRPr lang="en-US" dirty="0"/>
          </a:p>
          <a:p>
            <a:pPr lvl="1"/>
            <a:r>
              <a:rPr lang="en-US" dirty="0" err="1">
                <a:solidFill>
                  <a:schemeClr val="tx1"/>
                </a:solidFill>
              </a:rPr>
              <a:t>Pokud</a:t>
            </a:r>
            <a:r>
              <a:rPr lang="en-US" dirty="0">
                <a:solidFill>
                  <a:schemeClr val="tx1"/>
                </a:solidFill>
              </a:rPr>
              <a:t> </a:t>
            </a:r>
            <a:r>
              <a:rPr lang="en-US" dirty="0" err="1">
                <a:solidFill>
                  <a:schemeClr val="tx1"/>
                </a:solidFill>
              </a:rPr>
              <a:t>není</a:t>
            </a:r>
            <a:r>
              <a:rPr lang="en-US" dirty="0">
                <a:solidFill>
                  <a:schemeClr val="tx1"/>
                </a:solidFill>
              </a:rPr>
              <a:t> </a:t>
            </a:r>
            <a:r>
              <a:rPr lang="en-US" dirty="0" err="1">
                <a:solidFill>
                  <a:schemeClr val="tx1"/>
                </a:solidFill>
              </a:rPr>
              <a:t>jasno</a:t>
            </a:r>
            <a:r>
              <a:rPr lang="en-US" dirty="0">
                <a:solidFill>
                  <a:schemeClr val="tx1"/>
                </a:solidFill>
              </a:rPr>
              <a:t> – in </a:t>
            </a:r>
            <a:r>
              <a:rPr lang="en-US" dirty="0" err="1">
                <a:solidFill>
                  <a:schemeClr val="tx1"/>
                </a:solidFill>
              </a:rPr>
              <a:t>dubio</a:t>
            </a:r>
            <a:r>
              <a:rPr lang="en-US" dirty="0">
                <a:solidFill>
                  <a:schemeClr val="tx1"/>
                </a:solidFill>
              </a:rPr>
              <a:t> pro </a:t>
            </a:r>
            <a:r>
              <a:rPr lang="en-US" dirty="0" err="1">
                <a:solidFill>
                  <a:schemeClr val="tx1"/>
                </a:solidFill>
              </a:rPr>
              <a:t>auctore</a:t>
            </a:r>
            <a:endParaRPr lang="en-US" dirty="0">
              <a:solidFill>
                <a:schemeClr val="tx1"/>
              </a:solidFill>
            </a:endParaRPr>
          </a:p>
          <a:p>
            <a:pPr lvl="1"/>
            <a:r>
              <a:rPr lang="en-US" dirty="0" err="1"/>
              <a:t>Maximálně</a:t>
            </a:r>
            <a:r>
              <a:rPr lang="en-US" dirty="0"/>
              <a:t> </a:t>
            </a:r>
            <a:r>
              <a:rPr lang="en-US" dirty="0" err="1"/>
              <a:t>restriktivní</a:t>
            </a:r>
            <a:r>
              <a:rPr lang="en-US" dirty="0"/>
              <a:t> </a:t>
            </a:r>
            <a:r>
              <a:rPr lang="en-US" dirty="0" err="1"/>
              <a:t>rozsah</a:t>
            </a:r>
            <a:r>
              <a:rPr lang="en-US" dirty="0"/>
              <a:t> </a:t>
            </a:r>
            <a:r>
              <a:rPr lang="en-US" dirty="0" err="1"/>
              <a:t>konstituovaných</a:t>
            </a:r>
            <a:r>
              <a:rPr lang="en-US" dirty="0"/>
              <a:t> </a:t>
            </a:r>
            <a:r>
              <a:rPr lang="en-US" dirty="0" err="1"/>
              <a:t>práv</a:t>
            </a:r>
            <a:r>
              <a:rPr lang="en-US" dirty="0"/>
              <a:t> </a:t>
            </a:r>
            <a:r>
              <a:rPr lang="en-US" dirty="0" err="1"/>
              <a:t>nabyvateli</a:t>
            </a:r>
            <a:endParaRPr lang="en-US" dirty="0"/>
          </a:p>
          <a:p>
            <a:r>
              <a:rPr lang="en-US" dirty="0">
                <a:solidFill>
                  <a:schemeClr val="tx1"/>
                </a:solidFill>
              </a:rPr>
              <a:t>NC – </a:t>
            </a:r>
            <a:r>
              <a:rPr lang="en-US" dirty="0" err="1">
                <a:solidFill>
                  <a:schemeClr val="tx1"/>
                </a:solidFill>
              </a:rPr>
              <a:t>nekomerční</a:t>
            </a:r>
            <a:r>
              <a:rPr lang="en-US" dirty="0">
                <a:solidFill>
                  <a:schemeClr val="tx1"/>
                </a:solidFill>
              </a:rPr>
              <a:t> </a:t>
            </a:r>
            <a:r>
              <a:rPr lang="en-US" dirty="0" err="1">
                <a:solidFill>
                  <a:schemeClr val="tx1"/>
                </a:solidFill>
              </a:rPr>
              <a:t>užití</a:t>
            </a:r>
            <a:r>
              <a:rPr lang="en-US" dirty="0">
                <a:solidFill>
                  <a:schemeClr val="tx1"/>
                </a:solidFill>
              </a:rPr>
              <a:t> (</a:t>
            </a:r>
            <a:r>
              <a:rPr lang="en-US" dirty="0" err="1"/>
              <a:t>A</a:t>
            </a:r>
            <a:r>
              <a:rPr lang="en-US" dirty="0" err="1">
                <a:solidFill>
                  <a:schemeClr val="tx1"/>
                </a:solidFill>
              </a:rPr>
              <a:t>ber</a:t>
            </a:r>
            <a:r>
              <a:rPr lang="en-US" dirty="0">
                <a:solidFill>
                  <a:schemeClr val="tx1"/>
                </a:solidFill>
              </a:rPr>
              <a:t> hallo!)</a:t>
            </a:r>
          </a:p>
          <a:p>
            <a:r>
              <a:rPr lang="en-US" dirty="0" err="1"/>
              <a:t>Odvolání</a:t>
            </a:r>
            <a:endParaRPr lang="en-US" dirty="0">
              <a:solidFill>
                <a:schemeClr val="tx1"/>
              </a:solidFill>
            </a:endParaRPr>
          </a:p>
        </p:txBody>
      </p:sp>
    </p:spTree>
    <p:extLst>
      <p:ext uri="{BB962C8B-B14F-4D97-AF65-F5344CB8AC3E}">
        <p14:creationId xmlns:p14="http://schemas.microsoft.com/office/powerpoint/2010/main" val="25727834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err="1"/>
              <a:t>Rozsudek</a:t>
            </a:r>
            <a:r>
              <a:rPr lang="en-US" sz="2000" dirty="0"/>
              <a:t> </a:t>
            </a:r>
            <a:r>
              <a:rPr lang="en-US" sz="2000" dirty="0" err="1"/>
              <a:t>Zemského</a:t>
            </a:r>
            <a:r>
              <a:rPr lang="en-US" sz="2000" dirty="0"/>
              <a:t> </a:t>
            </a:r>
            <a:r>
              <a:rPr lang="en-US" sz="2000" dirty="0" err="1"/>
              <a:t>vrchního</a:t>
            </a:r>
            <a:r>
              <a:rPr lang="en-US" sz="2000" dirty="0"/>
              <a:t> </a:t>
            </a:r>
            <a:r>
              <a:rPr lang="en-US" sz="2000" dirty="0" err="1"/>
              <a:t>soudu</a:t>
            </a:r>
            <a:r>
              <a:rPr lang="en-US" sz="2000" dirty="0"/>
              <a:t> v </a:t>
            </a:r>
            <a:r>
              <a:rPr lang="en-US" sz="2000" dirty="0" err="1"/>
              <a:t>Kolíně</a:t>
            </a:r>
            <a:r>
              <a:rPr lang="en-US" sz="2000" dirty="0"/>
              <a:t> [</a:t>
            </a:r>
            <a:r>
              <a:rPr lang="en-US" sz="2000" dirty="0" err="1"/>
              <a:t>Oberlandesgericht</a:t>
            </a:r>
            <a:r>
              <a:rPr lang="en-US" sz="2000" dirty="0"/>
              <a:t>]</a:t>
            </a:r>
            <a:br>
              <a:rPr lang="en-US" sz="2000" dirty="0"/>
            </a:br>
            <a:r>
              <a:rPr lang="en-US" sz="2000" dirty="0" err="1"/>
              <a:t>ze</a:t>
            </a:r>
            <a:r>
              <a:rPr lang="en-US" sz="2000" dirty="0"/>
              <a:t> </a:t>
            </a:r>
            <a:r>
              <a:rPr lang="en-US" sz="2000" dirty="0" err="1"/>
              <a:t>dne</a:t>
            </a:r>
            <a:r>
              <a:rPr lang="en-US" sz="2000" dirty="0"/>
              <a:t> 31. 10. 2014, sp. </a:t>
            </a:r>
            <a:r>
              <a:rPr lang="en-US" sz="2000" dirty="0" err="1"/>
              <a:t>zn</a:t>
            </a:r>
            <a:r>
              <a:rPr lang="en-US" sz="2000" dirty="0"/>
              <a:t>. </a:t>
            </a:r>
            <a:r>
              <a:rPr lang="hr-HR" sz="2000" dirty="0"/>
              <a:t>6 U 60/14,</a:t>
            </a:r>
            <a:br>
              <a:rPr lang="hr-HR" sz="2000" dirty="0"/>
            </a:br>
            <a:r>
              <a:rPr lang="en-US" sz="2000" dirty="0" err="1"/>
              <a:t>Deutschlandradio</a:t>
            </a:r>
            <a:endParaRPr lang="en-US" sz="2000" dirty="0"/>
          </a:p>
        </p:txBody>
      </p:sp>
      <p:sp>
        <p:nvSpPr>
          <p:cNvPr id="3" name="Content Placeholder 2"/>
          <p:cNvSpPr>
            <a:spLocks noGrp="1"/>
          </p:cNvSpPr>
          <p:nvPr>
            <p:ph idx="1"/>
          </p:nvPr>
        </p:nvSpPr>
        <p:spPr/>
        <p:txBody>
          <a:bodyPr>
            <a:normAutofit/>
          </a:bodyPr>
          <a:lstStyle/>
          <a:p>
            <a:r>
              <a:rPr lang="en-US" dirty="0"/>
              <a:t>CC </a:t>
            </a:r>
            <a:r>
              <a:rPr lang="en-US" dirty="0" err="1"/>
              <a:t>jsou</a:t>
            </a:r>
            <a:r>
              <a:rPr lang="en-US" dirty="0"/>
              <a:t> </a:t>
            </a:r>
            <a:r>
              <a:rPr lang="en-US" dirty="0" err="1"/>
              <a:t>internacionální</a:t>
            </a:r>
            <a:r>
              <a:rPr lang="en-US" dirty="0"/>
              <a:t> – </a:t>
            </a:r>
            <a:r>
              <a:rPr lang="en-US" dirty="0" err="1"/>
              <a:t>nedá</a:t>
            </a:r>
            <a:r>
              <a:rPr lang="en-US" dirty="0"/>
              <a:t> se </a:t>
            </a:r>
            <a:r>
              <a:rPr lang="en-US" dirty="0" err="1"/>
              <a:t>aplikovat</a:t>
            </a:r>
            <a:r>
              <a:rPr lang="en-US" dirty="0"/>
              <a:t> </a:t>
            </a:r>
            <a:r>
              <a:rPr lang="en-US" dirty="0" err="1"/>
              <a:t>jednoduše</a:t>
            </a:r>
            <a:r>
              <a:rPr lang="en-US" dirty="0"/>
              <a:t> </a:t>
            </a:r>
            <a:r>
              <a:rPr lang="en-US" dirty="0" err="1"/>
              <a:t>německé</a:t>
            </a:r>
            <a:r>
              <a:rPr lang="en-US" dirty="0"/>
              <a:t> </a:t>
            </a:r>
            <a:r>
              <a:rPr lang="en-US" dirty="0" err="1"/>
              <a:t>právo</a:t>
            </a:r>
            <a:endParaRPr lang="en-US" dirty="0"/>
          </a:p>
          <a:p>
            <a:r>
              <a:rPr lang="en-US" dirty="0"/>
              <a:t>Contra </a:t>
            </a:r>
            <a:r>
              <a:rPr lang="en-US" dirty="0" err="1"/>
              <a:t>proferentem</a:t>
            </a:r>
            <a:r>
              <a:rPr lang="en-US" dirty="0"/>
              <a:t> - </a:t>
            </a:r>
            <a:r>
              <a:rPr lang="de-DE" dirty="0"/>
              <a:t>§ 305c Abs. 2 BGB </a:t>
            </a:r>
            <a:endParaRPr lang="en-US" dirty="0"/>
          </a:p>
          <a:p>
            <a:r>
              <a:rPr lang="en-US" dirty="0"/>
              <a:t>ALE – </a:t>
            </a:r>
            <a:r>
              <a:rPr lang="en-US" dirty="0" err="1"/>
              <a:t>problém</a:t>
            </a:r>
            <a:r>
              <a:rPr lang="en-US" dirty="0"/>
              <a:t> v </a:t>
            </a:r>
            <a:r>
              <a:rPr lang="en-US" dirty="0" err="1"/>
              <a:t>nesplnění</a:t>
            </a:r>
            <a:r>
              <a:rPr lang="en-US" dirty="0"/>
              <a:t> </a:t>
            </a:r>
            <a:r>
              <a:rPr lang="en-US" dirty="0" err="1"/>
              <a:t>licenčnícho</a:t>
            </a:r>
            <a:r>
              <a:rPr lang="en-US" dirty="0"/>
              <a:t> </a:t>
            </a:r>
            <a:r>
              <a:rPr lang="en-US" dirty="0" err="1"/>
              <a:t>prvku</a:t>
            </a:r>
            <a:r>
              <a:rPr lang="en-US" dirty="0"/>
              <a:t> BY, </a:t>
            </a:r>
            <a:r>
              <a:rPr lang="en-US" dirty="0" err="1"/>
              <a:t>odstranění</a:t>
            </a:r>
            <a:r>
              <a:rPr lang="en-US" dirty="0"/>
              <a:t> </a:t>
            </a:r>
            <a:r>
              <a:rPr lang="en-US" dirty="0" err="1"/>
              <a:t>autorskoprávní</a:t>
            </a:r>
            <a:r>
              <a:rPr lang="en-US" dirty="0"/>
              <a:t> </a:t>
            </a:r>
            <a:r>
              <a:rPr lang="en-US" dirty="0" err="1"/>
              <a:t>výhrady</a:t>
            </a:r>
            <a:endParaRPr lang="en-US" dirty="0"/>
          </a:p>
          <a:p>
            <a:r>
              <a:rPr lang="en-US" dirty="0" err="1"/>
              <a:t>Ač</a:t>
            </a:r>
            <a:r>
              <a:rPr lang="en-US" dirty="0"/>
              <a:t> </a:t>
            </a:r>
            <a:r>
              <a:rPr lang="en-US" dirty="0" err="1"/>
              <a:t>nebylo</a:t>
            </a:r>
            <a:r>
              <a:rPr lang="en-US" dirty="0"/>
              <a:t> </a:t>
            </a:r>
            <a:r>
              <a:rPr lang="en-US" dirty="0" err="1"/>
              <a:t>řešeno</a:t>
            </a:r>
            <a:r>
              <a:rPr lang="en-US" dirty="0"/>
              <a:t> – </a:t>
            </a:r>
            <a:r>
              <a:rPr lang="en-US" dirty="0" err="1"/>
              <a:t>nepřímo</a:t>
            </a:r>
            <a:r>
              <a:rPr lang="en-US" dirty="0"/>
              <a:t> </a:t>
            </a:r>
            <a:r>
              <a:rPr lang="en-US" dirty="0" err="1"/>
              <a:t>vyjasněn</a:t>
            </a:r>
            <a:r>
              <a:rPr lang="en-US" dirty="0"/>
              <a:t> </a:t>
            </a:r>
            <a:r>
              <a:rPr lang="en-US" dirty="0" err="1"/>
              <a:t>prvek</a:t>
            </a:r>
            <a:r>
              <a:rPr lang="en-US" dirty="0"/>
              <a:t> ND – </a:t>
            </a:r>
            <a:r>
              <a:rPr lang="en-US" dirty="0" err="1"/>
              <a:t>ořez</a:t>
            </a:r>
            <a:r>
              <a:rPr lang="en-US" dirty="0"/>
              <a:t> je </a:t>
            </a:r>
            <a:r>
              <a:rPr lang="en-US" dirty="0" err="1"/>
              <a:t>změna</a:t>
            </a:r>
            <a:r>
              <a:rPr lang="en-US" dirty="0"/>
              <a:t>, </a:t>
            </a:r>
            <a:r>
              <a:rPr lang="en-US" dirty="0" err="1"/>
              <a:t>pokud</a:t>
            </a:r>
            <a:r>
              <a:rPr lang="en-US" dirty="0"/>
              <a:t> je </a:t>
            </a:r>
            <a:r>
              <a:rPr lang="en-US" dirty="0" err="1"/>
              <a:t>tím</a:t>
            </a:r>
            <a:r>
              <a:rPr lang="en-US" dirty="0"/>
              <a:t> </a:t>
            </a:r>
            <a:r>
              <a:rPr lang="en-US" dirty="0" err="1"/>
              <a:t>změněna</a:t>
            </a:r>
            <a:r>
              <a:rPr lang="en-US" dirty="0"/>
              <a:t> “</a:t>
            </a:r>
            <a:r>
              <a:rPr lang="en-US" dirty="0" err="1"/>
              <a:t>Kernaussage</a:t>
            </a:r>
            <a:r>
              <a:rPr lang="en-US" dirty="0"/>
              <a:t>”</a:t>
            </a:r>
          </a:p>
          <a:p>
            <a:endParaRPr lang="en-US" dirty="0"/>
          </a:p>
        </p:txBody>
      </p:sp>
    </p:spTree>
    <p:extLst>
      <p:ext uri="{BB962C8B-B14F-4D97-AF65-F5344CB8AC3E}">
        <p14:creationId xmlns:p14="http://schemas.microsoft.com/office/powerpoint/2010/main" val="1472069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p:txBody>
          <a:bodyPr>
            <a:normAutofit fontScale="90000"/>
          </a:bodyPr>
          <a:lstStyle/>
          <a:p>
            <a:r>
              <a:rPr lang="cs-CZ" sz="4050" dirty="0" err="1"/>
              <a:t>Drauglis</a:t>
            </a:r>
            <a:r>
              <a:rPr lang="cs-CZ" sz="4050" dirty="0"/>
              <a:t> v. Kappa Map Group, LLC</a:t>
            </a:r>
            <a:br>
              <a:rPr lang="cs-CZ" sz="4050" dirty="0"/>
            </a:br>
            <a:endParaRPr lang="cs-CZ" sz="4050" dirty="0"/>
          </a:p>
        </p:txBody>
      </p:sp>
      <p:sp>
        <p:nvSpPr>
          <p:cNvPr id="7" name="Zástupný symbol pro text 6"/>
          <p:cNvSpPr>
            <a:spLocks noGrp="1"/>
          </p:cNvSpPr>
          <p:nvPr>
            <p:ph type="body" idx="1"/>
          </p:nvPr>
        </p:nvSpPr>
        <p:spPr/>
        <p:txBody>
          <a:bodyPr/>
          <a:lstStyle/>
          <a:p>
            <a:r>
              <a:rPr lang="cs-CZ" dirty="0"/>
              <a:t>United </a:t>
            </a:r>
            <a:r>
              <a:rPr lang="cs-CZ" dirty="0" err="1"/>
              <a:t>States</a:t>
            </a:r>
            <a:r>
              <a:rPr lang="cs-CZ" dirty="0"/>
              <a:t> </a:t>
            </a:r>
            <a:r>
              <a:rPr lang="cs-CZ" dirty="0" err="1"/>
              <a:t>District</a:t>
            </a:r>
            <a:r>
              <a:rPr lang="cs-CZ" dirty="0"/>
              <a:t> </a:t>
            </a:r>
            <a:r>
              <a:rPr lang="cs-CZ" dirty="0" err="1"/>
              <a:t>Court</a:t>
            </a:r>
            <a:r>
              <a:rPr lang="cs-CZ" dirty="0"/>
              <a:t> </a:t>
            </a:r>
            <a:r>
              <a:rPr lang="cs-CZ" dirty="0" err="1"/>
              <a:t>for</a:t>
            </a:r>
            <a:r>
              <a:rPr lang="cs-CZ" dirty="0"/>
              <a:t> </a:t>
            </a:r>
            <a:r>
              <a:rPr lang="cs-CZ" dirty="0" err="1"/>
              <a:t>the</a:t>
            </a:r>
            <a:r>
              <a:rPr lang="cs-CZ" dirty="0"/>
              <a:t> </a:t>
            </a:r>
            <a:r>
              <a:rPr lang="cs-CZ" dirty="0" err="1"/>
              <a:t>District</a:t>
            </a:r>
            <a:r>
              <a:rPr lang="cs-CZ" dirty="0"/>
              <a:t> </a:t>
            </a:r>
            <a:r>
              <a:rPr lang="cs-CZ" dirty="0" err="1"/>
              <a:t>of</a:t>
            </a:r>
            <a:r>
              <a:rPr lang="cs-CZ" dirty="0"/>
              <a:t> Columbia, 18. 8. 2015,</a:t>
            </a:r>
          </a:p>
          <a:p>
            <a:r>
              <a:rPr lang="cs-CZ" dirty="0"/>
              <a:t>(CC BY-SA 2.0 </a:t>
            </a:r>
            <a:r>
              <a:rPr lang="cs-CZ" dirty="0" err="1"/>
              <a:t>Generic</a:t>
            </a:r>
            <a:r>
              <a:rPr lang="cs-CZ" dirty="0"/>
              <a:t>), 128 F. Supp.3d 46 (D.D.C. 2015), </a:t>
            </a:r>
          </a:p>
        </p:txBody>
      </p:sp>
      <p:pic>
        <p:nvPicPr>
          <p:cNvPr id="2" name="Obrázek 1"/>
          <p:cNvPicPr>
            <a:picLocks noChangeAspect="1"/>
          </p:cNvPicPr>
          <p:nvPr/>
        </p:nvPicPr>
        <p:blipFill>
          <a:blip r:embed="rId2"/>
          <a:stretch>
            <a:fillRect/>
          </a:stretch>
        </p:blipFill>
        <p:spPr>
          <a:xfrm>
            <a:off x="2647950" y="1404938"/>
            <a:ext cx="3838575" cy="1343025"/>
          </a:xfrm>
          <a:prstGeom prst="rect">
            <a:avLst/>
          </a:prstGeom>
        </p:spPr>
      </p:pic>
    </p:spTree>
    <p:extLst>
      <p:ext uri="{BB962C8B-B14F-4D97-AF65-F5344CB8AC3E}">
        <p14:creationId xmlns:p14="http://schemas.microsoft.com/office/powerpoint/2010/main" val="230310389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cov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32919" y="857251"/>
            <a:ext cx="4011082" cy="5143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quot;Swain’s Lock, Montgomery Co., MD.&quot; Photograph by Art Draguli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899" y="857250"/>
            <a:ext cx="5070020" cy="3371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p:cNvSpPr txBox="1"/>
          <p:nvPr/>
        </p:nvSpPr>
        <p:spPr>
          <a:xfrm>
            <a:off x="0" y="4229101"/>
            <a:ext cx="5267532" cy="646331"/>
          </a:xfrm>
          <a:prstGeom prst="rect">
            <a:avLst/>
          </a:prstGeom>
          <a:noFill/>
        </p:spPr>
        <p:txBody>
          <a:bodyPr wrap="none" rtlCol="0">
            <a:spAutoFit/>
          </a:bodyPr>
          <a:lstStyle/>
          <a:p>
            <a:r>
              <a:rPr lang="en-US" sz="1200" dirty="0"/>
              <a:t>Photo: Swain’s Lock, Montgomery Co., MD</a:t>
            </a:r>
            <a:br>
              <a:rPr lang="en-US" sz="1200" dirty="0"/>
            </a:br>
            <a:r>
              <a:rPr lang="en-US" sz="1200" dirty="0"/>
              <a:t>Photographer: Carly Lesser &amp; Art </a:t>
            </a:r>
            <a:r>
              <a:rPr lang="en-US" sz="1200" dirty="0" err="1"/>
              <a:t>Drauglis</a:t>
            </a:r>
            <a:r>
              <a:rPr lang="en-US" sz="1200" dirty="0"/>
              <a:t>, Creative </a:t>
            </a:r>
            <a:r>
              <a:rPr lang="en-US" sz="1200" dirty="0" err="1"/>
              <a:t>Commoms</a:t>
            </a:r>
            <a:r>
              <a:rPr lang="en-US" sz="1200" dirty="0"/>
              <a:t> [sic], CC-BY-SA-2.0 </a:t>
            </a:r>
          </a:p>
          <a:p>
            <a:endParaRPr lang="en-US" sz="1200" dirty="0"/>
          </a:p>
        </p:txBody>
      </p:sp>
      <p:sp>
        <p:nvSpPr>
          <p:cNvPr id="2" name="Obdélník 1"/>
          <p:cNvSpPr/>
          <p:nvPr/>
        </p:nvSpPr>
        <p:spPr>
          <a:xfrm>
            <a:off x="1" y="5300663"/>
            <a:ext cx="5132918" cy="346249"/>
          </a:xfrm>
          <a:prstGeom prst="rect">
            <a:avLst/>
          </a:prstGeom>
        </p:spPr>
        <p:txBody>
          <a:bodyPr wrap="square">
            <a:spAutoFit/>
          </a:bodyPr>
          <a:lstStyle/>
          <a:p>
            <a:r>
              <a:rPr lang="cs-CZ" sz="825" dirty="0"/>
              <a:t>Zdroj obálky vpravo: https://</a:t>
            </a:r>
            <a:r>
              <a:rPr lang="cs-CZ" sz="825" dirty="0" err="1"/>
              <a:t>www.techdirt.com</a:t>
            </a:r>
            <a:r>
              <a:rPr lang="cs-CZ" sz="825" dirty="0"/>
              <a:t>/</a:t>
            </a:r>
            <a:r>
              <a:rPr lang="cs-CZ" sz="825" dirty="0" err="1"/>
              <a:t>articles</a:t>
            </a:r>
            <a:r>
              <a:rPr lang="cs-CZ" sz="825" dirty="0"/>
              <a:t>/20150820/10343532017/photographer-loses-copyright-infringement-lawsuit-against-mapmaker-that-used-his-photo-with-his-explicit-permission.shtml</a:t>
            </a:r>
          </a:p>
        </p:txBody>
      </p:sp>
    </p:spTree>
    <p:extLst>
      <p:ext uri="{BB962C8B-B14F-4D97-AF65-F5344CB8AC3E}">
        <p14:creationId xmlns:p14="http://schemas.microsoft.com/office/powerpoint/2010/main" val="344243185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Rozsudek</a:t>
            </a:r>
          </a:p>
        </p:txBody>
      </p:sp>
      <p:sp>
        <p:nvSpPr>
          <p:cNvPr id="3" name="Zástupný symbol pro obsah 2"/>
          <p:cNvSpPr>
            <a:spLocks noGrp="1"/>
          </p:cNvSpPr>
          <p:nvPr>
            <p:ph idx="1"/>
          </p:nvPr>
        </p:nvSpPr>
        <p:spPr/>
        <p:txBody>
          <a:bodyPr>
            <a:normAutofit/>
          </a:bodyPr>
          <a:lstStyle/>
          <a:p>
            <a:r>
              <a:rPr lang="cs-CZ" dirty="0"/>
              <a:t>CC vymahatelné</a:t>
            </a:r>
          </a:p>
          <a:p>
            <a:r>
              <a:rPr lang="cs-CZ" dirty="0"/>
              <a:t>URI netřeba pokud plná identifikace CC</a:t>
            </a:r>
          </a:p>
          <a:p>
            <a:r>
              <a:rPr lang="cs-CZ" dirty="0"/>
              <a:t>Použití fotky na obálce není odvozené dílo</a:t>
            </a:r>
          </a:p>
          <a:p>
            <a:r>
              <a:rPr lang="cs-CZ" dirty="0"/>
              <a:t>Ujednání </a:t>
            </a:r>
            <a:r>
              <a:rPr lang="cs-CZ" dirty="0" err="1"/>
              <a:t>ShareAlike</a:t>
            </a:r>
            <a:r>
              <a:rPr lang="cs-CZ" dirty="0"/>
              <a:t> se aktivujte jen při vytvoření odvozeného díla</a:t>
            </a:r>
          </a:p>
          <a:p>
            <a:r>
              <a:rPr lang="cs-CZ" dirty="0" err="1"/>
              <a:t>ShareAlike</a:t>
            </a:r>
            <a:r>
              <a:rPr lang="cs-CZ" dirty="0"/>
              <a:t> se „neaktivovalo“, celý atlas nemusí být pod </a:t>
            </a:r>
            <a:r>
              <a:rPr lang="cs-CZ" dirty="0" err="1"/>
              <a:t>ShareAlike</a:t>
            </a:r>
            <a:endParaRPr lang="cs-CZ" dirty="0"/>
          </a:p>
        </p:txBody>
      </p:sp>
    </p:spTree>
    <p:extLst>
      <p:ext uri="{BB962C8B-B14F-4D97-AF65-F5344CB8AC3E}">
        <p14:creationId xmlns:p14="http://schemas.microsoft.com/office/powerpoint/2010/main" val="18251147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FPÖ v. </a:t>
            </a:r>
            <a:r>
              <a:rPr lang="cs-CZ" dirty="0" err="1"/>
              <a:t>Filmpiraten</a:t>
            </a:r>
            <a:endParaRPr lang="cs-CZ" dirty="0"/>
          </a:p>
        </p:txBody>
      </p:sp>
      <p:sp>
        <p:nvSpPr>
          <p:cNvPr id="5" name="Zástupný symbol pro text 4"/>
          <p:cNvSpPr>
            <a:spLocks noGrp="1"/>
          </p:cNvSpPr>
          <p:nvPr>
            <p:ph type="body" idx="1"/>
          </p:nvPr>
        </p:nvSpPr>
        <p:spPr/>
        <p:txBody>
          <a:bodyPr/>
          <a:lstStyle/>
          <a:p>
            <a:r>
              <a:rPr lang="cs-CZ" dirty="0" err="1"/>
              <a:t>Handelsgericht</a:t>
            </a:r>
            <a:r>
              <a:rPr lang="cs-CZ" dirty="0"/>
              <a:t> </a:t>
            </a:r>
            <a:r>
              <a:rPr lang="cs-CZ" dirty="0" err="1"/>
              <a:t>Wien</a:t>
            </a:r>
            <a:r>
              <a:rPr lang="cs-CZ" dirty="0"/>
              <a:t>, 19. 6. 2016</a:t>
            </a:r>
          </a:p>
          <a:p>
            <a:r>
              <a:rPr lang="cs-CZ" dirty="0"/>
              <a:t>CC BY-NC-SA 3.0 DE, </a:t>
            </a:r>
            <a:r>
              <a:rPr lang="it-IT" dirty="0"/>
              <a:t>39 Cg 65/14y–21</a:t>
            </a:r>
            <a:endParaRPr lang="cs-CZ" dirty="0"/>
          </a:p>
          <a:p>
            <a:endParaRPr lang="cs-CZ" dirty="0"/>
          </a:p>
        </p:txBody>
      </p:sp>
      <p:pic>
        <p:nvPicPr>
          <p:cNvPr id="7" name="Zástupný symbol pro obsah 6"/>
          <p:cNvPicPr>
            <a:picLocks noChangeAspect="1"/>
          </p:cNvPicPr>
          <p:nvPr/>
        </p:nvPicPr>
        <p:blipFill>
          <a:blip r:embed="rId3"/>
          <a:stretch>
            <a:fillRect/>
          </a:stretch>
        </p:blipFill>
        <p:spPr>
          <a:xfrm>
            <a:off x="2771764" y="1511360"/>
            <a:ext cx="3590948" cy="1256387"/>
          </a:xfrm>
          <a:prstGeom prst="rect">
            <a:avLst/>
          </a:prstGeom>
        </p:spPr>
      </p:pic>
    </p:spTree>
    <p:extLst>
      <p:ext uri="{BB962C8B-B14F-4D97-AF65-F5344CB8AC3E}">
        <p14:creationId xmlns:p14="http://schemas.microsoft.com/office/powerpoint/2010/main" val="403581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60FC09-3935-9749-A801-1BBEA93872AD}"/>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DE0D8794-FDD2-1946-9C48-950194B43AC7}"/>
              </a:ext>
            </a:extLst>
          </p:cNvPr>
          <p:cNvSpPr>
            <a:spLocks noGrp="1"/>
          </p:cNvSpPr>
          <p:nvPr>
            <p:ph idx="1"/>
          </p:nvPr>
        </p:nvSpPr>
        <p:spPr/>
        <p:txBody>
          <a:bodyPr/>
          <a:lstStyle/>
          <a:p>
            <a:r>
              <a:rPr lang="cs-CZ" dirty="0"/>
              <a:t>Máte nějaké tipy, na co si dát jako novinář pozor při využívání neautorských materiálů k článkům?</a:t>
            </a:r>
          </a:p>
        </p:txBody>
      </p:sp>
    </p:spTree>
    <p:extLst>
      <p:ext uri="{BB962C8B-B14F-4D97-AF65-F5344CB8AC3E}">
        <p14:creationId xmlns:p14="http://schemas.microsoft.com/office/powerpoint/2010/main" val="13051281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a:xfrm>
            <a:off x="5486400" y="857250"/>
            <a:ext cx="3657600" cy="51435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cs-CZ" sz="1350" dirty="0"/>
          </a:p>
        </p:txBody>
      </p:sp>
      <p:pic>
        <p:nvPicPr>
          <p:cNvPr id="4" name="Obrázek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857250"/>
            <a:ext cx="5868049" cy="5143500"/>
          </a:xfrm>
          <a:prstGeom prst="rect">
            <a:avLst/>
          </a:prstGeom>
        </p:spPr>
      </p:pic>
      <p:sp>
        <p:nvSpPr>
          <p:cNvPr id="5" name="TextovéPole 4"/>
          <p:cNvSpPr txBox="1"/>
          <p:nvPr/>
        </p:nvSpPr>
        <p:spPr>
          <a:xfrm>
            <a:off x="2057400" y="5723751"/>
            <a:ext cx="3784882" cy="300082"/>
          </a:xfrm>
          <a:prstGeom prst="rect">
            <a:avLst/>
          </a:prstGeom>
          <a:noFill/>
        </p:spPr>
        <p:txBody>
          <a:bodyPr wrap="none" rtlCol="0">
            <a:spAutoFit/>
          </a:bodyPr>
          <a:lstStyle/>
          <a:p>
            <a:r>
              <a:rPr lang="cs-CZ" sz="1350" dirty="0">
                <a:solidFill>
                  <a:schemeClr val="bg1"/>
                </a:solidFill>
              </a:rPr>
              <a:t>https://</a:t>
            </a:r>
            <a:r>
              <a:rPr lang="cs-CZ" sz="1350" dirty="0" err="1"/>
              <a:t>www.youtube.com</a:t>
            </a:r>
            <a:r>
              <a:rPr lang="cs-CZ" sz="1350" dirty="0"/>
              <a:t>/</a:t>
            </a:r>
            <a:r>
              <a:rPr lang="cs-CZ" sz="1350" dirty="0" err="1"/>
              <a:t>watch?v</a:t>
            </a:r>
            <a:r>
              <a:rPr lang="cs-CZ" sz="1350" dirty="0"/>
              <a:t>=GAsJW7EaxeA</a:t>
            </a:r>
          </a:p>
        </p:txBody>
      </p:sp>
      <p:pic>
        <p:nvPicPr>
          <p:cNvPr id="6" name="Zástupný symbol pro obsah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4358" y="1917960"/>
            <a:ext cx="2302004" cy="805416"/>
          </a:xfrm>
          <a:prstGeom prst="rect">
            <a:avLst/>
          </a:prstGeom>
        </p:spPr>
      </p:pic>
      <p:pic>
        <p:nvPicPr>
          <p:cNvPr id="8" name="Obrázek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74357" y="3429000"/>
            <a:ext cx="2043528" cy="1271588"/>
          </a:xfrm>
          <a:prstGeom prst="rect">
            <a:avLst/>
          </a:prstGeom>
        </p:spPr>
      </p:pic>
      <p:sp>
        <p:nvSpPr>
          <p:cNvPr id="10" name="TextovéPole 9"/>
          <p:cNvSpPr txBox="1"/>
          <p:nvPr/>
        </p:nvSpPr>
        <p:spPr>
          <a:xfrm>
            <a:off x="6395334" y="4409301"/>
            <a:ext cx="2509020" cy="213585"/>
          </a:xfrm>
          <a:prstGeom prst="rect">
            <a:avLst/>
          </a:prstGeom>
          <a:noFill/>
        </p:spPr>
        <p:txBody>
          <a:bodyPr wrap="none" rtlCol="0">
            <a:spAutoFit/>
          </a:bodyPr>
          <a:lstStyle/>
          <a:p>
            <a:r>
              <a:rPr lang="cs-CZ" sz="788" dirty="0">
                <a:solidFill>
                  <a:schemeClr val="bg1"/>
                </a:solidFill>
              </a:rPr>
              <a:t>https://</a:t>
            </a:r>
            <a:r>
              <a:rPr lang="cs-CZ" sz="788" dirty="0" err="1"/>
              <a:t>www.youtube.com</a:t>
            </a:r>
            <a:r>
              <a:rPr lang="cs-CZ" sz="788" dirty="0"/>
              <a:t>/</a:t>
            </a:r>
            <a:r>
              <a:rPr lang="cs-CZ" sz="788" dirty="0" err="1"/>
              <a:t>yt</a:t>
            </a:r>
            <a:r>
              <a:rPr lang="cs-CZ" sz="788" dirty="0"/>
              <a:t>/</a:t>
            </a:r>
            <a:r>
              <a:rPr lang="cs-CZ" sz="788" dirty="0" err="1"/>
              <a:t>brand</a:t>
            </a:r>
            <a:r>
              <a:rPr lang="cs-CZ" sz="788" dirty="0"/>
              <a:t>/</a:t>
            </a:r>
            <a:r>
              <a:rPr lang="cs-CZ" sz="788" dirty="0" err="1"/>
              <a:t>cs</a:t>
            </a:r>
            <a:r>
              <a:rPr lang="cs-CZ" sz="788" dirty="0"/>
              <a:t>/</a:t>
            </a:r>
            <a:r>
              <a:rPr lang="cs-CZ" sz="788" dirty="0" err="1"/>
              <a:t>downloads.html</a:t>
            </a:r>
            <a:endParaRPr lang="cs-CZ" sz="788" dirty="0"/>
          </a:p>
        </p:txBody>
      </p:sp>
      <p:sp>
        <p:nvSpPr>
          <p:cNvPr id="11" name="TextovéPole 10"/>
          <p:cNvSpPr txBox="1"/>
          <p:nvPr/>
        </p:nvSpPr>
        <p:spPr>
          <a:xfrm>
            <a:off x="8735119" y="1779460"/>
            <a:ext cx="271228" cy="300082"/>
          </a:xfrm>
          <a:prstGeom prst="rect">
            <a:avLst/>
          </a:prstGeom>
          <a:noFill/>
        </p:spPr>
        <p:txBody>
          <a:bodyPr wrap="none" rtlCol="0">
            <a:spAutoFit/>
          </a:bodyPr>
          <a:lstStyle/>
          <a:p>
            <a:r>
              <a:rPr lang="cs-CZ" sz="1350" dirty="0">
                <a:solidFill>
                  <a:schemeClr val="bg1"/>
                </a:solidFill>
              </a:rPr>
              <a:t>*</a:t>
            </a:r>
          </a:p>
        </p:txBody>
      </p:sp>
    </p:spTree>
    <p:extLst>
      <p:ext uri="{BB962C8B-B14F-4D97-AF65-F5344CB8AC3E}">
        <p14:creationId xmlns:p14="http://schemas.microsoft.com/office/powerpoint/2010/main" val="84719339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t>Rozsudek I. stupně (</a:t>
            </a:r>
            <a:r>
              <a:rPr lang="it-IT" sz="3600" dirty="0"/>
              <a:t>39 Cg 65/14y–21</a:t>
            </a:r>
            <a:r>
              <a:rPr lang="cs-CZ" sz="3600" dirty="0"/>
              <a:t>)</a:t>
            </a:r>
          </a:p>
        </p:txBody>
      </p:sp>
      <p:sp>
        <p:nvSpPr>
          <p:cNvPr id="3" name="Zástupný symbol pro obsah 2"/>
          <p:cNvSpPr>
            <a:spLocks noGrp="1"/>
          </p:cNvSpPr>
          <p:nvPr>
            <p:ph idx="1"/>
          </p:nvPr>
        </p:nvSpPr>
        <p:spPr/>
        <p:txBody>
          <a:bodyPr>
            <a:normAutofit fontScale="77500" lnSpcReduction="20000"/>
          </a:bodyPr>
          <a:lstStyle/>
          <a:p>
            <a:r>
              <a:rPr lang="cs-CZ" i="1" dirty="0"/>
              <a:t>"Die </a:t>
            </a:r>
            <a:r>
              <a:rPr lang="cs-CZ" i="1" dirty="0" err="1"/>
              <a:t>Kläger</a:t>
            </a:r>
            <a:r>
              <a:rPr lang="cs-CZ" i="1" dirty="0"/>
              <a:t> (FPÖ, </a:t>
            </a:r>
            <a:r>
              <a:rPr lang="cs-CZ" i="1" dirty="0" err="1"/>
              <a:t>Anm</a:t>
            </a:r>
            <a:r>
              <a:rPr lang="cs-CZ" i="1" dirty="0"/>
              <a:t>.) </a:t>
            </a:r>
            <a:r>
              <a:rPr lang="cs-CZ" i="1" dirty="0" err="1"/>
              <a:t>haben</a:t>
            </a:r>
            <a:r>
              <a:rPr lang="cs-CZ" i="1" dirty="0"/>
              <a:t> </a:t>
            </a:r>
            <a:r>
              <a:rPr lang="cs-CZ" i="1" dirty="0" err="1"/>
              <a:t>ihr</a:t>
            </a:r>
            <a:r>
              <a:rPr lang="cs-CZ" i="1" dirty="0"/>
              <a:t> Video (...) </a:t>
            </a:r>
            <a:r>
              <a:rPr lang="cs-CZ" i="1" dirty="0" err="1"/>
              <a:t>auf</a:t>
            </a:r>
            <a:r>
              <a:rPr lang="cs-CZ" i="1" dirty="0"/>
              <a:t> </a:t>
            </a:r>
            <a:r>
              <a:rPr lang="cs-CZ" i="1" dirty="0" err="1"/>
              <a:t>Youtube</a:t>
            </a:r>
            <a:r>
              <a:rPr lang="cs-CZ" i="1" dirty="0"/>
              <a:t> </a:t>
            </a:r>
            <a:r>
              <a:rPr lang="cs-CZ" i="1" dirty="0" err="1"/>
              <a:t>veröffentlicht</a:t>
            </a:r>
            <a:r>
              <a:rPr lang="cs-CZ" i="1" dirty="0"/>
              <a:t>. </a:t>
            </a:r>
            <a:r>
              <a:rPr lang="cs-CZ" i="1" dirty="0" err="1"/>
              <a:t>Dadurch</a:t>
            </a:r>
            <a:r>
              <a:rPr lang="cs-CZ" i="1" dirty="0"/>
              <a:t> </a:t>
            </a:r>
            <a:r>
              <a:rPr lang="cs-CZ" i="1" dirty="0" err="1"/>
              <a:t>wurde</a:t>
            </a:r>
            <a:r>
              <a:rPr lang="cs-CZ" i="1" dirty="0"/>
              <a:t> </a:t>
            </a:r>
            <a:r>
              <a:rPr lang="cs-CZ" i="1" dirty="0" err="1"/>
              <a:t>auch</a:t>
            </a:r>
            <a:r>
              <a:rPr lang="cs-CZ" i="1" dirty="0"/>
              <a:t> </a:t>
            </a:r>
            <a:r>
              <a:rPr lang="cs-CZ" i="1" dirty="0" err="1"/>
              <a:t>eine</a:t>
            </a:r>
            <a:r>
              <a:rPr lang="cs-CZ" i="1" dirty="0"/>
              <a:t> </a:t>
            </a:r>
            <a:r>
              <a:rPr lang="cs-CZ" i="1" dirty="0" err="1"/>
              <a:t>Lizenzierung</a:t>
            </a:r>
            <a:r>
              <a:rPr lang="cs-CZ" i="1" dirty="0"/>
              <a:t> durch </a:t>
            </a:r>
            <a:r>
              <a:rPr lang="cs-CZ" i="1" dirty="0" err="1"/>
              <a:t>Youtube</a:t>
            </a:r>
            <a:r>
              <a:rPr lang="cs-CZ" i="1" dirty="0"/>
              <a:t> </a:t>
            </a:r>
            <a:r>
              <a:rPr lang="cs-CZ" i="1" dirty="0" err="1"/>
              <a:t>eingegangen</a:t>
            </a:r>
            <a:r>
              <a:rPr lang="cs-CZ" i="1" dirty="0"/>
              <a:t>. </a:t>
            </a:r>
            <a:r>
              <a:rPr lang="cs-CZ" i="1" dirty="0" err="1"/>
              <a:t>Diese</a:t>
            </a:r>
            <a:r>
              <a:rPr lang="cs-CZ" i="1" dirty="0"/>
              <a:t> </a:t>
            </a:r>
            <a:r>
              <a:rPr lang="cs-CZ" i="1" dirty="0" err="1"/>
              <a:t>sieht</a:t>
            </a:r>
            <a:r>
              <a:rPr lang="cs-CZ" i="1" dirty="0"/>
              <a:t> </a:t>
            </a:r>
            <a:r>
              <a:rPr lang="cs-CZ" i="1" dirty="0" err="1"/>
              <a:t>eine</a:t>
            </a:r>
            <a:r>
              <a:rPr lang="cs-CZ" i="1" dirty="0"/>
              <a:t> </a:t>
            </a:r>
            <a:r>
              <a:rPr lang="cs-CZ" i="1" dirty="0" err="1"/>
              <a:t>weitaus</a:t>
            </a:r>
            <a:r>
              <a:rPr lang="cs-CZ" i="1" dirty="0"/>
              <a:t> </a:t>
            </a:r>
            <a:r>
              <a:rPr lang="cs-CZ" i="1" dirty="0" err="1"/>
              <a:t>breitere</a:t>
            </a:r>
            <a:r>
              <a:rPr lang="cs-CZ" i="1" dirty="0"/>
              <a:t> </a:t>
            </a:r>
            <a:r>
              <a:rPr lang="cs-CZ" i="1" dirty="0" err="1"/>
              <a:t>Anwendungsmöglichkeit</a:t>
            </a:r>
            <a:r>
              <a:rPr lang="cs-CZ" i="1" dirty="0"/>
              <a:t> </a:t>
            </a:r>
            <a:r>
              <a:rPr lang="cs-CZ" i="1" dirty="0" err="1"/>
              <a:t>und</a:t>
            </a:r>
            <a:r>
              <a:rPr lang="cs-CZ" i="1" dirty="0"/>
              <a:t> </a:t>
            </a:r>
            <a:r>
              <a:rPr lang="cs-CZ" i="1" dirty="0" err="1"/>
              <a:t>eine</a:t>
            </a:r>
            <a:r>
              <a:rPr lang="cs-CZ" i="1" dirty="0"/>
              <a:t> </a:t>
            </a:r>
            <a:r>
              <a:rPr lang="cs-CZ" i="1" dirty="0" err="1"/>
              <a:t>durchaus</a:t>
            </a:r>
            <a:r>
              <a:rPr lang="cs-CZ" i="1" dirty="0"/>
              <a:t> </a:t>
            </a:r>
            <a:r>
              <a:rPr lang="cs-CZ" i="1" dirty="0" err="1"/>
              <a:t>großzügigere</a:t>
            </a:r>
            <a:r>
              <a:rPr lang="cs-CZ" i="1" dirty="0"/>
              <a:t> </a:t>
            </a:r>
            <a:r>
              <a:rPr lang="cs-CZ" i="1" dirty="0" err="1"/>
              <a:t>Rechteeinräumung</a:t>
            </a:r>
            <a:r>
              <a:rPr lang="cs-CZ" i="1" dirty="0"/>
              <a:t> vor“</a:t>
            </a:r>
          </a:p>
          <a:p>
            <a:r>
              <a:rPr lang="cs-CZ" i="1" dirty="0"/>
              <a:t>"</a:t>
            </a:r>
            <a:r>
              <a:rPr lang="cs-CZ" i="1" dirty="0" err="1"/>
              <a:t>Daher</a:t>
            </a:r>
            <a:r>
              <a:rPr lang="cs-CZ" i="1" dirty="0"/>
              <a:t> </a:t>
            </a:r>
            <a:r>
              <a:rPr lang="cs-CZ" i="1" dirty="0" err="1"/>
              <a:t>wurden</a:t>
            </a:r>
            <a:r>
              <a:rPr lang="cs-CZ" i="1" dirty="0"/>
              <a:t> </a:t>
            </a:r>
            <a:r>
              <a:rPr lang="cs-CZ" i="1" dirty="0" err="1"/>
              <a:t>nicht</a:t>
            </a:r>
            <a:r>
              <a:rPr lang="cs-CZ" i="1" dirty="0"/>
              <a:t> </a:t>
            </a:r>
            <a:r>
              <a:rPr lang="cs-CZ" i="1" dirty="0" err="1"/>
              <a:t>die</a:t>
            </a:r>
            <a:r>
              <a:rPr lang="cs-CZ" i="1" dirty="0"/>
              <a:t> </a:t>
            </a:r>
            <a:r>
              <a:rPr lang="cs-CZ" i="1" dirty="0" err="1"/>
              <a:t>gleichen</a:t>
            </a:r>
            <a:r>
              <a:rPr lang="cs-CZ" i="1" dirty="0"/>
              <a:t> </a:t>
            </a:r>
            <a:r>
              <a:rPr lang="cs-CZ" i="1" dirty="0" err="1"/>
              <a:t>Weitergabebedingungen</a:t>
            </a:r>
            <a:r>
              <a:rPr lang="cs-CZ" i="1" dirty="0"/>
              <a:t> </a:t>
            </a:r>
            <a:r>
              <a:rPr lang="cs-CZ" i="1" dirty="0" err="1"/>
              <a:t>gewahrt</a:t>
            </a:r>
            <a:r>
              <a:rPr lang="cs-CZ" i="1" dirty="0"/>
              <a:t>, </a:t>
            </a:r>
            <a:r>
              <a:rPr lang="cs-CZ" i="1" dirty="0" err="1"/>
              <a:t>welche</a:t>
            </a:r>
            <a:r>
              <a:rPr lang="cs-CZ" i="1" dirty="0"/>
              <a:t> durch </a:t>
            </a:r>
            <a:r>
              <a:rPr lang="cs-CZ" i="1" dirty="0" err="1"/>
              <a:t>die</a:t>
            </a:r>
            <a:r>
              <a:rPr lang="cs-CZ" i="1" dirty="0"/>
              <a:t> </a:t>
            </a:r>
            <a:r>
              <a:rPr lang="cs-CZ" i="1" dirty="0" err="1"/>
              <a:t>Einräumung</a:t>
            </a:r>
            <a:r>
              <a:rPr lang="cs-CZ" i="1" dirty="0"/>
              <a:t> </a:t>
            </a:r>
            <a:r>
              <a:rPr lang="cs-CZ" i="1" dirty="0" err="1"/>
              <a:t>einer</a:t>
            </a:r>
            <a:r>
              <a:rPr lang="cs-CZ" i="1" dirty="0"/>
              <a:t> CC-</a:t>
            </a:r>
            <a:r>
              <a:rPr lang="cs-CZ" i="1" dirty="0" err="1"/>
              <a:t>Lizenz</a:t>
            </a:r>
            <a:r>
              <a:rPr lang="cs-CZ" i="1" dirty="0"/>
              <a:t> (...) </a:t>
            </a:r>
            <a:r>
              <a:rPr lang="cs-CZ" i="1" dirty="0" err="1"/>
              <a:t>gegeben</a:t>
            </a:r>
            <a:r>
              <a:rPr lang="cs-CZ" i="1" dirty="0"/>
              <a:t> </a:t>
            </a:r>
            <a:r>
              <a:rPr lang="cs-CZ" i="1" dirty="0" err="1"/>
              <a:t>gewesen</a:t>
            </a:r>
            <a:r>
              <a:rPr lang="cs-CZ" i="1" dirty="0"/>
              <a:t> </a:t>
            </a:r>
            <a:r>
              <a:rPr lang="cs-CZ" i="1" dirty="0" err="1"/>
              <a:t>wären</a:t>
            </a:r>
            <a:r>
              <a:rPr lang="cs-CZ" i="1" dirty="0"/>
              <a:t>.“</a:t>
            </a:r>
          </a:p>
          <a:p>
            <a:r>
              <a:rPr lang="cs-CZ" dirty="0"/>
              <a:t>Volný sumarizující překlad: pokud bylo zveřejněno na </a:t>
            </a:r>
            <a:r>
              <a:rPr lang="cs-CZ" dirty="0" err="1"/>
              <a:t>YouTube</a:t>
            </a:r>
            <a:r>
              <a:rPr lang="cs-CZ" dirty="0"/>
              <a:t> pod standardní licencí </a:t>
            </a:r>
            <a:r>
              <a:rPr lang="cs-CZ" dirty="0" err="1"/>
              <a:t>YouTube</a:t>
            </a:r>
            <a:r>
              <a:rPr lang="cs-CZ" dirty="0"/>
              <a:t> nebyla dodržena licenční podmínka SA (Zachovejte licenci) – tedy dílo bylo užito bez právního titulu</a:t>
            </a:r>
          </a:p>
          <a:p>
            <a:pPr marL="0" indent="0">
              <a:buNone/>
            </a:pPr>
            <a:r>
              <a:rPr lang="cs-CZ" sz="1500" dirty="0"/>
              <a:t>ANON., 2016. </a:t>
            </a:r>
            <a:r>
              <a:rPr lang="cs-CZ" sz="1500" dirty="0" err="1"/>
              <a:t>Urheberrecht</a:t>
            </a:r>
            <a:r>
              <a:rPr lang="cs-CZ" sz="1500" dirty="0"/>
              <a:t>: FPÖ </a:t>
            </a:r>
            <a:r>
              <a:rPr lang="cs-CZ" sz="1500" dirty="0" err="1"/>
              <a:t>verliert</a:t>
            </a:r>
            <a:r>
              <a:rPr lang="cs-CZ" sz="1500" dirty="0"/>
              <a:t> </a:t>
            </a:r>
            <a:r>
              <a:rPr lang="cs-CZ" sz="1500" dirty="0" err="1"/>
              <a:t>Klage</a:t>
            </a:r>
            <a:r>
              <a:rPr lang="cs-CZ" sz="1500" dirty="0"/>
              <a:t> </a:t>
            </a:r>
            <a:r>
              <a:rPr lang="cs-CZ" sz="1500" dirty="0" err="1"/>
              <a:t>gegen</a:t>
            </a:r>
            <a:r>
              <a:rPr lang="cs-CZ" sz="1500" dirty="0"/>
              <a:t> „</a:t>
            </a:r>
            <a:r>
              <a:rPr lang="cs-CZ" sz="1500" dirty="0" err="1"/>
              <a:t>Filmpiraten</a:t>
            </a:r>
            <a:r>
              <a:rPr lang="cs-CZ" sz="1500" dirty="0"/>
              <a:t>". </a:t>
            </a:r>
            <a:r>
              <a:rPr lang="cs-CZ" sz="1500" i="1" dirty="0" err="1"/>
              <a:t>derStandard.at</a:t>
            </a:r>
            <a:r>
              <a:rPr lang="cs-CZ" sz="1500" dirty="0"/>
              <a:t> [online] [vid. 2016-12-02]. Dostupné z: http://</a:t>
            </a:r>
            <a:r>
              <a:rPr lang="cs-CZ" sz="1500" dirty="0" err="1"/>
              <a:t>derstandard.at</a:t>
            </a:r>
            <a:r>
              <a:rPr lang="cs-CZ" sz="1500" dirty="0"/>
              <a:t>/2000043557142/</a:t>
            </a:r>
            <a:r>
              <a:rPr lang="cs-CZ" sz="1500" dirty="0" err="1"/>
              <a:t>Urheberrecht-FPOe-verliert-Klage-gegen-Filmpiraten</a:t>
            </a:r>
            <a:endParaRPr lang="cs-CZ" sz="1500" dirty="0"/>
          </a:p>
          <a:p>
            <a:pPr marL="0" indent="0">
              <a:buNone/>
            </a:pPr>
            <a:endParaRPr lang="cs-CZ" i="1" dirty="0"/>
          </a:p>
        </p:txBody>
      </p:sp>
    </p:spTree>
    <p:extLst>
      <p:ext uri="{BB962C8B-B14F-4D97-AF65-F5344CB8AC3E}">
        <p14:creationId xmlns:p14="http://schemas.microsoft.com/office/powerpoint/2010/main" val="39430229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2DF84F6-44E0-45A9-9081-046870C667BD}"/>
              </a:ext>
            </a:extLst>
          </p:cNvPr>
          <p:cNvSpPr>
            <a:spLocks noGrp="1"/>
          </p:cNvSpPr>
          <p:nvPr>
            <p:ph type="title"/>
          </p:nvPr>
        </p:nvSpPr>
        <p:spPr>
          <a:xfrm>
            <a:off x="457200" y="274638"/>
            <a:ext cx="8229600" cy="1143000"/>
          </a:xfrm>
        </p:spPr>
        <p:txBody>
          <a:bodyPr/>
          <a:lstStyle/>
          <a:p>
            <a:r>
              <a:rPr lang="cs-CZ"/>
              <a:t>Otázky k diskuzi</a:t>
            </a:r>
            <a:endParaRPr lang="cs-CZ" dirty="0"/>
          </a:p>
        </p:txBody>
      </p:sp>
      <p:sp>
        <p:nvSpPr>
          <p:cNvPr id="6" name="Rectangle 1">
            <a:extLst>
              <a:ext uri="{FF2B5EF4-FFF2-40B4-BE49-F238E27FC236}">
                <a16:creationId xmlns:a16="http://schemas.microsoft.com/office/drawing/2014/main" id="{A525F042-C41A-4ABA-B580-5FBCB5A497C7}"/>
              </a:ext>
            </a:extLst>
          </p:cNvPr>
          <p:cNvSpPr>
            <a:spLocks noGrp="1" noChangeArrowheads="1"/>
          </p:cNvSpPr>
          <p:nvPr>
            <p:ph idx="1"/>
          </p:nvPr>
        </p:nvSpPr>
        <p:spPr bwMode="auto">
          <a:xfrm>
            <a:off x="457200" y="1600200"/>
            <a:ext cx="8229600" cy="45259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2500" lnSpcReduction="20000"/>
          </a:bodyPr>
          <a:lstStyle/>
          <a:p>
            <a:pPr lvl="0"/>
            <a:r>
              <a:rPr lang="cs-CZ" altLang="cs-CZ" dirty="0"/>
              <a:t>Co a jak byste chránili autorským právem na webu https://covid.gov.cz/. </a:t>
            </a:r>
          </a:p>
          <a:p>
            <a:pPr lvl="0"/>
            <a:r>
              <a:rPr lang="cs-CZ" altLang="cs-CZ" dirty="0"/>
              <a:t>Potřebovali byste vytvořit krátký multimediální klip ohledně aktuálních informací seniorům o </a:t>
            </a:r>
            <a:r>
              <a:rPr lang="cs-CZ" altLang="cs-CZ" dirty="0" err="1"/>
              <a:t>koronaviru</a:t>
            </a:r>
            <a:r>
              <a:rPr lang="cs-CZ" altLang="cs-CZ" dirty="0"/>
              <a:t>, kde byste chtěli informace z tohoto webu využívat. Chtěli byste ho šířit ideálně co nejvíce a všemi kanály. </a:t>
            </a:r>
          </a:p>
          <a:p>
            <a:pPr lvl="0"/>
            <a:r>
              <a:rPr lang="cs-CZ" altLang="cs-CZ" dirty="0"/>
              <a:t>Jaké autorskoprávní otázky musíte řešit? Co je to licenční smlouva, jak “funguje”? Co musí obsahovat? A co jsou to licence </a:t>
            </a:r>
            <a:r>
              <a:rPr lang="cs-CZ" altLang="cs-CZ" dirty="0" err="1"/>
              <a:t>Creative</a:t>
            </a:r>
            <a:r>
              <a:rPr lang="cs-CZ" altLang="cs-CZ" dirty="0"/>
              <a:t> </a:t>
            </a:r>
            <a:r>
              <a:rPr lang="cs-CZ" altLang="cs-CZ" dirty="0" err="1"/>
              <a:t>Commons</a:t>
            </a:r>
            <a:r>
              <a:rPr lang="cs-CZ" altLang="cs-CZ" dirty="0"/>
              <a:t>? Používá je web MF ČR správně?</a:t>
            </a:r>
          </a:p>
        </p:txBody>
      </p:sp>
    </p:spTree>
    <p:extLst>
      <p:ext uri="{BB962C8B-B14F-4D97-AF65-F5344CB8AC3E}">
        <p14:creationId xmlns:p14="http://schemas.microsoft.com/office/powerpoint/2010/main" val="26841829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12DF84F6-44E0-45A9-9081-046870C667BD}"/>
              </a:ext>
            </a:extLst>
          </p:cNvPr>
          <p:cNvSpPr>
            <a:spLocks noGrp="1"/>
          </p:cNvSpPr>
          <p:nvPr>
            <p:ph type="title"/>
          </p:nvPr>
        </p:nvSpPr>
        <p:spPr>
          <a:xfrm>
            <a:off x="457200" y="274638"/>
            <a:ext cx="8229600" cy="1143000"/>
          </a:xfrm>
        </p:spPr>
        <p:txBody>
          <a:bodyPr/>
          <a:lstStyle/>
          <a:p>
            <a:r>
              <a:rPr lang="cs-CZ"/>
              <a:t>Otázky k diskuzi</a:t>
            </a:r>
            <a:endParaRPr lang="cs-CZ" dirty="0"/>
          </a:p>
        </p:txBody>
      </p:sp>
      <p:sp>
        <p:nvSpPr>
          <p:cNvPr id="6" name="Rectangle 1">
            <a:extLst>
              <a:ext uri="{FF2B5EF4-FFF2-40B4-BE49-F238E27FC236}">
                <a16:creationId xmlns:a16="http://schemas.microsoft.com/office/drawing/2014/main" id="{A525F042-C41A-4ABA-B580-5FBCB5A497C7}"/>
              </a:ext>
            </a:extLst>
          </p:cNvPr>
          <p:cNvSpPr>
            <a:spLocks noGrp="1" noChangeArrowheads="1"/>
          </p:cNvSpPr>
          <p:nvPr>
            <p:ph idx="1"/>
          </p:nvPr>
        </p:nvSpPr>
        <p:spPr bwMode="auto">
          <a:xfrm>
            <a:off x="457200" y="1600200"/>
            <a:ext cx="8229600" cy="45259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77500" lnSpcReduction="20000"/>
          </a:bodyPr>
          <a:lstStyle/>
          <a:p>
            <a:pPr lvl="0"/>
            <a:r>
              <a:rPr lang="cs-CZ" altLang="cs-CZ" dirty="0"/>
              <a:t>Jaké autorskoprávní otázky musíte řešit při zpracovávání rozhovoru?</a:t>
            </a:r>
          </a:p>
          <a:p>
            <a:pPr lvl="0"/>
            <a:r>
              <a:rPr lang="cs-CZ" altLang="cs-CZ" dirty="0"/>
              <a:t>Jaké autorskoprávní otázky musíte řešit při vypracovávání závěrečné práce?</a:t>
            </a:r>
          </a:p>
          <a:p>
            <a:pPr lvl="0"/>
            <a:r>
              <a:rPr lang="cs-CZ" altLang="cs-CZ" dirty="0"/>
              <a:t>Zkuste pochopit § 46-52 novely autorského zákona (celý materiál je zde: https://apps.odok.cz/veklep-detail?p_p_id=material_WAR_odokkpl&amp;p_p_lifecycle=0&amp;p_p_state=normal&amp;p_p_mode=view&amp;p_p_col_id=column-1&amp;p_p_col_count=3&amp;_material_WAR_odokkpl_pid=KORNBV4HKCRN&amp;tab=detail zajímá Vás Platné znění s vyznačením změn, případně důvodová zpráva a nebo Závěrečná zpráva RIA a v ní příslušné pasáže). Znepokojuje Vás na této úpravě něco?  </a:t>
            </a:r>
          </a:p>
        </p:txBody>
      </p:sp>
    </p:spTree>
    <p:extLst>
      <p:ext uri="{BB962C8B-B14F-4D97-AF65-F5344CB8AC3E}">
        <p14:creationId xmlns:p14="http://schemas.microsoft.com/office/powerpoint/2010/main" val="193123376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Díky za pozornost!</a:t>
            </a:r>
          </a:p>
        </p:txBody>
      </p:sp>
      <p:sp>
        <p:nvSpPr>
          <p:cNvPr id="5" name="Zástupný symbol pro text 4"/>
          <p:cNvSpPr>
            <a:spLocks noGrp="1"/>
          </p:cNvSpPr>
          <p:nvPr>
            <p:ph type="body" idx="1"/>
          </p:nvPr>
        </p:nvSpPr>
        <p:spPr/>
        <p:txBody>
          <a:bodyPr/>
          <a:lstStyle/>
          <a:p>
            <a:endParaRPr lang="cs-CZ"/>
          </a:p>
        </p:txBody>
      </p:sp>
    </p:spTree>
    <p:extLst>
      <p:ext uri="{BB962C8B-B14F-4D97-AF65-F5344CB8AC3E}">
        <p14:creationId xmlns:p14="http://schemas.microsoft.com/office/powerpoint/2010/main" val="370992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Autor</a:t>
            </a:r>
          </a:p>
        </p:txBody>
      </p:sp>
      <p:sp>
        <p:nvSpPr>
          <p:cNvPr id="3" name="Zástupný symbol pro obsah 2"/>
          <p:cNvSpPr>
            <a:spLocks noGrp="1"/>
          </p:cNvSpPr>
          <p:nvPr>
            <p:ph idx="1"/>
          </p:nvPr>
        </p:nvSpPr>
        <p:spPr/>
        <p:txBody>
          <a:bodyPr>
            <a:normAutofit fontScale="85000" lnSpcReduction="10000"/>
          </a:bodyPr>
          <a:lstStyle/>
          <a:p>
            <a:r>
              <a:rPr lang="cs-CZ" dirty="0"/>
              <a:t>Fyzická, nikdy právnická osoba, která dílo vytvořila</a:t>
            </a:r>
            <a:endParaRPr lang="cs-CZ" i="1" dirty="0"/>
          </a:p>
          <a:p>
            <a:pPr marL="0" indent="0">
              <a:buNone/>
            </a:pPr>
            <a:endParaRPr lang="cs-CZ" i="1" dirty="0"/>
          </a:p>
          <a:p>
            <a:r>
              <a:rPr lang="cs-CZ" b="1" dirty="0"/>
              <a:t>Zákonná domněnka autorství (§ 6 AutZ)</a:t>
            </a:r>
          </a:p>
          <a:p>
            <a:r>
              <a:rPr lang="cs-CZ" i="1" dirty="0"/>
              <a:t>„autorem díla je osoba, jejíž pravé jméno je obvyklým způsobem uvedeno na díle nebo je u díla uvedeno v rejstříku předmětů ochrany vedeném příslušným kolektivním správcem, není-li prokázán opak“</a:t>
            </a:r>
          </a:p>
          <a:p>
            <a:endParaRPr lang="cs-CZ" i="1" dirty="0"/>
          </a:p>
          <a:p>
            <a:r>
              <a:rPr lang="cs-CZ" dirty="0" err="1"/>
              <a:t>Caveat</a:t>
            </a:r>
            <a:r>
              <a:rPr lang="cs-CZ" dirty="0"/>
              <a:t> ©</a:t>
            </a:r>
          </a:p>
        </p:txBody>
      </p:sp>
    </p:spTree>
    <p:extLst>
      <p:ext uri="{BB962C8B-B14F-4D97-AF65-F5344CB8AC3E}">
        <p14:creationId xmlns:p14="http://schemas.microsoft.com/office/powerpoint/2010/main" val="1179074251"/>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TotalTime>
  <Words>4271</Words>
  <Application>Microsoft Macintosh PowerPoint</Application>
  <PresentationFormat>Předvádění na obrazovce (4:3)</PresentationFormat>
  <Paragraphs>357</Paragraphs>
  <Slides>84</Slides>
  <Notes>14</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84</vt:i4>
      </vt:variant>
    </vt:vector>
  </HeadingPairs>
  <TitlesOfParts>
    <vt:vector size="87" baseType="lpstr">
      <vt:lpstr>Arial</vt:lpstr>
      <vt:lpstr>Calibri</vt:lpstr>
      <vt:lpstr>Motiv systému Office</vt:lpstr>
      <vt:lpstr>Mediální právo</vt:lpstr>
      <vt:lpstr>Základní pojmy</vt:lpstr>
      <vt:lpstr>Autorské dílo</vt:lpstr>
      <vt:lpstr>Autorské dílo</vt:lpstr>
      <vt:lpstr>Lemme have another look</vt:lpstr>
      <vt:lpstr>Nikoliv na Slovensku</vt:lpstr>
      <vt:lpstr>Další pohled</vt:lpstr>
      <vt:lpstr>Prezentace aplikace PowerPoint</vt:lpstr>
      <vt:lpstr>Autor</vt:lpstr>
      <vt:lpstr>Autor (?)</vt:lpstr>
      <vt:lpstr>Autor (?)</vt:lpstr>
      <vt:lpstr>Autorská práva (11 + 12 AutZ)</vt:lpstr>
      <vt:lpstr>Osobnostní práva (§ 11 AutZ)</vt:lpstr>
      <vt:lpstr>Rozhovor jako autorské dílo („The Pelikán Interview Story“)</vt:lpstr>
      <vt:lpstr>Rozhovor jako autorské dílo („The Pelikán Interview Story“)</vt:lpstr>
      <vt:lpstr>Majetková práva</vt:lpstr>
      <vt:lpstr>Dispozice s autorskými právy</vt:lpstr>
      <vt:lpstr>Výjimky a omezení AP</vt:lpstr>
      <vt:lpstr>Volné užití - § 30 AutZ</vt:lpstr>
      <vt:lpstr>1 . Omezení výjimky na zvláštní případy</vt:lpstr>
      <vt:lpstr>2. Nenarušení normálního užití díla</vt:lpstr>
      <vt:lpstr>3. Neexistence neospravedlnitelné újmy oprávněným zájmům autora</vt:lpstr>
      <vt:lpstr>Citační licence - § 31 AutZ</vt:lpstr>
      <vt:lpstr>Prezentace aplikace PowerPoint</vt:lpstr>
      <vt:lpstr>Zákonná licence k zpravodajskému užití díla</vt:lpstr>
      <vt:lpstr>Zákonná licence k převzetí zpravodajského díla</vt:lpstr>
      <vt:lpstr>Zápověď zákonné licence k zpravodajskému převzetí díla</vt:lpstr>
      <vt:lpstr>TISKOVÁ ZPRÁVA</vt:lpstr>
      <vt:lpstr>§ 34</vt:lpstr>
      <vt:lpstr>Specifické druhy děl</vt:lpstr>
      <vt:lpstr>Zaměstnanecké dílo (§ 58 AutZ)</vt:lpstr>
      <vt:lpstr>Zaměstnanecké dílo (§ 58 AutZ)</vt:lpstr>
      <vt:lpstr>Dílo na objednávku (§ 61 AutZ)</vt:lpstr>
      <vt:lpstr>Školní dílo (§ 60 AutZ)</vt:lpstr>
      <vt:lpstr>Školní dílo</vt:lpstr>
      <vt:lpstr>Ochrana dat a databází</vt:lpstr>
      <vt:lpstr>Vymáhání autorských práv</vt:lpstr>
      <vt:lpstr>Prezentace aplikace PowerPoint</vt:lpstr>
      <vt:lpstr>Prezentace aplikace PowerPoint</vt:lpstr>
      <vt:lpstr>Speciální otázky</vt:lpstr>
      <vt:lpstr>Aktuální problematika „linkování“</vt:lpstr>
      <vt:lpstr>Sdělování díla veřejnosti</vt:lpstr>
      <vt:lpstr>Prezentace aplikace PowerPoint</vt:lpstr>
      <vt:lpstr>Radikalizace vymáhání</vt:lpstr>
      <vt:lpstr>§ 270 Porušení autorského práva, práv souvisejících s právem autorským a práv k databázi</vt:lpstr>
      <vt:lpstr>§ 270 – povaha</vt:lpstr>
      <vt:lpstr>Autorská práva</vt:lpstr>
      <vt:lpstr>Sdělování díla veřejnosti - § 18 AutZ</vt:lpstr>
      <vt:lpstr>Kauza “Liberecký pirát”</vt:lpstr>
      <vt:lpstr>ČR</vt:lpstr>
      <vt:lpstr>Open Content (Otevřený obsah)</vt:lpstr>
      <vt:lpstr>Otevřený obsah</vt:lpstr>
      <vt:lpstr>Prezentace aplikace PowerPoint</vt:lpstr>
      <vt:lpstr>Veřejné licence Creative Commons</vt:lpstr>
      <vt:lpstr>Prakticky</vt:lpstr>
      <vt:lpstr>Autor si vybere podmínky licence…</vt:lpstr>
      <vt:lpstr>Právně</vt:lpstr>
      <vt:lpstr>Charakteristika</vt:lpstr>
      <vt:lpstr>Prakticky</vt:lpstr>
      <vt:lpstr>Licenční prvky</vt:lpstr>
      <vt:lpstr>Prezentace aplikace PowerPoint</vt:lpstr>
      <vt:lpstr>Varianty licence a charakteristika</vt:lpstr>
      <vt:lpstr>Odkaz na podmínky se může provést i těmito ikonami:</vt:lpstr>
      <vt:lpstr>Odkaz na podmínky se může provést i těmito ikonami:</vt:lpstr>
      <vt:lpstr>Vymahatelnost CC licencí</vt:lpstr>
      <vt:lpstr>Nina Gerlach v DVU</vt:lpstr>
      <vt:lpstr>Nina Gerlach v DVU</vt:lpstr>
      <vt:lpstr>Nina Gerlach v DVU</vt:lpstr>
      <vt:lpstr>Nina Gerlach v DVU</vt:lpstr>
      <vt:lpstr>Nina Gerlach v DVU</vt:lpstr>
      <vt:lpstr>Deutschlandradio</vt:lpstr>
      <vt:lpstr>Deutschlandradio</vt:lpstr>
      <vt:lpstr>Deutschlandradio</vt:lpstr>
      <vt:lpstr>Deutschlandradio</vt:lpstr>
      <vt:lpstr>Rozsudek Zemského vrchního soudu v Kolíně [Oberlandesgericht] ze dne 31. 10. 2014, sp. zn. 6 U 60/14, Deutschlandradio</vt:lpstr>
      <vt:lpstr>Drauglis v. Kappa Map Group, LLC </vt:lpstr>
      <vt:lpstr>Prezentace aplikace PowerPoint</vt:lpstr>
      <vt:lpstr>Rozsudek</vt:lpstr>
      <vt:lpstr>FPÖ v. Filmpiraten</vt:lpstr>
      <vt:lpstr>Prezentace aplikace PowerPoint</vt:lpstr>
      <vt:lpstr>Rozsudek I. stupně (39 Cg 65/14y–21)</vt:lpstr>
      <vt:lpstr>Otázky k diskuzi</vt:lpstr>
      <vt:lpstr>Otázky k diskuzi</vt:lpstr>
      <vt:lpstr>Díky za pozornost!</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Mediální právo</dc:title>
  <dc:creator>Matěj Myška</dc:creator>
  <cp:lastModifiedBy>Matěj Myška</cp:lastModifiedBy>
  <cp:revision>41</cp:revision>
  <dcterms:created xsi:type="dcterms:W3CDTF">2012-05-07T10:11:00Z</dcterms:created>
  <dcterms:modified xsi:type="dcterms:W3CDTF">2022-04-25T09:23:32Z</dcterms:modified>
</cp:coreProperties>
</file>