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2" r:id="rId4"/>
    <p:sldId id="259" r:id="rId5"/>
    <p:sldId id="260" r:id="rId6"/>
    <p:sldId id="263" r:id="rId7"/>
    <p:sldId id="264" r:id="rId8"/>
    <p:sldId id="265" r:id="rId9"/>
    <p:sldId id="266" r:id="rId10"/>
    <p:sldId id="267" r:id="rId11"/>
    <p:sldId id="268" r:id="rId12"/>
    <p:sldId id="261" r:id="rId13"/>
    <p:sldId id="269" r:id="rId14"/>
    <p:sldId id="270" r:id="rId15"/>
    <p:sldId id="271" r:id="rId1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5D263D87-1D3F-423E-9029-9FBB29496DAE}" type="datetimeFigureOut">
              <a:rPr lang="cs-CZ" smtClean="0"/>
              <a:t>02.03.2023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E94817B-7208-4B3C-A745-4CBC1E0219A3}" type="slidenum">
              <a:rPr lang="cs-CZ" smtClean="0"/>
              <a:t>‹#›</a:t>
            </a:fld>
            <a:endParaRPr lang="cs-CZ"/>
          </a:p>
        </p:txBody>
      </p:sp>
    </p:spTree>
    <p:extLst>
      <p:ext uri="{BB962C8B-B14F-4D97-AF65-F5344CB8AC3E}">
        <p14:creationId xmlns:p14="http://schemas.microsoft.com/office/powerpoint/2010/main" val="1111005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D263D87-1D3F-423E-9029-9FBB29496DAE}" type="datetimeFigureOut">
              <a:rPr lang="cs-CZ" smtClean="0"/>
              <a:t>02.03.2023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E94817B-7208-4B3C-A745-4CBC1E0219A3}" type="slidenum">
              <a:rPr lang="cs-CZ" smtClean="0"/>
              <a:t>‹#›</a:t>
            </a:fld>
            <a:endParaRPr lang="cs-CZ"/>
          </a:p>
        </p:txBody>
      </p:sp>
    </p:spTree>
    <p:extLst>
      <p:ext uri="{BB962C8B-B14F-4D97-AF65-F5344CB8AC3E}">
        <p14:creationId xmlns:p14="http://schemas.microsoft.com/office/powerpoint/2010/main" val="2975133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D263D87-1D3F-423E-9029-9FBB29496DAE}" type="datetimeFigureOut">
              <a:rPr lang="cs-CZ" smtClean="0"/>
              <a:t>02.03.2023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E94817B-7208-4B3C-A745-4CBC1E0219A3}" type="slidenum">
              <a:rPr lang="cs-CZ" smtClean="0"/>
              <a:t>‹#›</a:t>
            </a:fld>
            <a:endParaRPr lang="cs-CZ"/>
          </a:p>
        </p:txBody>
      </p:sp>
    </p:spTree>
    <p:extLst>
      <p:ext uri="{BB962C8B-B14F-4D97-AF65-F5344CB8AC3E}">
        <p14:creationId xmlns:p14="http://schemas.microsoft.com/office/powerpoint/2010/main" val="1999278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D263D87-1D3F-423E-9029-9FBB29496DAE}" type="datetimeFigureOut">
              <a:rPr lang="cs-CZ" smtClean="0"/>
              <a:t>02.03.2023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E94817B-7208-4B3C-A745-4CBC1E0219A3}" type="slidenum">
              <a:rPr lang="cs-CZ" smtClean="0"/>
              <a:t>‹#›</a:t>
            </a:fld>
            <a:endParaRPr lang="cs-CZ"/>
          </a:p>
        </p:txBody>
      </p:sp>
    </p:spTree>
    <p:extLst>
      <p:ext uri="{BB962C8B-B14F-4D97-AF65-F5344CB8AC3E}">
        <p14:creationId xmlns:p14="http://schemas.microsoft.com/office/powerpoint/2010/main" val="2723893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5D263D87-1D3F-423E-9029-9FBB29496DAE}" type="datetimeFigureOut">
              <a:rPr lang="cs-CZ" smtClean="0"/>
              <a:t>02.03.2023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E94817B-7208-4B3C-A745-4CBC1E0219A3}" type="slidenum">
              <a:rPr lang="cs-CZ" smtClean="0"/>
              <a:t>‹#›</a:t>
            </a:fld>
            <a:endParaRPr lang="cs-CZ"/>
          </a:p>
        </p:txBody>
      </p:sp>
    </p:spTree>
    <p:extLst>
      <p:ext uri="{BB962C8B-B14F-4D97-AF65-F5344CB8AC3E}">
        <p14:creationId xmlns:p14="http://schemas.microsoft.com/office/powerpoint/2010/main" val="116172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5D263D87-1D3F-423E-9029-9FBB29496DAE}" type="datetimeFigureOut">
              <a:rPr lang="cs-CZ" smtClean="0"/>
              <a:t>02.03.2023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E94817B-7208-4B3C-A745-4CBC1E0219A3}" type="slidenum">
              <a:rPr lang="cs-CZ" smtClean="0"/>
              <a:t>‹#›</a:t>
            </a:fld>
            <a:endParaRPr lang="cs-CZ"/>
          </a:p>
        </p:txBody>
      </p:sp>
    </p:spTree>
    <p:extLst>
      <p:ext uri="{BB962C8B-B14F-4D97-AF65-F5344CB8AC3E}">
        <p14:creationId xmlns:p14="http://schemas.microsoft.com/office/powerpoint/2010/main" val="138828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5D263D87-1D3F-423E-9029-9FBB29496DAE}" type="datetimeFigureOut">
              <a:rPr lang="cs-CZ" smtClean="0"/>
              <a:t>02.03.2023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E94817B-7208-4B3C-A745-4CBC1E0219A3}" type="slidenum">
              <a:rPr lang="cs-CZ" smtClean="0"/>
              <a:t>‹#›</a:t>
            </a:fld>
            <a:endParaRPr lang="cs-CZ"/>
          </a:p>
        </p:txBody>
      </p:sp>
    </p:spTree>
    <p:extLst>
      <p:ext uri="{BB962C8B-B14F-4D97-AF65-F5344CB8AC3E}">
        <p14:creationId xmlns:p14="http://schemas.microsoft.com/office/powerpoint/2010/main" val="4199648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5D263D87-1D3F-423E-9029-9FBB29496DAE}" type="datetimeFigureOut">
              <a:rPr lang="cs-CZ" smtClean="0"/>
              <a:t>02.03.2023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E94817B-7208-4B3C-A745-4CBC1E0219A3}" type="slidenum">
              <a:rPr lang="cs-CZ" smtClean="0"/>
              <a:t>‹#›</a:t>
            </a:fld>
            <a:endParaRPr lang="cs-CZ"/>
          </a:p>
        </p:txBody>
      </p:sp>
    </p:spTree>
    <p:extLst>
      <p:ext uri="{BB962C8B-B14F-4D97-AF65-F5344CB8AC3E}">
        <p14:creationId xmlns:p14="http://schemas.microsoft.com/office/powerpoint/2010/main" val="4207094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D263D87-1D3F-423E-9029-9FBB29496DAE}" type="datetimeFigureOut">
              <a:rPr lang="cs-CZ" smtClean="0"/>
              <a:t>02.03.2023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E94817B-7208-4B3C-A745-4CBC1E0219A3}" type="slidenum">
              <a:rPr lang="cs-CZ" smtClean="0"/>
              <a:t>‹#›</a:t>
            </a:fld>
            <a:endParaRPr lang="cs-CZ"/>
          </a:p>
        </p:txBody>
      </p:sp>
    </p:spTree>
    <p:extLst>
      <p:ext uri="{BB962C8B-B14F-4D97-AF65-F5344CB8AC3E}">
        <p14:creationId xmlns:p14="http://schemas.microsoft.com/office/powerpoint/2010/main" val="100506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5D263D87-1D3F-423E-9029-9FBB29496DAE}" type="datetimeFigureOut">
              <a:rPr lang="cs-CZ" smtClean="0"/>
              <a:t>02.03.2023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E94817B-7208-4B3C-A745-4CBC1E0219A3}" type="slidenum">
              <a:rPr lang="cs-CZ" smtClean="0"/>
              <a:t>‹#›</a:t>
            </a:fld>
            <a:endParaRPr lang="cs-CZ"/>
          </a:p>
        </p:txBody>
      </p:sp>
    </p:spTree>
    <p:extLst>
      <p:ext uri="{BB962C8B-B14F-4D97-AF65-F5344CB8AC3E}">
        <p14:creationId xmlns:p14="http://schemas.microsoft.com/office/powerpoint/2010/main" val="2021394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5D263D87-1D3F-423E-9029-9FBB29496DAE}" type="datetimeFigureOut">
              <a:rPr lang="cs-CZ" smtClean="0"/>
              <a:t>02.03.2023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E94817B-7208-4B3C-A745-4CBC1E0219A3}" type="slidenum">
              <a:rPr lang="cs-CZ" smtClean="0"/>
              <a:t>‹#›</a:t>
            </a:fld>
            <a:endParaRPr lang="cs-CZ"/>
          </a:p>
        </p:txBody>
      </p:sp>
    </p:spTree>
    <p:extLst>
      <p:ext uri="{BB962C8B-B14F-4D97-AF65-F5344CB8AC3E}">
        <p14:creationId xmlns:p14="http://schemas.microsoft.com/office/powerpoint/2010/main" val="2151388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63D87-1D3F-423E-9029-9FBB29496DAE}" type="datetimeFigureOut">
              <a:rPr lang="cs-CZ" smtClean="0"/>
              <a:t>02.03.2023</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94817B-7208-4B3C-A745-4CBC1E0219A3}" type="slidenum">
              <a:rPr lang="cs-CZ" smtClean="0"/>
              <a:t>‹#›</a:t>
            </a:fld>
            <a:endParaRPr lang="cs-CZ"/>
          </a:p>
        </p:txBody>
      </p:sp>
    </p:spTree>
    <p:extLst>
      <p:ext uri="{BB962C8B-B14F-4D97-AF65-F5344CB8AC3E}">
        <p14:creationId xmlns:p14="http://schemas.microsoft.com/office/powerpoint/2010/main" val="3246496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www.instagram.com/reel/CofCgb1ACcU/" TargetMode="External"/><Relationship Id="rId13" Type="http://schemas.openxmlformats.org/officeDocument/2006/relationships/hyperlink" Target="https://www.facebook.com/watch/?v=1843068942734539" TargetMode="External"/><Relationship Id="rId3" Type="http://schemas.openxmlformats.org/officeDocument/2006/relationships/hyperlink" Target="https://www.instagram.com/p/Cosl2BrLHLF/" TargetMode="External"/><Relationship Id="rId7" Type="http://schemas.openxmlformats.org/officeDocument/2006/relationships/hyperlink" Target="https://twitter.com/enkocz/status/1628875679306579969?s=46&amp;t=pjvJXOQpdWGUVNrtZTLzGg" TargetMode="External"/><Relationship Id="rId12" Type="http://schemas.openxmlformats.org/officeDocument/2006/relationships/hyperlink" Target="https://www.facebook.com/watch/?v=163113769848345" TargetMode="External"/><Relationship Id="rId2" Type="http://schemas.openxmlformats.org/officeDocument/2006/relationships/hyperlink" Target="https://www.idnes.cz/zpravy/domaci/jiri-paroubek-navrat-pollitika-nespokojeni-volby.A230223_115331_domaci_bro" TargetMode="External"/><Relationship Id="rId16" Type="http://schemas.openxmlformats.org/officeDocument/2006/relationships/hyperlink" Target="https://www.tiktok.com/@regionyct/video/7197458666386148614" TargetMode="External"/><Relationship Id="rId1" Type="http://schemas.openxmlformats.org/officeDocument/2006/relationships/slideLayout" Target="../slideLayouts/slideLayout1.xml"/><Relationship Id="rId6" Type="http://schemas.openxmlformats.org/officeDocument/2006/relationships/hyperlink" Target="https://www.instagram.com/p/CpNBu9Rr7XL/" TargetMode="External"/><Relationship Id="rId11" Type="http://schemas.openxmlformats.org/officeDocument/2006/relationships/hyperlink" Target="https://www.instagram.com/reel/CpCW1HrNdI6/" TargetMode="External"/><Relationship Id="rId5" Type="http://schemas.openxmlformats.org/officeDocument/2006/relationships/hyperlink" Target="https://www.instagram.com/p/CpNZ-3qof43/" TargetMode="External"/><Relationship Id="rId15" Type="http://schemas.openxmlformats.org/officeDocument/2006/relationships/hyperlink" Target="https://www.instagram.com/p/CpDcOTgOVyn/" TargetMode="External"/><Relationship Id="rId10" Type="http://schemas.openxmlformats.org/officeDocument/2006/relationships/hyperlink" Target="https://www.instagram.com/reel/CpM9yobtGLc/" TargetMode="External"/><Relationship Id="rId4" Type="http://schemas.openxmlformats.org/officeDocument/2006/relationships/hyperlink" Target="https://www.facebook.com/watch/?v=559215632834352" TargetMode="External"/><Relationship Id="rId9" Type="http://schemas.openxmlformats.org/officeDocument/2006/relationships/hyperlink" Target="https://www.instagram.com/p/CpPjPoQIook" TargetMode="External"/><Relationship Id="rId14" Type="http://schemas.openxmlformats.org/officeDocument/2006/relationships/hyperlink" Target="https://www.instagram.com/reel/CpNWL1YrGJ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80607" y="434579"/>
            <a:ext cx="9144000" cy="2387600"/>
          </a:xfrm>
        </p:spPr>
        <p:txBody>
          <a:bodyPr>
            <a:noAutofit/>
          </a:bodyPr>
          <a:lstStyle/>
          <a:p>
            <a:r>
              <a:rPr lang="cs-CZ" sz="6600" b="1" dirty="0" smtClean="0">
                <a:solidFill>
                  <a:srgbClr val="002060"/>
                </a:solidFill>
              </a:rPr>
              <a:t>Zpravodajství a sociální sítě</a:t>
            </a:r>
            <a:br>
              <a:rPr lang="cs-CZ" sz="6600" b="1" dirty="0" smtClean="0">
                <a:solidFill>
                  <a:srgbClr val="002060"/>
                </a:solidFill>
              </a:rPr>
            </a:br>
            <a:r>
              <a:rPr lang="cs-CZ" sz="6600" b="1" dirty="0" smtClean="0">
                <a:solidFill>
                  <a:srgbClr val="002060"/>
                </a:solidFill>
              </a:rPr>
              <a:t>Tipy a triky na „úspěch“</a:t>
            </a:r>
            <a:endParaRPr lang="cs-CZ" sz="6600" b="1" dirty="0">
              <a:solidFill>
                <a:srgbClr val="002060"/>
              </a:solidFill>
            </a:endParaRPr>
          </a:p>
        </p:txBody>
      </p:sp>
      <p:sp>
        <p:nvSpPr>
          <p:cNvPr id="3" name="Podnadpis 2"/>
          <p:cNvSpPr>
            <a:spLocks noGrp="1"/>
          </p:cNvSpPr>
          <p:nvPr>
            <p:ph type="subTitle" idx="1"/>
          </p:nvPr>
        </p:nvSpPr>
        <p:spPr>
          <a:xfrm>
            <a:off x="1524000" y="3602038"/>
            <a:ext cx="9144000" cy="1655762"/>
          </a:xfrm>
        </p:spPr>
        <p:txBody>
          <a:bodyPr>
            <a:normAutofit/>
          </a:bodyPr>
          <a:lstStyle/>
          <a:p>
            <a:pPr algn="r"/>
            <a:r>
              <a:rPr lang="cs-CZ" sz="6000" dirty="0" smtClean="0">
                <a:solidFill>
                  <a:srgbClr val="002060"/>
                </a:solidFill>
              </a:rPr>
              <a:t>Ondřej Schneider</a:t>
            </a:r>
            <a:endParaRPr lang="cs-CZ" sz="6000" dirty="0">
              <a:solidFill>
                <a:srgbClr val="002060"/>
              </a:solidFill>
            </a:endParaRPr>
          </a:p>
        </p:txBody>
      </p:sp>
      <p:pic>
        <p:nvPicPr>
          <p:cNvPr id="8194" name="Picture 2" descr="Tips for Your Social Media Accounts | The Elm Arch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35" y="3131931"/>
            <a:ext cx="4712517" cy="3534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0785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48491" y="441260"/>
            <a:ext cx="11364686" cy="1963871"/>
          </a:xfrm>
        </p:spPr>
        <p:txBody>
          <a:bodyPr>
            <a:normAutofit/>
          </a:bodyPr>
          <a:lstStyle/>
          <a:p>
            <a:r>
              <a:rPr lang="cs-CZ" sz="7200" b="1" dirty="0" smtClean="0">
                <a:solidFill>
                  <a:srgbClr val="002060"/>
                </a:solidFill>
              </a:rPr>
              <a:t>Četnost příspěvků?</a:t>
            </a:r>
            <a:br>
              <a:rPr lang="cs-CZ" sz="7200" b="1" dirty="0" smtClean="0">
                <a:solidFill>
                  <a:srgbClr val="002060"/>
                </a:solidFill>
              </a:rPr>
            </a:br>
            <a:r>
              <a:rPr lang="cs-CZ" sz="3100" b="1" dirty="0" smtClean="0">
                <a:solidFill>
                  <a:srgbClr val="002060"/>
                </a:solidFill>
              </a:rPr>
              <a:t/>
            </a:r>
            <a:br>
              <a:rPr lang="cs-CZ" sz="3100" b="1" dirty="0" smtClean="0">
                <a:solidFill>
                  <a:srgbClr val="002060"/>
                </a:solidFill>
              </a:rPr>
            </a:br>
            <a:endParaRPr lang="cs-CZ" sz="3100" b="1" dirty="0">
              <a:solidFill>
                <a:srgbClr val="002060"/>
              </a:solidFill>
            </a:endParaRPr>
          </a:p>
        </p:txBody>
      </p:sp>
      <p:sp>
        <p:nvSpPr>
          <p:cNvPr id="3" name="Podnadpis 2"/>
          <p:cNvSpPr>
            <a:spLocks noGrp="1"/>
          </p:cNvSpPr>
          <p:nvPr>
            <p:ph type="subTitle" idx="1"/>
          </p:nvPr>
        </p:nvSpPr>
        <p:spPr>
          <a:xfrm>
            <a:off x="1558834" y="1423196"/>
            <a:ext cx="9144000" cy="1655762"/>
          </a:xfrm>
        </p:spPr>
        <p:txBody>
          <a:bodyPr>
            <a:normAutofit/>
          </a:bodyPr>
          <a:lstStyle/>
          <a:p>
            <a:endParaRPr lang="cs-CZ" sz="6000" b="1" dirty="0" smtClean="0"/>
          </a:p>
          <a:p>
            <a:endParaRPr lang="cs-CZ" sz="6000" dirty="0"/>
          </a:p>
        </p:txBody>
      </p:sp>
      <p:sp>
        <p:nvSpPr>
          <p:cNvPr id="4" name="TextovéPole 3"/>
          <p:cNvSpPr txBox="1"/>
          <p:nvPr/>
        </p:nvSpPr>
        <p:spPr>
          <a:xfrm>
            <a:off x="1001486" y="1601630"/>
            <a:ext cx="9701348" cy="2954655"/>
          </a:xfrm>
          <a:prstGeom prst="rect">
            <a:avLst/>
          </a:prstGeom>
          <a:noFill/>
        </p:spPr>
        <p:txBody>
          <a:bodyPr wrap="square" rtlCol="0">
            <a:spAutoFit/>
          </a:bodyPr>
          <a:lstStyle/>
          <a:p>
            <a:r>
              <a:rPr lang="cs-CZ" sz="2400" dirty="0" smtClean="0">
                <a:solidFill>
                  <a:srgbClr val="002060"/>
                </a:solidFill>
              </a:rPr>
              <a:t>Aktivním uživatelům se většinou zobrazuje jen zlomek příspěvků sledované stránky – 10</a:t>
            </a:r>
            <a:r>
              <a:rPr lang="en-US" sz="2400" dirty="0" smtClean="0">
                <a:solidFill>
                  <a:srgbClr val="002060"/>
                </a:solidFill>
              </a:rPr>
              <a:t>%</a:t>
            </a:r>
            <a:r>
              <a:rPr lang="cs-CZ" sz="2400" dirty="0" smtClean="0">
                <a:solidFill>
                  <a:srgbClr val="002060"/>
                </a:solidFill>
              </a:rPr>
              <a:t>?</a:t>
            </a:r>
          </a:p>
          <a:p>
            <a:r>
              <a:rPr lang="cs-CZ" sz="2400" dirty="0" smtClean="0">
                <a:solidFill>
                  <a:srgbClr val="002060"/>
                </a:solidFill>
              </a:rPr>
              <a:t>Úspěch konkrétního příspěvku je těžké predikovat – příliš mnoho intervenujících faktorů a záhady algoritmů.  FB Události Brno cca 12-20 příspěvků denně.</a:t>
            </a:r>
          </a:p>
          <a:p>
            <a:endParaRPr lang="cs-CZ" sz="2400" dirty="0" smtClean="0">
              <a:solidFill>
                <a:srgbClr val="002060"/>
              </a:solidFill>
            </a:endParaRPr>
          </a:p>
          <a:p>
            <a:pPr algn="ctr"/>
            <a:r>
              <a:rPr lang="cs-CZ" sz="2400" b="1" dirty="0" smtClean="0">
                <a:solidFill>
                  <a:srgbClr val="002060"/>
                </a:solidFill>
              </a:rPr>
              <a:t>Riziko časové investice bez výsledku X kobercové bombardování?</a:t>
            </a:r>
          </a:p>
          <a:p>
            <a:endParaRPr lang="cs-CZ" dirty="0"/>
          </a:p>
        </p:txBody>
      </p:sp>
      <p:pic>
        <p:nvPicPr>
          <p:cNvPr id="1026" name="Picture 2" descr="Pin on EXPLOS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3224" y="4416238"/>
            <a:ext cx="4957871" cy="2089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0899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48491" y="441260"/>
            <a:ext cx="11364686" cy="1963871"/>
          </a:xfrm>
        </p:spPr>
        <p:txBody>
          <a:bodyPr>
            <a:normAutofit/>
          </a:bodyPr>
          <a:lstStyle/>
          <a:p>
            <a:r>
              <a:rPr lang="cs-CZ" sz="7200" b="1" dirty="0" smtClean="0">
                <a:solidFill>
                  <a:srgbClr val="002060"/>
                </a:solidFill>
              </a:rPr>
              <a:t>Zdroje příspěvků?</a:t>
            </a:r>
            <a:br>
              <a:rPr lang="cs-CZ" sz="7200" b="1" dirty="0" smtClean="0">
                <a:solidFill>
                  <a:srgbClr val="002060"/>
                </a:solidFill>
              </a:rPr>
            </a:br>
            <a:r>
              <a:rPr lang="cs-CZ" sz="3100" b="1" dirty="0" smtClean="0">
                <a:solidFill>
                  <a:srgbClr val="002060"/>
                </a:solidFill>
              </a:rPr>
              <a:t/>
            </a:r>
            <a:br>
              <a:rPr lang="cs-CZ" sz="3100" b="1" dirty="0" smtClean="0">
                <a:solidFill>
                  <a:srgbClr val="002060"/>
                </a:solidFill>
              </a:rPr>
            </a:br>
            <a:endParaRPr lang="cs-CZ" sz="3100" b="1" dirty="0">
              <a:solidFill>
                <a:srgbClr val="002060"/>
              </a:solidFill>
            </a:endParaRPr>
          </a:p>
        </p:txBody>
      </p:sp>
      <p:sp>
        <p:nvSpPr>
          <p:cNvPr id="3" name="Podnadpis 2"/>
          <p:cNvSpPr>
            <a:spLocks noGrp="1"/>
          </p:cNvSpPr>
          <p:nvPr>
            <p:ph type="subTitle" idx="1"/>
          </p:nvPr>
        </p:nvSpPr>
        <p:spPr>
          <a:xfrm>
            <a:off x="1558834" y="1423196"/>
            <a:ext cx="9144000" cy="1655762"/>
          </a:xfrm>
        </p:spPr>
        <p:txBody>
          <a:bodyPr>
            <a:normAutofit/>
          </a:bodyPr>
          <a:lstStyle/>
          <a:p>
            <a:endParaRPr lang="cs-CZ" sz="6000" b="1" dirty="0" smtClean="0"/>
          </a:p>
          <a:p>
            <a:endParaRPr lang="cs-CZ" sz="6000" dirty="0"/>
          </a:p>
        </p:txBody>
      </p:sp>
      <p:sp>
        <p:nvSpPr>
          <p:cNvPr id="4" name="TextovéPole 3"/>
          <p:cNvSpPr txBox="1"/>
          <p:nvPr/>
        </p:nvSpPr>
        <p:spPr>
          <a:xfrm>
            <a:off x="775063" y="1697079"/>
            <a:ext cx="9701348" cy="4154984"/>
          </a:xfrm>
          <a:prstGeom prst="rect">
            <a:avLst/>
          </a:prstGeom>
          <a:noFill/>
        </p:spPr>
        <p:txBody>
          <a:bodyPr wrap="square" rtlCol="0">
            <a:spAutoFit/>
          </a:bodyPr>
          <a:lstStyle/>
          <a:p>
            <a:r>
              <a:rPr lang="cs-CZ" sz="2400" dirty="0" smtClean="0">
                <a:solidFill>
                  <a:srgbClr val="002060"/>
                </a:solidFill>
              </a:rPr>
              <a:t>Informační:</a:t>
            </a:r>
          </a:p>
          <a:p>
            <a:r>
              <a:rPr lang="cs-CZ" sz="2400" dirty="0" smtClean="0">
                <a:solidFill>
                  <a:srgbClr val="002060"/>
                </a:solidFill>
              </a:rPr>
              <a:t>Vlastní agenda média (články, reportáže). Nevyužité/předělané materiály. Agenturní servis. Tiskové zprávy. Weby a profily institucí. Svodky. Konkurence. Recyklace. Oči, uši, nos </a:t>
            </a:r>
            <a:r>
              <a:rPr lang="cs-CZ" sz="2400" dirty="0" smtClean="0">
                <a:solidFill>
                  <a:srgbClr val="002060"/>
                </a:solidFill>
                <a:sym typeface="Wingdings" panose="05000000000000000000" pitchFamily="2" charset="2"/>
              </a:rPr>
              <a:t></a:t>
            </a:r>
            <a:endParaRPr lang="cs-CZ" sz="2400" dirty="0" smtClean="0">
              <a:solidFill>
                <a:srgbClr val="002060"/>
              </a:solidFill>
            </a:endParaRPr>
          </a:p>
          <a:p>
            <a:endParaRPr lang="cs-CZ" sz="2400" dirty="0">
              <a:solidFill>
                <a:srgbClr val="002060"/>
              </a:solidFill>
            </a:endParaRPr>
          </a:p>
          <a:p>
            <a:r>
              <a:rPr lang="cs-CZ" sz="2400" dirty="0" smtClean="0">
                <a:solidFill>
                  <a:srgbClr val="002060"/>
                </a:solidFill>
              </a:rPr>
              <a:t>Obrazové:</a:t>
            </a:r>
          </a:p>
          <a:p>
            <a:r>
              <a:rPr lang="cs-CZ" sz="2400" dirty="0" smtClean="0">
                <a:solidFill>
                  <a:srgbClr val="002060"/>
                </a:solidFill>
              </a:rPr>
              <a:t>Vlastní materiály.  Agentury. Pixabay.com, Pexels.com, DALL-E,… Přiměřená míra „vykrádání“ zpravodajská licence – youtube.com, jiná média,….</a:t>
            </a:r>
            <a:endParaRPr lang="cs-CZ" dirty="0"/>
          </a:p>
          <a:p>
            <a:endParaRPr lang="cs-CZ" sz="2400" dirty="0" smtClean="0">
              <a:solidFill>
                <a:srgbClr val="002060"/>
              </a:solidFill>
            </a:endParaRPr>
          </a:p>
          <a:p>
            <a:r>
              <a:rPr lang="cs-CZ" sz="2400" dirty="0" smtClean="0">
                <a:solidFill>
                  <a:srgbClr val="002060"/>
                </a:solidFill>
              </a:rPr>
              <a:t>Zvukové:</a:t>
            </a:r>
          </a:p>
          <a:p>
            <a:r>
              <a:rPr lang="cs-CZ" sz="2400" dirty="0" err="1" smtClean="0">
                <a:solidFill>
                  <a:srgbClr val="002060"/>
                </a:solidFill>
              </a:rPr>
              <a:t>YouTube</a:t>
            </a:r>
            <a:r>
              <a:rPr lang="cs-CZ" sz="2400" dirty="0" smtClean="0">
                <a:solidFill>
                  <a:srgbClr val="002060"/>
                </a:solidFill>
              </a:rPr>
              <a:t> Audio </a:t>
            </a:r>
            <a:r>
              <a:rPr lang="cs-CZ" sz="2400" dirty="0" err="1" smtClean="0">
                <a:solidFill>
                  <a:srgbClr val="002060"/>
                </a:solidFill>
              </a:rPr>
              <a:t>Library</a:t>
            </a:r>
            <a:r>
              <a:rPr lang="cs-CZ" sz="2400" dirty="0" smtClean="0">
                <a:solidFill>
                  <a:srgbClr val="002060"/>
                </a:solidFill>
              </a:rPr>
              <a:t>, </a:t>
            </a:r>
            <a:r>
              <a:rPr lang="cs-CZ" sz="2400" dirty="0" err="1" smtClean="0">
                <a:solidFill>
                  <a:srgbClr val="002060"/>
                </a:solidFill>
              </a:rPr>
              <a:t>Facebook</a:t>
            </a:r>
            <a:r>
              <a:rPr lang="cs-CZ" sz="2400" dirty="0" smtClean="0">
                <a:solidFill>
                  <a:srgbClr val="002060"/>
                </a:solidFill>
              </a:rPr>
              <a:t> </a:t>
            </a:r>
            <a:r>
              <a:rPr lang="cs-CZ" sz="2400" dirty="0" err="1" smtClean="0">
                <a:solidFill>
                  <a:srgbClr val="002060"/>
                </a:solidFill>
              </a:rPr>
              <a:t>Sound</a:t>
            </a:r>
            <a:r>
              <a:rPr lang="cs-CZ" sz="2400" dirty="0" smtClean="0">
                <a:solidFill>
                  <a:srgbClr val="002060"/>
                </a:solidFill>
              </a:rPr>
              <a:t> </a:t>
            </a:r>
            <a:r>
              <a:rPr lang="cs-CZ" sz="2400" dirty="0" err="1" smtClean="0">
                <a:solidFill>
                  <a:srgbClr val="002060"/>
                </a:solidFill>
              </a:rPr>
              <a:t>Collection</a:t>
            </a:r>
            <a:r>
              <a:rPr lang="cs-CZ" sz="2400" dirty="0" smtClean="0">
                <a:solidFill>
                  <a:srgbClr val="002060"/>
                </a:solidFill>
              </a:rPr>
              <a:t>. </a:t>
            </a:r>
            <a:r>
              <a:rPr lang="cs-CZ" sz="2400" dirty="0" err="1" smtClean="0">
                <a:solidFill>
                  <a:srgbClr val="002060"/>
                </a:solidFill>
              </a:rPr>
              <a:t>CapCut</a:t>
            </a:r>
            <a:r>
              <a:rPr lang="cs-CZ" sz="2400" dirty="0" smtClean="0">
                <a:solidFill>
                  <a:srgbClr val="002060"/>
                </a:solidFill>
              </a:rPr>
              <a:t> </a:t>
            </a:r>
          </a:p>
        </p:txBody>
      </p:sp>
      <p:pic>
        <p:nvPicPr>
          <p:cNvPr id="2050" name="Picture 2" descr="Capcut Logo PNG Vector (EPS, SVG) Fre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838" y="5068671"/>
            <a:ext cx="1428750" cy="105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3954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48491" y="441260"/>
            <a:ext cx="11364686" cy="1963871"/>
          </a:xfrm>
        </p:spPr>
        <p:txBody>
          <a:bodyPr>
            <a:normAutofit/>
          </a:bodyPr>
          <a:lstStyle/>
          <a:p>
            <a:r>
              <a:rPr lang="cs-CZ" sz="7200" b="1" dirty="0" err="1" smtClean="0">
                <a:solidFill>
                  <a:srgbClr val="002060"/>
                </a:solidFill>
              </a:rPr>
              <a:t>Trendující</a:t>
            </a:r>
            <a:r>
              <a:rPr lang="cs-CZ" sz="7200" b="1" dirty="0" smtClean="0">
                <a:solidFill>
                  <a:srgbClr val="002060"/>
                </a:solidFill>
              </a:rPr>
              <a:t> témata</a:t>
            </a:r>
            <a:br>
              <a:rPr lang="cs-CZ" sz="7200" b="1" dirty="0" smtClean="0">
                <a:solidFill>
                  <a:srgbClr val="002060"/>
                </a:solidFill>
              </a:rPr>
            </a:br>
            <a:r>
              <a:rPr lang="cs-CZ" sz="3100" b="1" dirty="0" smtClean="0">
                <a:solidFill>
                  <a:srgbClr val="002060"/>
                </a:solidFill>
              </a:rPr>
              <a:t/>
            </a:r>
            <a:br>
              <a:rPr lang="cs-CZ" sz="3100" b="1" dirty="0" smtClean="0">
                <a:solidFill>
                  <a:srgbClr val="002060"/>
                </a:solidFill>
              </a:rPr>
            </a:br>
            <a:endParaRPr lang="cs-CZ" sz="3100" b="1" dirty="0">
              <a:solidFill>
                <a:srgbClr val="002060"/>
              </a:solidFill>
            </a:endParaRPr>
          </a:p>
        </p:txBody>
      </p:sp>
      <p:sp>
        <p:nvSpPr>
          <p:cNvPr id="3" name="Podnadpis 2"/>
          <p:cNvSpPr>
            <a:spLocks noGrp="1"/>
          </p:cNvSpPr>
          <p:nvPr>
            <p:ph type="subTitle" idx="1"/>
          </p:nvPr>
        </p:nvSpPr>
        <p:spPr>
          <a:xfrm>
            <a:off x="1558834" y="1423196"/>
            <a:ext cx="9144000" cy="1655762"/>
          </a:xfrm>
        </p:spPr>
        <p:txBody>
          <a:bodyPr>
            <a:normAutofit/>
          </a:bodyPr>
          <a:lstStyle/>
          <a:p>
            <a:endParaRPr lang="cs-CZ" sz="6000" b="1" dirty="0" smtClean="0"/>
          </a:p>
          <a:p>
            <a:endParaRPr lang="cs-CZ" sz="6000" dirty="0"/>
          </a:p>
        </p:txBody>
      </p:sp>
      <p:pic>
        <p:nvPicPr>
          <p:cNvPr id="4" name="Picture 12" descr="ON-LINE: Dvě z obětí tornáda na jihu Moravy? Muž z Valašska a Slovenka -  Děčínský dení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9762" y="1968137"/>
            <a:ext cx="3594313" cy="20196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Zlíňáci neválčili, ale šili boty. Baťa je zachránil před smrtí v zákopech -  ExtraSto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5583" y="4175986"/>
            <a:ext cx="2667994" cy="2384256"/>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7470" y="1801078"/>
            <a:ext cx="2071949" cy="2186722"/>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9547" y="4175986"/>
            <a:ext cx="1623023" cy="2367936"/>
          </a:xfrm>
          <a:prstGeom prst="rect">
            <a:avLst/>
          </a:prstGeom>
        </p:spPr>
      </p:pic>
      <p:pic>
        <p:nvPicPr>
          <p:cNvPr id="8" name="Obráze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2587" y="4501303"/>
            <a:ext cx="3069772" cy="2046515"/>
          </a:xfrm>
          <a:prstGeom prst="rect">
            <a:avLst/>
          </a:prstGeom>
        </p:spPr>
      </p:pic>
      <p:pic>
        <p:nvPicPr>
          <p:cNvPr id="9" name="Obráze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253" y="1801078"/>
            <a:ext cx="3483515" cy="2322343"/>
          </a:xfrm>
          <a:prstGeom prst="rect">
            <a:avLst/>
          </a:prstGeom>
        </p:spPr>
      </p:pic>
    </p:spTree>
    <p:extLst>
      <p:ext uri="{BB962C8B-B14F-4D97-AF65-F5344CB8AC3E}">
        <p14:creationId xmlns:p14="http://schemas.microsoft.com/office/powerpoint/2010/main" val="7708431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48491" y="441260"/>
            <a:ext cx="11364686" cy="1963871"/>
          </a:xfrm>
        </p:spPr>
        <p:txBody>
          <a:bodyPr>
            <a:normAutofit/>
          </a:bodyPr>
          <a:lstStyle/>
          <a:p>
            <a:r>
              <a:rPr lang="cs-CZ" sz="7200" b="1" dirty="0" smtClean="0">
                <a:solidFill>
                  <a:srgbClr val="002060"/>
                </a:solidFill>
              </a:rPr>
              <a:t>Dilemata seriózního novináře?</a:t>
            </a:r>
            <a:br>
              <a:rPr lang="cs-CZ" sz="7200" b="1" dirty="0" smtClean="0">
                <a:solidFill>
                  <a:srgbClr val="002060"/>
                </a:solidFill>
              </a:rPr>
            </a:br>
            <a:r>
              <a:rPr lang="cs-CZ" sz="3100" b="1" dirty="0" smtClean="0">
                <a:solidFill>
                  <a:srgbClr val="002060"/>
                </a:solidFill>
              </a:rPr>
              <a:t/>
            </a:r>
            <a:br>
              <a:rPr lang="cs-CZ" sz="3100" b="1" dirty="0" smtClean="0">
                <a:solidFill>
                  <a:srgbClr val="002060"/>
                </a:solidFill>
              </a:rPr>
            </a:br>
            <a:endParaRPr lang="cs-CZ" sz="3100" b="1" dirty="0">
              <a:solidFill>
                <a:srgbClr val="002060"/>
              </a:solidFill>
            </a:endParaRPr>
          </a:p>
        </p:txBody>
      </p:sp>
      <p:sp>
        <p:nvSpPr>
          <p:cNvPr id="3" name="Podnadpis 2"/>
          <p:cNvSpPr>
            <a:spLocks noGrp="1"/>
          </p:cNvSpPr>
          <p:nvPr>
            <p:ph type="subTitle" idx="1"/>
          </p:nvPr>
        </p:nvSpPr>
        <p:spPr>
          <a:xfrm>
            <a:off x="1558834" y="1423196"/>
            <a:ext cx="9144000" cy="1655762"/>
          </a:xfrm>
        </p:spPr>
        <p:txBody>
          <a:bodyPr>
            <a:normAutofit/>
          </a:bodyPr>
          <a:lstStyle/>
          <a:p>
            <a:endParaRPr lang="cs-CZ" sz="6000" b="1" dirty="0" smtClean="0"/>
          </a:p>
          <a:p>
            <a:endParaRPr lang="cs-CZ" sz="6000" dirty="0"/>
          </a:p>
        </p:txBody>
      </p:sp>
      <p:sp>
        <p:nvSpPr>
          <p:cNvPr id="12" name="TextovéPole 11"/>
          <p:cNvSpPr txBox="1"/>
          <p:nvPr/>
        </p:nvSpPr>
        <p:spPr>
          <a:xfrm>
            <a:off x="990600" y="1843088"/>
            <a:ext cx="10528663" cy="5632311"/>
          </a:xfrm>
          <a:prstGeom prst="rect">
            <a:avLst/>
          </a:prstGeom>
          <a:noFill/>
        </p:spPr>
        <p:txBody>
          <a:bodyPr wrap="square" rtlCol="0">
            <a:spAutoFit/>
          </a:bodyPr>
          <a:lstStyle/>
          <a:p>
            <a:r>
              <a:rPr lang="cs-CZ" sz="2400" dirty="0" smtClean="0">
                <a:solidFill>
                  <a:srgbClr val="002060"/>
                </a:solidFill>
                <a:latin typeface="TV Sans Screen" pitchFamily="2" charset="-18"/>
              </a:rPr>
              <a:t>Nástrahy okamžité a naprosto podrobné zpětné vazby – nebezpečí deziluze. </a:t>
            </a:r>
          </a:p>
          <a:p>
            <a:endParaRPr lang="cs-CZ" sz="2400" dirty="0" smtClean="0">
              <a:solidFill>
                <a:srgbClr val="002060"/>
              </a:solidFill>
              <a:latin typeface="TV Sans Screen" pitchFamily="2" charset="-18"/>
            </a:endParaRPr>
          </a:p>
          <a:p>
            <a:r>
              <a:rPr lang="cs-CZ" sz="2400" dirty="0" smtClean="0">
                <a:solidFill>
                  <a:srgbClr val="002060"/>
                </a:solidFill>
                <a:latin typeface="TV Sans Screen" pitchFamily="2" charset="-18"/>
              </a:rPr>
              <a:t>Úspěch nebo veřejná služba??</a:t>
            </a:r>
          </a:p>
          <a:p>
            <a:endParaRPr lang="cs-CZ" sz="2400" dirty="0" smtClean="0">
              <a:solidFill>
                <a:srgbClr val="002060"/>
              </a:solidFill>
              <a:latin typeface="TV Sans Screen" pitchFamily="2" charset="-18"/>
            </a:endParaRPr>
          </a:p>
          <a:p>
            <a:r>
              <a:rPr lang="cs-CZ" sz="2400" dirty="0" smtClean="0">
                <a:solidFill>
                  <a:srgbClr val="002060"/>
                </a:solidFill>
                <a:latin typeface="TV Sans Screen" pitchFamily="2" charset="-18"/>
              </a:rPr>
              <a:t>Námaha a informační hodnota X emoce a jednoduchost.</a:t>
            </a:r>
          </a:p>
          <a:p>
            <a:endParaRPr lang="cs-CZ" sz="2400" dirty="0" smtClean="0">
              <a:solidFill>
                <a:srgbClr val="002060"/>
              </a:solidFill>
              <a:latin typeface="TV Sans Screen" pitchFamily="2" charset="-18"/>
            </a:endParaRPr>
          </a:p>
          <a:p>
            <a:r>
              <a:rPr lang="cs-CZ" sz="2400" dirty="0" smtClean="0">
                <a:solidFill>
                  <a:srgbClr val="002060"/>
                </a:solidFill>
                <a:latin typeface="TV Sans Screen" pitchFamily="2" charset="-18"/>
              </a:rPr>
              <a:t>Vysoké metriky a masové publikum X nízké metriky a „výběrové“ publikum.</a:t>
            </a:r>
          </a:p>
          <a:p>
            <a:endParaRPr lang="cs-CZ" sz="2400" dirty="0" smtClean="0">
              <a:solidFill>
                <a:srgbClr val="002060"/>
              </a:solidFill>
              <a:latin typeface="TV Sans Screen" pitchFamily="2" charset="-18"/>
            </a:endParaRPr>
          </a:p>
          <a:p>
            <a:pPr algn="ctr"/>
            <a:r>
              <a:rPr lang="cs-CZ" sz="5400" b="1" dirty="0" smtClean="0">
                <a:solidFill>
                  <a:srgbClr val="002060"/>
                </a:solidFill>
                <a:latin typeface="TV Sans Screen" pitchFamily="2" charset="-18"/>
              </a:rPr>
              <a:t>KOMPROMIS	</a:t>
            </a:r>
          </a:p>
          <a:p>
            <a:endParaRPr lang="cs-CZ" sz="2400" dirty="0" smtClean="0">
              <a:solidFill>
                <a:srgbClr val="002060"/>
              </a:solidFill>
              <a:latin typeface="TV Sans Screen" pitchFamily="2" charset="-18"/>
            </a:endParaRPr>
          </a:p>
          <a:p>
            <a:endParaRPr lang="cs-CZ" sz="2400" dirty="0" smtClean="0">
              <a:solidFill>
                <a:srgbClr val="002060"/>
              </a:solidFill>
              <a:latin typeface="TV Sans Screen" pitchFamily="2" charset="-18"/>
            </a:endParaRPr>
          </a:p>
          <a:p>
            <a:endParaRPr lang="cs-CZ" dirty="0"/>
          </a:p>
        </p:txBody>
      </p:sp>
    </p:spTree>
    <p:extLst>
      <p:ext uri="{BB962C8B-B14F-4D97-AF65-F5344CB8AC3E}">
        <p14:creationId xmlns:p14="http://schemas.microsoft.com/office/powerpoint/2010/main" val="32251613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48491" y="441260"/>
            <a:ext cx="11364686" cy="1963871"/>
          </a:xfrm>
        </p:spPr>
        <p:txBody>
          <a:bodyPr>
            <a:normAutofit/>
          </a:bodyPr>
          <a:lstStyle/>
          <a:p>
            <a:r>
              <a:rPr lang="cs-CZ" sz="7200" b="1" dirty="0" smtClean="0">
                <a:solidFill>
                  <a:srgbClr val="002060"/>
                </a:solidFill>
              </a:rPr>
              <a:t>Dilemata seriózního novináře?</a:t>
            </a:r>
            <a:br>
              <a:rPr lang="cs-CZ" sz="7200" b="1" dirty="0" smtClean="0">
                <a:solidFill>
                  <a:srgbClr val="002060"/>
                </a:solidFill>
              </a:rPr>
            </a:br>
            <a:r>
              <a:rPr lang="cs-CZ" sz="3100" b="1" dirty="0" smtClean="0">
                <a:solidFill>
                  <a:srgbClr val="002060"/>
                </a:solidFill>
              </a:rPr>
              <a:t/>
            </a:r>
            <a:br>
              <a:rPr lang="cs-CZ" sz="3100" b="1" dirty="0" smtClean="0">
                <a:solidFill>
                  <a:srgbClr val="002060"/>
                </a:solidFill>
              </a:rPr>
            </a:br>
            <a:endParaRPr lang="cs-CZ" sz="3100" b="1" dirty="0">
              <a:solidFill>
                <a:srgbClr val="002060"/>
              </a:solidFill>
            </a:endParaRPr>
          </a:p>
        </p:txBody>
      </p:sp>
      <p:sp>
        <p:nvSpPr>
          <p:cNvPr id="3" name="Podnadpis 2"/>
          <p:cNvSpPr>
            <a:spLocks noGrp="1"/>
          </p:cNvSpPr>
          <p:nvPr>
            <p:ph type="subTitle" idx="1"/>
          </p:nvPr>
        </p:nvSpPr>
        <p:spPr>
          <a:xfrm>
            <a:off x="1558834" y="1423196"/>
            <a:ext cx="9144000" cy="1655762"/>
          </a:xfrm>
        </p:spPr>
        <p:txBody>
          <a:bodyPr>
            <a:normAutofit/>
          </a:bodyPr>
          <a:lstStyle/>
          <a:p>
            <a:endParaRPr lang="cs-CZ" sz="6000" b="1" dirty="0" smtClean="0"/>
          </a:p>
          <a:p>
            <a:endParaRPr lang="cs-CZ" sz="6000" dirty="0"/>
          </a:p>
        </p:txBody>
      </p:sp>
      <p:sp>
        <p:nvSpPr>
          <p:cNvPr id="5" name="Zástupný symbol pro obsah 2"/>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cs-CZ" b="1" dirty="0" smtClean="0">
                <a:solidFill>
                  <a:srgbClr val="002060"/>
                </a:solidFill>
                <a:latin typeface="TV Sans Screen" pitchFamily="2" charset="-18"/>
              </a:rPr>
              <a:t>Jak dosáhnout kompromisu?</a:t>
            </a:r>
          </a:p>
          <a:p>
            <a:pPr algn="l"/>
            <a:endParaRPr lang="cs-CZ" dirty="0" smtClean="0">
              <a:solidFill>
                <a:srgbClr val="002060"/>
              </a:solidFill>
              <a:latin typeface="TV Sans Screen" pitchFamily="2" charset="-18"/>
            </a:endParaRPr>
          </a:p>
          <a:p>
            <a:pPr algn="l"/>
            <a:r>
              <a:rPr lang="cs-CZ" dirty="0" smtClean="0">
                <a:solidFill>
                  <a:srgbClr val="002060"/>
                </a:solidFill>
                <a:latin typeface="TV Sans Screen" pitchFamily="2" charset="-18"/>
              </a:rPr>
              <a:t>- rychlost, přehled, instinkt</a:t>
            </a:r>
          </a:p>
          <a:p>
            <a:pPr algn="l"/>
            <a:r>
              <a:rPr lang="cs-CZ" dirty="0" smtClean="0">
                <a:solidFill>
                  <a:srgbClr val="002060"/>
                </a:solidFill>
                <a:latin typeface="TV Sans Screen" pitchFamily="2" charset="-18"/>
              </a:rPr>
              <a:t>- stručně, jasně, přehledně</a:t>
            </a:r>
          </a:p>
          <a:p>
            <a:pPr algn="l"/>
            <a:r>
              <a:rPr lang="cs-CZ" dirty="0" smtClean="0">
                <a:solidFill>
                  <a:srgbClr val="002060"/>
                </a:solidFill>
                <a:latin typeface="TV Sans Screen" pitchFamily="2" charset="-18"/>
              </a:rPr>
              <a:t>- první věta, první fotka, první záběr</a:t>
            </a:r>
          </a:p>
          <a:p>
            <a:pPr algn="l"/>
            <a:r>
              <a:rPr lang="cs-CZ" dirty="0" smtClean="0">
                <a:solidFill>
                  <a:srgbClr val="002060"/>
                </a:solidFill>
                <a:latin typeface="TV Sans Screen" pitchFamily="2" charset="-18"/>
              </a:rPr>
              <a:t>- stereotyp je největší nepřítel</a:t>
            </a:r>
          </a:p>
          <a:p>
            <a:pPr algn="l"/>
            <a:r>
              <a:rPr lang="cs-CZ" dirty="0" smtClean="0">
                <a:solidFill>
                  <a:srgbClr val="002060"/>
                </a:solidFill>
                <a:latin typeface="TV Sans Screen" pitchFamily="2" charset="-18"/>
              </a:rPr>
              <a:t>- autor jako první čtenář a kritik</a:t>
            </a:r>
          </a:p>
          <a:p>
            <a:pPr algn="l"/>
            <a:r>
              <a:rPr lang="cs-CZ" dirty="0" smtClean="0">
                <a:solidFill>
                  <a:srgbClr val="002060"/>
                </a:solidFill>
                <a:latin typeface="TV Sans Screen" pitchFamily="2" charset="-18"/>
              </a:rPr>
              <a:t>- ano atraktivita a poutavost, ne bulvár</a:t>
            </a:r>
          </a:p>
          <a:p>
            <a:pPr algn="l"/>
            <a:r>
              <a:rPr lang="cs-CZ" dirty="0" smtClean="0">
                <a:solidFill>
                  <a:srgbClr val="002060"/>
                </a:solidFill>
                <a:latin typeface="TV Sans Screen" pitchFamily="2" charset="-18"/>
              </a:rPr>
              <a:t>- naplněnost, pravidelnost, předvídatelnost</a:t>
            </a:r>
            <a:endParaRPr lang="cs-CZ" dirty="0">
              <a:solidFill>
                <a:srgbClr val="002060"/>
              </a:solidFill>
              <a:latin typeface="TV Sans Screen" pitchFamily="2" charset="-18"/>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2687" y="1825625"/>
            <a:ext cx="4360802" cy="2900387"/>
          </a:xfrm>
          <a:prstGeom prst="rect">
            <a:avLst/>
          </a:prstGeom>
        </p:spPr>
      </p:pic>
    </p:spTree>
    <p:extLst>
      <p:ext uri="{BB962C8B-B14F-4D97-AF65-F5344CB8AC3E}">
        <p14:creationId xmlns:p14="http://schemas.microsoft.com/office/powerpoint/2010/main" val="1208303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48491" y="441260"/>
            <a:ext cx="11364686" cy="1963871"/>
          </a:xfrm>
        </p:spPr>
        <p:txBody>
          <a:bodyPr>
            <a:normAutofit/>
          </a:bodyPr>
          <a:lstStyle/>
          <a:p>
            <a:r>
              <a:rPr lang="cs-CZ" sz="7200" b="1" dirty="0" smtClean="0">
                <a:solidFill>
                  <a:srgbClr val="002060"/>
                </a:solidFill>
              </a:rPr>
              <a:t>Úkol – povinný/dobrovolný</a:t>
            </a:r>
            <a:br>
              <a:rPr lang="cs-CZ" sz="7200" b="1" dirty="0" smtClean="0">
                <a:solidFill>
                  <a:srgbClr val="002060"/>
                </a:solidFill>
              </a:rPr>
            </a:br>
            <a:r>
              <a:rPr lang="cs-CZ" sz="3100" b="1" dirty="0" smtClean="0">
                <a:solidFill>
                  <a:srgbClr val="002060"/>
                </a:solidFill>
              </a:rPr>
              <a:t/>
            </a:r>
            <a:br>
              <a:rPr lang="cs-CZ" sz="3100" b="1" dirty="0" smtClean="0">
                <a:solidFill>
                  <a:srgbClr val="002060"/>
                </a:solidFill>
              </a:rPr>
            </a:br>
            <a:endParaRPr lang="cs-CZ" sz="3100" b="1" dirty="0">
              <a:solidFill>
                <a:srgbClr val="002060"/>
              </a:solidFill>
            </a:endParaRPr>
          </a:p>
        </p:txBody>
      </p:sp>
      <p:sp>
        <p:nvSpPr>
          <p:cNvPr id="3" name="Podnadpis 2"/>
          <p:cNvSpPr>
            <a:spLocks noGrp="1"/>
          </p:cNvSpPr>
          <p:nvPr>
            <p:ph type="subTitle" idx="1"/>
          </p:nvPr>
        </p:nvSpPr>
        <p:spPr>
          <a:xfrm>
            <a:off x="1558834" y="1423196"/>
            <a:ext cx="9144000" cy="1655762"/>
          </a:xfrm>
        </p:spPr>
        <p:txBody>
          <a:bodyPr>
            <a:normAutofit/>
          </a:bodyPr>
          <a:lstStyle/>
          <a:p>
            <a:endParaRPr lang="cs-CZ" sz="6000" b="1" dirty="0" smtClean="0"/>
          </a:p>
          <a:p>
            <a:endParaRPr lang="cs-CZ" sz="6000" dirty="0"/>
          </a:p>
        </p:txBody>
      </p:sp>
      <p:sp>
        <p:nvSpPr>
          <p:cNvPr id="6" name="Zástupný symbol pro obsah 2"/>
          <p:cNvSpPr txBox="1">
            <a:spLocks/>
          </p:cNvSpPr>
          <p:nvPr/>
        </p:nvSpPr>
        <p:spPr>
          <a:xfrm>
            <a:off x="838200" y="1825625"/>
            <a:ext cx="10515600" cy="49235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cs-CZ" b="1" dirty="0" smtClean="0">
                <a:solidFill>
                  <a:srgbClr val="002060"/>
                </a:solidFill>
                <a:latin typeface="TV Sans Screen" pitchFamily="2" charset="-18"/>
              </a:rPr>
              <a:t>Krátký zpravodajský příspěvek </a:t>
            </a:r>
            <a:r>
              <a:rPr lang="cs-CZ" dirty="0" smtClean="0">
                <a:solidFill>
                  <a:srgbClr val="002060"/>
                </a:solidFill>
                <a:latin typeface="TV Sans Screen" pitchFamily="2" charset="-18"/>
              </a:rPr>
              <a:t>– popisek </a:t>
            </a:r>
            <a:r>
              <a:rPr lang="en-US" dirty="0" smtClean="0">
                <a:solidFill>
                  <a:srgbClr val="002060"/>
                </a:solidFill>
                <a:latin typeface="TV Sans Screen" pitchFamily="2" charset="-18"/>
              </a:rPr>
              <a:t>+</a:t>
            </a:r>
            <a:r>
              <a:rPr lang="cs-CZ" dirty="0" smtClean="0">
                <a:solidFill>
                  <a:srgbClr val="002060"/>
                </a:solidFill>
                <a:latin typeface="TV Sans Screen" pitchFamily="2" charset="-18"/>
              </a:rPr>
              <a:t> fotka, video, </a:t>
            </a:r>
            <a:r>
              <a:rPr lang="cs-CZ" dirty="0" err="1" smtClean="0">
                <a:solidFill>
                  <a:srgbClr val="002060"/>
                </a:solidFill>
                <a:latin typeface="TV Sans Screen" pitchFamily="2" charset="-18"/>
              </a:rPr>
              <a:t>infovideo</a:t>
            </a:r>
            <a:r>
              <a:rPr lang="cs-CZ" dirty="0" smtClean="0">
                <a:solidFill>
                  <a:srgbClr val="002060"/>
                </a:solidFill>
                <a:latin typeface="TV Sans Screen" pitchFamily="2" charset="-18"/>
              </a:rPr>
              <a:t>.</a:t>
            </a:r>
          </a:p>
          <a:p>
            <a:pPr algn="l"/>
            <a:r>
              <a:rPr lang="cs-CZ" dirty="0" smtClean="0">
                <a:solidFill>
                  <a:srgbClr val="002060"/>
                </a:solidFill>
                <a:latin typeface="TV Sans Screen" pitchFamily="2" charset="-18"/>
              </a:rPr>
              <a:t>Částečná nadčasovost, aby uveřejnění nebylo vázáno na konkrétní den. Reálné události/situace.</a:t>
            </a:r>
          </a:p>
          <a:p>
            <a:pPr algn="l"/>
            <a:r>
              <a:rPr lang="cs-CZ" dirty="0" smtClean="0">
                <a:solidFill>
                  <a:srgbClr val="002060"/>
                </a:solidFill>
                <a:latin typeface="TV Sans Screen" pitchFamily="2" charset="-18"/>
              </a:rPr>
              <a:t>Budu publikovat na Stisk Online.</a:t>
            </a:r>
          </a:p>
          <a:p>
            <a:pPr algn="l"/>
            <a:endParaRPr lang="cs-CZ" dirty="0" smtClean="0">
              <a:solidFill>
                <a:srgbClr val="002060"/>
              </a:solidFill>
              <a:latin typeface="TV Sans Screen" pitchFamily="2" charset="-18"/>
            </a:endParaRPr>
          </a:p>
          <a:p>
            <a:pPr algn="l"/>
            <a:r>
              <a:rPr lang="cs-CZ" b="1" u="sng" dirty="0" smtClean="0">
                <a:solidFill>
                  <a:srgbClr val="002060"/>
                </a:solidFill>
                <a:latin typeface="TV Sans Screen" pitchFamily="2" charset="-18"/>
              </a:rPr>
              <a:t>Povinné pro:</a:t>
            </a:r>
          </a:p>
          <a:p>
            <a:pPr algn="l"/>
            <a:r>
              <a:rPr lang="cs-CZ" dirty="0" smtClean="0">
                <a:solidFill>
                  <a:srgbClr val="002060"/>
                </a:solidFill>
                <a:latin typeface="TV Sans Screen" pitchFamily="2" charset="-18"/>
              </a:rPr>
              <a:t>Karolína Kučerová, Petr Zedník – do neděle 5.3. 17:00</a:t>
            </a:r>
          </a:p>
          <a:p>
            <a:pPr algn="l"/>
            <a:r>
              <a:rPr lang="cs-CZ" dirty="0" smtClean="0">
                <a:solidFill>
                  <a:srgbClr val="002060"/>
                </a:solidFill>
                <a:latin typeface="TV Sans Screen" pitchFamily="2" charset="-18"/>
              </a:rPr>
              <a:t>Monika Krejsová – do pondělí 6.3. 17:00</a:t>
            </a:r>
          </a:p>
          <a:p>
            <a:pPr algn="l"/>
            <a:r>
              <a:rPr lang="cs-CZ" dirty="0" smtClean="0">
                <a:solidFill>
                  <a:srgbClr val="002060"/>
                </a:solidFill>
                <a:latin typeface="TV Sans Screen" pitchFamily="2" charset="-18"/>
              </a:rPr>
              <a:t>Linda </a:t>
            </a:r>
            <a:r>
              <a:rPr lang="cs-CZ" dirty="0" err="1" smtClean="0">
                <a:solidFill>
                  <a:srgbClr val="002060"/>
                </a:solidFill>
                <a:latin typeface="TV Sans Screen" pitchFamily="2" charset="-18"/>
              </a:rPr>
              <a:t>Fribertová</a:t>
            </a:r>
            <a:r>
              <a:rPr lang="cs-CZ" dirty="0" smtClean="0">
                <a:solidFill>
                  <a:srgbClr val="002060"/>
                </a:solidFill>
                <a:latin typeface="TV Sans Screen" pitchFamily="2" charset="-18"/>
              </a:rPr>
              <a:t>, Matěj </a:t>
            </a:r>
            <a:r>
              <a:rPr lang="cs-CZ" dirty="0" err="1" smtClean="0">
                <a:solidFill>
                  <a:srgbClr val="002060"/>
                </a:solidFill>
                <a:latin typeface="TV Sans Screen" pitchFamily="2" charset="-18"/>
              </a:rPr>
              <a:t>Žabčík</a:t>
            </a:r>
            <a:r>
              <a:rPr lang="cs-CZ" dirty="0" smtClean="0">
                <a:solidFill>
                  <a:srgbClr val="002060"/>
                </a:solidFill>
                <a:latin typeface="TV Sans Screen" pitchFamily="2" charset="-18"/>
              </a:rPr>
              <a:t> – do úterý 7.3. 17:00</a:t>
            </a:r>
          </a:p>
          <a:p>
            <a:pPr algn="l"/>
            <a:r>
              <a:rPr lang="cs-CZ" dirty="0" smtClean="0">
                <a:solidFill>
                  <a:srgbClr val="002060"/>
                </a:solidFill>
                <a:latin typeface="TV Sans Screen" pitchFamily="2" charset="-18"/>
              </a:rPr>
              <a:t>Lukáš Ludva - do středy 8.3. 17:00 – ostatní dobrovolně, ale taky do středy 8.3. 17:00</a:t>
            </a:r>
          </a:p>
          <a:p>
            <a:pPr algn="l"/>
            <a:endParaRPr lang="cs-CZ" dirty="0">
              <a:solidFill>
                <a:srgbClr val="002060"/>
              </a:solidFill>
              <a:latin typeface="TV Sans Screen" pitchFamily="2" charset="-18"/>
            </a:endParaRPr>
          </a:p>
        </p:txBody>
      </p:sp>
    </p:spTree>
    <p:extLst>
      <p:ext uri="{BB962C8B-B14F-4D97-AF65-F5344CB8AC3E}">
        <p14:creationId xmlns:p14="http://schemas.microsoft.com/office/powerpoint/2010/main" val="2607440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61405" y="332313"/>
            <a:ext cx="11364686" cy="1335289"/>
          </a:xfrm>
        </p:spPr>
        <p:txBody>
          <a:bodyPr>
            <a:normAutofit fontScale="90000"/>
          </a:bodyPr>
          <a:lstStyle/>
          <a:p>
            <a:r>
              <a:rPr lang="cs-CZ" sz="7200" b="1" dirty="0" smtClean="0">
                <a:solidFill>
                  <a:srgbClr val="002060"/>
                </a:solidFill>
              </a:rPr>
              <a:t>Co vás zaujalo?</a:t>
            </a:r>
            <a:r>
              <a:rPr lang="cs-CZ" sz="3100" b="1" dirty="0" smtClean="0">
                <a:solidFill>
                  <a:srgbClr val="002060"/>
                </a:solidFill>
              </a:rPr>
              <a:t/>
            </a:r>
            <a:br>
              <a:rPr lang="cs-CZ" sz="3100" b="1" dirty="0" smtClean="0">
                <a:solidFill>
                  <a:srgbClr val="002060"/>
                </a:solidFill>
              </a:rPr>
            </a:br>
            <a:endParaRPr lang="cs-CZ" sz="3100" b="1" dirty="0">
              <a:solidFill>
                <a:srgbClr val="002060"/>
              </a:solidFill>
            </a:endParaRPr>
          </a:p>
        </p:txBody>
      </p:sp>
      <p:sp>
        <p:nvSpPr>
          <p:cNvPr id="3" name="Podnadpis 2"/>
          <p:cNvSpPr>
            <a:spLocks noGrp="1"/>
          </p:cNvSpPr>
          <p:nvPr>
            <p:ph type="subTitle" idx="1"/>
          </p:nvPr>
        </p:nvSpPr>
        <p:spPr>
          <a:xfrm>
            <a:off x="1558834" y="1423196"/>
            <a:ext cx="9144000" cy="1655762"/>
          </a:xfrm>
        </p:spPr>
        <p:txBody>
          <a:bodyPr>
            <a:normAutofit/>
          </a:bodyPr>
          <a:lstStyle/>
          <a:p>
            <a:endParaRPr lang="cs-CZ" sz="6000" b="1" dirty="0" smtClean="0"/>
          </a:p>
          <a:p>
            <a:endParaRPr lang="cs-CZ" sz="6000" dirty="0"/>
          </a:p>
        </p:txBody>
      </p:sp>
      <p:sp>
        <p:nvSpPr>
          <p:cNvPr id="4" name="TextovéPole 3"/>
          <p:cNvSpPr txBox="1"/>
          <p:nvPr/>
        </p:nvSpPr>
        <p:spPr>
          <a:xfrm>
            <a:off x="748937" y="1284425"/>
            <a:ext cx="10763794" cy="6186309"/>
          </a:xfrm>
          <a:prstGeom prst="rect">
            <a:avLst/>
          </a:prstGeom>
          <a:noFill/>
        </p:spPr>
        <p:txBody>
          <a:bodyPr wrap="square" rtlCol="0">
            <a:spAutoFit/>
          </a:bodyPr>
          <a:lstStyle/>
          <a:p>
            <a:r>
              <a:rPr lang="cs-CZ" dirty="0" smtClean="0">
                <a:solidFill>
                  <a:srgbClr val="002060"/>
                </a:solidFill>
              </a:rPr>
              <a:t>Martin Vojtíšek - </a:t>
            </a:r>
            <a:r>
              <a:rPr lang="cs-CZ" dirty="0" smtClean="0">
                <a:solidFill>
                  <a:srgbClr val="002060"/>
                </a:solidFill>
                <a:hlinkClick r:id="rId2"/>
              </a:rPr>
              <a:t>https://www.idnes.cz/zpravy/domaci/jiri-paroubek-navrat-pollitika-nespokojeni-volby.A230223_115331_domaci_bro</a:t>
            </a:r>
            <a:r>
              <a:rPr lang="cs-CZ" dirty="0" smtClean="0">
                <a:solidFill>
                  <a:srgbClr val="002060"/>
                </a:solidFill>
              </a:rPr>
              <a:t> - téma</a:t>
            </a:r>
          </a:p>
          <a:p>
            <a:r>
              <a:rPr lang="cs-CZ" dirty="0" smtClean="0">
                <a:solidFill>
                  <a:srgbClr val="002060"/>
                </a:solidFill>
              </a:rPr>
              <a:t>Veronika Michalčíková - </a:t>
            </a:r>
            <a:r>
              <a:rPr lang="cs-CZ" dirty="0" smtClean="0">
                <a:solidFill>
                  <a:srgbClr val="002060"/>
                </a:solidFill>
                <a:hlinkClick r:id="rId3"/>
              </a:rPr>
              <a:t>https://www.instagram.com/p/Cosl2BrLHLF/</a:t>
            </a:r>
            <a:r>
              <a:rPr lang="cs-CZ" dirty="0" smtClean="0">
                <a:solidFill>
                  <a:srgbClr val="002060"/>
                </a:solidFill>
              </a:rPr>
              <a:t> - výrazné fotografie</a:t>
            </a:r>
          </a:p>
          <a:p>
            <a:r>
              <a:rPr lang="cs-CZ" dirty="0" smtClean="0">
                <a:solidFill>
                  <a:srgbClr val="002060"/>
                </a:solidFill>
              </a:rPr>
              <a:t>Magdalena Blažková - </a:t>
            </a:r>
            <a:r>
              <a:rPr lang="cs-CZ" dirty="0" smtClean="0">
                <a:solidFill>
                  <a:srgbClr val="002060"/>
                </a:solidFill>
                <a:hlinkClick r:id="rId4"/>
              </a:rPr>
              <a:t>https://www.facebook.com/watch/?v=559215632834352</a:t>
            </a:r>
            <a:r>
              <a:rPr lang="cs-CZ" dirty="0" smtClean="0">
                <a:solidFill>
                  <a:srgbClr val="002060"/>
                </a:solidFill>
              </a:rPr>
              <a:t> – neobvyklý formát, důležité téma, pestrost formátů?</a:t>
            </a:r>
          </a:p>
          <a:p>
            <a:r>
              <a:rPr lang="cs-CZ" dirty="0" smtClean="0">
                <a:solidFill>
                  <a:srgbClr val="002060"/>
                </a:solidFill>
              </a:rPr>
              <a:t>Nicole Piňosová - </a:t>
            </a:r>
            <a:r>
              <a:rPr lang="cs-CZ" dirty="0" smtClean="0">
                <a:solidFill>
                  <a:srgbClr val="002060"/>
                </a:solidFill>
                <a:hlinkClick r:id="rId5"/>
              </a:rPr>
              <a:t>https://www.instagram.com/p/CpNZ-3qof43/</a:t>
            </a:r>
            <a:r>
              <a:rPr lang="cs-CZ" dirty="0" smtClean="0">
                <a:solidFill>
                  <a:srgbClr val="002060"/>
                </a:solidFill>
              </a:rPr>
              <a:t> - osobní příběh, informační rozšíření</a:t>
            </a:r>
          </a:p>
          <a:p>
            <a:r>
              <a:rPr lang="cs-CZ" dirty="0" smtClean="0">
                <a:solidFill>
                  <a:srgbClr val="002060"/>
                </a:solidFill>
              </a:rPr>
              <a:t>Adéla Petrová - </a:t>
            </a:r>
            <a:r>
              <a:rPr lang="cs-CZ" dirty="0" smtClean="0">
                <a:solidFill>
                  <a:srgbClr val="002060"/>
                </a:solidFill>
                <a:hlinkClick r:id="rId6"/>
              </a:rPr>
              <a:t>https://www.instagram.com/p/CpNBu9Rr7XL/</a:t>
            </a:r>
            <a:r>
              <a:rPr lang="cs-CZ" dirty="0" smtClean="0">
                <a:solidFill>
                  <a:srgbClr val="002060"/>
                </a:solidFill>
              </a:rPr>
              <a:t> - stručně podána informace, regionální kontext</a:t>
            </a:r>
          </a:p>
          <a:p>
            <a:r>
              <a:rPr lang="cs-CZ" dirty="0" smtClean="0">
                <a:solidFill>
                  <a:srgbClr val="002060"/>
                </a:solidFill>
              </a:rPr>
              <a:t>Benjamín </a:t>
            </a:r>
            <a:r>
              <a:rPr lang="cs-CZ" dirty="0" err="1" smtClean="0">
                <a:solidFill>
                  <a:srgbClr val="002060"/>
                </a:solidFill>
              </a:rPr>
              <a:t>Redaj</a:t>
            </a:r>
            <a:r>
              <a:rPr lang="cs-CZ" dirty="0" smtClean="0">
                <a:solidFill>
                  <a:srgbClr val="002060"/>
                </a:solidFill>
              </a:rPr>
              <a:t> - </a:t>
            </a:r>
            <a:r>
              <a:rPr lang="cs-CZ" dirty="0" smtClean="0">
                <a:solidFill>
                  <a:srgbClr val="002060"/>
                </a:solidFill>
                <a:hlinkClick r:id="rId7"/>
              </a:rPr>
              <a:t>https://twitter.com/enkocz/status/1628875679306579969?s=46&amp;t=pjvJXOQpdWGUVNrtZTLzGg</a:t>
            </a:r>
            <a:r>
              <a:rPr lang="cs-CZ" dirty="0" smtClean="0">
                <a:solidFill>
                  <a:srgbClr val="002060"/>
                </a:solidFill>
              </a:rPr>
              <a:t> – titulek</a:t>
            </a:r>
          </a:p>
          <a:p>
            <a:r>
              <a:rPr lang="cs-CZ" dirty="0" smtClean="0">
                <a:solidFill>
                  <a:srgbClr val="002060"/>
                </a:solidFill>
              </a:rPr>
              <a:t>Marie </a:t>
            </a:r>
            <a:r>
              <a:rPr lang="cs-CZ" dirty="0" err="1" smtClean="0">
                <a:solidFill>
                  <a:srgbClr val="002060"/>
                </a:solidFill>
              </a:rPr>
              <a:t>Dámková</a:t>
            </a:r>
            <a:r>
              <a:rPr lang="cs-CZ" dirty="0" smtClean="0">
                <a:solidFill>
                  <a:srgbClr val="002060"/>
                </a:solidFill>
              </a:rPr>
              <a:t> - </a:t>
            </a:r>
            <a:r>
              <a:rPr lang="cs-CZ" dirty="0" smtClean="0">
                <a:solidFill>
                  <a:srgbClr val="002060"/>
                </a:solidFill>
                <a:hlinkClick r:id="rId8"/>
              </a:rPr>
              <a:t>https://www.instagram.com/reel/CofCgb1ACcU/</a:t>
            </a:r>
            <a:r>
              <a:rPr lang="cs-CZ" dirty="0" smtClean="0">
                <a:solidFill>
                  <a:srgbClr val="002060"/>
                </a:solidFill>
              </a:rPr>
              <a:t> - jednoduchost, grafika</a:t>
            </a:r>
          </a:p>
          <a:p>
            <a:r>
              <a:rPr lang="cs-CZ" dirty="0" smtClean="0">
                <a:solidFill>
                  <a:srgbClr val="002060"/>
                </a:solidFill>
              </a:rPr>
              <a:t>Ondřej </a:t>
            </a:r>
            <a:r>
              <a:rPr lang="cs-CZ" dirty="0" err="1" smtClean="0">
                <a:solidFill>
                  <a:srgbClr val="002060"/>
                </a:solidFill>
              </a:rPr>
              <a:t>Kolajta</a:t>
            </a:r>
            <a:r>
              <a:rPr lang="cs-CZ" dirty="0" smtClean="0">
                <a:solidFill>
                  <a:srgbClr val="002060"/>
                </a:solidFill>
              </a:rPr>
              <a:t> - </a:t>
            </a:r>
            <a:r>
              <a:rPr lang="cs-CZ" dirty="0" smtClean="0">
                <a:solidFill>
                  <a:srgbClr val="002060"/>
                </a:solidFill>
                <a:hlinkClick r:id="rId9"/>
              </a:rPr>
              <a:t>https://www.instagram.com/p/CpPjPoQIook</a:t>
            </a:r>
            <a:r>
              <a:rPr lang="cs-CZ" dirty="0" smtClean="0">
                <a:solidFill>
                  <a:srgbClr val="002060"/>
                </a:solidFill>
              </a:rPr>
              <a:t> - dobrá zpráva</a:t>
            </a:r>
          </a:p>
          <a:p>
            <a:r>
              <a:rPr lang="cs-CZ" dirty="0" smtClean="0">
                <a:solidFill>
                  <a:srgbClr val="002060"/>
                </a:solidFill>
              </a:rPr>
              <a:t>Pavlína Filoušová -  </a:t>
            </a:r>
            <a:r>
              <a:rPr lang="cs-CZ" dirty="0" smtClean="0">
                <a:solidFill>
                  <a:srgbClr val="002060"/>
                </a:solidFill>
                <a:hlinkClick r:id="rId10"/>
              </a:rPr>
              <a:t>https://www.instagram.com/reel/CpM9yobtGLc/</a:t>
            </a:r>
            <a:r>
              <a:rPr lang="cs-CZ" dirty="0" smtClean="0">
                <a:solidFill>
                  <a:srgbClr val="002060"/>
                </a:solidFill>
              </a:rPr>
              <a:t> - barvy</a:t>
            </a:r>
          </a:p>
          <a:p>
            <a:r>
              <a:rPr lang="cs-CZ" dirty="0" smtClean="0">
                <a:solidFill>
                  <a:srgbClr val="002060"/>
                </a:solidFill>
              </a:rPr>
              <a:t>Runa Koblihová - </a:t>
            </a:r>
            <a:r>
              <a:rPr lang="cs-CZ" dirty="0" smtClean="0">
                <a:solidFill>
                  <a:srgbClr val="002060"/>
                </a:solidFill>
                <a:hlinkClick r:id="rId11"/>
              </a:rPr>
              <a:t>https://www.instagram.com/reel/CpCW1HrNdI6/</a:t>
            </a:r>
            <a:r>
              <a:rPr lang="cs-CZ" dirty="0" smtClean="0">
                <a:solidFill>
                  <a:srgbClr val="002060"/>
                </a:solidFill>
              </a:rPr>
              <a:t> - dynamika, údernost</a:t>
            </a:r>
          </a:p>
          <a:p>
            <a:r>
              <a:rPr lang="cs-CZ" dirty="0" smtClean="0">
                <a:solidFill>
                  <a:srgbClr val="002060"/>
                </a:solidFill>
              </a:rPr>
              <a:t>Sára Schmidtová - </a:t>
            </a:r>
            <a:r>
              <a:rPr lang="cs-CZ" dirty="0" smtClean="0">
                <a:solidFill>
                  <a:srgbClr val="002060"/>
                </a:solidFill>
                <a:hlinkClick r:id="rId12"/>
              </a:rPr>
              <a:t>https://www.facebook.com/watch/?v=163113769848345</a:t>
            </a:r>
            <a:r>
              <a:rPr lang="cs-CZ" dirty="0" smtClean="0">
                <a:solidFill>
                  <a:srgbClr val="002060"/>
                </a:solidFill>
              </a:rPr>
              <a:t> – první věta, kuriózní situace</a:t>
            </a:r>
          </a:p>
          <a:p>
            <a:r>
              <a:rPr lang="cs-CZ" dirty="0" smtClean="0">
                <a:solidFill>
                  <a:srgbClr val="002060"/>
                </a:solidFill>
              </a:rPr>
              <a:t>Natálie Nečasová - </a:t>
            </a:r>
            <a:r>
              <a:rPr lang="cs-CZ" dirty="0" smtClean="0">
                <a:solidFill>
                  <a:srgbClr val="002060"/>
                </a:solidFill>
                <a:hlinkClick r:id="rId13"/>
              </a:rPr>
              <a:t>https://www.facebook.com/watch/?v=1843068942734539</a:t>
            </a:r>
            <a:r>
              <a:rPr lang="cs-CZ" dirty="0" smtClean="0">
                <a:solidFill>
                  <a:srgbClr val="002060"/>
                </a:solidFill>
              </a:rPr>
              <a:t> – retro</a:t>
            </a:r>
          </a:p>
          <a:p>
            <a:r>
              <a:rPr lang="cs-CZ" dirty="0" smtClean="0">
                <a:solidFill>
                  <a:srgbClr val="002060"/>
                </a:solidFill>
              </a:rPr>
              <a:t>Barbora Kolářová - </a:t>
            </a:r>
            <a:r>
              <a:rPr lang="cs-CZ" dirty="0" smtClean="0">
                <a:solidFill>
                  <a:srgbClr val="002060"/>
                </a:solidFill>
                <a:hlinkClick r:id="rId14"/>
              </a:rPr>
              <a:t>https://www.instagram.com/reel/CpNWL1YrGJl/</a:t>
            </a:r>
            <a:r>
              <a:rPr lang="cs-CZ" dirty="0" smtClean="0">
                <a:solidFill>
                  <a:srgbClr val="002060"/>
                </a:solidFill>
              </a:rPr>
              <a:t> - atraktivní téma záchranářů</a:t>
            </a:r>
          </a:p>
          <a:p>
            <a:r>
              <a:rPr lang="cs-CZ" dirty="0">
                <a:solidFill>
                  <a:srgbClr val="002060"/>
                </a:solidFill>
              </a:rPr>
              <a:t>Lukáš Ludva - </a:t>
            </a:r>
            <a:r>
              <a:rPr lang="cs-CZ" dirty="0">
                <a:solidFill>
                  <a:srgbClr val="002060"/>
                </a:solidFill>
                <a:hlinkClick r:id="rId15"/>
              </a:rPr>
              <a:t>https://www.instagram.com/p/CpDcOTgOVyn</a:t>
            </a:r>
            <a:r>
              <a:rPr lang="cs-CZ" dirty="0" smtClean="0">
                <a:solidFill>
                  <a:srgbClr val="002060"/>
                </a:solidFill>
                <a:hlinkClick r:id="rId15"/>
              </a:rPr>
              <a:t>/</a:t>
            </a:r>
            <a:r>
              <a:rPr lang="cs-CZ" dirty="0" smtClean="0">
                <a:solidFill>
                  <a:srgbClr val="002060"/>
                </a:solidFill>
              </a:rPr>
              <a:t> - originalita, jednoduchost, naléhavost.</a:t>
            </a:r>
          </a:p>
          <a:p>
            <a:r>
              <a:rPr lang="cs-CZ" dirty="0">
                <a:solidFill>
                  <a:srgbClr val="002060"/>
                </a:solidFill>
              </a:rPr>
              <a:t>Monika Krejsová - </a:t>
            </a:r>
            <a:r>
              <a:rPr lang="cs-CZ" dirty="0">
                <a:solidFill>
                  <a:srgbClr val="002060"/>
                </a:solidFill>
                <a:hlinkClick r:id="rId16"/>
              </a:rPr>
              <a:t>https://www.tiktok.com/@</a:t>
            </a:r>
            <a:r>
              <a:rPr lang="cs-CZ" dirty="0" smtClean="0">
                <a:solidFill>
                  <a:srgbClr val="002060"/>
                </a:solidFill>
                <a:hlinkClick r:id="rId16"/>
              </a:rPr>
              <a:t>regionyct/video/7197458666386148614</a:t>
            </a:r>
            <a:r>
              <a:rPr lang="cs-CZ" dirty="0" smtClean="0">
                <a:solidFill>
                  <a:srgbClr val="002060"/>
                </a:solidFill>
              </a:rPr>
              <a:t> </a:t>
            </a:r>
            <a:r>
              <a:rPr lang="cs-CZ" smtClean="0">
                <a:solidFill>
                  <a:srgbClr val="002060"/>
                </a:solidFill>
              </a:rPr>
              <a:t>- vtipné</a:t>
            </a:r>
            <a:endParaRPr lang="cs-CZ" dirty="0" smtClean="0">
              <a:solidFill>
                <a:srgbClr val="002060"/>
              </a:solidFill>
            </a:endParaRPr>
          </a:p>
          <a:p>
            <a:endParaRPr lang="cs-CZ" dirty="0" smtClean="0"/>
          </a:p>
          <a:p>
            <a:endParaRPr lang="cs-CZ" dirty="0" smtClean="0"/>
          </a:p>
          <a:p>
            <a:endParaRPr lang="cs-CZ" dirty="0" smtClean="0"/>
          </a:p>
          <a:p>
            <a:endParaRPr lang="cs-CZ" dirty="0"/>
          </a:p>
        </p:txBody>
      </p:sp>
    </p:spTree>
    <p:extLst>
      <p:ext uri="{BB962C8B-B14F-4D97-AF65-F5344CB8AC3E}">
        <p14:creationId xmlns:p14="http://schemas.microsoft.com/office/powerpoint/2010/main" val="6340129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43988" y="441260"/>
            <a:ext cx="11364686" cy="1963871"/>
          </a:xfrm>
        </p:spPr>
        <p:txBody>
          <a:bodyPr>
            <a:normAutofit/>
          </a:bodyPr>
          <a:lstStyle/>
          <a:p>
            <a:r>
              <a:rPr lang="cs-CZ" sz="7200" b="1" dirty="0" smtClean="0">
                <a:solidFill>
                  <a:srgbClr val="002060"/>
                </a:solidFill>
              </a:rPr>
              <a:t>Základy úspěchu na sítích</a:t>
            </a:r>
            <a:br>
              <a:rPr lang="cs-CZ" sz="7200" b="1" dirty="0" smtClean="0">
                <a:solidFill>
                  <a:srgbClr val="002060"/>
                </a:solidFill>
              </a:rPr>
            </a:br>
            <a:r>
              <a:rPr lang="cs-CZ" sz="3100" b="1" dirty="0" smtClean="0">
                <a:solidFill>
                  <a:srgbClr val="002060"/>
                </a:solidFill>
              </a:rPr>
              <a:t/>
            </a:r>
            <a:br>
              <a:rPr lang="cs-CZ" sz="3100" b="1" dirty="0" smtClean="0">
                <a:solidFill>
                  <a:srgbClr val="002060"/>
                </a:solidFill>
              </a:rPr>
            </a:br>
            <a:endParaRPr lang="cs-CZ" sz="3100" b="1" dirty="0">
              <a:solidFill>
                <a:srgbClr val="002060"/>
              </a:solidFill>
            </a:endParaRPr>
          </a:p>
        </p:txBody>
      </p:sp>
      <p:sp>
        <p:nvSpPr>
          <p:cNvPr id="3" name="Podnadpis 2"/>
          <p:cNvSpPr>
            <a:spLocks noGrp="1"/>
          </p:cNvSpPr>
          <p:nvPr>
            <p:ph type="subTitle" idx="1"/>
          </p:nvPr>
        </p:nvSpPr>
        <p:spPr>
          <a:xfrm>
            <a:off x="1558834" y="1423196"/>
            <a:ext cx="9144000" cy="1655762"/>
          </a:xfrm>
        </p:spPr>
        <p:txBody>
          <a:bodyPr>
            <a:normAutofit/>
          </a:bodyPr>
          <a:lstStyle/>
          <a:p>
            <a:endParaRPr lang="cs-CZ" sz="6000" b="1" dirty="0" smtClean="0"/>
          </a:p>
          <a:p>
            <a:endParaRPr lang="cs-CZ" sz="6000" dirty="0"/>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4752" y="1787509"/>
            <a:ext cx="3395188" cy="2171505"/>
          </a:xfrm>
          <a:prstGeom prst="rect">
            <a:avLst/>
          </a:prstGeom>
        </p:spPr>
      </p:pic>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4431" y="4323327"/>
            <a:ext cx="3241966" cy="2218721"/>
          </a:xfrm>
          <a:prstGeom prst="rect">
            <a:avLst/>
          </a:prstGeo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3945" y="1812030"/>
            <a:ext cx="3220478" cy="2146985"/>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178" y="1812029"/>
            <a:ext cx="3220478" cy="2146985"/>
          </a:xfrm>
          <a:prstGeom prst="rect">
            <a:avLst/>
          </a:prstGeom>
        </p:spPr>
      </p:pic>
      <p:pic>
        <p:nvPicPr>
          <p:cNvPr id="11" name="Obráze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2040" y="4323327"/>
            <a:ext cx="3336131" cy="2224087"/>
          </a:xfrm>
          <a:prstGeom prst="rect">
            <a:avLst/>
          </a:prstGeom>
        </p:spPr>
      </p:pic>
    </p:spTree>
    <p:extLst>
      <p:ext uri="{BB962C8B-B14F-4D97-AF65-F5344CB8AC3E}">
        <p14:creationId xmlns:p14="http://schemas.microsoft.com/office/powerpoint/2010/main" val="18886216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48491" y="441260"/>
            <a:ext cx="11364686" cy="1963871"/>
          </a:xfrm>
        </p:spPr>
        <p:txBody>
          <a:bodyPr>
            <a:normAutofit/>
          </a:bodyPr>
          <a:lstStyle/>
          <a:p>
            <a:r>
              <a:rPr lang="cs-CZ" sz="7200" b="1" dirty="0" smtClean="0">
                <a:solidFill>
                  <a:srgbClr val="002060"/>
                </a:solidFill>
              </a:rPr>
              <a:t>Základy úspěchu na sítích</a:t>
            </a:r>
            <a:br>
              <a:rPr lang="cs-CZ" sz="7200" b="1" dirty="0" smtClean="0">
                <a:solidFill>
                  <a:srgbClr val="002060"/>
                </a:solidFill>
              </a:rPr>
            </a:br>
            <a:r>
              <a:rPr lang="cs-CZ" sz="3100" b="1" dirty="0" smtClean="0">
                <a:solidFill>
                  <a:srgbClr val="002060"/>
                </a:solidFill>
              </a:rPr>
              <a:t/>
            </a:r>
            <a:br>
              <a:rPr lang="cs-CZ" sz="3100" b="1" dirty="0" smtClean="0">
                <a:solidFill>
                  <a:srgbClr val="002060"/>
                </a:solidFill>
              </a:rPr>
            </a:br>
            <a:endParaRPr lang="cs-CZ" sz="3100" b="1" dirty="0">
              <a:solidFill>
                <a:srgbClr val="002060"/>
              </a:solidFill>
            </a:endParaRPr>
          </a:p>
        </p:txBody>
      </p:sp>
      <p:sp>
        <p:nvSpPr>
          <p:cNvPr id="3" name="Podnadpis 2"/>
          <p:cNvSpPr>
            <a:spLocks noGrp="1"/>
          </p:cNvSpPr>
          <p:nvPr>
            <p:ph type="subTitle" idx="1"/>
          </p:nvPr>
        </p:nvSpPr>
        <p:spPr>
          <a:xfrm>
            <a:off x="1558834" y="1423196"/>
            <a:ext cx="9144000" cy="1655762"/>
          </a:xfrm>
        </p:spPr>
        <p:txBody>
          <a:bodyPr>
            <a:normAutofit/>
          </a:bodyPr>
          <a:lstStyle/>
          <a:p>
            <a:endParaRPr lang="cs-CZ" sz="6000" b="1" dirty="0" smtClean="0"/>
          </a:p>
          <a:p>
            <a:endParaRPr lang="cs-CZ" sz="6000" dirty="0"/>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5248" y="1571696"/>
            <a:ext cx="1738786" cy="1815371"/>
          </a:xfrm>
          <a:prstGeom prst="rect">
            <a:avLst/>
          </a:prstGeom>
        </p:spPr>
      </p:pic>
      <p:pic>
        <p:nvPicPr>
          <p:cNvPr id="5" name="332441134_5935496329862785_1434466334948054923_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76488" y="1423195"/>
            <a:ext cx="2247763" cy="5057010"/>
          </a:xfrm>
          <a:prstGeom prst="rect">
            <a:avLst/>
          </a:prstGeom>
        </p:spPr>
      </p:pic>
      <p:sp>
        <p:nvSpPr>
          <p:cNvPr id="6" name="TextovéPole 5"/>
          <p:cNvSpPr txBox="1"/>
          <p:nvPr/>
        </p:nvSpPr>
        <p:spPr>
          <a:xfrm>
            <a:off x="5579304" y="3535567"/>
            <a:ext cx="4850674" cy="2769989"/>
          </a:xfrm>
          <a:prstGeom prst="rect">
            <a:avLst/>
          </a:prstGeom>
          <a:noFill/>
        </p:spPr>
        <p:txBody>
          <a:bodyPr wrap="square" rtlCol="0">
            <a:spAutoFit/>
          </a:bodyPr>
          <a:lstStyle/>
          <a:p>
            <a:r>
              <a:rPr lang="cs-CZ" dirty="0">
                <a:solidFill>
                  <a:srgbClr val="002060"/>
                </a:solidFill>
              </a:rPr>
              <a:t>Čtenář (fanoušek) se o tom, čemu bude věnovat pozornost, rozhoduje ve velmi krátké době. Pokud ho příspěvek nezaujme hned, nebude mu věnovat čas, aby zjistil, jestli náhodou zajímavý není</a:t>
            </a:r>
            <a:r>
              <a:rPr lang="cs-CZ" dirty="0" smtClean="0">
                <a:solidFill>
                  <a:srgbClr val="002060"/>
                </a:solidFill>
              </a:rPr>
              <a:t>.</a:t>
            </a:r>
          </a:p>
          <a:p>
            <a:endParaRPr lang="cs-CZ" dirty="0" smtClean="0">
              <a:solidFill>
                <a:srgbClr val="002060"/>
              </a:solidFill>
            </a:endParaRPr>
          </a:p>
          <a:p>
            <a:pPr algn="ctr"/>
            <a:r>
              <a:rPr lang="cs-CZ" sz="2800" b="1" dirty="0" smtClean="0">
                <a:solidFill>
                  <a:srgbClr val="002060"/>
                </a:solidFill>
              </a:rPr>
              <a:t>To, co nezaujme vás, nemůže zaujmout ani naše fanoušky.</a:t>
            </a:r>
          </a:p>
          <a:p>
            <a:pPr algn="ctr"/>
            <a:endParaRPr lang="cs-CZ" sz="2800" b="1" dirty="0">
              <a:solidFill>
                <a:srgbClr val="002060"/>
              </a:solidFill>
            </a:endParaRPr>
          </a:p>
        </p:txBody>
      </p:sp>
    </p:spTree>
    <p:extLst>
      <p:ext uri="{BB962C8B-B14F-4D97-AF65-F5344CB8AC3E}">
        <p14:creationId xmlns:p14="http://schemas.microsoft.com/office/powerpoint/2010/main" val="11719210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48491" y="441260"/>
            <a:ext cx="11364686" cy="1963871"/>
          </a:xfrm>
        </p:spPr>
        <p:txBody>
          <a:bodyPr>
            <a:normAutofit/>
          </a:bodyPr>
          <a:lstStyle/>
          <a:p>
            <a:r>
              <a:rPr lang="cs-CZ" sz="7200" b="1" dirty="0" smtClean="0">
                <a:solidFill>
                  <a:srgbClr val="002060"/>
                </a:solidFill>
              </a:rPr>
              <a:t>Základy úspěchu na sítích</a:t>
            </a:r>
            <a:br>
              <a:rPr lang="cs-CZ" sz="7200" b="1" dirty="0" smtClean="0">
                <a:solidFill>
                  <a:srgbClr val="002060"/>
                </a:solidFill>
              </a:rPr>
            </a:br>
            <a:r>
              <a:rPr lang="cs-CZ" sz="3100" b="1" dirty="0" smtClean="0">
                <a:solidFill>
                  <a:srgbClr val="002060"/>
                </a:solidFill>
              </a:rPr>
              <a:t/>
            </a:r>
            <a:br>
              <a:rPr lang="cs-CZ" sz="3100" b="1" dirty="0" smtClean="0">
                <a:solidFill>
                  <a:srgbClr val="002060"/>
                </a:solidFill>
              </a:rPr>
            </a:br>
            <a:endParaRPr lang="cs-CZ" sz="3100" b="1" dirty="0">
              <a:solidFill>
                <a:srgbClr val="002060"/>
              </a:solidFill>
            </a:endParaRPr>
          </a:p>
        </p:txBody>
      </p:sp>
      <p:sp>
        <p:nvSpPr>
          <p:cNvPr id="3" name="Podnadpis 2"/>
          <p:cNvSpPr>
            <a:spLocks noGrp="1"/>
          </p:cNvSpPr>
          <p:nvPr>
            <p:ph type="subTitle" idx="1"/>
          </p:nvPr>
        </p:nvSpPr>
        <p:spPr>
          <a:xfrm>
            <a:off x="1558834" y="1423196"/>
            <a:ext cx="9144000" cy="1655762"/>
          </a:xfrm>
        </p:spPr>
        <p:txBody>
          <a:bodyPr>
            <a:normAutofit/>
          </a:bodyPr>
          <a:lstStyle/>
          <a:p>
            <a:endParaRPr lang="cs-CZ" sz="6000" b="1" dirty="0" smtClean="0"/>
          </a:p>
          <a:p>
            <a:endParaRPr lang="cs-CZ" sz="6000" dirty="0"/>
          </a:p>
        </p:txBody>
      </p:sp>
      <p:sp>
        <p:nvSpPr>
          <p:cNvPr id="4" name="TextovéPole 3"/>
          <p:cNvSpPr txBox="1"/>
          <p:nvPr/>
        </p:nvSpPr>
        <p:spPr>
          <a:xfrm>
            <a:off x="5425440" y="1898469"/>
            <a:ext cx="5869577" cy="4801314"/>
          </a:xfrm>
          <a:prstGeom prst="rect">
            <a:avLst/>
          </a:prstGeom>
          <a:noFill/>
        </p:spPr>
        <p:txBody>
          <a:bodyPr wrap="square" rtlCol="0">
            <a:spAutoFit/>
          </a:bodyPr>
          <a:lstStyle/>
          <a:p>
            <a:r>
              <a:rPr lang="cs-CZ" dirty="0" smtClean="0">
                <a:solidFill>
                  <a:srgbClr val="002060"/>
                </a:solidFill>
              </a:rPr>
              <a:t>THUMBSTOPPER</a:t>
            </a:r>
          </a:p>
          <a:p>
            <a:r>
              <a:rPr lang="cs-CZ" dirty="0" smtClean="0">
                <a:solidFill>
                  <a:srgbClr val="002060"/>
                </a:solidFill>
              </a:rPr>
              <a:t>Klíčová je první věta -  vybíráme to nejatraktivnější, poutáme pozornost. </a:t>
            </a:r>
          </a:p>
          <a:p>
            <a:r>
              <a:rPr lang="cs-CZ" dirty="0" smtClean="0">
                <a:solidFill>
                  <a:srgbClr val="002060"/>
                </a:solidFill>
              </a:rPr>
              <a:t>Stejně tak musí být poutavé úvodní foto, první záběr videa, náhledový obrázek. Klidně můžeme dát nejatraktivnější záběr na začátek a v průběhu ho ještě zopakovat. </a:t>
            </a:r>
          </a:p>
          <a:p>
            <a:endParaRPr lang="cs-CZ" dirty="0" smtClean="0">
              <a:solidFill>
                <a:srgbClr val="002060"/>
              </a:solidFill>
            </a:endParaRPr>
          </a:p>
          <a:p>
            <a:r>
              <a:rPr lang="cs-CZ" dirty="0" smtClean="0">
                <a:solidFill>
                  <a:srgbClr val="002060"/>
                </a:solidFill>
              </a:rPr>
              <a:t>PROMISE</a:t>
            </a:r>
          </a:p>
          <a:p>
            <a:r>
              <a:rPr lang="cs-CZ" dirty="0" smtClean="0">
                <a:solidFill>
                  <a:srgbClr val="002060"/>
                </a:solidFill>
              </a:rPr>
              <a:t>Další část popisku musí fanouška přesvědčit, že stojí za to věnovat příspěvku další čas. Musí ho nalákat na to, co za další informace, nebo jinou přidanou hodnotu dostane tím, že příspěvek bude sledovat – pustí si video, prohlédne galerii.</a:t>
            </a:r>
          </a:p>
          <a:p>
            <a:endParaRPr lang="cs-CZ" dirty="0">
              <a:solidFill>
                <a:srgbClr val="002060"/>
              </a:solidFill>
            </a:endParaRPr>
          </a:p>
          <a:p>
            <a:r>
              <a:rPr lang="cs-CZ" dirty="0" smtClean="0">
                <a:solidFill>
                  <a:srgbClr val="002060"/>
                </a:solidFill>
              </a:rPr>
              <a:t>NE falešný </a:t>
            </a:r>
            <a:r>
              <a:rPr lang="cs-CZ" dirty="0" err="1" smtClean="0">
                <a:solidFill>
                  <a:srgbClr val="002060"/>
                </a:solidFill>
              </a:rPr>
              <a:t>clickbait</a:t>
            </a:r>
            <a:r>
              <a:rPr lang="cs-CZ" dirty="0" smtClean="0">
                <a:solidFill>
                  <a:srgbClr val="002060"/>
                </a:solidFill>
              </a:rPr>
              <a:t> – obsah seriózního média nesmí zklamat, měl by korespondovat s příslibem - </a:t>
            </a:r>
            <a:r>
              <a:rPr lang="cs-CZ" b="1" dirty="0" smtClean="0">
                <a:solidFill>
                  <a:srgbClr val="002060"/>
                </a:solidFill>
              </a:rPr>
              <a:t>atraktivní a zábavnou formou předáváme stále seriózní informace.</a:t>
            </a:r>
          </a:p>
          <a:p>
            <a:endParaRPr lang="cs-CZ" dirty="0">
              <a:solidFill>
                <a:srgbClr val="002060"/>
              </a:solidFill>
            </a:endParaRPr>
          </a:p>
        </p:txBody>
      </p:sp>
      <p:pic>
        <p:nvPicPr>
          <p:cNvPr id="6" name="Obrázek 5"/>
          <p:cNvPicPr>
            <a:picLocks noChangeAspect="1"/>
          </p:cNvPicPr>
          <p:nvPr/>
        </p:nvPicPr>
        <p:blipFill>
          <a:blip r:embed="rId2"/>
          <a:stretch>
            <a:fillRect/>
          </a:stretch>
        </p:blipFill>
        <p:spPr>
          <a:xfrm>
            <a:off x="330459" y="1620855"/>
            <a:ext cx="4870865" cy="4912378"/>
          </a:xfrm>
          <a:prstGeom prst="rect">
            <a:avLst/>
          </a:prstGeom>
        </p:spPr>
      </p:pic>
    </p:spTree>
    <p:extLst>
      <p:ext uri="{BB962C8B-B14F-4D97-AF65-F5344CB8AC3E}">
        <p14:creationId xmlns:p14="http://schemas.microsoft.com/office/powerpoint/2010/main" val="39725348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48491" y="441260"/>
            <a:ext cx="11364686" cy="1963871"/>
          </a:xfrm>
        </p:spPr>
        <p:txBody>
          <a:bodyPr>
            <a:normAutofit/>
          </a:bodyPr>
          <a:lstStyle/>
          <a:p>
            <a:r>
              <a:rPr lang="cs-CZ" sz="7200" b="1" dirty="0" smtClean="0">
                <a:solidFill>
                  <a:srgbClr val="002060"/>
                </a:solidFill>
              </a:rPr>
              <a:t>Základy úspěchu na sítích</a:t>
            </a:r>
            <a:br>
              <a:rPr lang="cs-CZ" sz="7200" b="1" dirty="0" smtClean="0">
                <a:solidFill>
                  <a:srgbClr val="002060"/>
                </a:solidFill>
              </a:rPr>
            </a:br>
            <a:r>
              <a:rPr lang="cs-CZ" sz="3100" b="1" dirty="0" smtClean="0">
                <a:solidFill>
                  <a:srgbClr val="002060"/>
                </a:solidFill>
              </a:rPr>
              <a:t/>
            </a:r>
            <a:br>
              <a:rPr lang="cs-CZ" sz="3100" b="1" dirty="0" smtClean="0">
                <a:solidFill>
                  <a:srgbClr val="002060"/>
                </a:solidFill>
              </a:rPr>
            </a:br>
            <a:endParaRPr lang="cs-CZ" sz="3100" b="1" dirty="0">
              <a:solidFill>
                <a:srgbClr val="002060"/>
              </a:solidFill>
            </a:endParaRPr>
          </a:p>
        </p:txBody>
      </p:sp>
      <p:sp>
        <p:nvSpPr>
          <p:cNvPr id="3" name="Podnadpis 2"/>
          <p:cNvSpPr>
            <a:spLocks noGrp="1"/>
          </p:cNvSpPr>
          <p:nvPr>
            <p:ph type="subTitle" idx="1"/>
          </p:nvPr>
        </p:nvSpPr>
        <p:spPr>
          <a:xfrm>
            <a:off x="1558834" y="1423196"/>
            <a:ext cx="9144000" cy="1655762"/>
          </a:xfrm>
        </p:spPr>
        <p:txBody>
          <a:bodyPr>
            <a:normAutofit/>
          </a:bodyPr>
          <a:lstStyle/>
          <a:p>
            <a:endParaRPr lang="cs-CZ" sz="6000" b="1" dirty="0" smtClean="0"/>
          </a:p>
          <a:p>
            <a:endParaRPr lang="cs-CZ" sz="6000" dirty="0"/>
          </a:p>
        </p:txBody>
      </p:sp>
      <p:pic>
        <p:nvPicPr>
          <p:cNvPr id="5" name="333080189_1725112964557667_6525895629760782673_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7645" y="1724519"/>
            <a:ext cx="4876800" cy="4876800"/>
          </a:xfrm>
          <a:prstGeom prst="rect">
            <a:avLst/>
          </a:prstGeom>
        </p:spPr>
      </p:pic>
      <p:sp>
        <p:nvSpPr>
          <p:cNvPr id="6" name="TextovéPole 5"/>
          <p:cNvSpPr txBox="1"/>
          <p:nvPr/>
        </p:nvSpPr>
        <p:spPr>
          <a:xfrm>
            <a:off x="7112726" y="2841231"/>
            <a:ext cx="4145280" cy="1661993"/>
          </a:xfrm>
          <a:prstGeom prst="rect">
            <a:avLst/>
          </a:prstGeom>
          <a:noFill/>
        </p:spPr>
        <p:txBody>
          <a:bodyPr wrap="square" rtlCol="0">
            <a:spAutoFit/>
          </a:bodyPr>
          <a:lstStyle/>
          <a:p>
            <a:r>
              <a:rPr lang="cs-CZ" sz="2800" dirty="0" smtClean="0">
                <a:solidFill>
                  <a:srgbClr val="002060"/>
                </a:solidFill>
              </a:rPr>
              <a:t>Nejatraktivnější záběr na začátek a v průběhu ho ještě zopakovat. </a:t>
            </a:r>
          </a:p>
          <a:p>
            <a:endParaRPr lang="cs-CZ" dirty="0"/>
          </a:p>
        </p:txBody>
      </p:sp>
    </p:spTree>
    <p:extLst>
      <p:ext uri="{BB962C8B-B14F-4D97-AF65-F5344CB8AC3E}">
        <p14:creationId xmlns:p14="http://schemas.microsoft.com/office/powerpoint/2010/main" val="3964072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48491" y="441260"/>
            <a:ext cx="11364686" cy="1963871"/>
          </a:xfrm>
        </p:spPr>
        <p:txBody>
          <a:bodyPr>
            <a:normAutofit/>
          </a:bodyPr>
          <a:lstStyle/>
          <a:p>
            <a:r>
              <a:rPr lang="cs-CZ" sz="7200" b="1" dirty="0" smtClean="0">
                <a:solidFill>
                  <a:srgbClr val="002060"/>
                </a:solidFill>
              </a:rPr>
              <a:t>Základy úspěchu na sítích</a:t>
            </a:r>
            <a:br>
              <a:rPr lang="cs-CZ" sz="7200" b="1" dirty="0" smtClean="0">
                <a:solidFill>
                  <a:srgbClr val="002060"/>
                </a:solidFill>
              </a:rPr>
            </a:br>
            <a:r>
              <a:rPr lang="cs-CZ" sz="3100" b="1" dirty="0" smtClean="0">
                <a:solidFill>
                  <a:srgbClr val="002060"/>
                </a:solidFill>
              </a:rPr>
              <a:t/>
            </a:r>
            <a:br>
              <a:rPr lang="cs-CZ" sz="3100" b="1" dirty="0" smtClean="0">
                <a:solidFill>
                  <a:srgbClr val="002060"/>
                </a:solidFill>
              </a:rPr>
            </a:br>
            <a:endParaRPr lang="cs-CZ" sz="3100" b="1" dirty="0">
              <a:solidFill>
                <a:srgbClr val="002060"/>
              </a:solidFill>
            </a:endParaRPr>
          </a:p>
        </p:txBody>
      </p:sp>
      <p:sp>
        <p:nvSpPr>
          <p:cNvPr id="3" name="Podnadpis 2"/>
          <p:cNvSpPr>
            <a:spLocks noGrp="1"/>
          </p:cNvSpPr>
          <p:nvPr>
            <p:ph type="subTitle" idx="1"/>
          </p:nvPr>
        </p:nvSpPr>
        <p:spPr>
          <a:xfrm>
            <a:off x="1558834" y="1423196"/>
            <a:ext cx="9144000" cy="1655762"/>
          </a:xfrm>
        </p:spPr>
        <p:txBody>
          <a:bodyPr>
            <a:normAutofit/>
          </a:bodyPr>
          <a:lstStyle/>
          <a:p>
            <a:endParaRPr lang="cs-CZ" sz="6000" b="1" dirty="0" smtClean="0"/>
          </a:p>
          <a:p>
            <a:endParaRPr lang="cs-CZ" sz="6000" dirty="0"/>
          </a:p>
        </p:txBody>
      </p:sp>
      <p:sp>
        <p:nvSpPr>
          <p:cNvPr id="4" name="TextovéPole 3"/>
          <p:cNvSpPr txBox="1"/>
          <p:nvPr/>
        </p:nvSpPr>
        <p:spPr>
          <a:xfrm>
            <a:off x="5843451" y="1948450"/>
            <a:ext cx="5414555" cy="4247317"/>
          </a:xfrm>
          <a:prstGeom prst="rect">
            <a:avLst/>
          </a:prstGeom>
          <a:noFill/>
        </p:spPr>
        <p:txBody>
          <a:bodyPr wrap="square" rtlCol="0">
            <a:spAutoFit/>
          </a:bodyPr>
          <a:lstStyle/>
          <a:p>
            <a:r>
              <a:rPr lang="cs-CZ" dirty="0" smtClean="0">
                <a:solidFill>
                  <a:srgbClr val="002060"/>
                </a:solidFill>
              </a:rPr>
              <a:t>Rutina je naším nepřítelem. Nepracujme ve stereotypu, pořád přemýšlejme, jak příspěvek udělat poutavější – přiměřené </a:t>
            </a:r>
            <a:r>
              <a:rPr lang="cs-CZ" dirty="0" err="1" smtClean="0">
                <a:solidFill>
                  <a:srgbClr val="002060"/>
                </a:solidFill>
              </a:rPr>
              <a:t>emotikony</a:t>
            </a:r>
            <a:r>
              <a:rPr lang="cs-CZ" dirty="0" smtClean="0">
                <a:solidFill>
                  <a:srgbClr val="002060"/>
                </a:solidFill>
              </a:rPr>
              <a:t>, básnička, hrátky s jazykem-</a:t>
            </a:r>
          </a:p>
          <a:p>
            <a:r>
              <a:rPr lang="cs-CZ" dirty="0" smtClean="0">
                <a:solidFill>
                  <a:srgbClr val="002060"/>
                </a:solidFill>
              </a:rPr>
              <a:t>Chce to čas….</a:t>
            </a:r>
          </a:p>
          <a:p>
            <a:endParaRPr lang="cs-CZ" dirty="0">
              <a:solidFill>
                <a:srgbClr val="002060"/>
              </a:solidFill>
            </a:endParaRPr>
          </a:p>
          <a:p>
            <a:r>
              <a:rPr lang="cs-CZ" dirty="0" smtClean="0">
                <a:solidFill>
                  <a:srgbClr val="002060"/>
                </a:solidFill>
              </a:rPr>
              <a:t>Neopovrhujeme poutavými ale zpravodajsky méně závažnými příspěvky – přitáhnou nám publikum i k vážnému obsahu.</a:t>
            </a:r>
          </a:p>
          <a:p>
            <a:endParaRPr lang="cs-CZ" dirty="0">
              <a:solidFill>
                <a:srgbClr val="002060"/>
              </a:solidFill>
            </a:endParaRPr>
          </a:p>
          <a:p>
            <a:r>
              <a:rPr lang="cs-CZ" dirty="0" smtClean="0">
                <a:solidFill>
                  <a:srgbClr val="002060"/>
                </a:solidFill>
              </a:rPr>
              <a:t>Pozitivní zprávy jsou většinou trhák – narozené děti, zvířata, lidi co něco umí, počasí. Zkusme dávat zpravodajský přesah.</a:t>
            </a:r>
          </a:p>
          <a:p>
            <a:endParaRPr lang="cs-CZ" dirty="0">
              <a:solidFill>
                <a:srgbClr val="002060"/>
              </a:solidFill>
            </a:endParaRPr>
          </a:p>
          <a:p>
            <a:r>
              <a:rPr lang="cs-CZ" dirty="0" smtClean="0">
                <a:solidFill>
                  <a:srgbClr val="002060"/>
                </a:solidFill>
              </a:rPr>
              <a:t>Mějme oči otevřené, hledejme témata všude. </a:t>
            </a:r>
          </a:p>
          <a:p>
            <a:endParaRPr lang="cs-CZ" dirty="0">
              <a:solidFill>
                <a:srgbClr val="002060"/>
              </a:solidFill>
            </a:endParaRPr>
          </a:p>
        </p:txBody>
      </p:sp>
      <p:pic>
        <p:nvPicPr>
          <p:cNvPr id="5" name="Obrázek 4"/>
          <p:cNvPicPr>
            <a:picLocks noChangeAspect="1"/>
          </p:cNvPicPr>
          <p:nvPr/>
        </p:nvPicPr>
        <p:blipFill>
          <a:blip r:embed="rId2"/>
          <a:stretch>
            <a:fillRect/>
          </a:stretch>
        </p:blipFill>
        <p:spPr>
          <a:xfrm>
            <a:off x="1465041" y="1772008"/>
            <a:ext cx="3594059" cy="4877197"/>
          </a:xfrm>
          <a:prstGeom prst="rect">
            <a:avLst/>
          </a:prstGeom>
        </p:spPr>
      </p:pic>
    </p:spTree>
    <p:extLst>
      <p:ext uri="{BB962C8B-B14F-4D97-AF65-F5344CB8AC3E}">
        <p14:creationId xmlns:p14="http://schemas.microsoft.com/office/powerpoint/2010/main" val="16499604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48491" y="441260"/>
            <a:ext cx="11364686" cy="1963871"/>
          </a:xfrm>
        </p:spPr>
        <p:txBody>
          <a:bodyPr>
            <a:normAutofit/>
          </a:bodyPr>
          <a:lstStyle/>
          <a:p>
            <a:r>
              <a:rPr lang="cs-CZ" sz="7200" b="1" dirty="0" smtClean="0">
                <a:solidFill>
                  <a:srgbClr val="002060"/>
                </a:solidFill>
              </a:rPr>
              <a:t>Základy úspěchu na sítích</a:t>
            </a:r>
            <a:br>
              <a:rPr lang="cs-CZ" sz="7200" b="1" dirty="0" smtClean="0">
                <a:solidFill>
                  <a:srgbClr val="002060"/>
                </a:solidFill>
              </a:rPr>
            </a:br>
            <a:r>
              <a:rPr lang="cs-CZ" sz="3100" b="1" dirty="0" smtClean="0">
                <a:solidFill>
                  <a:srgbClr val="002060"/>
                </a:solidFill>
              </a:rPr>
              <a:t/>
            </a:r>
            <a:br>
              <a:rPr lang="cs-CZ" sz="3100" b="1" dirty="0" smtClean="0">
                <a:solidFill>
                  <a:srgbClr val="002060"/>
                </a:solidFill>
              </a:rPr>
            </a:br>
            <a:endParaRPr lang="cs-CZ" sz="3100" b="1" dirty="0">
              <a:solidFill>
                <a:srgbClr val="002060"/>
              </a:solidFill>
            </a:endParaRPr>
          </a:p>
        </p:txBody>
      </p:sp>
      <p:sp>
        <p:nvSpPr>
          <p:cNvPr id="3" name="Podnadpis 2"/>
          <p:cNvSpPr>
            <a:spLocks noGrp="1"/>
          </p:cNvSpPr>
          <p:nvPr>
            <p:ph type="subTitle" idx="1"/>
          </p:nvPr>
        </p:nvSpPr>
        <p:spPr>
          <a:xfrm>
            <a:off x="1558834" y="1423196"/>
            <a:ext cx="9144000" cy="1655762"/>
          </a:xfrm>
        </p:spPr>
        <p:txBody>
          <a:bodyPr>
            <a:normAutofit/>
          </a:bodyPr>
          <a:lstStyle/>
          <a:p>
            <a:endParaRPr lang="cs-CZ" sz="6000" b="1" dirty="0" smtClean="0"/>
          </a:p>
          <a:p>
            <a:endParaRPr lang="cs-CZ" sz="6000" dirty="0"/>
          </a:p>
        </p:txBody>
      </p:sp>
      <p:sp>
        <p:nvSpPr>
          <p:cNvPr id="4" name="TextovéPole 3"/>
          <p:cNvSpPr txBox="1"/>
          <p:nvPr/>
        </p:nvSpPr>
        <p:spPr>
          <a:xfrm>
            <a:off x="531223" y="2000701"/>
            <a:ext cx="4920343" cy="3970318"/>
          </a:xfrm>
          <a:prstGeom prst="rect">
            <a:avLst/>
          </a:prstGeom>
          <a:noFill/>
        </p:spPr>
        <p:txBody>
          <a:bodyPr wrap="square" rtlCol="0">
            <a:spAutoFit/>
          </a:bodyPr>
          <a:lstStyle/>
          <a:p>
            <a:r>
              <a:rPr lang="cs-CZ" dirty="0" smtClean="0">
                <a:solidFill>
                  <a:srgbClr val="002060"/>
                </a:solidFill>
              </a:rPr>
              <a:t>Křivka důležitosti:</a:t>
            </a:r>
          </a:p>
          <a:p>
            <a:r>
              <a:rPr lang="cs-CZ" dirty="0" err="1" smtClean="0">
                <a:solidFill>
                  <a:srgbClr val="002060"/>
                </a:solidFill>
              </a:rPr>
              <a:t>First</a:t>
            </a:r>
            <a:r>
              <a:rPr lang="cs-CZ" dirty="0" smtClean="0">
                <a:solidFill>
                  <a:srgbClr val="002060"/>
                </a:solidFill>
              </a:rPr>
              <a:t> </a:t>
            </a:r>
            <a:r>
              <a:rPr lang="cs-CZ" dirty="0" err="1" smtClean="0">
                <a:solidFill>
                  <a:srgbClr val="002060"/>
                </a:solidFill>
              </a:rPr>
              <a:t>come</a:t>
            </a:r>
            <a:r>
              <a:rPr lang="cs-CZ" dirty="0" smtClean="0">
                <a:solidFill>
                  <a:srgbClr val="002060"/>
                </a:solidFill>
              </a:rPr>
              <a:t>, </a:t>
            </a:r>
            <a:r>
              <a:rPr lang="cs-CZ" dirty="0" err="1" smtClean="0">
                <a:solidFill>
                  <a:srgbClr val="002060"/>
                </a:solidFill>
              </a:rPr>
              <a:t>first</a:t>
            </a:r>
            <a:r>
              <a:rPr lang="cs-CZ" dirty="0" smtClean="0">
                <a:solidFill>
                  <a:srgbClr val="002060"/>
                </a:solidFill>
              </a:rPr>
              <a:t> </a:t>
            </a:r>
            <a:r>
              <a:rPr lang="cs-CZ" dirty="0" err="1" smtClean="0">
                <a:solidFill>
                  <a:srgbClr val="002060"/>
                </a:solidFill>
              </a:rPr>
              <a:t>served</a:t>
            </a:r>
            <a:r>
              <a:rPr lang="cs-CZ" dirty="0" smtClean="0">
                <a:solidFill>
                  <a:srgbClr val="002060"/>
                </a:solidFill>
              </a:rPr>
              <a:t>!</a:t>
            </a:r>
          </a:p>
          <a:p>
            <a:r>
              <a:rPr lang="cs-CZ" dirty="0" smtClean="0">
                <a:solidFill>
                  <a:srgbClr val="002060"/>
                </a:solidFill>
              </a:rPr>
              <a:t>U aktuálních událostí je rychlost rozhodující – kdo první publikuje, bere pozornost publika, sbírá interakce. Chceme být těmi, u kterých se lidé novinky dozví jako první. Informaci chtějí předat dál, a tak příspěvek sdílí. Není důležité zpracování ale rychlost – pozor – ne jen text!</a:t>
            </a:r>
          </a:p>
          <a:p>
            <a:endParaRPr lang="cs-CZ" dirty="0">
              <a:solidFill>
                <a:srgbClr val="002060"/>
              </a:solidFill>
            </a:endParaRPr>
          </a:p>
          <a:p>
            <a:r>
              <a:rPr lang="cs-CZ" dirty="0" smtClean="0">
                <a:solidFill>
                  <a:srgbClr val="002060"/>
                </a:solidFill>
              </a:rPr>
              <a:t>Pokud máme „hot </a:t>
            </a:r>
            <a:r>
              <a:rPr lang="cs-CZ" dirty="0" err="1" smtClean="0">
                <a:solidFill>
                  <a:srgbClr val="002060"/>
                </a:solidFill>
              </a:rPr>
              <a:t>news</a:t>
            </a:r>
            <a:r>
              <a:rPr lang="cs-CZ" dirty="0" smtClean="0">
                <a:solidFill>
                  <a:srgbClr val="002060"/>
                </a:solidFill>
              </a:rPr>
              <a:t>“ – příspěvky hrňme.</a:t>
            </a:r>
          </a:p>
          <a:p>
            <a:endParaRPr lang="cs-CZ" dirty="0">
              <a:solidFill>
                <a:srgbClr val="002060"/>
              </a:solidFill>
            </a:endParaRPr>
          </a:p>
          <a:p>
            <a:r>
              <a:rPr lang="cs-CZ" dirty="0" smtClean="0">
                <a:solidFill>
                  <a:srgbClr val="002060"/>
                </a:solidFill>
              </a:rPr>
              <a:t>Pokud téma není horké – musíme víc přemýšlet nad podobou a kvalitou zpracování.</a:t>
            </a:r>
          </a:p>
          <a:p>
            <a:endParaRPr lang="cs-CZ" dirty="0">
              <a:solidFill>
                <a:srgbClr val="002060"/>
              </a:solidFill>
            </a:endParaRPr>
          </a:p>
        </p:txBody>
      </p:sp>
      <p:pic>
        <p:nvPicPr>
          <p:cNvPr id="6" name="Obrázek 5"/>
          <p:cNvPicPr>
            <a:picLocks noChangeAspect="1"/>
          </p:cNvPicPr>
          <p:nvPr/>
        </p:nvPicPr>
        <p:blipFill>
          <a:blip r:embed="rId2"/>
          <a:stretch>
            <a:fillRect/>
          </a:stretch>
        </p:blipFill>
        <p:spPr>
          <a:xfrm>
            <a:off x="5634447" y="1568304"/>
            <a:ext cx="5189222" cy="4985180"/>
          </a:xfrm>
          <a:prstGeom prst="rect">
            <a:avLst/>
          </a:prstGeom>
        </p:spPr>
      </p:pic>
    </p:spTree>
    <p:extLst>
      <p:ext uri="{BB962C8B-B14F-4D97-AF65-F5344CB8AC3E}">
        <p14:creationId xmlns:p14="http://schemas.microsoft.com/office/powerpoint/2010/main" val="17168858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48491" y="441260"/>
            <a:ext cx="11364686" cy="1963871"/>
          </a:xfrm>
        </p:spPr>
        <p:txBody>
          <a:bodyPr>
            <a:normAutofit/>
          </a:bodyPr>
          <a:lstStyle/>
          <a:p>
            <a:r>
              <a:rPr lang="cs-CZ" sz="7200" b="1" dirty="0" smtClean="0">
                <a:solidFill>
                  <a:srgbClr val="002060"/>
                </a:solidFill>
              </a:rPr>
              <a:t>Četnost příspěvků?</a:t>
            </a:r>
            <a:br>
              <a:rPr lang="cs-CZ" sz="7200" b="1" dirty="0" smtClean="0">
                <a:solidFill>
                  <a:srgbClr val="002060"/>
                </a:solidFill>
              </a:rPr>
            </a:br>
            <a:r>
              <a:rPr lang="cs-CZ" sz="3100" b="1" dirty="0" smtClean="0">
                <a:solidFill>
                  <a:srgbClr val="002060"/>
                </a:solidFill>
              </a:rPr>
              <a:t/>
            </a:r>
            <a:br>
              <a:rPr lang="cs-CZ" sz="3100" b="1" dirty="0" smtClean="0">
                <a:solidFill>
                  <a:srgbClr val="002060"/>
                </a:solidFill>
              </a:rPr>
            </a:br>
            <a:endParaRPr lang="cs-CZ" sz="3100" b="1" dirty="0">
              <a:solidFill>
                <a:srgbClr val="002060"/>
              </a:solidFill>
            </a:endParaRPr>
          </a:p>
        </p:txBody>
      </p:sp>
      <p:sp>
        <p:nvSpPr>
          <p:cNvPr id="3" name="Podnadpis 2"/>
          <p:cNvSpPr>
            <a:spLocks noGrp="1"/>
          </p:cNvSpPr>
          <p:nvPr>
            <p:ph type="subTitle" idx="1"/>
          </p:nvPr>
        </p:nvSpPr>
        <p:spPr>
          <a:xfrm>
            <a:off x="1558834" y="1423196"/>
            <a:ext cx="9144000" cy="1655762"/>
          </a:xfrm>
        </p:spPr>
        <p:txBody>
          <a:bodyPr>
            <a:normAutofit/>
          </a:bodyPr>
          <a:lstStyle/>
          <a:p>
            <a:endParaRPr lang="cs-CZ" sz="6000" b="1" dirty="0" smtClean="0"/>
          </a:p>
          <a:p>
            <a:endParaRPr lang="cs-CZ" sz="6000"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0618" y="1752204"/>
            <a:ext cx="4245428" cy="4245428"/>
          </a:xfrm>
          <a:prstGeom prst="rect">
            <a:avLst/>
          </a:prstGeo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1" y="1773104"/>
            <a:ext cx="4245428" cy="4245428"/>
          </a:xfrm>
          <a:prstGeom prst="rect">
            <a:avLst/>
          </a:prstGeom>
        </p:spPr>
      </p:pic>
    </p:spTree>
    <p:extLst>
      <p:ext uri="{BB962C8B-B14F-4D97-AF65-F5344CB8AC3E}">
        <p14:creationId xmlns:p14="http://schemas.microsoft.com/office/powerpoint/2010/main" val="103096513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TotalTime>
  <Words>893</Words>
  <Application>Microsoft Office PowerPoint</Application>
  <PresentationFormat>Širokoúhlá obrazovka</PresentationFormat>
  <Paragraphs>100</Paragraphs>
  <Slides>15</Slides>
  <Notes>0</Notes>
  <HiddenSlides>0</HiddenSlides>
  <MMClips>2</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15</vt:i4>
      </vt:variant>
    </vt:vector>
  </HeadingPairs>
  <TitlesOfParts>
    <vt:vector size="21" baseType="lpstr">
      <vt:lpstr>Arial</vt:lpstr>
      <vt:lpstr>Calibri</vt:lpstr>
      <vt:lpstr>Calibri Light</vt:lpstr>
      <vt:lpstr>TV Sans Screen</vt:lpstr>
      <vt:lpstr>Wingdings</vt:lpstr>
      <vt:lpstr>Motiv Office</vt:lpstr>
      <vt:lpstr>Zpravodajství a sociální sítě Tipy a triky na „úspěch“</vt:lpstr>
      <vt:lpstr>Co vás zaujalo? </vt:lpstr>
      <vt:lpstr>Základy úspěchu na sítích  </vt:lpstr>
      <vt:lpstr>Základy úspěchu na sítích  </vt:lpstr>
      <vt:lpstr>Základy úspěchu na sítích  </vt:lpstr>
      <vt:lpstr>Základy úspěchu na sítích  </vt:lpstr>
      <vt:lpstr>Základy úspěchu na sítích  </vt:lpstr>
      <vt:lpstr>Základy úspěchu na sítích  </vt:lpstr>
      <vt:lpstr>Četnost příspěvků?  </vt:lpstr>
      <vt:lpstr>Četnost příspěvků?  </vt:lpstr>
      <vt:lpstr>Zdroje příspěvků?  </vt:lpstr>
      <vt:lpstr>Trendující témata  </vt:lpstr>
      <vt:lpstr>Dilemata seriózního novináře?  </vt:lpstr>
      <vt:lpstr>Dilemata seriózního novináře?  </vt:lpstr>
      <vt:lpstr>Úkol – povinný/dobrovolný  </vt:lpstr>
    </vt:vector>
  </TitlesOfParts>
  <Company>Česká televize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Zpravodajství a sociální sítě</dc:title>
  <dc:creator>Schneider Ondřej</dc:creator>
  <cp:lastModifiedBy>Schneider Ondřej</cp:lastModifiedBy>
  <cp:revision>26</cp:revision>
  <dcterms:created xsi:type="dcterms:W3CDTF">2023-03-02T06:57:26Z</dcterms:created>
  <dcterms:modified xsi:type="dcterms:W3CDTF">2023-03-02T18:13:52Z</dcterms:modified>
</cp:coreProperties>
</file>