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70"/>
  </p:notesMasterIdLst>
  <p:handoutMasterIdLst>
    <p:handoutMasterId r:id="rId71"/>
  </p:handoutMasterIdLst>
  <p:sldIdLst>
    <p:sldId id="471" r:id="rId5"/>
    <p:sldId id="606" r:id="rId6"/>
    <p:sldId id="607" r:id="rId7"/>
    <p:sldId id="511" r:id="rId8"/>
    <p:sldId id="608" r:id="rId9"/>
    <p:sldId id="610" r:id="rId10"/>
    <p:sldId id="613" r:id="rId11"/>
    <p:sldId id="614" r:id="rId12"/>
    <p:sldId id="615" r:id="rId13"/>
    <p:sldId id="669" r:id="rId14"/>
    <p:sldId id="617" r:id="rId15"/>
    <p:sldId id="618" r:id="rId16"/>
    <p:sldId id="622" r:id="rId17"/>
    <p:sldId id="623" r:id="rId18"/>
    <p:sldId id="620" r:id="rId19"/>
    <p:sldId id="621" r:id="rId20"/>
    <p:sldId id="624" r:id="rId21"/>
    <p:sldId id="625" r:id="rId22"/>
    <p:sldId id="627" r:id="rId23"/>
    <p:sldId id="628" r:id="rId24"/>
    <p:sldId id="626" r:id="rId25"/>
    <p:sldId id="611" r:id="rId26"/>
    <p:sldId id="671" r:id="rId27"/>
    <p:sldId id="670" r:id="rId28"/>
    <p:sldId id="631" r:id="rId29"/>
    <p:sldId id="648" r:id="rId30"/>
    <p:sldId id="650" r:id="rId31"/>
    <p:sldId id="616" r:id="rId32"/>
    <p:sldId id="630" r:id="rId33"/>
    <p:sldId id="672" r:id="rId34"/>
    <p:sldId id="673" r:id="rId35"/>
    <p:sldId id="632" r:id="rId36"/>
    <p:sldId id="651" r:id="rId37"/>
    <p:sldId id="658" r:id="rId38"/>
    <p:sldId id="656" r:id="rId39"/>
    <p:sldId id="659" r:id="rId40"/>
    <p:sldId id="634" r:id="rId41"/>
    <p:sldId id="652" r:id="rId42"/>
    <p:sldId id="660" r:id="rId43"/>
    <p:sldId id="661" r:id="rId44"/>
    <p:sldId id="677" r:id="rId45"/>
    <p:sldId id="633" r:id="rId46"/>
    <p:sldId id="636" r:id="rId47"/>
    <p:sldId id="637" r:id="rId48"/>
    <p:sldId id="678" r:id="rId49"/>
    <p:sldId id="666" r:id="rId50"/>
    <p:sldId id="681" r:id="rId51"/>
    <p:sldId id="695" r:id="rId52"/>
    <p:sldId id="646" r:id="rId53"/>
    <p:sldId id="653" r:id="rId54"/>
    <p:sldId id="682" r:id="rId55"/>
    <p:sldId id="683" r:id="rId56"/>
    <p:sldId id="684" r:id="rId57"/>
    <p:sldId id="687" r:id="rId58"/>
    <p:sldId id="638" r:id="rId59"/>
    <p:sldId id="644" r:id="rId60"/>
    <p:sldId id="688" r:id="rId61"/>
    <p:sldId id="689" r:id="rId62"/>
    <p:sldId id="690" r:id="rId63"/>
    <p:sldId id="663" r:id="rId64"/>
    <p:sldId id="664" r:id="rId65"/>
    <p:sldId id="692" r:id="rId66"/>
    <p:sldId id="693" r:id="rId67"/>
    <p:sldId id="694" r:id="rId68"/>
    <p:sldId id="509" r:id="rId6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edrošová" initials="MB" lastIdx="1" clrIdx="0">
    <p:extLst>
      <p:ext uri="{19B8F6BF-5375-455C-9EA6-DF929625EA0E}">
        <p15:presenceInfo xmlns:p15="http://schemas.microsoft.com/office/powerpoint/2012/main" userId="Marie Bedroš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5AC8AF"/>
    <a:srgbClr val="FF4B00"/>
    <a:srgbClr val="4BB9EC"/>
    <a:srgbClr val="0000DC"/>
    <a:srgbClr val="F01928"/>
    <a:srgbClr val="F6C313"/>
    <a:srgbClr val="FF7733"/>
    <a:srgbClr val="46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71463" autoAdjust="0"/>
  </p:normalViewPr>
  <p:slideViewPr>
    <p:cSldViewPr snapToGrid="0">
      <p:cViewPr varScale="1">
        <p:scale>
          <a:sx n="80" d="100"/>
          <a:sy n="80" d="100"/>
        </p:scale>
        <p:origin x="163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7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294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5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25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701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553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201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89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554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8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286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72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697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066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010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2020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8222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126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43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5378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858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024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641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434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8936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3147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87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0645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1849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705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989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30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110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65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508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579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3258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122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73501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8858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068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0086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24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73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6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86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969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476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5" y="2285993"/>
            <a:ext cx="9428497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7" y="3174759"/>
            <a:ext cx="8425048" cy="584833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Média a identita: Fanouškovství  a identifikace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760162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  <p:pic>
        <p:nvPicPr>
          <p:cNvPr id="15" name="Obrázek 14" descr="Obsah obrázku text, pózování&#10;&#10;Popis byl vytvořen automaticky">
            <a:extLst>
              <a:ext uri="{FF2B5EF4-FFF2-40B4-BE49-F238E27FC236}">
                <a16:creationId xmlns:a16="http://schemas.microsoft.com/office/drawing/2014/main" id="{FD29AF72-36E1-ABA7-CDF0-A46401188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12" y="0"/>
            <a:ext cx="287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BC6BA2-710A-C38B-1A92-075AC8AD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E0DB0-AF21-680A-D910-F2F2478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1876"/>
            <a:ext cx="6757126" cy="4139998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Teorie objektivního sebeuvědomění </a:t>
            </a:r>
            <a:r>
              <a:rPr lang="cs-CZ" sz="2400" dirty="0"/>
              <a:t>– </a:t>
            </a:r>
            <a:r>
              <a:rPr lang="cs-CZ" sz="2400" i="1" dirty="0" err="1"/>
              <a:t>theory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objective</a:t>
            </a:r>
            <a:r>
              <a:rPr lang="cs-CZ" sz="2400" i="1" dirty="0"/>
              <a:t> </a:t>
            </a:r>
            <a:r>
              <a:rPr lang="cs-CZ" sz="2400" i="1" dirty="0" err="1"/>
              <a:t>self-awareness</a:t>
            </a:r>
            <a:r>
              <a:rPr lang="cs-CZ" sz="2400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Duval</a:t>
            </a:r>
            <a:r>
              <a:rPr lang="cs-CZ" sz="1800" dirty="0"/>
              <a:t> &amp; </a:t>
            </a:r>
            <a:r>
              <a:rPr lang="cs-CZ" sz="1800" dirty="0" err="1"/>
              <a:t>Wicklund</a:t>
            </a:r>
            <a:r>
              <a:rPr lang="cs-CZ" sz="1800" dirty="0"/>
              <a:t>, 1972)</a:t>
            </a:r>
            <a:endParaRPr lang="cs-CZ" sz="2400" dirty="0"/>
          </a:p>
          <a:p>
            <a:pPr lvl="1"/>
            <a:endParaRPr lang="cs-CZ" b="1" dirty="0">
              <a:solidFill>
                <a:schemeClr val="accent6"/>
              </a:solidFill>
            </a:endParaRPr>
          </a:p>
          <a:p>
            <a:pPr lvl="1"/>
            <a:r>
              <a:rPr lang="cs-CZ" b="1" dirty="0">
                <a:solidFill>
                  <a:schemeClr val="accent6"/>
                </a:solidFill>
              </a:rPr>
              <a:t>Subjektivní sebeuvědomění </a:t>
            </a:r>
            <a:r>
              <a:rPr lang="cs-CZ" dirty="0"/>
              <a:t>– pozornost zaměřená ven, naše já není v centru vnímání, „běžný stav“</a:t>
            </a:r>
          </a:p>
          <a:p>
            <a:pPr lvl="1"/>
            <a:endParaRPr lang="cs-CZ" b="1" dirty="0">
              <a:solidFill>
                <a:schemeClr val="accent6"/>
              </a:solidFill>
            </a:endParaRPr>
          </a:p>
          <a:p>
            <a:pPr lvl="1"/>
            <a:r>
              <a:rPr lang="cs-CZ" b="1" dirty="0">
                <a:solidFill>
                  <a:schemeClr val="accent6"/>
                </a:solidFill>
              </a:rPr>
              <a:t>Objektivní sebeuvědomění </a:t>
            </a:r>
            <a:r>
              <a:rPr lang="cs-CZ" dirty="0"/>
              <a:t>– uvědomění vlastní existence, vlastního já, pozornost zaměřena na sebe sama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Nastává jen někdy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Uvědomíme si také normy, postoje a hodnoty (osobní, společenské) a srovnáváme se s nimi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Obecně se jedná o nelibý stav, protože může dojít k diskrepanci mezi naším </a:t>
            </a:r>
            <a:r>
              <a:rPr lang="cs-CZ" i="1" dirty="0" err="1"/>
              <a:t>ideal</a:t>
            </a:r>
            <a:r>
              <a:rPr lang="cs-CZ" i="1" dirty="0"/>
              <a:t> </a:t>
            </a:r>
            <a:r>
              <a:rPr lang="cs-CZ" i="1" dirty="0" err="1"/>
              <a:t>self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actual</a:t>
            </a:r>
            <a:r>
              <a:rPr lang="cs-CZ" i="1" dirty="0"/>
              <a:t> </a:t>
            </a:r>
            <a:r>
              <a:rPr lang="cs-CZ" i="1" dirty="0" err="1"/>
              <a:t>self</a:t>
            </a:r>
            <a:r>
              <a:rPr lang="cs-CZ" i="1" dirty="0"/>
              <a:t> </a:t>
            </a:r>
            <a:r>
              <a:rPr lang="cs-CZ" dirty="0"/>
              <a:t> a ke snížení sebevědomí </a:t>
            </a:r>
            <a:r>
              <a:rPr lang="cs-CZ" dirty="0">
                <a:sym typeface="Wingdings" panose="05000000000000000000" pitchFamily="2" charset="2"/>
              </a:rPr>
              <a:t> odvádíme pozornost od </a:t>
            </a:r>
            <a:r>
              <a:rPr lang="cs-CZ" dirty="0" err="1">
                <a:sym typeface="Wingdings" panose="05000000000000000000" pitchFamily="2" charset="2"/>
              </a:rPr>
              <a:t>self</a:t>
            </a:r>
            <a:r>
              <a:rPr lang="cs-CZ" dirty="0">
                <a:sym typeface="Wingdings" panose="05000000000000000000" pitchFamily="2" charset="2"/>
              </a:rPr>
              <a:t>, např. konzumací médií</a:t>
            </a:r>
            <a:endParaRPr lang="cs-CZ" dirty="0"/>
          </a:p>
        </p:txBody>
      </p:sp>
      <p:pic>
        <p:nvPicPr>
          <p:cNvPr id="3074" name="Picture 2" descr="Tip to remember my man Carl Rogers : r/Mcat">
            <a:extLst>
              <a:ext uri="{FF2B5EF4-FFF2-40B4-BE49-F238E27FC236}">
                <a16:creationId xmlns:a16="http://schemas.microsoft.com/office/drawing/2014/main" id="{90DD3DAE-307B-6EA3-87EC-75D533D2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58453"/>
            <a:ext cx="4201636" cy="2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1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i="1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endParaRPr lang="cs-CZ" dirty="0"/>
          </a:p>
        </p:txBody>
      </p:sp>
      <p:pic>
        <p:nvPicPr>
          <p:cNvPr id="6" name="Google Shape;1480;p62">
            <a:extLst>
              <a:ext uri="{FF2B5EF4-FFF2-40B4-BE49-F238E27FC236}">
                <a16:creationId xmlns:a16="http://schemas.microsoft.com/office/drawing/2014/main" id="{F7A6CF49-FAFB-6A9E-1FDE-810144840E73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1421" y="4276458"/>
            <a:ext cx="2628628" cy="232396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5400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3071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pPr lvl="1"/>
            <a:r>
              <a:rPr lang="cs-CZ" dirty="0"/>
              <a:t>C. L. Toma &amp; J. T. Hancock (2012), experiment 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35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pPr lvl="1"/>
            <a:r>
              <a:rPr lang="cs-CZ" dirty="0"/>
              <a:t>C. L. Toma &amp; J. T. Hancock (2012), experiment 1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0006644-4731-4C7B-8117-C41F106EA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6" y="5655916"/>
            <a:ext cx="964168" cy="9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pPr lvl="1"/>
            <a:r>
              <a:rPr lang="cs-CZ" dirty="0"/>
              <a:t>C. L. Toma &amp; J. T. Hancock (2012), experiment 1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0006644-4731-4C7B-8117-C41F106EA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6" y="5655916"/>
            <a:ext cx="964168" cy="964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131E66-27A5-4B9B-A96B-4B1196601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87" y="5655916"/>
            <a:ext cx="1006410" cy="10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pPr lvl="1"/>
            <a:r>
              <a:rPr lang="cs-CZ" dirty="0"/>
              <a:t>C. L. Toma &amp; J. T. Hancock (2012), experiment 1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Sebe-potvrzující aktivita</a:t>
            </a:r>
          </a:p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CA15BD9-EFEB-4004-8526-F9AF8F8D40CF}"/>
              </a:ext>
            </a:extLst>
          </p:cNvPr>
          <p:cNvGrpSpPr/>
          <p:nvPr/>
        </p:nvGrpSpPr>
        <p:grpSpPr>
          <a:xfrm>
            <a:off x="236716" y="5579806"/>
            <a:ext cx="5319515" cy="1082520"/>
            <a:chOff x="236716" y="5579806"/>
            <a:chExt cx="5319515" cy="108252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DC6D14FB-C5CA-4E65-BB26-E0131C7D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6" y="5655916"/>
              <a:ext cx="964168" cy="964168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332AA87D-07FC-4833-A89F-695D5C4C6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87" y="5655916"/>
              <a:ext cx="1006410" cy="100641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C3106092-36E6-46A0-AFA7-F548C47DE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049" y="5613674"/>
              <a:ext cx="1006410" cy="1006410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8C62AE20-CAE3-40D9-BCFE-2DA6B25F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587" y="5579806"/>
              <a:ext cx="1079644" cy="1079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3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FE717-5155-A886-A0A2-BD02312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na sociálních sítích jako zdroj sebepotvrzení? </a:t>
            </a:r>
            <a:r>
              <a:rPr lang="cs-CZ" sz="1600" dirty="0"/>
              <a:t>(Toma &amp; Hancock, 2012)</a:t>
            </a:r>
          </a:p>
          <a:p>
            <a:pPr lvl="1"/>
            <a:r>
              <a:rPr lang="cs-CZ" dirty="0"/>
              <a:t>Sebepotvrzení (</a:t>
            </a:r>
            <a:r>
              <a:rPr lang="cs-CZ" dirty="0" err="1"/>
              <a:t>self-affirmation</a:t>
            </a:r>
            <a:r>
              <a:rPr lang="cs-CZ" dirty="0"/>
              <a:t>) jako nástroj k dosažení pozitivního sebehodnocení</a:t>
            </a:r>
          </a:p>
          <a:p>
            <a:pPr lvl="1"/>
            <a:r>
              <a:rPr lang="cs-CZ" dirty="0"/>
              <a:t>Hledáme informace, které potvrzují naše hodnoty, postoje, normy</a:t>
            </a:r>
          </a:p>
          <a:p>
            <a:pPr lvl="1"/>
            <a:r>
              <a:rPr lang="cs-CZ" dirty="0"/>
              <a:t>Jaké profily na SNS mají roli v našem sebepotvrzení?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tam spoustu definujících aspektů našeho </a:t>
            </a:r>
            <a:r>
              <a:rPr lang="cs-CZ" i="1" dirty="0" err="1"/>
              <a:t>self</a:t>
            </a:r>
            <a:r>
              <a:rPr lang="cs-CZ" dirty="0"/>
              <a:t>: sociální role, afiliace s pro nás důležitými institucemi, názorové preference, zájmy, postoje, …</a:t>
            </a:r>
          </a:p>
          <a:p>
            <a:pPr marL="1257300" lvl="2" indent="-342900">
              <a:buAutoNum type="arabicParenR"/>
            </a:pPr>
            <a:r>
              <a:rPr lang="cs-CZ" dirty="0"/>
              <a:t>Pozitivní sebeprezentace (v rámci našich příspěvků, ale také příspěvků od našich přátel)</a:t>
            </a:r>
          </a:p>
          <a:p>
            <a:pPr marL="1257300" lvl="2" indent="-342900">
              <a:buAutoNum type="arabicParenR"/>
            </a:pPr>
            <a:r>
              <a:rPr lang="cs-CZ" dirty="0"/>
              <a:t>Prezentujeme přesné informace (nelžeme o sobě)</a:t>
            </a:r>
          </a:p>
          <a:p>
            <a:pPr lvl="1"/>
            <a:r>
              <a:rPr lang="cs-CZ" dirty="0"/>
              <a:t>C. L. Toma &amp; J. T. Hancock (2012), experiment 1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Sebe-potvrzující aktivita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Změření </a:t>
            </a:r>
            <a:r>
              <a:rPr lang="cs-CZ" dirty="0" err="1"/>
              <a:t>defenzivnosti</a:t>
            </a:r>
            <a:r>
              <a:rPr lang="cs-CZ" dirty="0"/>
              <a:t> reakce</a:t>
            </a:r>
          </a:p>
          <a:p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34D133B-117C-411A-BA6D-F69234DBE435}"/>
              </a:ext>
            </a:extLst>
          </p:cNvPr>
          <p:cNvGrpSpPr/>
          <p:nvPr/>
        </p:nvGrpSpPr>
        <p:grpSpPr>
          <a:xfrm>
            <a:off x="236716" y="5579806"/>
            <a:ext cx="10463597" cy="1082520"/>
            <a:chOff x="236716" y="5579806"/>
            <a:chExt cx="10463597" cy="108252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C08DC93-1D15-4166-96AF-AAAD52D8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6" y="5655916"/>
              <a:ext cx="964168" cy="964168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7FFC5F2F-6BEF-4850-B12D-85F90E7E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87" y="5655916"/>
              <a:ext cx="1006410" cy="100641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D7AAF1C1-2BE9-40C9-9C6F-2D6BCC2F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049" y="5613674"/>
              <a:ext cx="1006410" cy="100641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3B8CE97-33C3-494E-A571-E94D3497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587" y="5579806"/>
              <a:ext cx="1079644" cy="1079644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8FCDC2DC-DD9D-4DCE-8A7E-1CD8B5846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468" y="5613674"/>
              <a:ext cx="1002851" cy="1002851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A97AA65-1C5A-4F4D-9408-C88691632606}"/>
                </a:ext>
              </a:extLst>
            </p:cNvPr>
            <p:cNvSpPr txBox="1"/>
            <p:nvPr/>
          </p:nvSpPr>
          <p:spPr>
            <a:xfrm>
              <a:off x="7726454" y="5597383"/>
              <a:ext cx="2973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j-lt"/>
                </a:rPr>
                <a:t>(a) </a:t>
              </a:r>
              <a:r>
                <a:rPr lang="cs-CZ" sz="1200" dirty="0" err="1">
                  <a:latin typeface="+mj-lt"/>
                </a:rPr>
                <a:t>perceived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accuracy</a:t>
              </a:r>
              <a:r>
                <a:rPr lang="cs-CZ" sz="1200" dirty="0">
                  <a:latin typeface="+mj-lt"/>
                </a:rPr>
                <a:t>, (b) </a:t>
              </a:r>
              <a:r>
                <a:rPr lang="cs-CZ" sz="1200" dirty="0" err="1">
                  <a:latin typeface="+mj-lt"/>
                </a:rPr>
                <a:t>evaluator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competence</a:t>
              </a:r>
              <a:r>
                <a:rPr lang="cs-CZ" sz="1200" dirty="0">
                  <a:latin typeface="+mj-lt"/>
                </a:rPr>
                <a:t>, (c) </a:t>
              </a:r>
              <a:r>
                <a:rPr lang="cs-CZ" sz="1200" dirty="0" err="1">
                  <a:latin typeface="+mj-lt"/>
                </a:rPr>
                <a:t>task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diagnosticity</a:t>
              </a:r>
              <a:r>
                <a:rPr lang="cs-CZ" sz="1200" dirty="0">
                  <a:latin typeface="+mj-lt"/>
                </a:rPr>
                <a:t>, (d) </a:t>
              </a:r>
              <a:r>
                <a:rPr lang="cs-CZ" sz="1200" dirty="0" err="1">
                  <a:latin typeface="+mj-lt"/>
                </a:rPr>
                <a:t>attribution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of</a:t>
              </a:r>
              <a:r>
                <a:rPr lang="cs-CZ" sz="1200" dirty="0">
                  <a:latin typeface="+mj-lt"/>
                </a:rPr>
                <a:t> performance to </a:t>
              </a:r>
              <a:r>
                <a:rPr lang="cs-CZ" sz="1200" dirty="0" err="1">
                  <a:latin typeface="+mj-lt"/>
                </a:rPr>
                <a:t>self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or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external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circumstances</a:t>
              </a:r>
              <a:r>
                <a:rPr lang="cs-CZ" sz="1200" dirty="0">
                  <a:latin typeface="+mj-lt"/>
                </a:rPr>
                <a:t>, (e) </a:t>
              </a:r>
              <a:r>
                <a:rPr lang="cs-CZ" sz="1200" dirty="0" err="1">
                  <a:latin typeface="+mj-lt"/>
                </a:rPr>
                <a:t>liking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of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the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evaluator</a:t>
              </a:r>
              <a:endParaRPr lang="cs-CZ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29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34D133B-117C-411A-BA6D-F69234DBE435}"/>
              </a:ext>
            </a:extLst>
          </p:cNvPr>
          <p:cNvGrpSpPr/>
          <p:nvPr/>
        </p:nvGrpSpPr>
        <p:grpSpPr>
          <a:xfrm>
            <a:off x="236716" y="5579806"/>
            <a:ext cx="10463597" cy="1082520"/>
            <a:chOff x="236716" y="5579806"/>
            <a:chExt cx="10463597" cy="108252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C08DC93-1D15-4166-96AF-AAAD52D8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6" y="5655916"/>
              <a:ext cx="964168" cy="964168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7FFC5F2F-6BEF-4850-B12D-85F90E7E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687" y="5655916"/>
              <a:ext cx="1006410" cy="100641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D7AAF1C1-2BE9-40C9-9C6F-2D6BCC2F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049" y="5613674"/>
              <a:ext cx="1006410" cy="100641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3B8CE97-33C3-494E-A571-E94D3497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587" y="5579806"/>
              <a:ext cx="1079644" cy="1079644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8FCDC2DC-DD9D-4DCE-8A7E-1CD8B5846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468" y="5613674"/>
              <a:ext cx="1002851" cy="1002851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A97AA65-1C5A-4F4D-9408-C88691632606}"/>
                </a:ext>
              </a:extLst>
            </p:cNvPr>
            <p:cNvSpPr txBox="1"/>
            <p:nvPr/>
          </p:nvSpPr>
          <p:spPr>
            <a:xfrm>
              <a:off x="7726454" y="5597383"/>
              <a:ext cx="2973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j-lt"/>
                </a:rPr>
                <a:t>(a) </a:t>
              </a:r>
              <a:r>
                <a:rPr lang="cs-CZ" sz="1200" dirty="0" err="1">
                  <a:latin typeface="+mj-lt"/>
                </a:rPr>
                <a:t>perceived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accuracy</a:t>
              </a:r>
              <a:r>
                <a:rPr lang="cs-CZ" sz="1200" dirty="0">
                  <a:latin typeface="+mj-lt"/>
                </a:rPr>
                <a:t>, (b) </a:t>
              </a:r>
              <a:r>
                <a:rPr lang="cs-CZ" sz="1200" dirty="0" err="1">
                  <a:latin typeface="+mj-lt"/>
                </a:rPr>
                <a:t>evaluator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competence</a:t>
              </a:r>
              <a:r>
                <a:rPr lang="cs-CZ" sz="1200" dirty="0">
                  <a:latin typeface="+mj-lt"/>
                </a:rPr>
                <a:t>, (c) </a:t>
              </a:r>
              <a:r>
                <a:rPr lang="cs-CZ" sz="1200" dirty="0" err="1">
                  <a:latin typeface="+mj-lt"/>
                </a:rPr>
                <a:t>task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diagnosticity</a:t>
              </a:r>
              <a:r>
                <a:rPr lang="cs-CZ" sz="1200" dirty="0">
                  <a:latin typeface="+mj-lt"/>
                </a:rPr>
                <a:t>, (d) </a:t>
              </a:r>
              <a:r>
                <a:rPr lang="cs-CZ" sz="1200" dirty="0" err="1">
                  <a:latin typeface="+mj-lt"/>
                </a:rPr>
                <a:t>attribution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of</a:t>
              </a:r>
              <a:r>
                <a:rPr lang="cs-CZ" sz="1200" dirty="0">
                  <a:latin typeface="+mj-lt"/>
                </a:rPr>
                <a:t> performance to </a:t>
              </a:r>
              <a:r>
                <a:rPr lang="cs-CZ" sz="1200" dirty="0" err="1">
                  <a:latin typeface="+mj-lt"/>
                </a:rPr>
                <a:t>self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or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external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circumstances</a:t>
              </a:r>
              <a:r>
                <a:rPr lang="cs-CZ" sz="1200" dirty="0">
                  <a:latin typeface="+mj-lt"/>
                </a:rPr>
                <a:t>, (e) </a:t>
              </a:r>
              <a:r>
                <a:rPr lang="cs-CZ" sz="1200" dirty="0" err="1">
                  <a:latin typeface="+mj-lt"/>
                </a:rPr>
                <a:t>liking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of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the</a:t>
              </a:r>
              <a:r>
                <a:rPr lang="cs-CZ" sz="1200" dirty="0">
                  <a:latin typeface="+mj-lt"/>
                </a:rPr>
                <a:t> </a:t>
              </a:r>
              <a:r>
                <a:rPr lang="cs-CZ" sz="1200" dirty="0" err="1">
                  <a:latin typeface="+mj-lt"/>
                </a:rPr>
                <a:t>evaluator</a:t>
              </a:r>
              <a:endParaRPr lang="cs-CZ" sz="1200" dirty="0">
                <a:latin typeface="+mj-lt"/>
              </a:endParaRP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23B345B1-4862-4DE5-83E7-D8C429A5E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31" y="1151250"/>
            <a:ext cx="3796296" cy="42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08DC93-1D15-4166-96AF-AAAD52D8D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" y="4127222"/>
            <a:ext cx="964168" cy="964168"/>
          </a:xfrm>
          <a:prstGeom prst="rect">
            <a:avLst/>
          </a:prstGeom>
        </p:spPr>
      </p:pic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6086F091-0559-4C20-BAE8-984453E5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lvl="1"/>
            <a:r>
              <a:rPr lang="cs-CZ" dirty="0"/>
              <a:t>C. L. Toma &amp; J. T. Hancock (2012), experiment 2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42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08DC93-1D15-4166-96AF-AAAD52D8D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" y="4127222"/>
            <a:ext cx="964168" cy="964168"/>
          </a:xfrm>
          <a:prstGeom prst="rect">
            <a:avLst/>
          </a:prstGeom>
        </p:spPr>
      </p:pic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6086F091-0559-4C20-BAE8-984453E5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lvl="1"/>
            <a:r>
              <a:rPr lang="cs-CZ" dirty="0"/>
              <a:t>C. L. Toma &amp; J. T. Hancock (2012), experiment 2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58424D-0917-4A56-B6B7-1BDE5C106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6" y="3653608"/>
            <a:ext cx="687269" cy="6872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006391-1990-4FBF-8551-E7C7C0487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5" y="5091390"/>
            <a:ext cx="627830" cy="6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- opakování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742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08DC93-1D15-4166-96AF-AAAD52D8D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" y="4127222"/>
            <a:ext cx="964168" cy="964168"/>
          </a:xfrm>
          <a:prstGeom prst="rect">
            <a:avLst/>
          </a:prstGeom>
        </p:spPr>
      </p:pic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6086F091-0559-4C20-BAE8-984453E5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lvl="1"/>
            <a:r>
              <a:rPr lang="cs-CZ" dirty="0"/>
              <a:t>C. L. Toma &amp; J. T. Hancock (2012), experiment 2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Sebe-potvrzující aktivita?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58424D-0917-4A56-B6B7-1BDE5C106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6" y="3653608"/>
            <a:ext cx="687269" cy="6872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006391-1990-4FBF-8551-E7C7C0487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5" y="5091390"/>
            <a:ext cx="627830" cy="6278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DDB1CE5-5AFC-4561-B13F-E59CD2230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48" y="4455462"/>
            <a:ext cx="757576" cy="75757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7444417-C2C6-4EEE-B781-448E8B007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27" y="3651427"/>
            <a:ext cx="683103" cy="68310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CA9C034-F1BB-43F9-A273-02CB70786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2" y="3681207"/>
            <a:ext cx="623542" cy="62354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19F65D7-73D6-4E5C-BD65-39B5F0A76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8" y="5277361"/>
            <a:ext cx="755075" cy="7550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2668C0A-519B-4C42-A3CC-46C36C72EF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8" y="5277361"/>
            <a:ext cx="618962" cy="6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7D48A2-A4E1-A343-1756-53C12C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a sociální sítě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08DC93-1D15-4166-96AF-AAAD52D8D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" y="4127222"/>
            <a:ext cx="964168" cy="964168"/>
          </a:xfrm>
          <a:prstGeom prst="rect">
            <a:avLst/>
          </a:prstGeom>
        </p:spPr>
      </p:pic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6086F091-0559-4C20-BAE8-984453E5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lvl="1"/>
            <a:r>
              <a:rPr lang="cs-CZ" dirty="0"/>
              <a:t>C. L. Toma &amp; J. T. Hancock (2012), experiment 2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Ohrožení ega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dirty="0"/>
              <a:t>Sebe-potvrzující aktivita?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58424D-0917-4A56-B6B7-1BDE5C106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6" y="3653608"/>
            <a:ext cx="687269" cy="6872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006391-1990-4FBF-8551-E7C7C0487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5" y="5091390"/>
            <a:ext cx="627830" cy="6278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DDB1CE5-5AFC-4561-B13F-E59CD2230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48" y="4455462"/>
            <a:ext cx="757576" cy="75757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7444417-C2C6-4EEE-B781-448E8B007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27" y="3651427"/>
            <a:ext cx="683103" cy="68310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CA9C034-F1BB-43F9-A273-02CB70786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2" y="3681207"/>
            <a:ext cx="623542" cy="62354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19F65D7-73D6-4E5C-BD65-39B5F0A76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8" y="5277361"/>
            <a:ext cx="755075" cy="7550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2668C0A-519B-4C42-A3CC-46C36C72EF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8" y="5277361"/>
            <a:ext cx="618962" cy="618962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C3A20569-AF9E-461E-9942-001D25351A1E}"/>
              </a:ext>
            </a:extLst>
          </p:cNvPr>
          <p:cNvSpPr txBox="1"/>
          <p:nvPr/>
        </p:nvSpPr>
        <p:spPr>
          <a:xfrm>
            <a:off x="7395909" y="3234382"/>
            <a:ext cx="2973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 err="1">
                <a:solidFill>
                  <a:schemeClr val="tx2"/>
                </a:solidFill>
                <a:latin typeface="+mj-lt"/>
              </a:rPr>
              <a:t>Results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:</a:t>
            </a:r>
          </a:p>
          <a:p>
            <a:pPr algn="l"/>
            <a:endParaRPr lang="cs-CZ" sz="1400" dirty="0">
              <a:latin typeface="+mj-lt"/>
            </a:endParaRP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–"/>
            </a:pPr>
            <a:r>
              <a:rPr lang="cs-CZ" sz="1400" dirty="0" err="1">
                <a:latin typeface="+mj-lt"/>
              </a:rPr>
              <a:t>A</a:t>
            </a:r>
            <a:r>
              <a:rPr lang="cs-CZ" sz="1400" b="0" i="0" u="none" strike="noStrike" baseline="0" dirty="0" err="1">
                <a:latin typeface="+mj-lt"/>
              </a:rPr>
              <a:t>fter</a:t>
            </a:r>
            <a:r>
              <a:rPr lang="cs-CZ" sz="1400" b="0" i="0" u="none" strike="noStrike" baseline="0" dirty="0">
                <a:latin typeface="+mj-lt"/>
              </a:rPr>
              <a:t> </a:t>
            </a:r>
            <a:r>
              <a:rPr lang="cs-CZ" sz="1400" b="0" i="0" u="none" strike="noStrike" baseline="0" dirty="0" err="1">
                <a:latin typeface="+mj-lt"/>
              </a:rPr>
              <a:t>receiving</a:t>
            </a:r>
            <a:r>
              <a:rPr lang="cs-CZ" sz="1400" b="0" i="0" u="none" strike="noStrike" baseline="0" dirty="0">
                <a:latin typeface="+mj-lt"/>
              </a:rPr>
              <a:t> </a:t>
            </a:r>
            <a:r>
              <a:rPr lang="cs-CZ" sz="1400" b="1" i="0" u="none" strike="noStrike" baseline="0" dirty="0" err="1">
                <a:latin typeface="+mj-lt"/>
              </a:rPr>
              <a:t>neutral</a:t>
            </a:r>
            <a:r>
              <a:rPr lang="cs-CZ" sz="1400" b="1" i="0" u="none" strike="noStrike" baseline="0" dirty="0">
                <a:latin typeface="+mj-lt"/>
              </a:rPr>
              <a:t> feedback</a:t>
            </a:r>
            <a:r>
              <a:rPr lang="cs-CZ" sz="1400" b="0" i="0" u="none" strike="noStrike" baseline="0" dirty="0">
                <a:latin typeface="+mj-lt"/>
              </a:rPr>
              <a:t>, </a:t>
            </a:r>
            <a:r>
              <a:rPr lang="en-US" sz="1400" b="0" i="0" u="none" strike="noStrike" baseline="0" dirty="0">
                <a:latin typeface="+mj-lt"/>
              </a:rPr>
              <a:t>participants were as likely to choose Facebook profile browsing</a:t>
            </a:r>
            <a:r>
              <a:rPr lang="cs-CZ" sz="1400" b="0" i="0" u="none" strike="noStrike" baseline="0" dirty="0">
                <a:latin typeface="+mj-lt"/>
              </a:rPr>
              <a:t> </a:t>
            </a:r>
            <a:r>
              <a:rPr lang="en-US" sz="1400" b="0" i="0" u="none" strike="noStrike" baseline="0" dirty="0">
                <a:latin typeface="+mj-lt"/>
              </a:rPr>
              <a:t>as any of the other activities.</a:t>
            </a:r>
            <a:endParaRPr lang="cs-CZ" sz="14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–"/>
            </a:pPr>
            <a:endParaRPr lang="cs-CZ" sz="1400" dirty="0">
              <a:latin typeface="+mj-lt"/>
            </a:endParaRP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–"/>
            </a:pPr>
            <a:r>
              <a:rPr lang="cs-CZ" sz="1400" b="0" i="0" u="none" strike="noStrike" baseline="0" dirty="0" err="1">
                <a:latin typeface="+mj-lt"/>
              </a:rPr>
              <a:t>However</a:t>
            </a:r>
            <a:r>
              <a:rPr lang="cs-CZ" sz="1400" b="0" i="0" u="none" strike="noStrike" baseline="0" dirty="0">
                <a:latin typeface="+mj-lt"/>
              </a:rPr>
              <a:t>, </a:t>
            </a:r>
            <a:r>
              <a:rPr lang="cs-CZ" sz="1400" b="0" i="0" u="none" strike="noStrike" baseline="0" dirty="0" err="1">
                <a:latin typeface="+mj-lt"/>
              </a:rPr>
              <a:t>when</a:t>
            </a:r>
            <a:r>
              <a:rPr lang="cs-CZ" sz="1400" b="0" i="0" u="none" strike="noStrike" baseline="0" dirty="0">
                <a:latin typeface="+mj-lt"/>
              </a:rPr>
              <a:t> </a:t>
            </a:r>
            <a:r>
              <a:rPr lang="cs-CZ" sz="1400" b="0" i="0" u="none" strike="noStrike" baseline="0" dirty="0" err="1">
                <a:latin typeface="+mj-lt"/>
              </a:rPr>
              <a:t>participants</a:t>
            </a:r>
            <a:r>
              <a:rPr lang="cs-CZ" sz="1400" b="0" i="0" u="none" strike="noStrike" baseline="0" dirty="0">
                <a:latin typeface="+mj-lt"/>
              </a:rPr>
              <a:t>’ </a:t>
            </a:r>
            <a:r>
              <a:rPr lang="cs-CZ" sz="1400" b="1" i="0" u="none" strike="noStrike" baseline="0" dirty="0" err="1">
                <a:latin typeface="+mj-lt"/>
              </a:rPr>
              <a:t>egos</a:t>
            </a:r>
            <a:r>
              <a:rPr lang="cs-CZ" sz="1400" b="1" i="0" u="none" strike="noStrike" baseline="0" dirty="0">
                <a:latin typeface="+mj-lt"/>
              </a:rPr>
              <a:t> </a:t>
            </a:r>
            <a:r>
              <a:rPr lang="en-US" sz="1400" b="1" i="0" u="none" strike="noStrike" baseline="0" dirty="0">
                <a:latin typeface="+mj-lt"/>
              </a:rPr>
              <a:t>were threatened</a:t>
            </a:r>
            <a:r>
              <a:rPr lang="en-US" sz="1400" b="0" i="0" u="none" strike="noStrike" baseline="0" dirty="0">
                <a:latin typeface="+mj-lt"/>
              </a:rPr>
              <a:t>, they displayed a preference for spending</a:t>
            </a:r>
            <a:r>
              <a:rPr lang="cs-CZ" sz="1400" b="0" i="0" u="none" strike="noStrike" baseline="0" dirty="0">
                <a:latin typeface="+mj-lt"/>
              </a:rPr>
              <a:t> </a:t>
            </a:r>
            <a:r>
              <a:rPr lang="cs-CZ" sz="1400" b="0" i="0" u="none" strike="noStrike" baseline="0" dirty="0" err="1">
                <a:latin typeface="+mj-lt"/>
              </a:rPr>
              <a:t>time</a:t>
            </a:r>
            <a:r>
              <a:rPr lang="cs-CZ" sz="1400" b="0" i="0" u="none" strike="noStrike" baseline="0" dirty="0">
                <a:latin typeface="+mj-lt"/>
              </a:rPr>
              <a:t> on Facebook.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39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dirty="0"/>
              <a:t>Sociální aspekt </a:t>
            </a:r>
            <a:r>
              <a:rPr lang="cs-CZ" i="1" dirty="0" err="1"/>
              <a:t>self</a:t>
            </a:r>
            <a:r>
              <a:rPr lang="cs-CZ" dirty="0"/>
              <a:t> – abychom zodpověděli, kdo jsme, jsou pro nás důležité reakce ostatních a srovnání s ostatními</a:t>
            </a:r>
          </a:p>
          <a:p>
            <a:pPr lvl="1"/>
            <a:r>
              <a:rPr lang="cs-CZ" dirty="0"/>
              <a:t>Kdo jsem ve srovnání s ostatními z hlediska vzhledu, statusu, úspěchů, …?</a:t>
            </a:r>
          </a:p>
          <a:p>
            <a:pPr lvl="1"/>
            <a:r>
              <a:rPr lang="cs-CZ" dirty="0"/>
              <a:t>Jaké je moje reálné já, možné já, ideální já?</a:t>
            </a:r>
          </a:p>
          <a:p>
            <a:endParaRPr lang="cs-CZ" dirty="0"/>
          </a:p>
          <a:p>
            <a:endParaRPr lang="cs-CZ" i="1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52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dirty="0"/>
              <a:t>Sociální aspekt </a:t>
            </a:r>
            <a:r>
              <a:rPr lang="cs-CZ" i="1" dirty="0" err="1"/>
              <a:t>self</a:t>
            </a:r>
            <a:r>
              <a:rPr lang="cs-CZ" dirty="0"/>
              <a:t> – abychom zodpověděli, kdo jsme, jsou pro nás důležité reakce ostatních a srovnání s ostatními</a:t>
            </a:r>
          </a:p>
          <a:p>
            <a:pPr lvl="1"/>
            <a:r>
              <a:rPr lang="cs-CZ" dirty="0"/>
              <a:t>Kdo jsem ve srovnání s ostatními z hlediska vzhledu, statusu, úspěchů, …?</a:t>
            </a:r>
          </a:p>
          <a:p>
            <a:pPr lvl="1"/>
            <a:r>
              <a:rPr lang="cs-CZ" dirty="0"/>
              <a:t>Jaké je moje reálné já, možné já, ideální já?</a:t>
            </a:r>
          </a:p>
          <a:p>
            <a:r>
              <a:rPr lang="cs-CZ" i="1" dirty="0" err="1"/>
              <a:t>Upward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r>
              <a:rPr lang="cs-CZ" i="1" dirty="0"/>
              <a:t> </a:t>
            </a:r>
          </a:p>
          <a:p>
            <a:r>
              <a:rPr lang="cs-CZ" i="1" dirty="0" err="1"/>
              <a:t>Downward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endParaRPr lang="cs-CZ" i="1" dirty="0"/>
          </a:p>
          <a:p>
            <a:endParaRPr lang="cs-CZ" dirty="0"/>
          </a:p>
          <a:p>
            <a:endParaRPr lang="cs-CZ" i="1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Picture 2" descr="Keep a bunch of irritating, stupid acquaintances on Facebook Downward  social comparisons! - Psychology Major Rat - quickmeme">
            <a:extLst>
              <a:ext uri="{FF2B5EF4-FFF2-40B4-BE49-F238E27FC236}">
                <a16:creationId xmlns:a16="http://schemas.microsoft.com/office/drawing/2014/main" id="{61F7A84F-6A6E-4ECF-9B85-067F8550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43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cial Comparison questions &amp; answers for quizzes and worksheets - Quizizz">
            <a:extLst>
              <a:ext uri="{FF2B5EF4-FFF2-40B4-BE49-F238E27FC236}">
                <a16:creationId xmlns:a16="http://schemas.microsoft.com/office/drawing/2014/main" id="{70F9B256-1D9D-4BDB-961F-B724EAFE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29" y="358770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82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dirty="0"/>
              <a:t>Sociální aspekt </a:t>
            </a:r>
            <a:r>
              <a:rPr lang="cs-CZ" i="1" dirty="0" err="1"/>
              <a:t>self</a:t>
            </a:r>
            <a:r>
              <a:rPr lang="cs-CZ" dirty="0"/>
              <a:t> – abychom zodpověděli, kdo jsme, jsou pro nás důležité reakce ostatních a srovnání s ostatními</a:t>
            </a:r>
          </a:p>
          <a:p>
            <a:pPr lvl="1"/>
            <a:r>
              <a:rPr lang="cs-CZ" dirty="0"/>
              <a:t>Kdo jsem ve srovnání s ostatními z hlediska vzhledu, statusu, úspěchů, …?</a:t>
            </a:r>
          </a:p>
          <a:p>
            <a:pPr lvl="1"/>
            <a:r>
              <a:rPr lang="cs-CZ" dirty="0"/>
              <a:t>Jaké je moje reálné já, možné já, ideální já?</a:t>
            </a:r>
          </a:p>
          <a:p>
            <a:r>
              <a:rPr lang="cs-CZ" i="1" dirty="0" err="1"/>
              <a:t>Upward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r>
              <a:rPr lang="cs-CZ" i="1" dirty="0"/>
              <a:t> </a:t>
            </a:r>
          </a:p>
          <a:p>
            <a:r>
              <a:rPr lang="cs-CZ" i="1" dirty="0" err="1"/>
              <a:t>Downward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endParaRPr lang="cs-CZ" i="1" dirty="0"/>
          </a:p>
          <a:p>
            <a:r>
              <a:rPr lang="cs-CZ" dirty="0"/>
              <a:t>Kontrast vs. Podobnost (</a:t>
            </a:r>
            <a:r>
              <a:rPr lang="cs-CZ" i="1" dirty="0" err="1"/>
              <a:t>assimilation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i="1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Picture 2" descr="Keep a bunch of irritating, stupid acquaintances on Facebook Downward  social comparisons! - Psychology Major Rat - quickmeme">
            <a:extLst>
              <a:ext uri="{FF2B5EF4-FFF2-40B4-BE49-F238E27FC236}">
                <a16:creationId xmlns:a16="http://schemas.microsoft.com/office/drawing/2014/main" id="{61F7A84F-6A6E-4ECF-9B85-067F8550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43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cial Comparison questions &amp; answers for quizzes and worksheets - Quizizz">
            <a:extLst>
              <a:ext uri="{FF2B5EF4-FFF2-40B4-BE49-F238E27FC236}">
                <a16:creationId xmlns:a16="http://schemas.microsoft.com/office/drawing/2014/main" id="{70F9B256-1D9D-4BDB-961F-B724EAFE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29" y="358770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0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dirty="0"/>
              <a:t>Sociální aspekt </a:t>
            </a:r>
            <a:r>
              <a:rPr lang="cs-CZ" i="1" dirty="0" err="1"/>
              <a:t>self</a:t>
            </a:r>
            <a:r>
              <a:rPr lang="cs-CZ" dirty="0"/>
              <a:t> – abychom zodpověděli, kdo jsme, jsou pro nás důležité reakce ostatních a srovnání s ostatními</a:t>
            </a:r>
          </a:p>
          <a:p>
            <a:pPr lvl="1"/>
            <a:r>
              <a:rPr lang="cs-CZ" dirty="0"/>
              <a:t>Kdo jsem ve srovnání s ostatními z hlediska vzhledu, statusu, úspěchů, …?</a:t>
            </a:r>
          </a:p>
          <a:p>
            <a:pPr lvl="1"/>
            <a:r>
              <a:rPr lang="cs-CZ" dirty="0"/>
              <a:t>Jaké je moje reálné já, možné já, ideální já?</a:t>
            </a:r>
          </a:p>
          <a:p>
            <a:r>
              <a:rPr lang="cs-CZ" i="1" dirty="0" err="1"/>
              <a:t>Upward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r>
              <a:rPr lang="cs-CZ" i="1" dirty="0"/>
              <a:t> </a:t>
            </a:r>
          </a:p>
          <a:p>
            <a:r>
              <a:rPr lang="cs-CZ" i="1" dirty="0" err="1"/>
              <a:t>Downward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endParaRPr lang="cs-CZ" i="1" dirty="0"/>
          </a:p>
          <a:p>
            <a:r>
              <a:rPr lang="cs-CZ" dirty="0"/>
              <a:t>Kontrast vs. Podobnost (</a:t>
            </a:r>
            <a:r>
              <a:rPr lang="cs-CZ" i="1" dirty="0" err="1"/>
              <a:t>assimilation</a:t>
            </a:r>
            <a:r>
              <a:rPr lang="cs-CZ" dirty="0"/>
              <a:t>)</a:t>
            </a:r>
          </a:p>
          <a:p>
            <a:r>
              <a:rPr lang="cs-CZ" dirty="0"/>
              <a:t>Meta-analýza (Gerber et al., 2018)</a:t>
            </a:r>
          </a:p>
          <a:p>
            <a:pPr lvl="1"/>
            <a:r>
              <a:rPr lang="cs-CZ" dirty="0"/>
              <a:t>Máme tendenci k spíše k </a:t>
            </a:r>
            <a:r>
              <a:rPr lang="cs-CZ" i="1" dirty="0" err="1"/>
              <a:t>upward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comparison</a:t>
            </a:r>
            <a:r>
              <a:rPr lang="cs-CZ" i="1" dirty="0"/>
              <a:t> </a:t>
            </a:r>
            <a:r>
              <a:rPr lang="cs-CZ" dirty="0"/>
              <a:t>a vnímání kontrastu</a:t>
            </a:r>
          </a:p>
          <a:p>
            <a:endParaRPr lang="cs-CZ" i="1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1026" name="Picture 2" descr="Keep a bunch of irritating, stupid acquaintances on Facebook Downward  social comparisons! - Psychology Major Rat - quickmeme">
            <a:extLst>
              <a:ext uri="{FF2B5EF4-FFF2-40B4-BE49-F238E27FC236}">
                <a16:creationId xmlns:a16="http://schemas.microsoft.com/office/drawing/2014/main" id="{4A231481-899F-4CA0-852E-2D15F3CF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43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cial Comparison questions &amp; answers for quizzes and worksheets - Quizizz">
            <a:extLst>
              <a:ext uri="{FF2B5EF4-FFF2-40B4-BE49-F238E27FC236}">
                <a16:creationId xmlns:a16="http://schemas.microsoft.com/office/drawing/2014/main" id="{A93200AF-5AB9-4811-9639-8B6FFA36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29" y="358770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75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sz="2400" dirty="0"/>
              <a:t>Meta-analýzy výzkumů o mediálních účincích na body image, internalizaci tzv. </a:t>
            </a:r>
            <a:r>
              <a:rPr lang="cs-CZ" sz="2400" i="1" dirty="0" err="1"/>
              <a:t>thin-ideal</a:t>
            </a:r>
            <a:r>
              <a:rPr lang="cs-CZ" sz="2400" dirty="0"/>
              <a:t>, stravování</a:t>
            </a:r>
          </a:p>
          <a:p>
            <a:pPr lvl="1"/>
            <a:r>
              <a:rPr lang="cs-CZ" sz="1800" dirty="0"/>
              <a:t>Internalizace </a:t>
            </a:r>
            <a:r>
              <a:rPr lang="cs-CZ" sz="1800" i="1" dirty="0" err="1"/>
              <a:t>thin-ideal</a:t>
            </a:r>
            <a:r>
              <a:rPr lang="cs-CZ" sz="1800" dirty="0"/>
              <a:t>, adopce socio-kulturních </a:t>
            </a:r>
            <a:r>
              <a:rPr lang="cs-CZ" sz="1800"/>
              <a:t>ideálů krásy </a:t>
            </a:r>
            <a:r>
              <a:rPr lang="cs-CZ" sz="1800" dirty="0"/>
              <a:t>jako osobního cíle a normy</a:t>
            </a:r>
          </a:p>
          <a:p>
            <a:pPr marL="324000" lvl="1" indent="0">
              <a:buNone/>
            </a:pPr>
            <a:endParaRPr lang="cs-CZ" sz="1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3B7D3F-ADB4-17B0-7B17-A02A6BD19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6" y="0"/>
            <a:ext cx="1812324" cy="18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09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0982B9-C5B2-C969-85B4-12F82A17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srovnávání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EC93F9-2C08-DC1D-2FEB-15607D7A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6715"/>
            <a:ext cx="10753200" cy="4139998"/>
          </a:xfrm>
        </p:spPr>
        <p:txBody>
          <a:bodyPr/>
          <a:lstStyle/>
          <a:p>
            <a:r>
              <a:rPr lang="cs-CZ" sz="2400" dirty="0"/>
              <a:t>Meta-analýzy výzkumů o mediálních účincích na body image, internalizaci tzv. </a:t>
            </a:r>
            <a:r>
              <a:rPr lang="cs-CZ" sz="2400" i="1" dirty="0" err="1"/>
              <a:t>thin-ideal</a:t>
            </a:r>
            <a:r>
              <a:rPr lang="cs-CZ" sz="2400" dirty="0"/>
              <a:t>, stravování</a:t>
            </a:r>
          </a:p>
          <a:p>
            <a:pPr lvl="1"/>
            <a:r>
              <a:rPr lang="cs-CZ" sz="1800" dirty="0"/>
              <a:t>Internalizace </a:t>
            </a:r>
            <a:r>
              <a:rPr lang="cs-CZ" sz="1800" i="1" dirty="0" err="1"/>
              <a:t>thin-ideal</a:t>
            </a:r>
            <a:r>
              <a:rPr lang="cs-CZ" sz="1800" dirty="0"/>
              <a:t>, adopce socio-kulturních ideálů krásy jako osobního cíle a normy</a:t>
            </a:r>
          </a:p>
          <a:p>
            <a:pPr marL="324000" lvl="1" indent="0">
              <a:buNone/>
            </a:pPr>
            <a:endParaRPr lang="cs-CZ" sz="1800" dirty="0"/>
          </a:p>
          <a:p>
            <a:r>
              <a:rPr lang="cs-CZ" sz="2400" dirty="0"/>
              <a:t>Vztah užívání SNS a nízké sebedůvěry (díky</a:t>
            </a:r>
            <a:r>
              <a:rPr lang="cs-CZ" sz="2400" i="1" dirty="0"/>
              <a:t> </a:t>
            </a:r>
            <a:r>
              <a:rPr lang="cs-CZ" sz="2400" i="1" dirty="0" err="1"/>
              <a:t>upward</a:t>
            </a:r>
            <a:r>
              <a:rPr lang="cs-CZ" sz="2400" i="1" dirty="0"/>
              <a:t> </a:t>
            </a:r>
            <a:r>
              <a:rPr lang="cs-CZ" sz="2400" i="1" dirty="0" err="1"/>
              <a:t>social</a:t>
            </a:r>
            <a:r>
              <a:rPr lang="cs-CZ" sz="2400" i="1" dirty="0"/>
              <a:t> </a:t>
            </a:r>
            <a:r>
              <a:rPr lang="cs-CZ" sz="2400" i="1" dirty="0" err="1"/>
              <a:t>comparison</a:t>
            </a:r>
            <a:r>
              <a:rPr lang="cs-CZ" sz="2400" dirty="0"/>
              <a:t>) (Vogel et al., 2014)</a:t>
            </a:r>
          </a:p>
          <a:p>
            <a:r>
              <a:rPr lang="cs-CZ" sz="2400" dirty="0"/>
              <a:t>Takže – SNS jako zdroj sebepotvrzení, ale také jako prostředek sociálního srovnávání (</a:t>
            </a:r>
            <a:r>
              <a:rPr lang="cs-CZ" sz="2400" i="1" dirty="0" err="1"/>
              <a:t>upward</a:t>
            </a:r>
            <a:r>
              <a:rPr lang="cs-CZ" sz="2400" dirty="0"/>
              <a:t>) a snižování sebedůvěry</a:t>
            </a:r>
          </a:p>
          <a:p>
            <a:pPr lvl="1"/>
            <a:r>
              <a:rPr lang="cs-CZ" sz="1800" dirty="0"/>
              <a:t>Ukazuje se hlavně u pasivního používání SNS</a:t>
            </a:r>
          </a:p>
          <a:p>
            <a:pPr lvl="1"/>
            <a:r>
              <a:rPr lang="cs-CZ" sz="1800" dirty="0"/>
              <a:t>Aktivní užívání SNS může mít pozitivní vliv na </a:t>
            </a:r>
            <a:r>
              <a:rPr lang="cs-CZ" sz="1800" dirty="0" err="1"/>
              <a:t>well-being</a:t>
            </a:r>
            <a:r>
              <a:rPr lang="cs-CZ" sz="1800" dirty="0"/>
              <a:t> (např. </a:t>
            </a:r>
            <a:r>
              <a:rPr lang="cs-CZ" sz="1800" dirty="0" err="1"/>
              <a:t>blogging</a:t>
            </a:r>
            <a:r>
              <a:rPr lang="cs-CZ" sz="1800" dirty="0"/>
              <a:t>, </a:t>
            </a:r>
            <a:r>
              <a:rPr lang="cs-CZ" sz="1800" dirty="0" err="1"/>
              <a:t>Verduyn</a:t>
            </a:r>
            <a:r>
              <a:rPr lang="cs-CZ" sz="1800" dirty="0"/>
              <a:t> et al., 2015)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D5A932-A8A3-43C4-978E-FB1F071BF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6" y="0"/>
            <a:ext cx="1812324" cy="18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3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ndom Desktop Wallpapers - Top Free Fandom Desktop Backgrounds -  WallpaperAccess">
            <a:extLst>
              <a:ext uri="{FF2B5EF4-FFF2-40B4-BE49-F238E27FC236}">
                <a16:creationId xmlns:a16="http://schemas.microsoft.com/office/drawing/2014/main" id="{7E41433A-F285-9B9B-21FE-91EEF20E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585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Fanouškovství a identifikace</a:t>
            </a:r>
          </a:p>
        </p:txBody>
      </p:sp>
    </p:spTree>
    <p:extLst>
      <p:ext uri="{BB962C8B-B14F-4D97-AF65-F5344CB8AC3E}">
        <p14:creationId xmlns:p14="http://schemas.microsoft.com/office/powerpoint/2010/main" val="333746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DBADC6-D616-44FE-933A-742E5D4E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médií na identitu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371A17-D2FB-4C0B-BFBB-E0B7E07D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03438" cy="4139998"/>
          </a:xfrm>
        </p:spPr>
        <p:txBody>
          <a:bodyPr/>
          <a:lstStyle/>
          <a:p>
            <a:r>
              <a:rPr lang="cs-CZ" sz="2000" dirty="0"/>
              <a:t>Média a </a:t>
            </a:r>
            <a:r>
              <a:rPr lang="cs-CZ" sz="2000" dirty="0" err="1"/>
              <a:t>mediované</a:t>
            </a:r>
            <a:r>
              <a:rPr lang="cs-CZ" sz="2000" dirty="0"/>
              <a:t> interakce pomáhají utvářet naši identitu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Jak?</a:t>
            </a:r>
          </a:p>
        </p:txBody>
      </p:sp>
    </p:spTree>
    <p:extLst>
      <p:ext uri="{BB962C8B-B14F-4D97-AF65-F5344CB8AC3E}">
        <p14:creationId xmlns:p14="http://schemas.microsoft.com/office/powerpoint/2010/main" val="21217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 - opakování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39D021-FE1F-451F-AAE4-381555C43C28}"/>
              </a:ext>
            </a:extLst>
          </p:cNvPr>
          <p:cNvSpPr txBox="1"/>
          <p:nvPr/>
        </p:nvSpPr>
        <p:spPr>
          <a:xfrm>
            <a:off x="6394370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Ingroup</a:t>
            </a:r>
            <a:r>
              <a:rPr lang="cs-CZ" sz="1600" dirty="0">
                <a:latin typeface="+mj-lt"/>
              </a:rPr>
              <a:t> vs. </a:t>
            </a:r>
            <a:r>
              <a:rPr lang="cs-CZ" sz="1600" dirty="0" err="1">
                <a:latin typeface="+mj-lt"/>
              </a:rPr>
              <a:t>outgroup</a:t>
            </a:r>
            <a:r>
              <a:rPr lang="cs-CZ" sz="1600" dirty="0">
                <a:latin typeface="+mj-lt"/>
              </a:rPr>
              <a:t>.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13DAC5D-D5DE-4FBE-A3F7-898767FC8329}"/>
              </a:ext>
            </a:extLst>
          </p:cNvPr>
          <p:cNvGrpSpPr/>
          <p:nvPr/>
        </p:nvGrpSpPr>
        <p:grpSpPr>
          <a:xfrm>
            <a:off x="3567471" y="1886166"/>
            <a:ext cx="1956809" cy="805635"/>
            <a:chOff x="1155085" y="3444627"/>
            <a:chExt cx="1956809" cy="805635"/>
          </a:xfrm>
        </p:grpSpPr>
        <p:pic>
          <p:nvPicPr>
            <p:cNvPr id="20" name="Picture 10" descr="https://cdn-icons-png.flaticon.com/512/5374/5374223.png">
              <a:extLst>
                <a:ext uri="{FF2B5EF4-FFF2-40B4-BE49-F238E27FC236}">
                  <a16:creationId xmlns:a16="http://schemas.microsoft.com/office/drawing/2014/main" id="{FA187197-BF13-4A55-B68B-BC16575B6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531" y="3444627"/>
              <a:ext cx="343363" cy="34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cdn-icons.flaticon.com/png/512/3145/premium/3145858.png?token=exp=1646056751~hmac=aa178dcb4bacc945234ca4c552145145">
              <a:extLst>
                <a:ext uri="{FF2B5EF4-FFF2-40B4-BE49-F238E27FC236}">
                  <a16:creationId xmlns:a16="http://schemas.microsoft.com/office/drawing/2014/main" id="{ED5D238C-377F-4376-8652-24408A4FB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472" y="346260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s://cdn-icons.flaticon.com/png/512/4481/premium/4481770.png?token=exp=1646056796~hmac=c60b12f65ece5801af7a95e199b35d80">
              <a:extLst>
                <a:ext uri="{FF2B5EF4-FFF2-40B4-BE49-F238E27FC236}">
                  <a16:creationId xmlns:a16="http://schemas.microsoft.com/office/drawing/2014/main" id="{39673B9E-EA4E-49E7-9276-4E37D5DDE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80" y="3458046"/>
              <a:ext cx="404349" cy="40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https://cdn-icons-png.flaticon.com/512/3997/3997691.png">
              <a:extLst>
                <a:ext uri="{FF2B5EF4-FFF2-40B4-BE49-F238E27FC236}">
                  <a16:creationId xmlns:a16="http://schemas.microsoft.com/office/drawing/2014/main" id="{C5F0C239-A59A-42A6-AC0D-DA20F175A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85" y="3906939"/>
              <a:ext cx="343323" cy="3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835F73F3-4434-4F97-A40E-FEE5D00171DA}"/>
              </a:ext>
            </a:extLst>
          </p:cNvPr>
          <p:cNvGrpSpPr/>
          <p:nvPr/>
        </p:nvGrpSpPr>
        <p:grpSpPr>
          <a:xfrm>
            <a:off x="6082385" y="1810628"/>
            <a:ext cx="2238349" cy="957932"/>
            <a:chOff x="5058911" y="3214971"/>
            <a:chExt cx="2238349" cy="957932"/>
          </a:xfrm>
        </p:grpSpPr>
        <p:pic>
          <p:nvPicPr>
            <p:cNvPr id="25" name="Picture 2" descr="Female  free icon">
              <a:extLst>
                <a:ext uri="{FF2B5EF4-FFF2-40B4-BE49-F238E27FC236}">
                  <a16:creationId xmlns:a16="http://schemas.microsoft.com/office/drawing/2014/main" id="{74506A7A-9DE3-46C6-8175-BBA1463E8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911" y="3359202"/>
              <a:ext cx="328115" cy="32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cdn-icons-png.flaticon.com/512/197/197576.png">
              <a:extLst>
                <a:ext uri="{FF2B5EF4-FFF2-40B4-BE49-F238E27FC236}">
                  <a16:creationId xmlns:a16="http://schemas.microsoft.com/office/drawing/2014/main" id="{8B24AE9E-F2B4-4914-B46A-254D3664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162" y="321497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cdn-icons.flaticon.com/png/512/3048/premium/3048709.png?token=exp=1646052206~hmac=6aa62847762d23c22816fb92c5236611">
              <a:extLst>
                <a:ext uri="{FF2B5EF4-FFF2-40B4-BE49-F238E27FC236}">
                  <a16:creationId xmlns:a16="http://schemas.microsoft.com/office/drawing/2014/main" id="{733DB257-3B1A-47D1-B2F7-3836F0F97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90" y="3295906"/>
              <a:ext cx="434847" cy="43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cdn-icons-png.flaticon.com/512/1157/1157034.png">
              <a:extLst>
                <a:ext uri="{FF2B5EF4-FFF2-40B4-BE49-F238E27FC236}">
                  <a16:creationId xmlns:a16="http://schemas.microsoft.com/office/drawing/2014/main" id="{62500D54-958E-4DB9-AE21-3E87441CD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178" y="3752821"/>
              <a:ext cx="420082" cy="42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0" descr="https://cdn-icons-png.flaticon.com/512/5374/5374223.png">
            <a:extLst>
              <a:ext uri="{FF2B5EF4-FFF2-40B4-BE49-F238E27FC236}">
                <a16:creationId xmlns:a16="http://schemas.microsoft.com/office/drawing/2014/main" id="{0373B932-1AAF-4F75-BD86-DBFDDBF9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68" y="2005115"/>
            <a:ext cx="343363" cy="3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9DA78D6D-BA21-4811-ABAD-8AD8C01AC3D2}"/>
              </a:ext>
            </a:extLst>
          </p:cNvPr>
          <p:cNvSpPr txBox="1"/>
          <p:nvPr/>
        </p:nvSpPr>
        <p:spPr>
          <a:xfrm>
            <a:off x="3817501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Uniqueness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A73E7F-959E-DA36-473E-D2DEC12EA3D0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827FA3-269B-ADF4-609B-DACC7198EB99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223678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DBADC6-D616-44FE-933A-742E5D4E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médií na identitu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371A17-D2FB-4C0B-BFBB-E0B7E07D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03438" cy="4139998"/>
          </a:xfrm>
        </p:spPr>
        <p:txBody>
          <a:bodyPr/>
          <a:lstStyle/>
          <a:p>
            <a:r>
              <a:rPr lang="cs-CZ" sz="2000" dirty="0"/>
              <a:t>Média a </a:t>
            </a:r>
            <a:r>
              <a:rPr lang="cs-CZ" sz="2000" dirty="0" err="1"/>
              <a:t>mediované</a:t>
            </a:r>
            <a:r>
              <a:rPr lang="cs-CZ" sz="2000" dirty="0"/>
              <a:t> interakce pomáhají utvářet naši identitu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Jak?</a:t>
            </a:r>
          </a:p>
          <a:p>
            <a:pPr lvl="1"/>
            <a:r>
              <a:rPr lang="cs-CZ" dirty="0"/>
              <a:t>Mediální postavy a </a:t>
            </a:r>
            <a:r>
              <a:rPr lang="cs-CZ" b="1" dirty="0">
                <a:solidFill>
                  <a:schemeClr val="accent6"/>
                </a:solidFill>
              </a:rPr>
              <a:t>sociální srovnávání</a:t>
            </a:r>
          </a:p>
        </p:txBody>
      </p:sp>
    </p:spTree>
    <p:extLst>
      <p:ext uri="{BB962C8B-B14F-4D97-AF65-F5344CB8AC3E}">
        <p14:creationId xmlns:p14="http://schemas.microsoft.com/office/powerpoint/2010/main" val="2042570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DBADC6-D616-44FE-933A-742E5D4E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médií na identitu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371A17-D2FB-4C0B-BFBB-E0B7E07D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03438" cy="4139998"/>
          </a:xfrm>
        </p:spPr>
        <p:txBody>
          <a:bodyPr/>
          <a:lstStyle/>
          <a:p>
            <a:r>
              <a:rPr lang="cs-CZ" sz="2000" dirty="0"/>
              <a:t>Média a </a:t>
            </a:r>
            <a:r>
              <a:rPr lang="cs-CZ" sz="2000" dirty="0" err="1"/>
              <a:t>mediované</a:t>
            </a:r>
            <a:r>
              <a:rPr lang="cs-CZ" sz="2000" dirty="0"/>
              <a:t> interakce pomáhají utvářet naši identitu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Jak?</a:t>
            </a:r>
          </a:p>
          <a:p>
            <a:pPr lvl="1"/>
            <a:r>
              <a:rPr lang="cs-CZ" dirty="0"/>
              <a:t>Mediální postavy a </a:t>
            </a:r>
            <a:r>
              <a:rPr lang="cs-CZ" b="1" dirty="0">
                <a:solidFill>
                  <a:schemeClr val="accent6"/>
                </a:solidFill>
              </a:rPr>
              <a:t>sociální srovnávání</a:t>
            </a:r>
          </a:p>
          <a:p>
            <a:pPr lvl="1"/>
            <a:r>
              <a:rPr lang="cs-CZ" b="1" dirty="0">
                <a:solidFill>
                  <a:schemeClr val="accent6"/>
                </a:solidFill>
              </a:rPr>
              <a:t>Identifikace</a:t>
            </a:r>
          </a:p>
        </p:txBody>
      </p:sp>
    </p:spTree>
    <p:extLst>
      <p:ext uri="{BB962C8B-B14F-4D97-AF65-F5344CB8AC3E}">
        <p14:creationId xmlns:p14="http://schemas.microsoft.com/office/powerpoint/2010/main" val="990322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DBADC6-D616-44FE-933A-742E5D4E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médií na identitu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371A17-D2FB-4C0B-BFBB-E0B7E07D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03438" cy="4139998"/>
          </a:xfrm>
        </p:spPr>
        <p:txBody>
          <a:bodyPr/>
          <a:lstStyle/>
          <a:p>
            <a:r>
              <a:rPr lang="cs-CZ" sz="2000" dirty="0"/>
              <a:t>Média a </a:t>
            </a:r>
            <a:r>
              <a:rPr lang="cs-CZ" sz="2000" dirty="0" err="1"/>
              <a:t>mediované</a:t>
            </a:r>
            <a:r>
              <a:rPr lang="cs-CZ" sz="2000" dirty="0"/>
              <a:t> interakce pomáhají utvářet naši identitu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Jak?</a:t>
            </a:r>
          </a:p>
          <a:p>
            <a:pPr lvl="1"/>
            <a:r>
              <a:rPr lang="cs-CZ" dirty="0"/>
              <a:t>Mediální postavy a </a:t>
            </a:r>
            <a:r>
              <a:rPr lang="cs-CZ" b="1" dirty="0">
                <a:solidFill>
                  <a:schemeClr val="accent6"/>
                </a:solidFill>
              </a:rPr>
              <a:t>sociální srovnávání</a:t>
            </a:r>
          </a:p>
          <a:p>
            <a:pPr lvl="1"/>
            <a:r>
              <a:rPr lang="cs-CZ" b="1" dirty="0">
                <a:solidFill>
                  <a:schemeClr val="accent6"/>
                </a:solidFill>
              </a:rPr>
              <a:t>Identifikace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Identifikujeme se s mediálními postavami, vnímáme a zakoušíme jejich perspektivu a zkušenosti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Zažíváme role, které bychom jinak nezažili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Učíme se zprostředkovaně názory, postoje, chování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Můžeme s nimi mít </a:t>
            </a:r>
            <a:r>
              <a:rPr lang="cs-CZ" dirty="0" err="1"/>
              <a:t>parasociální</a:t>
            </a:r>
            <a:r>
              <a:rPr lang="cs-CZ" dirty="0"/>
              <a:t> vztahy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Co není identifikace? Nahrazení našeho </a:t>
            </a:r>
            <a:r>
              <a:rPr lang="cs-CZ" i="1" dirty="0" err="1"/>
              <a:t>self</a:t>
            </a:r>
            <a:r>
              <a:rPr lang="cs-CZ" dirty="0"/>
              <a:t> identitou postavy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     </a:t>
            </a:r>
          </a:p>
        </p:txBody>
      </p:sp>
      <p:pic>
        <p:nvPicPr>
          <p:cNvPr id="2050" name="Picture 2" descr="Describe Yourself in 3 Fictional Characters | Know Your Meme">
            <a:extLst>
              <a:ext uri="{FF2B5EF4-FFF2-40B4-BE49-F238E27FC236}">
                <a16:creationId xmlns:a16="http://schemas.microsoft.com/office/drawing/2014/main" id="{4129535E-369A-4575-92AE-C5E3A3EC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35" y="1600201"/>
            <a:ext cx="4129216" cy="41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9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5748E1-BFC8-4F5C-8535-2BEAD7CF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identifikace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C21356-C3B1-473C-A5D8-573AAFC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85816" cy="4139998"/>
          </a:xfrm>
        </p:spPr>
        <p:txBody>
          <a:bodyPr/>
          <a:lstStyle/>
          <a:p>
            <a:r>
              <a:rPr lang="cs-CZ" sz="2000" dirty="0"/>
              <a:t>Identifikace publika s postavami a jejich cíli, empatie s jejich emocemi</a:t>
            </a:r>
          </a:p>
          <a:p>
            <a:r>
              <a:rPr lang="cs-CZ" sz="2000" dirty="0"/>
              <a:t>Porozumění cizí zkušenosti</a:t>
            </a:r>
          </a:p>
          <a:p>
            <a:r>
              <a:rPr lang="cs-CZ" sz="2000" dirty="0"/>
              <a:t>Nejedná se vždy o postavy, které jsou nám demograficky podobné (Cohen et al., 2017) </a:t>
            </a:r>
            <a:r>
              <a:rPr lang="cs-CZ" sz="2000" dirty="0">
                <a:sym typeface="Wingdings" panose="05000000000000000000" pitchFamily="2" charset="2"/>
              </a:rPr>
              <a:t> můžeme prozkoumávat různé alternativy našeho </a:t>
            </a:r>
            <a:r>
              <a:rPr lang="cs-CZ" sz="2000" i="1" dirty="0" err="1">
                <a:sym typeface="Wingdings" panose="05000000000000000000" pitchFamily="2" charset="2"/>
              </a:rPr>
              <a:t>self</a:t>
            </a:r>
            <a:endParaRPr lang="cs-CZ" sz="2000" i="1" dirty="0">
              <a:sym typeface="Wingdings" panose="05000000000000000000" pitchFamily="2" charset="2"/>
            </a:endParaRPr>
          </a:p>
          <a:p>
            <a:pPr lvl="1"/>
            <a:endParaRPr lang="cs-CZ" sz="900" dirty="0"/>
          </a:p>
        </p:txBody>
      </p:sp>
      <p:pic>
        <p:nvPicPr>
          <p:cNvPr id="6" name="Picture 2" descr="Describe Yourself in 3 Fictional Characters | Know Your Meme">
            <a:extLst>
              <a:ext uri="{FF2B5EF4-FFF2-40B4-BE49-F238E27FC236}">
                <a16:creationId xmlns:a16="http://schemas.microsoft.com/office/drawing/2014/main" id="{4AEE08F0-57B8-4502-817A-4F19A7E5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35" y="1600201"/>
            <a:ext cx="4129216" cy="41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5748E1-BFC8-4F5C-8535-2BEAD7CF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identifikace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C21356-C3B1-473C-A5D8-573AAFC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85816" cy="4139998"/>
          </a:xfrm>
        </p:spPr>
        <p:txBody>
          <a:bodyPr/>
          <a:lstStyle/>
          <a:p>
            <a:r>
              <a:rPr lang="cs-CZ" sz="2000" dirty="0"/>
              <a:t>Identifikace publika s postavami a jejich cíli, empatie s jejich emocemi</a:t>
            </a:r>
          </a:p>
          <a:p>
            <a:r>
              <a:rPr lang="cs-CZ" sz="2000" dirty="0"/>
              <a:t>Porozumění cizí zkušenosti</a:t>
            </a:r>
          </a:p>
          <a:p>
            <a:r>
              <a:rPr lang="cs-CZ" sz="2000" dirty="0"/>
              <a:t>Nejedná se vždy o postavy, které jsou nám demograficky podobné (Cohen et al., 2017) </a:t>
            </a:r>
            <a:r>
              <a:rPr lang="cs-CZ" sz="2000" dirty="0">
                <a:sym typeface="Wingdings" panose="05000000000000000000" pitchFamily="2" charset="2"/>
              </a:rPr>
              <a:t> můžeme prozkoumávat různé alternativy našeho </a:t>
            </a:r>
            <a:r>
              <a:rPr lang="cs-CZ" sz="2000" i="1" dirty="0" err="1">
                <a:sym typeface="Wingdings" panose="05000000000000000000" pitchFamily="2" charset="2"/>
              </a:rPr>
              <a:t>self</a:t>
            </a:r>
            <a:endParaRPr lang="cs-CZ" sz="2000" i="1" dirty="0">
              <a:sym typeface="Wingdings" panose="05000000000000000000" pitchFamily="2" charset="2"/>
            </a:endParaRPr>
          </a:p>
          <a:p>
            <a:r>
              <a:rPr lang="cs-CZ" sz="2000" b="1" dirty="0">
                <a:solidFill>
                  <a:srgbClr val="008C78"/>
                </a:solidFill>
                <a:sym typeface="Wingdings" panose="05000000000000000000" pitchFamily="2" charset="2"/>
              </a:rPr>
              <a:t>Snížení negativních postojů</a:t>
            </a:r>
            <a:r>
              <a:rPr lang="cs-CZ" sz="2000" dirty="0">
                <a:sym typeface="Wingdings" panose="05000000000000000000" pitchFamily="2" charset="2"/>
              </a:rPr>
              <a:t> vůči některým skupinám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Tal-O &amp; </a:t>
            </a:r>
            <a:r>
              <a:rPr lang="cs-CZ" sz="1600" dirty="0" err="1">
                <a:sym typeface="Wingdings" panose="05000000000000000000" pitchFamily="2" charset="2"/>
              </a:rPr>
              <a:t>Tsfati</a:t>
            </a:r>
            <a:r>
              <a:rPr lang="cs-CZ" sz="1600" dirty="0">
                <a:sym typeface="Wingdings" panose="05000000000000000000" pitchFamily="2" charset="2"/>
              </a:rPr>
              <a:t> (2016): </a:t>
            </a:r>
            <a:r>
              <a:rPr lang="cs-CZ" sz="1600" dirty="0">
                <a:solidFill>
                  <a:srgbClr val="008C78"/>
                </a:solidFill>
                <a:sym typeface="Wingdings" panose="05000000000000000000" pitchFamily="2" charset="2"/>
              </a:rPr>
              <a:t>Izraelsko-Arabský konflikt </a:t>
            </a:r>
            <a:r>
              <a:rPr lang="cs-CZ" sz="1600" dirty="0">
                <a:sym typeface="Wingdings" panose="05000000000000000000" pitchFamily="2" charset="2"/>
              </a:rPr>
              <a:t>…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 méně stereotypů</a:t>
            </a:r>
          </a:p>
          <a:p>
            <a:pPr lvl="1"/>
            <a:r>
              <a:rPr lang="cs-CZ" sz="1600" dirty="0" err="1">
                <a:sym typeface="Wingdings" panose="05000000000000000000" pitchFamily="2" charset="2"/>
              </a:rPr>
              <a:t>Chung</a:t>
            </a:r>
            <a:r>
              <a:rPr lang="cs-CZ" sz="1600" dirty="0">
                <a:sym typeface="Wingdings" panose="05000000000000000000" pitchFamily="2" charset="2"/>
              </a:rPr>
              <a:t> &amp; </a:t>
            </a:r>
            <a:r>
              <a:rPr lang="cs-CZ" sz="1600" dirty="0" err="1">
                <a:sym typeface="Wingdings" panose="05000000000000000000" pitchFamily="2" charset="2"/>
              </a:rPr>
              <a:t>Slater</a:t>
            </a:r>
            <a:r>
              <a:rPr lang="cs-CZ" sz="1600" dirty="0">
                <a:sym typeface="Wingdings" panose="05000000000000000000" pitchFamily="2" charset="2"/>
              </a:rPr>
              <a:t> (2013): </a:t>
            </a:r>
            <a:r>
              <a:rPr lang="cs-CZ" sz="1600" dirty="0">
                <a:solidFill>
                  <a:srgbClr val="008C78"/>
                </a:solidFill>
                <a:sym typeface="Wingdings" panose="05000000000000000000" pitchFamily="2" charset="2"/>
              </a:rPr>
              <a:t>Drogová závislost </a:t>
            </a:r>
            <a:r>
              <a:rPr lang="cs-CZ" sz="1600" dirty="0">
                <a:sym typeface="Wingdings" panose="05000000000000000000" pitchFamily="2" charset="2"/>
              </a:rPr>
              <a:t>… 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 snížení distancování od lidí s historií drogové závislosti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De Graaf et al. (2012): </a:t>
            </a:r>
            <a:r>
              <a:rPr lang="cs-CZ" sz="1600" dirty="0">
                <a:solidFill>
                  <a:srgbClr val="008C78"/>
                </a:solidFill>
                <a:sym typeface="Wingdings" panose="05000000000000000000" pitchFamily="2" charset="2"/>
              </a:rPr>
              <a:t>Lidé s postižením </a:t>
            </a:r>
            <a:r>
              <a:rPr lang="cs-CZ" sz="1600" dirty="0">
                <a:sym typeface="Wingdings" panose="05000000000000000000" pitchFamily="2" charset="2"/>
              </a:rPr>
              <a:t>…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 pozitivní postoje vůči legislativě na zaměstnávání lidí s postižením</a:t>
            </a:r>
          </a:p>
          <a:p>
            <a:pPr lvl="1"/>
            <a:endParaRPr lang="cs-CZ" sz="900" dirty="0"/>
          </a:p>
        </p:txBody>
      </p:sp>
      <p:pic>
        <p:nvPicPr>
          <p:cNvPr id="6" name="Picture 2" descr="Describe Yourself in 3 Fictional Characters | Know Your Meme">
            <a:extLst>
              <a:ext uri="{FF2B5EF4-FFF2-40B4-BE49-F238E27FC236}">
                <a16:creationId xmlns:a16="http://schemas.microsoft.com/office/drawing/2014/main" id="{4AEE08F0-57B8-4502-817A-4F19A7E5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35" y="1600201"/>
            <a:ext cx="4129216" cy="41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0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5748E1-BFC8-4F5C-8535-2BEAD7CF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identifikace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C21356-C3B1-473C-A5D8-573AAFC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85816" cy="4139998"/>
          </a:xfrm>
        </p:spPr>
        <p:txBody>
          <a:bodyPr/>
          <a:lstStyle/>
          <a:p>
            <a:r>
              <a:rPr lang="cs-CZ" sz="2000" dirty="0"/>
              <a:t>Adopce některých vlastností postavy (krátkodobé mediální účinky)</a:t>
            </a:r>
          </a:p>
          <a:p>
            <a:r>
              <a:rPr lang="cs-CZ" sz="2000" dirty="0"/>
              <a:t>Vliv na </a:t>
            </a:r>
            <a:r>
              <a:rPr lang="cs-CZ" sz="2000" b="1" dirty="0">
                <a:solidFill>
                  <a:srgbClr val="008C78"/>
                </a:solidFill>
              </a:rPr>
              <a:t>vnímání sebe sama </a:t>
            </a:r>
            <a:r>
              <a:rPr lang="cs-CZ" sz="2000" dirty="0"/>
              <a:t>- </a:t>
            </a:r>
            <a:r>
              <a:rPr lang="cs-CZ" sz="2000" dirty="0" err="1"/>
              <a:t>Young</a:t>
            </a:r>
            <a:r>
              <a:rPr lang="cs-CZ" sz="2000" dirty="0"/>
              <a:t> et al. (2012):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Identifikace a myšlení na oblíbenou postavu může být spojené s větším pocitem sebevědomí a spokojenosti s vlastním body image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Ženy, které se identifikovaly se štíhlými modelkami (a zažívaly </a:t>
            </a:r>
            <a:r>
              <a:rPr lang="cs-CZ" sz="1600" dirty="0" err="1"/>
              <a:t>parasociální</a:t>
            </a:r>
            <a:r>
              <a:rPr lang="cs-CZ" sz="1600" dirty="0"/>
              <a:t> vztah) častěji vnímali svoje tělo jako podobné s nimi (a ne v kontrastu)</a:t>
            </a:r>
          </a:p>
          <a:p>
            <a:pPr lvl="1"/>
            <a:endParaRPr lang="cs-CZ" dirty="0"/>
          </a:p>
        </p:txBody>
      </p:sp>
      <p:pic>
        <p:nvPicPr>
          <p:cNvPr id="3" name="Obrázek 2" descr="Obsah obrázku text, vizitka, vektorová grafika&#10;&#10;Popis byl vytvořen automaticky">
            <a:extLst>
              <a:ext uri="{FF2B5EF4-FFF2-40B4-BE49-F238E27FC236}">
                <a16:creationId xmlns:a16="http://schemas.microsoft.com/office/drawing/2014/main" id="{0E4E6044-28EE-6F9D-7ACD-E01396716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7971" y="2010358"/>
            <a:ext cx="4242391" cy="28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1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5748E1-BFC8-4F5C-8535-2BEAD7CF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identifikace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C21356-C3B1-473C-A5D8-573AAFC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936521" cy="4139998"/>
          </a:xfrm>
        </p:spPr>
        <p:txBody>
          <a:bodyPr/>
          <a:lstStyle/>
          <a:p>
            <a:r>
              <a:rPr lang="cs-CZ" sz="2000" b="1" dirty="0">
                <a:solidFill>
                  <a:srgbClr val="008C78"/>
                </a:solidFill>
              </a:rPr>
              <a:t>Zprostředkované experimentování </a:t>
            </a:r>
            <a:r>
              <a:rPr lang="cs-CZ" sz="2000" dirty="0"/>
              <a:t>(</a:t>
            </a:r>
            <a:r>
              <a:rPr lang="cs-CZ" sz="2000" i="1" dirty="0" err="1"/>
              <a:t>vicarious</a:t>
            </a:r>
            <a:r>
              <a:rPr lang="cs-CZ" sz="2000" i="1" dirty="0"/>
              <a:t> </a:t>
            </a:r>
            <a:r>
              <a:rPr lang="cs-CZ" sz="2000" i="1" dirty="0" err="1"/>
              <a:t>experimentation</a:t>
            </a:r>
            <a:r>
              <a:rPr lang="cs-CZ" sz="2000" dirty="0"/>
              <a:t>)</a:t>
            </a:r>
          </a:p>
          <a:p>
            <a:pPr lvl="1"/>
            <a:r>
              <a:rPr lang="cs-CZ" sz="1600" dirty="0"/>
              <a:t>Velká změna postojů nebo chování může představovat hrozbu pro </a:t>
            </a:r>
            <a:r>
              <a:rPr lang="cs-CZ" sz="1600" i="1" dirty="0" err="1"/>
              <a:t>self</a:t>
            </a:r>
            <a:r>
              <a:rPr lang="cs-CZ" sz="1600" dirty="0"/>
              <a:t> – složité</a:t>
            </a:r>
          </a:p>
          <a:p>
            <a:pPr lvl="1"/>
            <a:r>
              <a:rPr lang="cs-CZ" sz="1600" dirty="0"/>
              <a:t>Zprostředkovaně díky mediálním postavám můžeme experimentovat a zkoušet se vidět „v novém světle“ – důležitý prví krok pro reálnou změnu</a:t>
            </a:r>
          </a:p>
          <a:p>
            <a:pPr lvl="1"/>
            <a:r>
              <a:rPr lang="cs-CZ" sz="1600" dirty="0"/>
              <a:t>Představujeme si naše alternativní </a:t>
            </a:r>
            <a:r>
              <a:rPr lang="cs-CZ" sz="1600" i="1" dirty="0" err="1"/>
              <a:t>self</a:t>
            </a:r>
            <a:r>
              <a:rPr lang="cs-CZ" sz="1600" dirty="0"/>
              <a:t>, bez rizika</a:t>
            </a:r>
          </a:p>
          <a:p>
            <a:pPr lvl="1"/>
            <a:endParaRPr lang="cs-CZ" dirty="0"/>
          </a:p>
        </p:txBody>
      </p:sp>
      <p:pic>
        <p:nvPicPr>
          <p:cNvPr id="4098" name="Picture 2" descr="Commish - Dungeons and Dragons Dogs by MaximumImpulse on DeviantArt">
            <a:extLst>
              <a:ext uri="{FF2B5EF4-FFF2-40B4-BE49-F238E27FC236}">
                <a16:creationId xmlns:a16="http://schemas.microsoft.com/office/drawing/2014/main" id="{4829DAF6-1036-E9E8-B88B-3A5D3749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49" y="1770829"/>
            <a:ext cx="5521842" cy="33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73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6B571F-AEB2-449B-B0BE-C7650F5B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Parasociální</a:t>
            </a:r>
            <a:r>
              <a:rPr lang="cs-CZ" dirty="0"/>
              <a:t>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573A6A-C557-488E-BA53-752A2646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123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6B571F-AEB2-449B-B0BE-C7650F5B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Parasociální</a:t>
            </a:r>
            <a:r>
              <a:rPr lang="cs-CZ" dirty="0"/>
              <a:t>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573A6A-C557-488E-BA53-752A2646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302" y="1560196"/>
            <a:ext cx="7056519" cy="4139998"/>
          </a:xfrm>
        </p:spPr>
        <p:txBody>
          <a:bodyPr/>
          <a:lstStyle/>
          <a:p>
            <a:r>
              <a:rPr lang="cs-CZ" sz="2000" dirty="0" err="1"/>
              <a:t>Horton</a:t>
            </a:r>
            <a:r>
              <a:rPr lang="cs-CZ" sz="2000" dirty="0"/>
              <a:t> &amp; </a:t>
            </a:r>
            <a:r>
              <a:rPr lang="cs-CZ" sz="2000" dirty="0" err="1"/>
              <a:t>Wohl</a:t>
            </a:r>
            <a:r>
              <a:rPr lang="cs-CZ" sz="2000" dirty="0"/>
              <a:t>, 50. léta</a:t>
            </a:r>
          </a:p>
          <a:p>
            <a:r>
              <a:rPr lang="cs-CZ" sz="2000" b="1" dirty="0">
                <a:solidFill>
                  <a:schemeClr val="accent6"/>
                </a:solidFill>
              </a:rPr>
              <a:t>Jednostranný</a:t>
            </a:r>
            <a:r>
              <a:rPr lang="cs-CZ" sz="2000" dirty="0"/>
              <a:t> „imaginární“ </a:t>
            </a:r>
            <a:r>
              <a:rPr lang="cs-CZ" sz="2000" b="1" dirty="0">
                <a:solidFill>
                  <a:schemeClr val="accent6"/>
                </a:solidFill>
              </a:rPr>
              <a:t>vztah</a:t>
            </a:r>
            <a:r>
              <a:rPr lang="cs-CZ" sz="2000" dirty="0"/>
              <a:t>, jenž navazuje publikum s mediálními postavami nebo celebritami prostřednictvím opakované expozice a imaginární interakce</a:t>
            </a:r>
          </a:p>
          <a:p>
            <a:r>
              <a:rPr lang="cs-CZ" sz="2000" dirty="0"/>
              <a:t>Mediální figura nás ovlivňuje z hlediska chování, postojů a prožívání emocí</a:t>
            </a:r>
          </a:p>
          <a:p>
            <a:endParaRPr lang="cs-CZ" sz="2000" dirty="0"/>
          </a:p>
        </p:txBody>
      </p:sp>
      <p:pic>
        <p:nvPicPr>
          <p:cNvPr id="1026" name="Picture 2" descr="What Is a Parasocial Relationship?">
            <a:extLst>
              <a:ext uri="{FF2B5EF4-FFF2-40B4-BE49-F238E27FC236}">
                <a16:creationId xmlns:a16="http://schemas.microsoft.com/office/drawing/2014/main" id="{0D9327C7-7FE1-4C18-85EE-A24922B67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99"/>
          <a:stretch/>
        </p:blipFill>
        <p:spPr bwMode="auto">
          <a:xfrm>
            <a:off x="280087" y="1560196"/>
            <a:ext cx="4102443" cy="29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 You In A Parasocial Relationship? - Plat4om">
            <a:extLst>
              <a:ext uri="{FF2B5EF4-FFF2-40B4-BE49-F238E27FC236}">
                <a16:creationId xmlns:a16="http://schemas.microsoft.com/office/drawing/2014/main" id="{AEF55D41-8006-4D10-ACA6-3C166B682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0236"/>
          <a:stretch/>
        </p:blipFill>
        <p:spPr bwMode="auto">
          <a:xfrm>
            <a:off x="116984" y="4623021"/>
            <a:ext cx="4448432" cy="21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81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6B571F-AEB2-449B-B0BE-C7650F5B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Parasociální</a:t>
            </a:r>
            <a:r>
              <a:rPr lang="cs-CZ" dirty="0"/>
              <a:t>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573A6A-C557-488E-BA53-752A2646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302" y="1560196"/>
            <a:ext cx="7056519" cy="4139998"/>
          </a:xfrm>
        </p:spPr>
        <p:txBody>
          <a:bodyPr/>
          <a:lstStyle/>
          <a:p>
            <a:r>
              <a:rPr lang="cs-CZ" sz="2000" dirty="0" err="1"/>
              <a:t>Horton</a:t>
            </a:r>
            <a:r>
              <a:rPr lang="cs-CZ" sz="2000" dirty="0"/>
              <a:t> &amp; </a:t>
            </a:r>
            <a:r>
              <a:rPr lang="cs-CZ" sz="2000" dirty="0" err="1"/>
              <a:t>Wohl</a:t>
            </a:r>
            <a:r>
              <a:rPr lang="cs-CZ" sz="2000" dirty="0"/>
              <a:t>, 50. léta</a:t>
            </a:r>
          </a:p>
          <a:p>
            <a:r>
              <a:rPr lang="cs-CZ" sz="2000" b="1" dirty="0">
                <a:solidFill>
                  <a:schemeClr val="accent6"/>
                </a:solidFill>
              </a:rPr>
              <a:t>Jednostranný</a:t>
            </a:r>
            <a:r>
              <a:rPr lang="cs-CZ" sz="2000" dirty="0"/>
              <a:t> „imaginární“ </a:t>
            </a:r>
            <a:r>
              <a:rPr lang="cs-CZ" sz="2000" b="1" dirty="0">
                <a:solidFill>
                  <a:schemeClr val="accent6"/>
                </a:solidFill>
              </a:rPr>
              <a:t>vztah</a:t>
            </a:r>
            <a:r>
              <a:rPr lang="cs-CZ" sz="2000" dirty="0"/>
              <a:t>, jenž navazuje publikum s mediálními postavami nebo celebritami prostřednictvím opakované expozice a imaginární interakce</a:t>
            </a:r>
          </a:p>
          <a:p>
            <a:r>
              <a:rPr lang="cs-CZ" sz="2000" dirty="0"/>
              <a:t>Mediální figura nás ovlivňuje z hlediska chování, postojů a prožívání emocí</a:t>
            </a:r>
          </a:p>
          <a:p>
            <a:r>
              <a:rPr lang="cs-CZ" sz="2000" dirty="0" err="1"/>
              <a:t>Derrick</a:t>
            </a:r>
            <a:r>
              <a:rPr lang="cs-CZ" sz="2000" dirty="0"/>
              <a:t> et al. (2008) – tendence navazovat </a:t>
            </a:r>
            <a:r>
              <a:rPr lang="cs-CZ" sz="2000" dirty="0" err="1"/>
              <a:t>parasociální</a:t>
            </a:r>
            <a:r>
              <a:rPr lang="cs-CZ" sz="2000" dirty="0"/>
              <a:t> vztahy s postavami blízkými našemu ideálnímu </a:t>
            </a:r>
            <a:r>
              <a:rPr lang="cs-CZ" sz="2000" i="1" dirty="0" err="1"/>
              <a:t>self</a:t>
            </a:r>
            <a:r>
              <a:rPr lang="cs-CZ" sz="2000" dirty="0"/>
              <a:t> (spíše než reálnému </a:t>
            </a:r>
            <a:r>
              <a:rPr lang="cs-CZ" sz="2000" i="1" dirty="0" err="1"/>
              <a:t>self</a:t>
            </a:r>
            <a:r>
              <a:rPr lang="cs-CZ" sz="2000" dirty="0"/>
              <a:t>) = přiblížení vlastnímu ideálnímu </a:t>
            </a:r>
            <a:r>
              <a:rPr lang="cs-CZ" sz="2000" i="1" dirty="0" err="1"/>
              <a:t>self</a:t>
            </a:r>
            <a:endParaRPr lang="cs-CZ" sz="2000" i="1" dirty="0"/>
          </a:p>
          <a:p>
            <a:r>
              <a:rPr lang="cs-CZ" sz="2000" dirty="0"/>
              <a:t>Lepší sebevědomí u osamělých lidí</a:t>
            </a:r>
          </a:p>
          <a:p>
            <a:endParaRPr lang="cs-CZ" sz="2000" dirty="0"/>
          </a:p>
        </p:txBody>
      </p:sp>
      <p:pic>
        <p:nvPicPr>
          <p:cNvPr id="1026" name="Picture 2" descr="What Is a Parasocial Relationship?">
            <a:extLst>
              <a:ext uri="{FF2B5EF4-FFF2-40B4-BE49-F238E27FC236}">
                <a16:creationId xmlns:a16="http://schemas.microsoft.com/office/drawing/2014/main" id="{0D9327C7-7FE1-4C18-85EE-A24922B67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99"/>
          <a:stretch/>
        </p:blipFill>
        <p:spPr bwMode="auto">
          <a:xfrm>
            <a:off x="280087" y="1560196"/>
            <a:ext cx="4102443" cy="29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 You In A Parasocial Relationship? - Plat4om">
            <a:extLst>
              <a:ext uri="{FF2B5EF4-FFF2-40B4-BE49-F238E27FC236}">
                <a16:creationId xmlns:a16="http://schemas.microsoft.com/office/drawing/2014/main" id="{AEF55D41-8006-4D10-ACA6-3C166B682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0236"/>
          <a:stretch/>
        </p:blipFill>
        <p:spPr bwMode="auto">
          <a:xfrm>
            <a:off x="116984" y="4623021"/>
            <a:ext cx="4448432" cy="21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Identita</a:t>
            </a:r>
          </a:p>
        </p:txBody>
      </p:sp>
      <p:pic>
        <p:nvPicPr>
          <p:cNvPr id="2050" name="Picture 2" descr="Self Identity Vector Art, Icons, and Graphics for Free Download">
            <a:extLst>
              <a:ext uri="{FF2B5EF4-FFF2-40B4-BE49-F238E27FC236}">
                <a16:creationId xmlns:a16="http://schemas.microsoft.com/office/drawing/2014/main" id="{2C188DF7-E3F5-3AEB-207B-AC7017BD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162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lf Identity Vector Art, Icons, and Graphics for Free Download">
            <a:extLst>
              <a:ext uri="{FF2B5EF4-FFF2-40B4-BE49-F238E27FC236}">
                <a16:creationId xmlns:a16="http://schemas.microsoft.com/office/drawing/2014/main" id="{01C12594-FA2F-DDAF-BFBA-D5D83E6C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1428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21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8FCEDE-0C5D-43DD-A9EC-19A09729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Celebrity </a:t>
            </a:r>
            <a:r>
              <a:rPr lang="cs-CZ" dirty="0" err="1"/>
              <a:t>worship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B782F-7C55-4F08-985E-E90A071B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35957" cy="4139998"/>
          </a:xfrm>
        </p:spPr>
        <p:txBody>
          <a:bodyPr/>
          <a:lstStyle/>
          <a:p>
            <a:r>
              <a:rPr lang="cs-CZ" sz="2000" dirty="0"/>
              <a:t>Dysfunkční zájem o celebritu, spojený s mentálními problémy – co bylo dřív?</a:t>
            </a:r>
          </a:p>
          <a:p>
            <a:r>
              <a:rPr lang="cs-CZ" sz="2000" dirty="0"/>
              <a:t>Patologický jev: 3% - 5%</a:t>
            </a:r>
          </a:p>
          <a:p>
            <a:pPr lvl="1"/>
            <a:endParaRPr lang="cs-CZ" dirty="0"/>
          </a:p>
          <a:p>
            <a:r>
              <a:rPr lang="cs-CZ" sz="2000" dirty="0"/>
              <a:t>Jak se měří?</a:t>
            </a:r>
          </a:p>
          <a:p>
            <a:pPr lvl="1"/>
            <a:r>
              <a:rPr lang="cs-CZ" sz="1600" dirty="0"/>
              <a:t>Např. Celebrity </a:t>
            </a:r>
            <a:r>
              <a:rPr lang="cs-CZ" sz="1600" dirty="0" err="1"/>
              <a:t>Attitude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 (</a:t>
            </a:r>
            <a:r>
              <a:rPr lang="cs-CZ" sz="1600" dirty="0" err="1"/>
              <a:t>McCutcheon</a:t>
            </a:r>
            <a:r>
              <a:rPr lang="cs-CZ" sz="1600" dirty="0"/>
              <a:t> et al. 2002)</a:t>
            </a:r>
          </a:p>
        </p:txBody>
      </p:sp>
      <p:sp>
        <p:nvSpPr>
          <p:cNvPr id="8" name="AutoShape 4" descr="Celebrity obsession: the good, the bad and the ugly">
            <a:extLst>
              <a:ext uri="{FF2B5EF4-FFF2-40B4-BE49-F238E27FC236}">
                <a16:creationId xmlns:a16="http://schemas.microsoft.com/office/drawing/2014/main" id="{7EB19183-7E62-4325-B2B4-0169E0C35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Book Versus Film: Why MISERY Works As Both – Lucy V Hay &amp; Lizzie Fry">
            <a:extLst>
              <a:ext uri="{FF2B5EF4-FFF2-40B4-BE49-F238E27FC236}">
                <a16:creationId xmlns:a16="http://schemas.microsoft.com/office/drawing/2014/main" id="{2C96CFE7-B501-D7BC-1724-ACB2BA21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7" y="5047317"/>
            <a:ext cx="3755652" cy="15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elebrity obsession: the good, the bad and the ugly">
            <a:extLst>
              <a:ext uri="{FF2B5EF4-FFF2-40B4-BE49-F238E27FC236}">
                <a16:creationId xmlns:a16="http://schemas.microsoft.com/office/drawing/2014/main" id="{0FA2247F-BA8F-8876-9982-2D321ED2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708" y="5331361"/>
            <a:ext cx="1648189" cy="10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64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8FCEDE-0C5D-43DD-A9EC-19A09729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Celebrity </a:t>
            </a:r>
            <a:r>
              <a:rPr lang="cs-CZ" dirty="0" err="1"/>
              <a:t>worship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B782F-7C55-4F08-985E-E90A071B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35957" cy="4139998"/>
          </a:xfrm>
        </p:spPr>
        <p:txBody>
          <a:bodyPr/>
          <a:lstStyle/>
          <a:p>
            <a:r>
              <a:rPr lang="cs-CZ" sz="2000" dirty="0"/>
              <a:t>Dysfunkční zájem o celebritu, spojený s mentálními problémy – co bylo dřív?</a:t>
            </a:r>
          </a:p>
          <a:p>
            <a:r>
              <a:rPr lang="cs-CZ" sz="2000" dirty="0"/>
              <a:t>Patologický jev: 3% - 5%</a:t>
            </a:r>
          </a:p>
          <a:p>
            <a:pPr lvl="1"/>
            <a:endParaRPr lang="cs-CZ" dirty="0"/>
          </a:p>
          <a:p>
            <a:r>
              <a:rPr lang="cs-CZ" sz="2000" dirty="0"/>
              <a:t>Jak se měří?</a:t>
            </a:r>
          </a:p>
          <a:p>
            <a:pPr lvl="1"/>
            <a:r>
              <a:rPr lang="cs-CZ" sz="1600" dirty="0"/>
              <a:t>Např. Celebrity </a:t>
            </a:r>
            <a:r>
              <a:rPr lang="cs-CZ" sz="1600" dirty="0" err="1"/>
              <a:t>Attitude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 (</a:t>
            </a:r>
            <a:r>
              <a:rPr lang="cs-CZ" sz="1600" dirty="0" err="1"/>
              <a:t>McCutcheon</a:t>
            </a:r>
            <a:r>
              <a:rPr lang="cs-CZ" sz="1600" dirty="0"/>
              <a:t> et al. 2002)</a:t>
            </a:r>
          </a:p>
          <a:p>
            <a:pPr lvl="1"/>
            <a:endParaRPr lang="cs-CZ" dirty="0"/>
          </a:p>
        </p:txBody>
      </p:sp>
      <p:sp>
        <p:nvSpPr>
          <p:cNvPr id="8" name="AutoShape 4" descr="Celebrity obsession: the good, the bad and the ugly">
            <a:extLst>
              <a:ext uri="{FF2B5EF4-FFF2-40B4-BE49-F238E27FC236}">
                <a16:creationId xmlns:a16="http://schemas.microsoft.com/office/drawing/2014/main" id="{7EB19183-7E62-4325-B2B4-0169E0C35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Picture 2" descr="Book Versus Film: Why MISERY Works As Both – Lucy V Hay &amp; Lizzie Fry">
            <a:extLst>
              <a:ext uri="{FF2B5EF4-FFF2-40B4-BE49-F238E27FC236}">
                <a16:creationId xmlns:a16="http://schemas.microsoft.com/office/drawing/2014/main" id="{1EFAF79F-021D-5904-C880-9577228D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7" y="5047317"/>
            <a:ext cx="3755652" cy="15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lebrity obsession: the good, the bad and the ugly">
            <a:extLst>
              <a:ext uri="{FF2B5EF4-FFF2-40B4-BE49-F238E27FC236}">
                <a16:creationId xmlns:a16="http://schemas.microsoft.com/office/drawing/2014/main" id="{D42DCCCD-CEFE-0A9E-0D7E-DFBF24541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9533" y="5331361"/>
            <a:ext cx="1648189" cy="10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E75B36-C067-CE47-F452-89309337F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05" y="7697"/>
            <a:ext cx="6562049" cy="58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0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86670-4DC9-44D0-AB42-C3EF3574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jako prostředek vyjádření naší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64BF42-97F4-46DB-A98E-1342E20A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Jak?</a:t>
            </a:r>
          </a:p>
        </p:txBody>
      </p:sp>
    </p:spTree>
    <p:extLst>
      <p:ext uri="{BB962C8B-B14F-4D97-AF65-F5344CB8AC3E}">
        <p14:creationId xmlns:p14="http://schemas.microsoft.com/office/powerpoint/2010/main" val="3064213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86670-4DC9-44D0-AB42-C3EF3574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jako prostředek vyjádření naší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64BF42-97F4-46DB-A98E-1342E20A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20130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Jak?</a:t>
            </a:r>
          </a:p>
          <a:p>
            <a:pPr lvl="1"/>
            <a:r>
              <a:rPr lang="cs-CZ" dirty="0"/>
              <a:t>Sledování stránek a celebrit na SNS</a:t>
            </a:r>
          </a:p>
          <a:p>
            <a:pPr lvl="1"/>
            <a:r>
              <a:rPr lang="cs-CZ" dirty="0"/>
              <a:t>Členství v online komunitách kolem mediálních textů</a:t>
            </a:r>
          </a:p>
          <a:p>
            <a:pPr lvl="1"/>
            <a:r>
              <a:rPr lang="cs-CZ" dirty="0"/>
              <a:t>Vytváření </a:t>
            </a:r>
            <a:r>
              <a:rPr lang="cs-CZ" dirty="0" err="1"/>
              <a:t>fan</a:t>
            </a:r>
            <a:r>
              <a:rPr lang="cs-CZ" dirty="0"/>
              <a:t> fiction</a:t>
            </a:r>
          </a:p>
          <a:p>
            <a:pPr lvl="1"/>
            <a:r>
              <a:rPr lang="cs-CZ" dirty="0"/>
              <a:t>Výběr médií</a:t>
            </a:r>
          </a:p>
          <a:p>
            <a:pPr lvl="2"/>
            <a:r>
              <a:rPr lang="cs-CZ" dirty="0"/>
              <a:t>Např. v US – sledování Fox </a:t>
            </a:r>
            <a:r>
              <a:rPr lang="cs-CZ" dirty="0" err="1"/>
              <a:t>News</a:t>
            </a:r>
            <a:r>
              <a:rPr lang="cs-CZ" dirty="0"/>
              <a:t> nebo MSNBC jako vyjádření politické identity</a:t>
            </a:r>
          </a:p>
          <a:p>
            <a:pPr lvl="1"/>
            <a:r>
              <a:rPr lang="cs-CZ" dirty="0" err="1"/>
              <a:t>Participatorní</a:t>
            </a:r>
            <a:r>
              <a:rPr lang="cs-CZ" dirty="0"/>
              <a:t> média (např. SNS), kde můžeme vytvářet a sdílet vlastní obsahy a získávat na ně feedback od ostatních uživatelů</a:t>
            </a:r>
          </a:p>
        </p:txBody>
      </p:sp>
      <p:pic>
        <p:nvPicPr>
          <p:cNvPr id="6146" name="Picture 2" descr="Pin on Potterheads">
            <a:extLst>
              <a:ext uri="{FF2B5EF4-FFF2-40B4-BE49-F238E27FC236}">
                <a16:creationId xmlns:a16="http://schemas.microsoft.com/office/drawing/2014/main" id="{F97E7B39-D237-433D-9C5A-26DBC903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10" y="2090609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ovians United (@WhoviansUnited1) / Twitter">
            <a:extLst>
              <a:ext uri="{FF2B5EF4-FFF2-40B4-BE49-F238E27FC236}">
                <a16:creationId xmlns:a16="http://schemas.microsoft.com/office/drawing/2014/main" id="{87D66BD3-FA46-43E6-8B40-5A1930D1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15" y="44812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AT BTS ARMY FANDOM – Aplikace na Google Play">
            <a:extLst>
              <a:ext uri="{FF2B5EF4-FFF2-40B4-BE49-F238E27FC236}">
                <a16:creationId xmlns:a16="http://schemas.microsoft.com/office/drawing/2014/main" id="{54D63BAC-1E16-494C-AF8B-AF5308C2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90" y="2730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nstant Reader, Stephen King Fan Design&quot; Sticker for Sale by  randitheartist | Redbubble">
            <a:extLst>
              <a:ext uri="{FF2B5EF4-FFF2-40B4-BE49-F238E27FC236}">
                <a16:creationId xmlns:a16="http://schemas.microsoft.com/office/drawing/2014/main" id="{34224B0D-683D-4F4A-9A75-4F7022E6B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1613" y="3008234"/>
            <a:ext cx="1480624" cy="11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84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86670-4DC9-44D0-AB42-C3EF3574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jako prostředek vyjádření naší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64BF42-97F4-46DB-A98E-1342E20A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20130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Jak?</a:t>
            </a:r>
          </a:p>
          <a:p>
            <a:pPr lvl="1"/>
            <a:r>
              <a:rPr lang="cs-CZ" dirty="0"/>
              <a:t>Sledování stránek a celebrit na SNS</a:t>
            </a:r>
          </a:p>
          <a:p>
            <a:pPr lvl="1"/>
            <a:r>
              <a:rPr lang="cs-CZ" dirty="0"/>
              <a:t>Členství v online komunitách kolem mediálních textů</a:t>
            </a:r>
          </a:p>
          <a:p>
            <a:pPr lvl="1"/>
            <a:r>
              <a:rPr lang="cs-CZ" dirty="0"/>
              <a:t>Vytváření </a:t>
            </a:r>
            <a:r>
              <a:rPr lang="cs-CZ" dirty="0" err="1"/>
              <a:t>fan</a:t>
            </a:r>
            <a:r>
              <a:rPr lang="cs-CZ" dirty="0"/>
              <a:t> fiction</a:t>
            </a:r>
          </a:p>
          <a:p>
            <a:pPr lvl="1"/>
            <a:r>
              <a:rPr lang="cs-CZ" dirty="0"/>
              <a:t>Výběr médií</a:t>
            </a:r>
          </a:p>
          <a:p>
            <a:pPr lvl="2"/>
            <a:r>
              <a:rPr lang="cs-CZ" dirty="0"/>
              <a:t>Např. v US – sledování Fox </a:t>
            </a:r>
            <a:r>
              <a:rPr lang="cs-CZ" dirty="0" err="1"/>
              <a:t>News</a:t>
            </a:r>
            <a:r>
              <a:rPr lang="cs-CZ" dirty="0"/>
              <a:t> nebo MSNBC jako vyjádření politické identity</a:t>
            </a:r>
          </a:p>
          <a:p>
            <a:pPr lvl="1"/>
            <a:r>
              <a:rPr lang="cs-CZ" dirty="0" err="1"/>
              <a:t>Participatorní</a:t>
            </a:r>
            <a:r>
              <a:rPr lang="cs-CZ" dirty="0"/>
              <a:t> média (např. SNS), kde můžeme vytvářet a sdílet vlastní obsahy a získávat na ně feedback od ostatních uživatelů</a:t>
            </a:r>
          </a:p>
          <a:p>
            <a:r>
              <a:rPr lang="cs-CZ" sz="2000" dirty="0"/>
              <a:t>Média jako zdroj informací pro utváření / potvrzování naší identity (a sociální identity) i jako zdroj feedbacku od ostatních</a:t>
            </a:r>
          </a:p>
        </p:txBody>
      </p:sp>
      <p:pic>
        <p:nvPicPr>
          <p:cNvPr id="6146" name="Picture 2" descr="Pin on Potterheads">
            <a:extLst>
              <a:ext uri="{FF2B5EF4-FFF2-40B4-BE49-F238E27FC236}">
                <a16:creationId xmlns:a16="http://schemas.microsoft.com/office/drawing/2014/main" id="{F97E7B39-D237-433D-9C5A-26DBC903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10" y="2090609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ovians United (@WhoviansUnited1) / Twitter">
            <a:extLst>
              <a:ext uri="{FF2B5EF4-FFF2-40B4-BE49-F238E27FC236}">
                <a16:creationId xmlns:a16="http://schemas.microsoft.com/office/drawing/2014/main" id="{87D66BD3-FA46-43E6-8B40-5A1930D1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15" y="44812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AT BTS ARMY FANDOM – Aplikace na Google Play">
            <a:extLst>
              <a:ext uri="{FF2B5EF4-FFF2-40B4-BE49-F238E27FC236}">
                <a16:creationId xmlns:a16="http://schemas.microsoft.com/office/drawing/2014/main" id="{54D63BAC-1E16-494C-AF8B-AF5308C2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90" y="2730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stant Reader, Stephen King Fan Design&quot; Sticker for Sale by  randitheartist | Redbubble">
            <a:extLst>
              <a:ext uri="{FF2B5EF4-FFF2-40B4-BE49-F238E27FC236}">
                <a16:creationId xmlns:a16="http://schemas.microsoft.com/office/drawing/2014/main" id="{7703EEA3-D3F3-4964-8DC4-5E714C95D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1613" y="3008234"/>
            <a:ext cx="1480624" cy="11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54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6899CA81-1462-4F1B-BFBF-BAFC7172C3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Mediální </a:t>
            </a:r>
            <a:r>
              <a:rPr lang="cs-CZ" sz="3600" b="0" kern="0" dirty="0" err="1">
                <a:solidFill>
                  <a:schemeClr val="bg1"/>
                </a:solidFill>
                <a:latin typeface="+mj-lt"/>
              </a:rPr>
              <a:t>fandom</a:t>
            </a:r>
            <a:endParaRPr lang="cs-CZ" sz="3600" b="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814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2737EE-07C1-4F64-B6F4-8F6B5624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a fanouškovství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D16C84-0931-4204-9C58-5BA3AA8C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000" dirty="0"/>
              <a:t>Vývoj pojmu:</a:t>
            </a:r>
          </a:p>
          <a:p>
            <a:pPr lvl="1"/>
            <a:r>
              <a:rPr lang="cs-CZ" sz="1800" i="1" dirty="0" err="1"/>
              <a:t>Fanaticus</a:t>
            </a:r>
            <a:r>
              <a:rPr lang="cs-CZ" sz="1800" dirty="0"/>
              <a:t> – původně jako náboženští fanatici</a:t>
            </a:r>
          </a:p>
          <a:p>
            <a:pPr lvl="1"/>
            <a:r>
              <a:rPr lang="cs-CZ" sz="1800" dirty="0"/>
              <a:t>Sportovní fanoušci</a:t>
            </a:r>
          </a:p>
          <a:p>
            <a:pPr lvl="1"/>
            <a:r>
              <a:rPr lang="cs-CZ" sz="1800" dirty="0"/>
              <a:t>Tzv. </a:t>
            </a:r>
            <a:r>
              <a:rPr lang="cs-CZ" sz="1800" i="1" dirty="0" err="1"/>
              <a:t>Matinee</a:t>
            </a:r>
            <a:r>
              <a:rPr lang="cs-CZ" sz="1800" i="1" dirty="0"/>
              <a:t> </a:t>
            </a:r>
            <a:r>
              <a:rPr lang="cs-CZ" sz="1800" i="1" dirty="0" err="1"/>
              <a:t>girls</a:t>
            </a:r>
            <a:r>
              <a:rPr lang="cs-CZ" sz="1800" i="1" dirty="0"/>
              <a:t> </a:t>
            </a:r>
            <a:r>
              <a:rPr lang="cs-CZ" sz="1800" dirty="0"/>
              <a:t>(18. stol), návštěvnice divadel a fanynky herců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122" name="Picture 2" descr="Martyrs, Fanatics, and Pious Militants: Religious Violence and the Secular  State in 1930s Mexico :: Latin American &amp; Iberian Institute | The  University of New Mexico">
            <a:extLst>
              <a:ext uri="{FF2B5EF4-FFF2-40B4-BE49-F238E27FC236}">
                <a16:creationId xmlns:a16="http://schemas.microsoft.com/office/drawing/2014/main" id="{6405CD87-3A50-4B8B-4BE4-822E5791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16" y="0"/>
            <a:ext cx="2490848" cy="24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, vizitka&#10;&#10;Popis byl vytvořen automaticky">
            <a:extLst>
              <a:ext uri="{FF2B5EF4-FFF2-40B4-BE49-F238E27FC236}">
                <a16:creationId xmlns:a16="http://schemas.microsoft.com/office/drawing/2014/main" id="{BE45505B-AC61-D363-2C1B-0D0AFAF71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2816" y="2970568"/>
            <a:ext cx="2469184" cy="38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41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2737EE-07C1-4F64-B6F4-8F6B5624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a fanouškovství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D16C84-0931-4204-9C58-5BA3AA8C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000" dirty="0"/>
              <a:t>Vývoj pojmu:</a:t>
            </a:r>
          </a:p>
          <a:p>
            <a:pPr lvl="1"/>
            <a:r>
              <a:rPr lang="cs-CZ" sz="1800" i="1" dirty="0" err="1"/>
              <a:t>Fanaticus</a:t>
            </a:r>
            <a:r>
              <a:rPr lang="cs-CZ" sz="1800" dirty="0"/>
              <a:t> – původně jako náboženští fanatici</a:t>
            </a:r>
          </a:p>
          <a:p>
            <a:pPr lvl="1"/>
            <a:r>
              <a:rPr lang="cs-CZ" sz="1800" dirty="0"/>
              <a:t>Sportovní fanoušci</a:t>
            </a:r>
          </a:p>
          <a:p>
            <a:pPr lvl="1"/>
            <a:r>
              <a:rPr lang="cs-CZ" sz="1800" dirty="0"/>
              <a:t>Tzv. </a:t>
            </a:r>
            <a:r>
              <a:rPr lang="cs-CZ" sz="1800" i="1" dirty="0" err="1"/>
              <a:t>Matinee</a:t>
            </a:r>
            <a:r>
              <a:rPr lang="cs-CZ" sz="1800" i="1" dirty="0"/>
              <a:t> </a:t>
            </a:r>
            <a:r>
              <a:rPr lang="cs-CZ" sz="1800" i="1" dirty="0" err="1"/>
              <a:t>girls</a:t>
            </a:r>
            <a:r>
              <a:rPr lang="cs-CZ" sz="1800" i="1" dirty="0"/>
              <a:t> </a:t>
            </a:r>
            <a:r>
              <a:rPr lang="cs-CZ" sz="1800" dirty="0"/>
              <a:t>(18. stol), návštěvnice divadel a fanynky herců</a:t>
            </a:r>
          </a:p>
          <a:p>
            <a:r>
              <a:rPr lang="cs-CZ" sz="2000" b="1" dirty="0">
                <a:solidFill>
                  <a:schemeClr val="accent6"/>
                </a:solidFill>
              </a:rPr>
              <a:t>Mediální </a:t>
            </a:r>
            <a:r>
              <a:rPr lang="cs-CZ" sz="2000" b="1" dirty="0" err="1">
                <a:solidFill>
                  <a:schemeClr val="accent6"/>
                </a:solidFill>
              </a:rPr>
              <a:t>fandom</a:t>
            </a:r>
            <a:endParaRPr lang="cs-CZ" sz="2000" b="1" dirty="0">
              <a:solidFill>
                <a:schemeClr val="accent6"/>
              </a:solidFill>
            </a:endParaRPr>
          </a:p>
          <a:p>
            <a:pPr lvl="1"/>
            <a:r>
              <a:rPr lang="cs-CZ" sz="1600" dirty="0"/>
              <a:t>Spojeno se SF&amp;F žánrem</a:t>
            </a:r>
          </a:p>
          <a:p>
            <a:pPr lvl="1"/>
            <a:r>
              <a:rPr lang="cs-CZ" sz="1600" dirty="0"/>
              <a:t>30. léta – vznik prvních SF </a:t>
            </a:r>
            <a:r>
              <a:rPr lang="cs-CZ" sz="1600" i="1" dirty="0"/>
              <a:t>fanzinů</a:t>
            </a:r>
            <a:r>
              <a:rPr lang="cs-CZ" sz="1600" dirty="0"/>
              <a:t> (fanouškovské magazíny)</a:t>
            </a:r>
          </a:p>
          <a:p>
            <a:pPr lvl="1"/>
            <a:r>
              <a:rPr lang="cs-CZ" sz="1600" dirty="0"/>
              <a:t>60. léta – první „</a:t>
            </a:r>
            <a:r>
              <a:rPr lang="cs-CZ" sz="1600" dirty="0" err="1"/>
              <a:t>fandomy</a:t>
            </a:r>
            <a:r>
              <a:rPr lang="cs-CZ" sz="1600" dirty="0"/>
              <a:t>“: </a:t>
            </a:r>
            <a:r>
              <a:rPr lang="en-US" sz="1600" dirty="0"/>
              <a:t>The Man from U.N.C.L.E.</a:t>
            </a:r>
            <a:r>
              <a:rPr lang="cs-CZ" sz="1600" dirty="0"/>
              <a:t>, Star </a:t>
            </a:r>
            <a:r>
              <a:rPr lang="cs-CZ" sz="1600" dirty="0" err="1"/>
              <a:t>Trek</a:t>
            </a:r>
            <a:endParaRPr lang="cs-CZ" sz="1600" dirty="0"/>
          </a:p>
          <a:p>
            <a:r>
              <a:rPr lang="cs-CZ" sz="2000" dirty="0"/>
              <a:t>Přelom v 90. letech s příchodem internetu – více mainstreamová </a:t>
            </a:r>
            <a:r>
              <a:rPr lang="cs-CZ" sz="2000" dirty="0" err="1"/>
              <a:t>zálěžitost</a:t>
            </a:r>
            <a:endParaRPr lang="cs-CZ" sz="2000" dirty="0"/>
          </a:p>
          <a:p>
            <a:pPr marL="537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122" name="Picture 2" descr="Martyrs, Fanatics, and Pious Militants: Religious Violence and the Secular  State in 1930s Mexico :: Latin American &amp; Iberian Institute | The  University of New Mexico">
            <a:extLst>
              <a:ext uri="{FF2B5EF4-FFF2-40B4-BE49-F238E27FC236}">
                <a16:creationId xmlns:a16="http://schemas.microsoft.com/office/drawing/2014/main" id="{6405CD87-3A50-4B8B-4BE4-822E5791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16" y="0"/>
            <a:ext cx="2490848" cy="24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, vizitka&#10;&#10;Popis byl vytvořen automaticky">
            <a:extLst>
              <a:ext uri="{FF2B5EF4-FFF2-40B4-BE49-F238E27FC236}">
                <a16:creationId xmlns:a16="http://schemas.microsoft.com/office/drawing/2014/main" id="{BE45505B-AC61-D363-2C1B-0D0AFAF71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2816" y="2970568"/>
            <a:ext cx="2469184" cy="3802456"/>
          </a:xfrm>
          <a:prstGeom prst="rect">
            <a:avLst/>
          </a:prstGeom>
        </p:spPr>
      </p:pic>
      <p:pic>
        <p:nvPicPr>
          <p:cNvPr id="7" name="Obrázek 6" descr="Obsah obrázku text, osoba, oblek&#10;&#10;Popis byl vytvořen automaticky">
            <a:extLst>
              <a:ext uri="{FF2B5EF4-FFF2-40B4-BE49-F238E27FC236}">
                <a16:creationId xmlns:a16="http://schemas.microsoft.com/office/drawing/2014/main" id="{B10AE3A5-6C90-D44E-EAA8-C1CB9155D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1" y="4791824"/>
            <a:ext cx="2705100" cy="1981200"/>
          </a:xfrm>
          <a:prstGeom prst="rect">
            <a:avLst/>
          </a:prstGeom>
        </p:spPr>
      </p:pic>
      <p:pic>
        <p:nvPicPr>
          <p:cNvPr id="9" name="Obrázek 8" descr="Obsah obrázku osoba, stojící, pózování&#10;&#10;Popis byl vytvořen automaticky">
            <a:extLst>
              <a:ext uri="{FF2B5EF4-FFF2-40B4-BE49-F238E27FC236}">
                <a16:creationId xmlns:a16="http://schemas.microsoft.com/office/drawing/2014/main" id="{FD8CE5F5-84F8-8F48-C53C-2DEA79413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42" y="4812382"/>
            <a:ext cx="3485584" cy="19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05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a fanouškovství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25179" cy="4139998"/>
          </a:xfrm>
        </p:spPr>
        <p:txBody>
          <a:bodyPr/>
          <a:lstStyle/>
          <a:p>
            <a:pPr algn="l"/>
            <a:r>
              <a:rPr lang="cs-CZ" sz="2000" b="0" i="0" u="none" strike="noStrike" baseline="0" dirty="0">
                <a:solidFill>
                  <a:schemeClr val="tx2"/>
                </a:solidFill>
                <a:latin typeface="+mj-lt"/>
              </a:rPr>
              <a:t>Čím se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odlišují fanoušci od běžných konzumentů médií?</a:t>
            </a:r>
          </a:p>
          <a:p>
            <a:pPr marL="72000" indent="0" algn="l">
              <a:buNone/>
            </a:pPr>
            <a:endParaRPr lang="cs-CZ" sz="2000" b="0" i="0" u="none" strike="noStrike" baseline="0" dirty="0">
              <a:latin typeface="+mj-lt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71B4191-6AF5-4E35-CAC7-89C70C1A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31" y="0"/>
            <a:ext cx="4322509" cy="6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6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a fanouškovství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25179" cy="4139998"/>
          </a:xfrm>
        </p:spPr>
        <p:txBody>
          <a:bodyPr/>
          <a:lstStyle/>
          <a:p>
            <a:pPr algn="l"/>
            <a:r>
              <a:rPr lang="cs-CZ" sz="2000" b="0" i="0" u="none" strike="noStrike" baseline="0" dirty="0">
                <a:solidFill>
                  <a:schemeClr val="tx2"/>
                </a:solidFill>
                <a:latin typeface="+mj-lt"/>
              </a:rPr>
              <a:t>Čím se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odlišují fanoušci od běžných konzumentů médií?</a:t>
            </a:r>
          </a:p>
          <a:p>
            <a:pPr lvl="1">
              <a:lnSpc>
                <a:spcPct val="150000"/>
              </a:lnSpc>
            </a:pPr>
            <a:r>
              <a:rPr lang="cs-CZ" dirty="0" err="1">
                <a:latin typeface="+mj-lt"/>
              </a:rPr>
              <a:t>Abercrombie</a:t>
            </a:r>
            <a:r>
              <a:rPr lang="cs-CZ" dirty="0">
                <a:latin typeface="+mj-lt"/>
              </a:rPr>
              <a:t> &amp; </a:t>
            </a:r>
            <a:r>
              <a:rPr lang="cs-CZ" dirty="0" err="1">
                <a:latin typeface="+mj-lt"/>
              </a:rPr>
              <a:t>Longhurst</a:t>
            </a:r>
            <a:r>
              <a:rPr lang="cs-CZ" dirty="0">
                <a:latin typeface="+mj-lt"/>
              </a:rPr>
              <a:t> (1998):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j-lt"/>
              </a:rPr>
              <a:t>Fandom</a:t>
            </a:r>
            <a:r>
              <a:rPr lang="cs-CZ" sz="2000" dirty="0">
                <a:latin typeface="+mj-lt"/>
              </a:rPr>
              <a:t> je organizovaný kolem médií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Jiná kvantitativní </a:t>
            </a:r>
            <a:r>
              <a:rPr lang="cs-CZ" sz="2000" dirty="0" err="1">
                <a:latin typeface="+mj-lt"/>
              </a:rPr>
              <a:t>ikvalitativníkonzum,ace</a:t>
            </a:r>
            <a:r>
              <a:rPr lang="cs-CZ" sz="2000" dirty="0">
                <a:latin typeface="+mj-lt"/>
              </a:rPr>
              <a:t> mediálních textů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Zapojení do </a:t>
            </a:r>
            <a:r>
              <a:rPr lang="cs-CZ" sz="2000" dirty="0" err="1">
                <a:latin typeface="+mj-lt"/>
              </a:rPr>
              <a:t>komunitnách</a:t>
            </a:r>
            <a:r>
              <a:rPr lang="cs-CZ" sz="2000" dirty="0">
                <a:latin typeface="+mj-lt"/>
              </a:rPr>
              <a:t> aktivit (online komunity, online diskuze, vlastní produkce textů)</a:t>
            </a:r>
          </a:p>
          <a:p>
            <a:pPr marL="72000" indent="0" algn="l">
              <a:buNone/>
            </a:pPr>
            <a:endParaRPr lang="cs-CZ" sz="2000" b="0" i="0" u="none" strike="noStrike" baseline="0" dirty="0">
              <a:latin typeface="+mj-lt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71B4191-6AF5-4E35-CAC7-89C70C1A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31" y="0"/>
            <a:ext cx="4322509" cy="6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5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7FE4930-B7C1-CB78-FAB0-CA2CE781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6DEC00-9CB7-B6C3-9E6E-5E55B665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0" dirty="0">
                <a:solidFill>
                  <a:schemeClr val="accent1"/>
                </a:solidFill>
                <a:effectLst/>
                <a:latin typeface="+mj-lt"/>
              </a:rPr>
              <a:t>APA definice</a:t>
            </a:r>
            <a:r>
              <a:rPr lang="cs-CZ" sz="1800" b="1" i="0" dirty="0">
                <a:effectLst/>
                <a:latin typeface="+mj-lt"/>
              </a:rPr>
              <a:t>: </a:t>
            </a:r>
            <a:r>
              <a:rPr lang="cs-CZ" sz="1800" b="0" i="1" dirty="0">
                <a:effectLst/>
                <a:latin typeface="+mj-lt"/>
              </a:rPr>
              <a:t>A</a:t>
            </a:r>
            <a:r>
              <a:rPr lang="en-US" sz="1800" b="0" i="1" dirty="0">
                <a:effectLst/>
                <a:latin typeface="+mj-lt"/>
              </a:rPr>
              <a:t>n individual’s sense of self defined by</a:t>
            </a:r>
            <a:r>
              <a:rPr lang="cs-CZ" sz="1800" b="0" i="1" dirty="0">
                <a:effectLst/>
                <a:latin typeface="+mj-lt"/>
              </a:rPr>
              <a:t>: </a:t>
            </a:r>
            <a:r>
              <a:rPr lang="en-US" sz="1800" b="0" i="1" dirty="0">
                <a:effectLst/>
                <a:latin typeface="+mj-lt"/>
              </a:rPr>
              <a:t>(a) </a:t>
            </a:r>
            <a:r>
              <a:rPr lang="en-US" sz="1800" b="1" i="1" dirty="0">
                <a:effectLst/>
                <a:latin typeface="+mj-lt"/>
              </a:rPr>
              <a:t>a set of physical, psychological, and interpersonal characteristics </a:t>
            </a:r>
            <a:r>
              <a:rPr lang="en-US" sz="1800" b="0" i="1" dirty="0">
                <a:effectLst/>
                <a:latin typeface="+mj-lt"/>
              </a:rPr>
              <a:t>that is not wholly shared with any other person and</a:t>
            </a:r>
            <a:r>
              <a:rPr lang="cs-CZ" sz="1800" b="0" i="1" dirty="0">
                <a:effectLst/>
                <a:latin typeface="+mj-lt"/>
              </a:rPr>
              <a:t> </a:t>
            </a:r>
            <a:r>
              <a:rPr lang="en-US" sz="1800" b="0" i="1" dirty="0">
                <a:effectLst/>
                <a:latin typeface="+mj-lt"/>
              </a:rPr>
              <a:t>(b) a range of </a:t>
            </a:r>
            <a:r>
              <a:rPr lang="en-US" sz="1800" b="1" i="1" dirty="0">
                <a:effectLst/>
                <a:latin typeface="+mj-lt"/>
              </a:rPr>
              <a:t>affiliations</a:t>
            </a:r>
            <a:r>
              <a:rPr lang="en-US" sz="1800" b="0" i="1" dirty="0">
                <a:effectLst/>
                <a:latin typeface="+mj-lt"/>
              </a:rPr>
              <a:t> (e.g., ethnicity) </a:t>
            </a:r>
            <a:r>
              <a:rPr lang="en-US" sz="1800" b="1" i="1" dirty="0">
                <a:effectLst/>
                <a:latin typeface="+mj-lt"/>
              </a:rPr>
              <a:t>and social roles</a:t>
            </a:r>
            <a:r>
              <a:rPr lang="en-US" sz="1800" b="0" i="0" dirty="0">
                <a:effectLst/>
                <a:latin typeface="+mj-lt"/>
              </a:rPr>
              <a:t>. </a:t>
            </a:r>
            <a:r>
              <a:rPr lang="en-US" sz="1800" b="0" i="1" dirty="0">
                <a:effectLst/>
                <a:latin typeface="+mj-lt"/>
              </a:rPr>
              <a:t>Identity involves a </a:t>
            </a:r>
            <a:r>
              <a:rPr lang="en-US" sz="1800" b="1" i="1" dirty="0">
                <a:effectLst/>
                <a:latin typeface="+mj-lt"/>
              </a:rPr>
              <a:t>sense of continuity</a:t>
            </a:r>
            <a:r>
              <a:rPr lang="en-US" sz="1800" b="0" i="1" dirty="0">
                <a:effectLst/>
                <a:latin typeface="+mj-lt"/>
              </a:rPr>
              <a:t>, or the feeling that one is the same person today that one was yesterday or last year (despite physical or other changes). Such a sense is derived from one’s body sensations; one’s body image; and the feeling that one’s memories, goals, values, expectations, and beliefs belong to the self</a:t>
            </a:r>
            <a:r>
              <a:rPr lang="en-US" sz="1800" b="0" i="0" dirty="0">
                <a:effectLst/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pic>
        <p:nvPicPr>
          <p:cNvPr id="1026" name="Picture 2" descr="languageeducation [licensed for non-commercial use only] / Identity of  Language Learners">
            <a:extLst>
              <a:ext uri="{FF2B5EF4-FFF2-40B4-BE49-F238E27FC236}">
                <a16:creationId xmlns:a16="http://schemas.microsoft.com/office/drawing/2014/main" id="{840C23E9-CDBA-6B5D-0CD6-9E476A63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40676"/>
            <a:ext cx="3887932" cy="2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E01F56F-70A8-6422-BB79-4E79C64D38E5}"/>
              </a:ext>
            </a:extLst>
          </p:cNvPr>
          <p:cNvSpPr txBox="1"/>
          <p:nvPr/>
        </p:nvSpPr>
        <p:spPr>
          <a:xfrm>
            <a:off x="718800" y="4639839"/>
            <a:ext cx="602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–</a:t>
            </a:r>
            <a:r>
              <a:rPr lang="cs-CZ" sz="1800" dirty="0">
                <a:latin typeface="+mj-lt"/>
              </a:rPr>
              <a:t> Jedinečnost, celistvost, kontinuita v čase, stabilita, základ pro sociální srovnávání.</a:t>
            </a:r>
          </a:p>
        </p:txBody>
      </p:sp>
    </p:spTree>
    <p:extLst>
      <p:ext uri="{BB962C8B-B14F-4D97-AF65-F5344CB8AC3E}">
        <p14:creationId xmlns:p14="http://schemas.microsoft.com/office/powerpoint/2010/main" val="4123363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Patologizace</a:t>
            </a:r>
            <a:r>
              <a:rPr lang="cs-CZ" dirty="0"/>
              <a:t> fanouškovství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CDBA9E1-39F7-1EC1-8B6F-6462A0228491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5704863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Kulturní (a akademický) </a:t>
            </a:r>
            <a:r>
              <a:rPr lang="cs-CZ" sz="2000" kern="0" dirty="0" err="1"/>
              <a:t>elitismus</a:t>
            </a:r>
            <a:endParaRPr lang="cs-CZ" sz="2000" kern="0" dirty="0"/>
          </a:p>
          <a:p>
            <a:r>
              <a:rPr lang="cs-CZ" sz="2000" kern="0" dirty="0"/>
              <a:t>Kontrast popkultury s „vysokou kulturou“</a:t>
            </a:r>
          </a:p>
          <a:p>
            <a:r>
              <a:rPr lang="cs-CZ" sz="2000" i="1" kern="0" dirty="0" err="1"/>
              <a:t>Patrons</a:t>
            </a:r>
            <a:r>
              <a:rPr lang="cs-CZ" sz="2000" kern="0" dirty="0"/>
              <a:t> vs. </a:t>
            </a:r>
            <a:r>
              <a:rPr lang="cs-CZ" sz="2000" i="1" kern="0" dirty="0" err="1"/>
              <a:t>fans</a:t>
            </a:r>
            <a:endParaRPr lang="cs-CZ" sz="2000" i="1" kern="0" dirty="0"/>
          </a:p>
          <a:p>
            <a:r>
              <a:rPr lang="cs-CZ" sz="2000" kern="0" dirty="0">
                <a:solidFill>
                  <a:schemeClr val="tx2"/>
                </a:solidFill>
              </a:rPr>
              <a:t>Jak si představujete fanouška?</a:t>
            </a:r>
          </a:p>
        </p:txBody>
      </p:sp>
    </p:spTree>
    <p:extLst>
      <p:ext uri="{BB962C8B-B14F-4D97-AF65-F5344CB8AC3E}">
        <p14:creationId xmlns:p14="http://schemas.microsoft.com/office/powerpoint/2010/main" val="2105643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Patologizace</a:t>
            </a:r>
            <a:r>
              <a:rPr lang="cs-CZ" dirty="0"/>
              <a:t> fanouškovství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04863" cy="4139998"/>
          </a:xfrm>
        </p:spPr>
        <p:txBody>
          <a:bodyPr/>
          <a:lstStyle/>
          <a:p>
            <a:r>
              <a:rPr lang="cs-CZ" sz="2000" dirty="0"/>
              <a:t>Kulturní (a akademický) </a:t>
            </a:r>
            <a:r>
              <a:rPr lang="cs-CZ" sz="2000" dirty="0" err="1"/>
              <a:t>elitismus</a:t>
            </a:r>
            <a:endParaRPr lang="cs-CZ" sz="2000" dirty="0"/>
          </a:p>
          <a:p>
            <a:r>
              <a:rPr lang="cs-CZ" sz="2000" dirty="0"/>
              <a:t>Kontrast popkultury s „vysokou kulturou“</a:t>
            </a:r>
          </a:p>
          <a:p>
            <a:r>
              <a:rPr lang="cs-CZ" sz="2000" i="1" dirty="0" err="1"/>
              <a:t>Patrons</a:t>
            </a:r>
            <a:r>
              <a:rPr lang="cs-CZ" sz="2000" dirty="0"/>
              <a:t> vs. </a:t>
            </a:r>
            <a:r>
              <a:rPr lang="cs-CZ" sz="2000" i="1" dirty="0" err="1"/>
              <a:t>fans</a:t>
            </a:r>
            <a:endParaRPr lang="cs-CZ" sz="2000" i="1" dirty="0"/>
          </a:p>
          <a:p>
            <a:r>
              <a:rPr lang="cs-CZ" sz="2000" dirty="0">
                <a:solidFill>
                  <a:schemeClr val="tx2"/>
                </a:solidFill>
              </a:rPr>
              <a:t>Jak si představujete fanouška?</a:t>
            </a:r>
          </a:p>
          <a:p>
            <a:r>
              <a:rPr lang="cs-CZ" sz="2000" dirty="0"/>
              <a:t>Stereotyp fanouška: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nerd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Pasivní, nekritický a bezmyšlenkovitě konzumující mediální texty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Osamocený, izolovaný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Nevzdělaný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Nedokáže oddělit fikci od reality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Asociální, asexuální, infantilní muž / iracionální náctiletá fanynka</a:t>
            </a:r>
          </a:p>
        </p:txBody>
      </p:sp>
      <p:pic>
        <p:nvPicPr>
          <p:cNvPr id="3" name="Obrázek 2" descr="Obsah obrázku osoba, zeď&#10;&#10;Popis byl vytvořen automaticky">
            <a:extLst>
              <a:ext uri="{FF2B5EF4-FFF2-40B4-BE49-F238E27FC236}">
                <a16:creationId xmlns:a16="http://schemas.microsoft.com/office/drawing/2014/main" id="{BF76CB28-AEBC-C7B8-9816-047BA9124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4" y="1320342"/>
            <a:ext cx="1624263" cy="2652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75FCAF-66A6-30B9-F5B1-685026B255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r="11280"/>
          <a:stretch/>
        </p:blipFill>
        <p:spPr>
          <a:xfrm>
            <a:off x="8944075" y="1320341"/>
            <a:ext cx="3247925" cy="2281303"/>
          </a:xfrm>
          <a:prstGeom prst="rect">
            <a:avLst/>
          </a:prstGeom>
        </p:spPr>
      </p:pic>
      <p:pic>
        <p:nvPicPr>
          <p:cNvPr id="7170" name="Picture 2" descr="Why Fangirls Scream - The Atlantic">
            <a:extLst>
              <a:ext uri="{FF2B5EF4-FFF2-40B4-BE49-F238E27FC236}">
                <a16:creationId xmlns:a16="http://schemas.microsoft.com/office/drawing/2014/main" id="{F6ABA50F-BFE5-00EC-6722-4C8CB24E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74" y="4122070"/>
            <a:ext cx="4840433" cy="27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1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jako online komunita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Stigma fanouška</a:t>
            </a:r>
          </a:p>
          <a:p>
            <a:r>
              <a:rPr lang="cs-CZ" sz="2000" dirty="0">
                <a:solidFill>
                  <a:schemeClr val="accent1"/>
                </a:solidFill>
                <a:latin typeface="+mj-lt"/>
              </a:rPr>
              <a:t>Má identifikace se stigmatizovanou skupinou negativní vliv na náš 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well-being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?</a:t>
            </a:r>
          </a:p>
          <a:p>
            <a:r>
              <a:rPr lang="cs-CZ" sz="2000" b="1" dirty="0" err="1">
                <a:solidFill>
                  <a:schemeClr val="accent6"/>
                </a:solidFill>
                <a:latin typeface="+mj-lt"/>
              </a:rPr>
              <a:t>Rejection-identification</a:t>
            </a:r>
            <a:r>
              <a:rPr lang="cs-CZ" sz="2000" b="1" dirty="0">
                <a:solidFill>
                  <a:schemeClr val="accent6"/>
                </a:solidFill>
                <a:latin typeface="+mj-lt"/>
              </a:rPr>
              <a:t> model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err="1">
                <a:latin typeface="+mj-lt"/>
              </a:rPr>
              <a:t>Branscombe</a:t>
            </a:r>
            <a:r>
              <a:rPr lang="cs-CZ" sz="2000" dirty="0">
                <a:latin typeface="+mj-lt"/>
              </a:rPr>
              <a:t> et al., 1999)</a:t>
            </a:r>
          </a:p>
          <a:p>
            <a:pPr lvl="1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Jsem diskriminovaný jako individuum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negativní důsledky na mé sebevědomí 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Identifikace s diskriminovanou skupinou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„je diskriminovaná moje skupina, ne já osobně“; snížení negativního vlivu diskriminace na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well-being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235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jako online komunita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Členství ve stigmatizované skupině – 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SIT</a:t>
            </a:r>
            <a:r>
              <a:rPr lang="cs-CZ" sz="2000" dirty="0">
                <a:latin typeface="+mj-lt"/>
              </a:rPr>
              <a:t> (</a:t>
            </a:r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social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 identity </a:t>
            </a:r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theory</a:t>
            </a:r>
            <a:r>
              <a:rPr lang="cs-CZ" sz="2000" dirty="0">
                <a:latin typeface="+mj-lt"/>
              </a:rPr>
              <a:t>):</a:t>
            </a:r>
          </a:p>
          <a:p>
            <a:pPr lvl="1"/>
            <a:r>
              <a:rPr lang="cs-CZ" dirty="0">
                <a:latin typeface="+mj-lt"/>
              </a:rPr>
              <a:t>My vs. oni dynamika</a:t>
            </a:r>
          </a:p>
          <a:p>
            <a:pPr lvl="1"/>
            <a:r>
              <a:rPr lang="cs-CZ" dirty="0" err="1">
                <a:solidFill>
                  <a:schemeClr val="tx2"/>
                </a:solidFill>
                <a:latin typeface="+mj-lt"/>
              </a:rPr>
              <a:t>Ingroup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bias</a:t>
            </a:r>
            <a:endParaRPr lang="cs-CZ" dirty="0">
              <a:solidFill>
                <a:schemeClr val="tx2"/>
              </a:solidFill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102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Fandom</a:t>
            </a:r>
            <a:r>
              <a:rPr lang="cs-CZ" dirty="0"/>
              <a:t> jako online komunita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Členství ve stigmatizované skupině – 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SIT</a:t>
            </a:r>
            <a:r>
              <a:rPr lang="cs-CZ" sz="2000" dirty="0">
                <a:latin typeface="+mj-lt"/>
              </a:rPr>
              <a:t> (</a:t>
            </a:r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social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 identity </a:t>
            </a:r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theory</a:t>
            </a:r>
            <a:r>
              <a:rPr lang="cs-CZ" sz="2000" dirty="0">
                <a:latin typeface="+mj-lt"/>
              </a:rPr>
              <a:t>):</a:t>
            </a:r>
          </a:p>
          <a:p>
            <a:pPr lvl="1"/>
            <a:r>
              <a:rPr lang="cs-CZ" dirty="0">
                <a:latin typeface="+mj-lt"/>
              </a:rPr>
              <a:t>My vs. oni dynamika</a:t>
            </a:r>
          </a:p>
          <a:p>
            <a:pPr lvl="1"/>
            <a:r>
              <a:rPr lang="cs-CZ" dirty="0" err="1">
                <a:solidFill>
                  <a:schemeClr val="tx2"/>
                </a:solidFill>
                <a:latin typeface="+mj-lt"/>
              </a:rPr>
              <a:t>Ingroup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bias</a:t>
            </a:r>
            <a:endParaRPr lang="cs-CZ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Pocit sounáležitosti, pozitivní vliv na náš </a:t>
            </a:r>
            <a:r>
              <a:rPr lang="cs-CZ" dirty="0" err="1">
                <a:latin typeface="+mj-lt"/>
              </a:rPr>
              <a:t>wellbeing</a:t>
            </a:r>
            <a:r>
              <a:rPr lang="cs-CZ" dirty="0">
                <a:latin typeface="+mj-lt"/>
              </a:rPr>
              <a:t> – </a:t>
            </a:r>
            <a:r>
              <a:rPr lang="cs-CZ" b="1" dirty="0" err="1">
                <a:solidFill>
                  <a:srgbClr val="008C78"/>
                </a:solidFill>
                <a:latin typeface="+mj-lt"/>
              </a:rPr>
              <a:t>ingroup</a:t>
            </a:r>
            <a:r>
              <a:rPr lang="cs-CZ" b="1" dirty="0">
                <a:solidFill>
                  <a:srgbClr val="008C78"/>
                </a:solidFill>
                <a:latin typeface="+mj-lt"/>
              </a:rPr>
              <a:t> solidarity</a:t>
            </a:r>
          </a:p>
          <a:p>
            <a:pPr lvl="1"/>
            <a:endParaRPr lang="cs-CZ" dirty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  <p:pic>
        <p:nvPicPr>
          <p:cNvPr id="9218" name="Picture 2" descr="We Are SPN Family - Home">
            <a:extLst>
              <a:ext uri="{FF2B5EF4-FFF2-40B4-BE49-F238E27FC236}">
                <a16:creationId xmlns:a16="http://schemas.microsoft.com/office/drawing/2014/main" id="{E2266B8F-B8AE-6A1D-34E9-C34D1760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732379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ovians United (@WhoviansUnited1) / Twitter">
            <a:extLst>
              <a:ext uri="{FF2B5EF4-FFF2-40B4-BE49-F238E27FC236}">
                <a16:creationId xmlns:a16="http://schemas.microsoft.com/office/drawing/2014/main" id="{D32AA2F8-6E6D-5BC6-B2D2-DA9E1A26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05" y="3426994"/>
            <a:ext cx="3224463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 LOVE MY BELIEBERS FAMILY Poster | Belieber | Keep Calm-o-Matic">
            <a:extLst>
              <a:ext uri="{FF2B5EF4-FFF2-40B4-BE49-F238E27FC236}">
                <a16:creationId xmlns:a16="http://schemas.microsoft.com/office/drawing/2014/main" id="{AAC02808-CF5D-A62C-1797-EE2746C8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077" y="3453454"/>
            <a:ext cx="2765544" cy="32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00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&amp; </a:t>
            </a:r>
            <a:r>
              <a:rPr lang="cs-CZ" dirty="0" err="1"/>
              <a:t>aca-fans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>
                <a:latin typeface="+mj-lt"/>
              </a:rPr>
              <a:t>Fan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studies</a:t>
            </a:r>
            <a:r>
              <a:rPr lang="cs-CZ" sz="2000" dirty="0">
                <a:latin typeface="+mj-lt"/>
              </a:rPr>
              <a:t> &amp; </a:t>
            </a:r>
            <a:r>
              <a:rPr lang="cs-CZ" sz="2000" i="1" dirty="0" err="1">
                <a:latin typeface="+mj-lt"/>
              </a:rPr>
              <a:t>aca-fans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err="1">
                <a:latin typeface="+mj-lt"/>
              </a:rPr>
              <a:t>academics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who</a:t>
            </a:r>
            <a:r>
              <a:rPr lang="cs-CZ" sz="2000" dirty="0">
                <a:latin typeface="+mj-lt"/>
              </a:rPr>
              <a:t> are </a:t>
            </a:r>
            <a:r>
              <a:rPr lang="cs-CZ" sz="2000" dirty="0" err="1">
                <a:latin typeface="+mj-lt"/>
              </a:rPr>
              <a:t>fans</a:t>
            </a:r>
            <a:r>
              <a:rPr lang="cs-CZ" sz="2000" dirty="0">
                <a:latin typeface="+mj-lt"/>
              </a:rPr>
              <a:t>)</a:t>
            </a:r>
          </a:p>
          <a:p>
            <a:r>
              <a:rPr lang="cs-CZ" sz="2000" b="0" i="0" u="none" strike="noStrike" baseline="0" dirty="0">
                <a:latin typeface="+mj-lt"/>
              </a:rPr>
              <a:t>Pozitivní náhled na </a:t>
            </a:r>
            <a:r>
              <a:rPr lang="cs-CZ" sz="2000" b="0" i="0" u="none" strike="noStrike" baseline="0" dirty="0" err="1">
                <a:latin typeface="+mj-lt"/>
              </a:rPr>
              <a:t>fandom</a:t>
            </a:r>
            <a:r>
              <a:rPr lang="cs-CZ" sz="2000" b="0" i="0" u="none" strike="noStrike" baseline="0" dirty="0">
                <a:latin typeface="+mj-lt"/>
              </a:rPr>
              <a:t> (vs. </a:t>
            </a:r>
            <a:r>
              <a:rPr lang="cs-CZ" sz="2000" dirty="0">
                <a:latin typeface="+mj-lt"/>
              </a:rPr>
              <a:t>stereotyp </a:t>
            </a:r>
            <a:r>
              <a:rPr lang="cs-CZ" sz="2000" dirty="0" err="1">
                <a:latin typeface="+mj-lt"/>
              </a:rPr>
              <a:t>fandomu</a:t>
            </a:r>
            <a:r>
              <a:rPr lang="cs-CZ" sz="2000" dirty="0">
                <a:latin typeface="+mj-lt"/>
              </a:rPr>
              <a:t> a fanouška)</a:t>
            </a:r>
            <a:endParaRPr lang="cs-CZ" sz="2000" b="0" i="0" u="none" strike="noStrike" baseline="0" dirty="0">
              <a:latin typeface="+mj-lt"/>
            </a:endParaRPr>
          </a:p>
          <a:p>
            <a:pPr marL="72000" indent="0">
              <a:buNone/>
            </a:pPr>
            <a:endParaRPr lang="cs-CZ" sz="2000" dirty="0">
              <a:latin typeface="+mj-lt"/>
            </a:endParaRPr>
          </a:p>
        </p:txBody>
      </p:sp>
      <p:pic>
        <p:nvPicPr>
          <p:cNvPr id="11266" name="Picture 2" descr="Fans, Bloggers, and Gamers: Media Consumers in a Digital Age: Jenkins, Henry:  9780814742853: Amazon.com: Books">
            <a:extLst>
              <a:ext uri="{FF2B5EF4-FFF2-40B4-BE49-F238E27FC236}">
                <a16:creationId xmlns:a16="http://schemas.microsoft.com/office/drawing/2014/main" id="{C071CE8F-F37E-860B-378C-EE5E72A6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10" y="3036924"/>
            <a:ext cx="2438817" cy="36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xtual Poachers: Television Fans and Participatory Culture (Studies in  Culture and Communication): Jenkins, Henry: 9780415905725: Amazon.com: Books">
            <a:extLst>
              <a:ext uri="{FF2B5EF4-FFF2-40B4-BE49-F238E27FC236}">
                <a16:creationId xmlns:a16="http://schemas.microsoft.com/office/drawing/2014/main" id="{DFBBFB3C-3BF8-FDE1-2892-EBD8E9A2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" y="3036923"/>
            <a:ext cx="2442194" cy="3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ez)Mocní mediální fanoušci - Iveta Jansová | Databáze knih">
            <a:extLst>
              <a:ext uri="{FF2B5EF4-FFF2-40B4-BE49-F238E27FC236}">
                <a16:creationId xmlns:a16="http://schemas.microsoft.com/office/drawing/2014/main" id="{51955BE2-3ABC-8E04-6D6B-6C49B963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4" y="3064870"/>
            <a:ext cx="2511391" cy="36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Ženské hrdinky a jejich zobrazování v českých televizních krimiseriálech - Iveta  Jansová | Databáze knih">
            <a:extLst>
              <a:ext uri="{FF2B5EF4-FFF2-40B4-BE49-F238E27FC236}">
                <a16:creationId xmlns:a16="http://schemas.microsoft.com/office/drawing/2014/main" id="{376D86A1-5DA5-BB71-4E72-84ECEE51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95" y="3064870"/>
            <a:ext cx="2528629" cy="36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94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Teorie silných mediálních účinků – pasivní publikum</a:t>
            </a:r>
          </a:p>
          <a:p>
            <a:r>
              <a:rPr lang="cs-CZ" sz="2200" dirty="0">
                <a:solidFill>
                  <a:schemeClr val="tx2"/>
                </a:solidFill>
              </a:rPr>
              <a:t>Co se změnilo?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41660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Teorie silných mediálních účinků – pasivní publikum</a:t>
            </a:r>
          </a:p>
          <a:p>
            <a:r>
              <a:rPr lang="cs-CZ" sz="2200" dirty="0">
                <a:solidFill>
                  <a:schemeClr val="tx2"/>
                </a:solidFill>
              </a:rPr>
              <a:t>Co se změnilo?</a:t>
            </a:r>
          </a:p>
          <a:p>
            <a:pPr lvl="1"/>
            <a:r>
              <a:rPr lang="cs-CZ" sz="2200" dirty="0"/>
              <a:t>Koncept aktivního publika, interaktivního publika, rozptýleného publika, participativního publika…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302917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Teorie silných mediálních účinků – pasivní publikum</a:t>
            </a:r>
          </a:p>
          <a:p>
            <a:r>
              <a:rPr lang="cs-CZ" sz="2200" dirty="0">
                <a:solidFill>
                  <a:schemeClr val="tx2"/>
                </a:solidFill>
              </a:rPr>
              <a:t>Co se změnilo?</a:t>
            </a:r>
          </a:p>
          <a:p>
            <a:pPr lvl="1"/>
            <a:r>
              <a:rPr lang="cs-CZ" sz="2200" dirty="0"/>
              <a:t>Koncept aktivního publika, interaktivního publika, rozptýleného publika, participativního publika…</a:t>
            </a:r>
          </a:p>
          <a:p>
            <a:r>
              <a:rPr lang="cs-CZ" sz="2200" b="1" dirty="0">
                <a:solidFill>
                  <a:schemeClr val="accent6"/>
                </a:solidFill>
              </a:rPr>
              <a:t>Proměna vztahu producent-text-konzument</a:t>
            </a:r>
          </a:p>
          <a:p>
            <a:pPr lvl="1"/>
            <a:r>
              <a:rPr lang="cs-CZ" sz="2200" dirty="0"/>
              <a:t>Nová média = nové módy autorství a konzumace</a:t>
            </a:r>
          </a:p>
          <a:p>
            <a:pPr lvl="1"/>
            <a:r>
              <a:rPr lang="cs-CZ" sz="2200" dirty="0"/>
              <a:t>Oslabení pozice producenta a posílení participace konzumenta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88149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Teorie silných mediálních účinků – pasivní publikum</a:t>
            </a:r>
          </a:p>
          <a:p>
            <a:r>
              <a:rPr lang="cs-CZ" sz="2200" dirty="0">
                <a:solidFill>
                  <a:schemeClr val="tx2"/>
                </a:solidFill>
              </a:rPr>
              <a:t>Co se změnilo?</a:t>
            </a:r>
          </a:p>
          <a:p>
            <a:pPr lvl="1"/>
            <a:r>
              <a:rPr lang="cs-CZ" sz="2200" dirty="0"/>
              <a:t>Koncept aktivního publika, interaktivního publika, rozptýleného publika, participativního publika…</a:t>
            </a:r>
          </a:p>
          <a:p>
            <a:r>
              <a:rPr lang="cs-CZ" sz="2200" b="1" dirty="0">
                <a:solidFill>
                  <a:schemeClr val="accent6"/>
                </a:solidFill>
              </a:rPr>
              <a:t>Proměna vztahu producent-text-konzument</a:t>
            </a:r>
          </a:p>
          <a:p>
            <a:pPr lvl="1"/>
            <a:r>
              <a:rPr lang="cs-CZ" sz="2200" dirty="0"/>
              <a:t>Nová média = nové módy autorství a konzumace</a:t>
            </a:r>
          </a:p>
          <a:p>
            <a:pPr lvl="1"/>
            <a:r>
              <a:rPr lang="cs-CZ" sz="2200" dirty="0"/>
              <a:t>Oslabení pozice producenta a posílení participace konzumenta</a:t>
            </a:r>
          </a:p>
          <a:p>
            <a:r>
              <a:rPr lang="cs-CZ" sz="2200" dirty="0"/>
              <a:t>Rob </a:t>
            </a:r>
            <a:r>
              <a:rPr lang="cs-CZ" sz="2200" dirty="0" err="1"/>
              <a:t>Cover</a:t>
            </a:r>
            <a:r>
              <a:rPr lang="cs-CZ" sz="2200" dirty="0"/>
              <a:t> (2007) – </a:t>
            </a:r>
            <a:r>
              <a:rPr lang="cs-CZ" sz="2200" b="1" dirty="0">
                <a:solidFill>
                  <a:srgbClr val="008C78"/>
                </a:solidFill>
              </a:rPr>
              <a:t>„inter/aktivita“ </a:t>
            </a:r>
            <a:r>
              <a:rPr lang="cs-CZ" sz="2200" dirty="0"/>
              <a:t>– zápas o narativní kontrolu nad textem mezi producenty a aktivním publikem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4210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BC6BA2-710A-C38B-1A92-075AC8AD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E0DB0-AF21-680A-D910-F2F2478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5" y="1359001"/>
            <a:ext cx="7672725" cy="4139998"/>
          </a:xfrm>
        </p:spPr>
        <p:txBody>
          <a:bodyPr/>
          <a:lstStyle/>
          <a:p>
            <a:r>
              <a:rPr lang="cs-CZ" sz="2400" dirty="0"/>
              <a:t>Šíře přístupů k identitě a </a:t>
            </a:r>
            <a:r>
              <a:rPr lang="cs-CZ" sz="2400" i="1" dirty="0" err="1"/>
              <a:t>self</a:t>
            </a:r>
            <a:r>
              <a:rPr lang="cs-CZ" sz="2400" dirty="0"/>
              <a:t>:</a:t>
            </a:r>
          </a:p>
          <a:p>
            <a:r>
              <a:rPr lang="cs-CZ" sz="2400" dirty="0"/>
              <a:t>Relativně </a:t>
            </a:r>
            <a:r>
              <a:rPr lang="cs-CZ" sz="2400" b="1" dirty="0"/>
              <a:t>stabilní</a:t>
            </a:r>
            <a:r>
              <a:rPr lang="cs-CZ" sz="2400" dirty="0"/>
              <a:t> vlastnosti (např. extroverze, otevřenost) vs. </a:t>
            </a:r>
            <a:r>
              <a:rPr lang="cs-CZ" sz="2400" b="1" dirty="0"/>
              <a:t>proměnlivost</a:t>
            </a:r>
            <a:r>
              <a:rPr lang="cs-CZ" sz="2400" dirty="0"/>
              <a:t> identity</a:t>
            </a:r>
          </a:p>
          <a:p>
            <a:pPr lvl="1"/>
            <a:r>
              <a:rPr lang="cs-CZ" sz="2400" b="1" dirty="0" err="1">
                <a:solidFill>
                  <a:schemeClr val="accent1"/>
                </a:solidFill>
              </a:rPr>
              <a:t>Goffman</a:t>
            </a:r>
            <a:r>
              <a:rPr lang="cs-CZ" sz="2400" dirty="0"/>
              <a:t> – </a:t>
            </a:r>
            <a:r>
              <a:rPr lang="cs-CZ" sz="2400" i="1" dirty="0"/>
              <a:t>Všichni hrajeme divadlo </a:t>
            </a:r>
            <a:r>
              <a:rPr lang="cs-CZ" sz="2400" dirty="0"/>
              <a:t>(1959)</a:t>
            </a:r>
          </a:p>
          <a:p>
            <a:pPr lvl="1"/>
            <a:r>
              <a:rPr lang="cs-CZ" sz="2400" dirty="0"/>
              <a:t>Teorie sebeprezentace; jako herci hrajeme různé role pro různá publika – </a:t>
            </a:r>
            <a:r>
              <a:rPr lang="cs-CZ" sz="2400" i="1" dirty="0" err="1"/>
              <a:t>self</a:t>
            </a:r>
            <a:r>
              <a:rPr lang="cs-CZ" sz="2400" dirty="0"/>
              <a:t> je flexibilní, závisí na situaci, kontextu a reakci interakčních partnerů</a:t>
            </a:r>
          </a:p>
          <a:p>
            <a:r>
              <a:rPr lang="cs-CZ" sz="2400" i="1" dirty="0" err="1"/>
              <a:t>Self</a:t>
            </a:r>
            <a:r>
              <a:rPr lang="cs-CZ" sz="2400" dirty="0"/>
              <a:t> jako stabilní vlastnosti, situační faktory určují, které aspekty </a:t>
            </a:r>
            <a:r>
              <a:rPr lang="cs-CZ" sz="2400" i="1" dirty="0" err="1"/>
              <a:t>self</a:t>
            </a:r>
            <a:r>
              <a:rPr lang="cs-CZ" sz="2400" dirty="0"/>
              <a:t> jsou aktivovány v danou situaci</a:t>
            </a:r>
          </a:p>
          <a:p>
            <a:pPr lvl="1"/>
            <a:r>
              <a:rPr lang="cs-CZ" sz="1600" i="1" dirty="0" err="1"/>
              <a:t>Working</a:t>
            </a:r>
            <a:r>
              <a:rPr lang="cs-CZ" sz="1600" i="1" dirty="0"/>
              <a:t> </a:t>
            </a:r>
            <a:r>
              <a:rPr lang="cs-CZ" sz="1600" i="1" dirty="0" err="1"/>
              <a:t>self-concept</a:t>
            </a:r>
            <a:r>
              <a:rPr lang="cs-CZ" sz="1600" i="1" dirty="0"/>
              <a:t> </a:t>
            </a:r>
            <a:r>
              <a:rPr lang="cs-CZ" sz="1600" dirty="0"/>
              <a:t>(Markus &amp; Kunda, 1986)</a:t>
            </a:r>
          </a:p>
          <a:p>
            <a:pPr lvl="1"/>
            <a:r>
              <a:rPr lang="cs-CZ" sz="1600" i="1" dirty="0" err="1"/>
              <a:t>Active</a:t>
            </a:r>
            <a:r>
              <a:rPr lang="cs-CZ" sz="1600" i="1" dirty="0"/>
              <a:t> </a:t>
            </a:r>
            <a:r>
              <a:rPr lang="cs-CZ" sz="1600" i="1" dirty="0" err="1"/>
              <a:t>self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Wheeler</a:t>
            </a:r>
            <a:r>
              <a:rPr lang="cs-CZ" sz="1600" dirty="0"/>
              <a:t> et al., 2007)</a:t>
            </a:r>
          </a:p>
          <a:p>
            <a:r>
              <a:rPr lang="cs-CZ" sz="2400" dirty="0"/>
              <a:t>Dlouhodobé a krátkodobé mediální účinky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CCB01E-C853-5A2A-8D85-090476487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74" y="2190750"/>
            <a:ext cx="2971801" cy="29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526" y="1576765"/>
            <a:ext cx="5827295" cy="4139998"/>
          </a:xfrm>
        </p:spPr>
        <p:txBody>
          <a:bodyPr/>
          <a:lstStyle/>
          <a:p>
            <a:r>
              <a:rPr lang="cs-CZ" sz="2000" dirty="0" err="1">
                <a:latin typeface="+mj-lt"/>
              </a:rPr>
              <a:t>Fandom</a:t>
            </a:r>
            <a:r>
              <a:rPr lang="cs-CZ" sz="2000" dirty="0">
                <a:latin typeface="+mj-lt"/>
              </a:rPr>
              <a:t> jako </a:t>
            </a:r>
            <a:r>
              <a:rPr lang="cs-CZ" sz="2000" dirty="0" err="1">
                <a:latin typeface="+mj-lt"/>
              </a:rPr>
              <a:t>protoyp</a:t>
            </a:r>
            <a:r>
              <a:rPr lang="cs-CZ" sz="2000" dirty="0">
                <a:latin typeface="+mj-lt"/>
              </a:rPr>
              <a:t> tzv. </a:t>
            </a:r>
            <a:r>
              <a:rPr lang="cs-CZ" sz="2000" b="1" dirty="0">
                <a:solidFill>
                  <a:schemeClr val="accent6"/>
                </a:solidFill>
                <a:latin typeface="+mj-lt"/>
              </a:rPr>
              <a:t>participativní kultury </a:t>
            </a:r>
            <a:r>
              <a:rPr lang="cs-CZ" sz="2000" dirty="0">
                <a:latin typeface="+mj-lt"/>
              </a:rPr>
              <a:t>(</a:t>
            </a:r>
            <a:r>
              <a:rPr lang="cs-CZ" sz="2000" dirty="0" err="1">
                <a:latin typeface="+mj-lt"/>
              </a:rPr>
              <a:t>Jenkins</a:t>
            </a:r>
            <a:r>
              <a:rPr lang="cs-CZ" sz="2000" dirty="0">
                <a:latin typeface="+mj-lt"/>
              </a:rPr>
              <a:t>, 2006)</a:t>
            </a:r>
          </a:p>
          <a:p>
            <a:pPr lvl="1"/>
            <a:r>
              <a:rPr lang="cs-CZ" sz="1600" b="0" i="0" u="none" strike="noStrike" baseline="0" dirty="0">
                <a:latin typeface="+mj-lt"/>
              </a:rPr>
              <a:t>Malé bariéry pro umělecké vyjádření a občanské zapojení</a:t>
            </a:r>
            <a:endParaRPr lang="cs-CZ" sz="1600" dirty="0">
              <a:latin typeface="+mj-lt"/>
            </a:endParaRPr>
          </a:p>
          <a:p>
            <a:pPr lvl="1"/>
            <a:r>
              <a:rPr lang="pt-BR" sz="1600" b="0" i="0" u="none" strike="noStrike" baseline="0" dirty="0">
                <a:latin typeface="+mj-lt"/>
              </a:rPr>
              <a:t>Silná podpora pro tvoření a sdílení své tvorby s ostatními</a:t>
            </a:r>
            <a:endParaRPr lang="cs-CZ" sz="1600" dirty="0">
              <a:latin typeface="+mj-lt"/>
            </a:endParaRPr>
          </a:p>
          <a:p>
            <a:pPr lvl="1"/>
            <a:r>
              <a:rPr lang="cs-CZ" sz="1600" b="0" i="0" u="none" strike="noStrike" baseline="0" dirty="0">
                <a:latin typeface="+mj-lt"/>
              </a:rPr>
              <a:t>Informační mentorství</a:t>
            </a:r>
          </a:p>
          <a:p>
            <a:pPr lvl="1"/>
            <a:r>
              <a:rPr lang="cs-CZ" sz="1600" b="0" i="0" u="none" strike="noStrike" baseline="0" dirty="0">
                <a:latin typeface="+mj-lt"/>
              </a:rPr>
              <a:t>Členové věří, že jejich kontribuce má význam</a:t>
            </a:r>
            <a:endParaRPr lang="cs-CZ" sz="1600" dirty="0">
              <a:latin typeface="+mj-lt"/>
            </a:endParaRPr>
          </a:p>
          <a:p>
            <a:pPr lvl="1"/>
            <a:r>
              <a:rPr lang="cs-CZ" sz="1600" b="0" i="0" u="none" strike="noStrike" baseline="0" dirty="0">
                <a:latin typeface="+mj-lt"/>
              </a:rPr>
              <a:t>Sociálního spojení s ostatními, zájem o to, co si ostatní myslí o mé tvorbě</a:t>
            </a: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b="0" i="0" u="none" strike="noStrike" baseline="0" dirty="0">
              <a:latin typeface="+mj-lt"/>
            </a:endParaRPr>
          </a:p>
          <a:p>
            <a:r>
              <a:rPr lang="cs-CZ" sz="2000" b="0" i="0" u="none" strike="noStrike" baseline="0" dirty="0">
                <a:latin typeface="+mj-lt"/>
              </a:rPr>
              <a:t>Není důležité, aby všichni členové kreativně přispívali, ale aby si byli vědomi, že mohou a že jejich dílo bude poté adekvátně oceněno ostatními</a:t>
            </a:r>
            <a:endParaRPr lang="cs-CZ" sz="2000" dirty="0">
              <a:latin typeface="+mj-lt"/>
            </a:endParaRPr>
          </a:p>
        </p:txBody>
      </p:sp>
      <p:pic>
        <p:nvPicPr>
          <p:cNvPr id="12290" name="Picture 2" descr="Participatory Culture - Open Visual Thinkery">
            <a:extLst>
              <a:ext uri="{FF2B5EF4-FFF2-40B4-BE49-F238E27FC236}">
                <a16:creationId xmlns:a16="http://schemas.microsoft.com/office/drawing/2014/main" id="{1B801C51-BA0E-431F-E1AC-9BA65287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765"/>
            <a:ext cx="5827295" cy="43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61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67C82C-B85D-4862-AF80-86BDE65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139EE9-17C2-4808-8CF8-866E527C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Produžívání</a:t>
            </a:r>
            <a:r>
              <a:rPr lang="cs-CZ" sz="2000" dirty="0">
                <a:latin typeface="+mj-lt"/>
              </a:rPr>
              <a:t> (</a:t>
            </a:r>
            <a:r>
              <a:rPr lang="cs-CZ" sz="2000" i="1" dirty="0" err="1">
                <a:latin typeface="+mj-lt"/>
              </a:rPr>
              <a:t>produsage</a:t>
            </a:r>
            <a:r>
              <a:rPr lang="cs-CZ" sz="2000" dirty="0">
                <a:latin typeface="+mj-lt"/>
              </a:rPr>
              <a:t>) – Axel </a:t>
            </a:r>
            <a:r>
              <a:rPr lang="cs-CZ" sz="2000" dirty="0" err="1">
                <a:latin typeface="+mj-lt"/>
              </a:rPr>
              <a:t>Bruns</a:t>
            </a:r>
            <a:r>
              <a:rPr lang="cs-CZ" sz="2000" dirty="0">
                <a:latin typeface="+mj-lt"/>
              </a:rPr>
              <a:t> (2006)</a:t>
            </a:r>
          </a:p>
          <a:p>
            <a:pPr lvl="1"/>
            <a:r>
              <a:rPr lang="cs-CZ" sz="1800" dirty="0">
                <a:latin typeface="+mj-lt"/>
              </a:rPr>
              <a:t>„produkce“ + „užívání“</a:t>
            </a:r>
          </a:p>
          <a:p>
            <a:pPr lvl="1"/>
            <a:r>
              <a:rPr lang="cs-CZ" sz="1800" b="0" i="0" u="none" strike="noStrike" baseline="0" dirty="0">
                <a:latin typeface="+mj-lt"/>
              </a:rPr>
              <a:t>K</a:t>
            </a:r>
            <a:r>
              <a:rPr lang="pt-BR" sz="1800" b="0" i="0" u="none" strike="noStrike" baseline="0" dirty="0">
                <a:latin typeface="+mj-lt"/>
              </a:rPr>
              <a:t>olaborativní tvorb</a:t>
            </a:r>
            <a:r>
              <a:rPr lang="cs-CZ" sz="1800" b="0" i="0" u="none" strike="noStrike" baseline="0" dirty="0">
                <a:latin typeface="+mj-lt"/>
              </a:rPr>
              <a:t>a;</a:t>
            </a:r>
            <a:r>
              <a:rPr lang="pt-BR" sz="1800" b="0" i="0" u="none" strike="noStrike" baseline="0" dirty="0">
                <a:latin typeface="+mj-lt"/>
              </a:rPr>
              <a:t> reorganizaci</a:t>
            </a:r>
            <a:r>
              <a:rPr lang="cs-CZ" sz="1800" b="0" i="0" u="none" strike="noStrike" baseline="0" dirty="0">
                <a:latin typeface="+mj-lt"/>
              </a:rPr>
              <a:t> tradičních vztahů mezi producenty, konzumenty a texty</a:t>
            </a:r>
          </a:p>
          <a:p>
            <a:pPr lvl="1"/>
            <a:r>
              <a:rPr lang="cs-CZ" sz="1800" b="0" i="0" u="none" strike="noStrike" baseline="0" dirty="0" err="1">
                <a:latin typeface="+mj-lt"/>
              </a:rPr>
              <a:t>Produživatelé</a:t>
            </a:r>
            <a:r>
              <a:rPr lang="cs-CZ" sz="1800" b="0" i="0" u="none" strike="noStrike" baseline="0" dirty="0">
                <a:latin typeface="+mj-lt"/>
              </a:rPr>
              <a:t> se pohybují v participativním prostředí, ve kterém mohou být nejenom </a:t>
            </a:r>
            <a:r>
              <a:rPr lang="pl-PL" sz="1800" b="0" i="0" u="none" strike="noStrike" baseline="0" dirty="0">
                <a:latin typeface="+mj-lt"/>
              </a:rPr>
              <a:t>konzumenty, ale také producenty obsahů</a:t>
            </a:r>
          </a:p>
          <a:p>
            <a:pPr lvl="1"/>
            <a:r>
              <a:rPr lang="cs-CZ" sz="1800" b="0" i="0" u="none" strike="noStrike" baseline="0" dirty="0">
                <a:latin typeface="+mj-lt"/>
              </a:rPr>
              <a:t>Charakteristiky </a:t>
            </a:r>
            <a:r>
              <a:rPr lang="cs-CZ" sz="1800" b="0" i="0" u="none" strike="noStrike" baseline="0" dirty="0" err="1">
                <a:latin typeface="+mj-lt"/>
              </a:rPr>
              <a:t>produžívání</a:t>
            </a:r>
            <a:r>
              <a:rPr lang="cs-CZ" sz="1800" b="0" i="0" u="none" strike="noStrike" baseline="0" dirty="0">
                <a:latin typeface="+mj-lt"/>
              </a:rPr>
              <a:t>: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sz="1800" b="0" i="0" u="none" strike="noStrike" baseline="0" dirty="0">
                <a:latin typeface="+mj-lt"/>
              </a:rPr>
              <a:t>Uživateli vedená produkce obsahů (př. </a:t>
            </a:r>
            <a:r>
              <a:rPr lang="cs-CZ" sz="1800" b="0" i="0" u="none" strike="noStrike" baseline="0" dirty="0" err="1">
                <a:latin typeface="+mj-lt"/>
              </a:rPr>
              <a:t>LiveJournal</a:t>
            </a:r>
            <a:r>
              <a:rPr lang="cs-CZ" sz="1800" b="0" i="0" u="none" strike="noStrike" baseline="0" dirty="0">
                <a:latin typeface="+mj-lt"/>
              </a:rPr>
              <a:t>; Archive </a:t>
            </a:r>
            <a:r>
              <a:rPr lang="cs-CZ" sz="1800" b="0" i="0" u="none" strike="noStrike" baseline="0" dirty="0" err="1">
                <a:latin typeface="+mj-lt"/>
              </a:rPr>
              <a:t>of</a:t>
            </a:r>
            <a:r>
              <a:rPr lang="cs-CZ" sz="1800" b="0" i="0" u="none" strike="noStrike" baseline="0" dirty="0">
                <a:latin typeface="+mj-lt"/>
              </a:rPr>
              <a:t> </a:t>
            </a:r>
            <a:r>
              <a:rPr lang="cs-CZ" sz="1800" b="0" i="0" u="none" strike="noStrike" baseline="0" dirty="0" err="1">
                <a:latin typeface="+mj-lt"/>
              </a:rPr>
              <a:t>Our</a:t>
            </a:r>
            <a:r>
              <a:rPr lang="cs-CZ" sz="1800" b="0" i="0" u="none" strike="noStrike" baseline="0" dirty="0">
                <a:latin typeface="+mj-lt"/>
              </a:rPr>
              <a:t> </a:t>
            </a:r>
            <a:r>
              <a:rPr lang="cs-CZ" sz="1800" b="0" i="0" u="none" strike="noStrike" baseline="0" dirty="0" err="1">
                <a:latin typeface="+mj-lt"/>
              </a:rPr>
              <a:t>Own</a:t>
            </a:r>
            <a:r>
              <a:rPr lang="cs-CZ" sz="1800" b="0" i="0" u="none" strike="noStrike" baseline="0" dirty="0">
                <a:latin typeface="+mj-lt"/>
              </a:rPr>
              <a:t>)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sz="1800" b="0" i="0" u="none" strike="noStrike" baseline="0" dirty="0">
                <a:latin typeface="+mj-lt"/>
              </a:rPr>
              <a:t>Kolaborativní zapojení</a:t>
            </a:r>
          </a:p>
          <a:p>
            <a:pPr marL="1143000" lvl="2" indent="-228600">
              <a:buFont typeface="+mj-lt"/>
              <a:buAutoNum type="arabicPeriod"/>
            </a:pPr>
            <a:r>
              <a:rPr lang="cs-CZ" sz="1800" b="0" i="0" u="none" strike="noStrike" baseline="0" dirty="0">
                <a:latin typeface="+mj-lt"/>
              </a:rPr>
              <a:t>Využívání starších textů, opakování a vývoj</a:t>
            </a:r>
            <a:endParaRPr lang="cs-CZ" sz="1800" dirty="0">
              <a:latin typeface="+mj-lt"/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sz="1800" b="0" i="0" u="none" strike="noStrike" baseline="0" dirty="0">
                <a:latin typeface="+mj-lt"/>
              </a:rPr>
              <a:t>Alternativní přístupy k intelektuálnímu vlastnictví</a:t>
            </a:r>
            <a:endParaRPr lang="cs-CZ" sz="1800" dirty="0">
              <a:latin typeface="+mj-lt"/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sz="1800" b="0" i="0" u="none" strike="noStrike" baseline="0" dirty="0" err="1">
                <a:latin typeface="+mj-lt"/>
              </a:rPr>
              <a:t>Heterarchie</a:t>
            </a:r>
            <a:r>
              <a:rPr lang="cs-CZ" sz="1800" b="0" i="0" u="none" strike="noStrike" baseline="0" dirty="0">
                <a:latin typeface="+mj-lt"/>
              </a:rPr>
              <a:t> a propustná komunitní struktura</a:t>
            </a:r>
          </a:p>
        </p:txBody>
      </p:sp>
      <p:pic>
        <p:nvPicPr>
          <p:cNvPr id="13314" name="Picture 2" descr="Creating Network Competence">
            <a:extLst>
              <a:ext uri="{FF2B5EF4-FFF2-40B4-BE49-F238E27FC236}">
                <a16:creationId xmlns:a16="http://schemas.microsoft.com/office/drawing/2014/main" id="{1B23E5B6-64EE-1EFF-0EA2-985879F0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03" y="5129215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86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2B1FD0-3571-4DE5-9D3A-ADD47FC2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896C6-C938-4CED-9299-4C048878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5716" cy="4139998"/>
          </a:xfrm>
        </p:spPr>
        <p:txBody>
          <a:bodyPr/>
          <a:lstStyle/>
          <a:p>
            <a:r>
              <a:rPr lang="cs-CZ" sz="2000" b="1" dirty="0">
                <a:solidFill>
                  <a:schemeClr val="accent6"/>
                </a:solidFill>
                <a:latin typeface="+mj-lt"/>
              </a:rPr>
              <a:t>Textoví pytláci a nomádi </a:t>
            </a:r>
            <a:r>
              <a:rPr lang="cs-CZ" sz="2000" dirty="0">
                <a:latin typeface="+mj-lt"/>
              </a:rPr>
              <a:t>(Michael de </a:t>
            </a:r>
            <a:r>
              <a:rPr lang="cs-CZ" sz="2000" dirty="0" err="1">
                <a:latin typeface="+mj-lt"/>
              </a:rPr>
              <a:t>Certeau</a:t>
            </a:r>
            <a:r>
              <a:rPr lang="cs-CZ" sz="2000" dirty="0">
                <a:latin typeface="+mj-lt"/>
              </a:rPr>
              <a:t>; </a:t>
            </a:r>
            <a:r>
              <a:rPr lang="cs-CZ" sz="2000" dirty="0" err="1">
                <a:latin typeface="+mj-lt"/>
              </a:rPr>
              <a:t>Jenkins</a:t>
            </a:r>
            <a:r>
              <a:rPr lang="cs-CZ" sz="20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Teorie kódování a dekódování (Stuart </a:t>
            </a:r>
            <a:r>
              <a:rPr lang="cs-CZ" sz="1800" dirty="0" err="1">
                <a:latin typeface="+mj-lt"/>
              </a:rPr>
              <a:t>Hall</a:t>
            </a:r>
            <a:r>
              <a:rPr lang="cs-CZ" sz="18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Každé čtení textu může být jiné (závisí na kontextuálních i individuálních okolnostech)</a:t>
            </a:r>
          </a:p>
          <a:p>
            <a:pPr lvl="1"/>
            <a:r>
              <a:rPr lang="cs-CZ" sz="1800" b="1" dirty="0">
                <a:latin typeface="+mj-lt"/>
              </a:rPr>
              <a:t>De </a:t>
            </a:r>
            <a:r>
              <a:rPr lang="cs-CZ" sz="1800" b="1" dirty="0" err="1">
                <a:latin typeface="+mj-lt"/>
              </a:rPr>
              <a:t>Certeau</a:t>
            </a:r>
            <a:r>
              <a:rPr lang="cs-CZ" sz="1800" b="1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– čtení = </a:t>
            </a:r>
            <a:r>
              <a:rPr lang="cs-CZ" sz="1800" i="1" dirty="0">
                <a:latin typeface="+mj-lt"/>
              </a:rPr>
              <a:t>toulání se po předepsaném textu</a:t>
            </a:r>
            <a:r>
              <a:rPr lang="cs-CZ" sz="1800" dirty="0">
                <a:latin typeface="+mj-lt"/>
              </a:rPr>
              <a:t>; </a:t>
            </a:r>
            <a:r>
              <a:rPr lang="cs-CZ" sz="1800" i="1" dirty="0">
                <a:latin typeface="+mj-lt"/>
              </a:rPr>
              <a:t>každé čtení modifikuje jeho objekt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kniha je výsledkem (konstrukcí) vyprodukovaným čtenářem</a:t>
            </a:r>
            <a:endParaRPr lang="cs-CZ" sz="1800" i="1" dirty="0">
              <a:latin typeface="+mj-lt"/>
            </a:endParaRPr>
          </a:p>
        </p:txBody>
      </p:sp>
      <p:pic>
        <p:nvPicPr>
          <p:cNvPr id="14338" name="Picture 2" descr="First SF Slash Fanfiction Published · Physical, Electrical, Digital">
            <a:extLst>
              <a:ext uri="{FF2B5EF4-FFF2-40B4-BE49-F238E27FC236}">
                <a16:creationId xmlns:a16="http://schemas.microsoft.com/office/drawing/2014/main" id="{54A8A569-619D-028F-85CF-4AD31D57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53" y="1937084"/>
            <a:ext cx="3331089" cy="3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10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2B1FD0-3571-4DE5-9D3A-ADD47FC2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896C6-C938-4CED-9299-4C048878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5716" cy="4139998"/>
          </a:xfrm>
        </p:spPr>
        <p:txBody>
          <a:bodyPr/>
          <a:lstStyle/>
          <a:p>
            <a:r>
              <a:rPr lang="cs-CZ" sz="2000" b="1" dirty="0">
                <a:solidFill>
                  <a:schemeClr val="accent6"/>
                </a:solidFill>
                <a:latin typeface="+mj-lt"/>
              </a:rPr>
              <a:t>Textoví pytláci a nomádi </a:t>
            </a:r>
            <a:r>
              <a:rPr lang="cs-CZ" sz="2000" dirty="0">
                <a:latin typeface="+mj-lt"/>
              </a:rPr>
              <a:t>(Michael de </a:t>
            </a:r>
            <a:r>
              <a:rPr lang="cs-CZ" sz="2000" dirty="0" err="1">
                <a:latin typeface="+mj-lt"/>
              </a:rPr>
              <a:t>Certeau</a:t>
            </a:r>
            <a:r>
              <a:rPr lang="cs-CZ" sz="2000" dirty="0">
                <a:latin typeface="+mj-lt"/>
              </a:rPr>
              <a:t>; </a:t>
            </a:r>
            <a:r>
              <a:rPr lang="cs-CZ" sz="2000" dirty="0" err="1">
                <a:latin typeface="+mj-lt"/>
              </a:rPr>
              <a:t>Jenkins</a:t>
            </a:r>
            <a:r>
              <a:rPr lang="cs-CZ" sz="20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Teorie kódování a dekódování (Stuart </a:t>
            </a:r>
            <a:r>
              <a:rPr lang="cs-CZ" sz="1800" dirty="0" err="1">
                <a:latin typeface="+mj-lt"/>
              </a:rPr>
              <a:t>Hall</a:t>
            </a:r>
            <a:r>
              <a:rPr lang="cs-CZ" sz="18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Každé čtení textu může být jiné (závisí na kontextuálních i individuálních okolnostech)</a:t>
            </a:r>
          </a:p>
          <a:p>
            <a:pPr lvl="1"/>
            <a:r>
              <a:rPr lang="cs-CZ" sz="1800" b="1" dirty="0">
                <a:latin typeface="+mj-lt"/>
              </a:rPr>
              <a:t>De </a:t>
            </a:r>
            <a:r>
              <a:rPr lang="cs-CZ" sz="1800" b="1" dirty="0" err="1">
                <a:latin typeface="+mj-lt"/>
              </a:rPr>
              <a:t>Certeau</a:t>
            </a:r>
            <a:r>
              <a:rPr lang="cs-CZ" sz="1800" b="1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– čtení = </a:t>
            </a:r>
            <a:r>
              <a:rPr lang="cs-CZ" sz="1800" i="1" dirty="0">
                <a:latin typeface="+mj-lt"/>
              </a:rPr>
              <a:t>toulání se po předepsaném textu</a:t>
            </a:r>
            <a:r>
              <a:rPr lang="cs-CZ" sz="1800" dirty="0">
                <a:latin typeface="+mj-lt"/>
              </a:rPr>
              <a:t>; </a:t>
            </a:r>
            <a:r>
              <a:rPr lang="cs-CZ" sz="1800" i="1" dirty="0">
                <a:latin typeface="+mj-lt"/>
              </a:rPr>
              <a:t>každé čtení modifikuje jeho objekt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kniha je výsledkem (konstrukcí) vyprodukovaným čtenářem</a:t>
            </a:r>
            <a:endParaRPr lang="cs-CZ" sz="1800" i="1" dirty="0">
              <a:latin typeface="+mj-lt"/>
            </a:endParaRPr>
          </a:p>
          <a:p>
            <a:pPr algn="l"/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Textuální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 pytláctví</a:t>
            </a:r>
          </a:p>
          <a:p>
            <a:pPr lvl="1"/>
            <a:r>
              <a:rPr lang="cs-CZ" sz="1800" dirty="0">
                <a:latin typeface="+mj-lt"/>
              </a:rPr>
              <a:t>Snaha o vlastní interpretaci textu</a:t>
            </a:r>
          </a:p>
          <a:p>
            <a:pPr lvl="1"/>
            <a:r>
              <a:rPr lang="cs-CZ" sz="1800" b="1" dirty="0" err="1">
                <a:latin typeface="+mj-lt"/>
              </a:rPr>
              <a:t>Jenkins</a:t>
            </a:r>
            <a:r>
              <a:rPr lang="cs-CZ" sz="1800" dirty="0">
                <a:latin typeface="+mj-lt"/>
              </a:rPr>
              <a:t>: boj mezi producenty a konzumenty o kontrolu nad textem</a:t>
            </a:r>
          </a:p>
        </p:txBody>
      </p:sp>
      <p:pic>
        <p:nvPicPr>
          <p:cNvPr id="14338" name="Picture 2" descr="First SF Slash Fanfiction Published · Physical, Electrical, Digital">
            <a:extLst>
              <a:ext uri="{FF2B5EF4-FFF2-40B4-BE49-F238E27FC236}">
                <a16:creationId xmlns:a16="http://schemas.microsoft.com/office/drawing/2014/main" id="{54A8A569-619D-028F-85CF-4AD31D57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53" y="1937084"/>
            <a:ext cx="3331089" cy="3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05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2B1FD0-3571-4DE5-9D3A-ADD47FC2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Participativní kultura </a:t>
            </a:r>
            <a:r>
              <a:rPr lang="cs-CZ" dirty="0" err="1"/>
              <a:t>fandomu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896C6-C938-4CED-9299-4C048878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5716" cy="4139998"/>
          </a:xfrm>
        </p:spPr>
        <p:txBody>
          <a:bodyPr/>
          <a:lstStyle/>
          <a:p>
            <a:r>
              <a:rPr lang="cs-CZ" sz="2000" b="1" dirty="0">
                <a:solidFill>
                  <a:schemeClr val="accent6"/>
                </a:solidFill>
                <a:latin typeface="+mj-lt"/>
              </a:rPr>
              <a:t>Textoví pytláci a nomádi </a:t>
            </a:r>
            <a:r>
              <a:rPr lang="cs-CZ" sz="2000" dirty="0">
                <a:latin typeface="+mj-lt"/>
              </a:rPr>
              <a:t>(Michael de </a:t>
            </a:r>
            <a:r>
              <a:rPr lang="cs-CZ" sz="2000" dirty="0" err="1">
                <a:latin typeface="+mj-lt"/>
              </a:rPr>
              <a:t>Certeau</a:t>
            </a:r>
            <a:r>
              <a:rPr lang="cs-CZ" sz="2000" dirty="0">
                <a:latin typeface="+mj-lt"/>
              </a:rPr>
              <a:t>; </a:t>
            </a:r>
            <a:r>
              <a:rPr lang="cs-CZ" sz="2000" dirty="0" err="1">
                <a:latin typeface="+mj-lt"/>
              </a:rPr>
              <a:t>Jenkins</a:t>
            </a:r>
            <a:r>
              <a:rPr lang="cs-CZ" sz="20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Teorie kódování a dekódování (Stuart </a:t>
            </a:r>
            <a:r>
              <a:rPr lang="cs-CZ" sz="1800" dirty="0" err="1">
                <a:latin typeface="+mj-lt"/>
              </a:rPr>
              <a:t>Hall</a:t>
            </a:r>
            <a:r>
              <a:rPr lang="cs-CZ" sz="1800" dirty="0">
                <a:latin typeface="+mj-lt"/>
              </a:rPr>
              <a:t>)</a:t>
            </a:r>
          </a:p>
          <a:p>
            <a:pPr lvl="1"/>
            <a:r>
              <a:rPr lang="cs-CZ" sz="1800" dirty="0">
                <a:latin typeface="+mj-lt"/>
              </a:rPr>
              <a:t>Každé čtení textu může být jiné (závisí na kontextuálních i individuálních okolnostech)</a:t>
            </a:r>
          </a:p>
          <a:p>
            <a:pPr lvl="1"/>
            <a:r>
              <a:rPr lang="cs-CZ" sz="1800" b="1" dirty="0">
                <a:latin typeface="+mj-lt"/>
              </a:rPr>
              <a:t>De </a:t>
            </a:r>
            <a:r>
              <a:rPr lang="cs-CZ" sz="1800" b="1" dirty="0" err="1">
                <a:latin typeface="+mj-lt"/>
              </a:rPr>
              <a:t>Certeau</a:t>
            </a:r>
            <a:r>
              <a:rPr lang="cs-CZ" sz="1800" b="1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– čtení = </a:t>
            </a:r>
            <a:r>
              <a:rPr lang="cs-CZ" sz="1800" i="1" dirty="0">
                <a:latin typeface="+mj-lt"/>
              </a:rPr>
              <a:t>toulání se po předepsaném textu</a:t>
            </a:r>
            <a:r>
              <a:rPr lang="cs-CZ" sz="1800" dirty="0">
                <a:latin typeface="+mj-lt"/>
              </a:rPr>
              <a:t>; </a:t>
            </a:r>
            <a:r>
              <a:rPr lang="cs-CZ" sz="1800" i="1" dirty="0">
                <a:latin typeface="+mj-lt"/>
              </a:rPr>
              <a:t>každé čtení modifikuje jeho objekt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kniha je výsledkem (konstrukcí) vyprodukovaným čtenářem</a:t>
            </a:r>
            <a:endParaRPr lang="cs-CZ" sz="1800" i="1" dirty="0">
              <a:latin typeface="+mj-lt"/>
            </a:endParaRPr>
          </a:p>
          <a:p>
            <a:pPr algn="l"/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Textuální</a:t>
            </a:r>
            <a:r>
              <a:rPr lang="cs-CZ" sz="2000" b="1" dirty="0">
                <a:solidFill>
                  <a:srgbClr val="008C78"/>
                </a:solidFill>
                <a:latin typeface="+mj-lt"/>
              </a:rPr>
              <a:t> pytláctví</a:t>
            </a:r>
          </a:p>
          <a:p>
            <a:pPr lvl="1"/>
            <a:r>
              <a:rPr lang="cs-CZ" sz="1800" dirty="0">
                <a:latin typeface="+mj-lt"/>
              </a:rPr>
              <a:t>Snaha o vlastní interpretaci textu</a:t>
            </a:r>
          </a:p>
          <a:p>
            <a:pPr lvl="1"/>
            <a:r>
              <a:rPr lang="cs-CZ" sz="1800" b="1" dirty="0" err="1">
                <a:latin typeface="+mj-lt"/>
              </a:rPr>
              <a:t>Jenkins</a:t>
            </a:r>
            <a:r>
              <a:rPr lang="cs-CZ" sz="1800" dirty="0">
                <a:latin typeface="+mj-lt"/>
              </a:rPr>
              <a:t>: boj mezi producenty a konzumenty o kontrolu nad textem</a:t>
            </a:r>
          </a:p>
          <a:p>
            <a:r>
              <a:rPr lang="cs-CZ" sz="2000" b="1" dirty="0" err="1">
                <a:solidFill>
                  <a:srgbClr val="008C78"/>
                </a:solidFill>
                <a:latin typeface="+mj-lt"/>
              </a:rPr>
              <a:t>Nomádství</a:t>
            </a:r>
            <a:endParaRPr lang="cs-CZ" sz="2000" b="1" dirty="0">
              <a:solidFill>
                <a:srgbClr val="008C78"/>
              </a:solidFill>
              <a:latin typeface="+mj-lt"/>
            </a:endParaRPr>
          </a:p>
          <a:p>
            <a:pPr lvl="1"/>
            <a:r>
              <a:rPr lang="cs-CZ" sz="1800" dirty="0">
                <a:latin typeface="+mj-lt"/>
              </a:rPr>
              <a:t>Čtenáři jsou nomádi, cestovatelé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Nejsou omezováni trvalým vlastnictvím majetku, ale spíše neustále postupují k dalším textům, osvojují si nové materiály a vytváří nové významy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Konzumenti si texty přivlastňují a rozostřují hranice mezi nimi a producenty</a:t>
            </a:r>
            <a:endParaRPr lang="cs-CZ" sz="1800" dirty="0">
              <a:latin typeface="+mj-lt"/>
            </a:endParaRPr>
          </a:p>
        </p:txBody>
      </p:sp>
      <p:pic>
        <p:nvPicPr>
          <p:cNvPr id="14338" name="Picture 2" descr="First SF Slash Fanfiction Published · Physical, Electrical, Digital">
            <a:extLst>
              <a:ext uri="{FF2B5EF4-FFF2-40B4-BE49-F238E27FC236}">
                <a16:creationId xmlns:a16="http://schemas.microsoft.com/office/drawing/2014/main" id="{54A8A569-619D-028F-85CF-4AD31D57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53" y="1937084"/>
            <a:ext cx="3331089" cy="3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35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5" y="2285993"/>
            <a:ext cx="6884223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28" y="2997346"/>
            <a:ext cx="5876706" cy="5848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85;p54">
            <a:extLst>
              <a:ext uri="{FF2B5EF4-FFF2-40B4-BE49-F238E27FC236}">
                <a16:creationId xmlns:a16="http://schemas.microsoft.com/office/drawing/2014/main" id="{CB3F615A-DB05-9747-956B-969DD7C7D395}"/>
              </a:ext>
            </a:extLst>
          </p:cNvPr>
          <p:cNvSpPr txBox="1"/>
          <p:nvPr/>
        </p:nvSpPr>
        <p:spPr>
          <a:xfrm>
            <a:off x="8504116" y="6334810"/>
            <a:ext cx="36878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Images retrieved from Freepik, Flaticon and Midjourney.</a:t>
            </a: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0AC58A-A76F-7B3B-E36B-2536498F57F3}"/>
              </a:ext>
            </a:extLst>
          </p:cNvPr>
          <p:cNvSpPr/>
          <p:nvPr/>
        </p:nvSpPr>
        <p:spPr bwMode="auto">
          <a:xfrm>
            <a:off x="6140451" y="2281238"/>
            <a:ext cx="279632" cy="2025225"/>
          </a:xfrm>
          <a:custGeom>
            <a:avLst/>
            <a:gdLst>
              <a:gd name="connsiteX0" fmla="*/ 265112 w 279632"/>
              <a:gd name="connsiteY0" fmla="*/ 0 h 2025225"/>
              <a:gd name="connsiteX1" fmla="*/ 217487 w 279632"/>
              <a:gd name="connsiteY1" fmla="*/ 28575 h 2025225"/>
              <a:gd name="connsiteX2" fmla="*/ 212724 w 279632"/>
              <a:gd name="connsiteY2" fmla="*/ 52387 h 2025225"/>
              <a:gd name="connsiteX3" fmla="*/ 207962 w 279632"/>
              <a:gd name="connsiteY3" fmla="*/ 109537 h 2025225"/>
              <a:gd name="connsiteX4" fmla="*/ 212724 w 279632"/>
              <a:gd name="connsiteY4" fmla="*/ 61912 h 2025225"/>
              <a:gd name="connsiteX5" fmla="*/ 227012 w 279632"/>
              <a:gd name="connsiteY5" fmla="*/ 42862 h 2025225"/>
              <a:gd name="connsiteX6" fmla="*/ 241299 w 279632"/>
              <a:gd name="connsiteY6" fmla="*/ 19050 h 2025225"/>
              <a:gd name="connsiteX7" fmla="*/ 250824 w 279632"/>
              <a:gd name="connsiteY7" fmla="*/ 52387 h 2025225"/>
              <a:gd name="connsiteX8" fmla="*/ 222249 w 279632"/>
              <a:gd name="connsiteY8" fmla="*/ 85725 h 2025225"/>
              <a:gd name="connsiteX9" fmla="*/ 217487 w 279632"/>
              <a:gd name="connsiteY9" fmla="*/ 100012 h 2025225"/>
              <a:gd name="connsiteX10" fmla="*/ 274637 w 279632"/>
              <a:gd name="connsiteY10" fmla="*/ 4762 h 2025225"/>
              <a:gd name="connsiteX11" fmla="*/ 246062 w 279632"/>
              <a:gd name="connsiteY11" fmla="*/ 57150 h 2025225"/>
              <a:gd name="connsiteX12" fmla="*/ 222249 w 279632"/>
              <a:gd name="connsiteY12" fmla="*/ 100012 h 2025225"/>
              <a:gd name="connsiteX13" fmla="*/ 174624 w 279632"/>
              <a:gd name="connsiteY13" fmla="*/ 161925 h 2025225"/>
              <a:gd name="connsiteX14" fmla="*/ 212724 w 279632"/>
              <a:gd name="connsiteY14" fmla="*/ 66675 h 2025225"/>
              <a:gd name="connsiteX15" fmla="*/ 246062 w 279632"/>
              <a:gd name="connsiteY15" fmla="*/ 28575 h 2025225"/>
              <a:gd name="connsiteX16" fmla="*/ 217487 w 279632"/>
              <a:gd name="connsiteY16" fmla="*/ 71437 h 2025225"/>
              <a:gd name="connsiteX17" fmla="*/ 198437 w 279632"/>
              <a:gd name="connsiteY17" fmla="*/ 109537 h 2025225"/>
              <a:gd name="connsiteX18" fmla="*/ 193674 w 279632"/>
              <a:gd name="connsiteY18" fmla="*/ 123825 h 2025225"/>
              <a:gd name="connsiteX19" fmla="*/ 174624 w 279632"/>
              <a:gd name="connsiteY19" fmla="*/ 147637 h 2025225"/>
              <a:gd name="connsiteX20" fmla="*/ 165099 w 279632"/>
              <a:gd name="connsiteY20" fmla="*/ 176212 h 2025225"/>
              <a:gd name="connsiteX21" fmla="*/ 126999 w 279632"/>
              <a:gd name="connsiteY21" fmla="*/ 280987 h 2025225"/>
              <a:gd name="connsiteX22" fmla="*/ 122237 w 279632"/>
              <a:gd name="connsiteY22" fmla="*/ 333375 h 2025225"/>
              <a:gd name="connsiteX23" fmla="*/ 146049 w 279632"/>
              <a:gd name="connsiteY23" fmla="*/ 309562 h 2025225"/>
              <a:gd name="connsiteX24" fmla="*/ 188912 w 279632"/>
              <a:gd name="connsiteY24" fmla="*/ 171450 h 2025225"/>
              <a:gd name="connsiteX25" fmla="*/ 203199 w 279632"/>
              <a:gd name="connsiteY25" fmla="*/ 142875 h 2025225"/>
              <a:gd name="connsiteX26" fmla="*/ 179387 w 279632"/>
              <a:gd name="connsiteY26" fmla="*/ 157162 h 2025225"/>
              <a:gd name="connsiteX27" fmla="*/ 169862 w 279632"/>
              <a:gd name="connsiteY27" fmla="*/ 195262 h 2025225"/>
              <a:gd name="connsiteX28" fmla="*/ 146049 w 279632"/>
              <a:gd name="connsiteY28" fmla="*/ 271462 h 2025225"/>
              <a:gd name="connsiteX29" fmla="*/ 141287 w 279632"/>
              <a:gd name="connsiteY29" fmla="*/ 304800 h 2025225"/>
              <a:gd name="connsiteX30" fmla="*/ 136524 w 279632"/>
              <a:gd name="connsiteY30" fmla="*/ 333375 h 2025225"/>
              <a:gd name="connsiteX31" fmla="*/ 188912 w 279632"/>
              <a:gd name="connsiteY31" fmla="*/ 157162 h 2025225"/>
              <a:gd name="connsiteX32" fmla="*/ 246062 w 279632"/>
              <a:gd name="connsiteY32" fmla="*/ 57150 h 2025225"/>
              <a:gd name="connsiteX33" fmla="*/ 260349 w 279632"/>
              <a:gd name="connsiteY33" fmla="*/ 28575 h 2025225"/>
              <a:gd name="connsiteX34" fmla="*/ 198437 w 279632"/>
              <a:gd name="connsiteY34" fmla="*/ 171450 h 2025225"/>
              <a:gd name="connsiteX35" fmla="*/ 179387 w 279632"/>
              <a:gd name="connsiteY35" fmla="*/ 219075 h 2025225"/>
              <a:gd name="connsiteX36" fmla="*/ 160337 w 279632"/>
              <a:gd name="connsiteY36" fmla="*/ 280987 h 2025225"/>
              <a:gd name="connsiteX37" fmla="*/ 117474 w 279632"/>
              <a:gd name="connsiteY37" fmla="*/ 357187 h 2025225"/>
              <a:gd name="connsiteX38" fmla="*/ 107949 w 279632"/>
              <a:gd name="connsiteY38" fmla="*/ 390525 h 2025225"/>
              <a:gd name="connsiteX39" fmla="*/ 88899 w 279632"/>
              <a:gd name="connsiteY39" fmla="*/ 419100 h 2025225"/>
              <a:gd name="connsiteX40" fmla="*/ 65087 w 279632"/>
              <a:gd name="connsiteY40" fmla="*/ 471487 h 2025225"/>
              <a:gd name="connsiteX41" fmla="*/ 60324 w 279632"/>
              <a:gd name="connsiteY41" fmla="*/ 571500 h 2025225"/>
              <a:gd name="connsiteX42" fmla="*/ 65087 w 279632"/>
              <a:gd name="connsiteY42" fmla="*/ 523875 h 2025225"/>
              <a:gd name="connsiteX43" fmla="*/ 74612 w 279632"/>
              <a:gd name="connsiteY43" fmla="*/ 452437 h 2025225"/>
              <a:gd name="connsiteX44" fmla="*/ 84137 w 279632"/>
              <a:gd name="connsiteY44" fmla="*/ 404812 h 2025225"/>
              <a:gd name="connsiteX45" fmla="*/ 126999 w 279632"/>
              <a:gd name="connsiteY45" fmla="*/ 323850 h 2025225"/>
              <a:gd name="connsiteX46" fmla="*/ 136524 w 279632"/>
              <a:gd name="connsiteY46" fmla="*/ 300037 h 2025225"/>
              <a:gd name="connsiteX47" fmla="*/ 112712 w 279632"/>
              <a:gd name="connsiteY47" fmla="*/ 447675 h 2025225"/>
              <a:gd name="connsiteX48" fmla="*/ 84137 w 279632"/>
              <a:gd name="connsiteY48" fmla="*/ 523875 h 2025225"/>
              <a:gd name="connsiteX49" fmla="*/ 74612 w 279632"/>
              <a:gd name="connsiteY49" fmla="*/ 571500 h 2025225"/>
              <a:gd name="connsiteX50" fmla="*/ 69849 w 279632"/>
              <a:gd name="connsiteY50" fmla="*/ 604837 h 2025225"/>
              <a:gd name="connsiteX51" fmla="*/ 84137 w 279632"/>
              <a:gd name="connsiteY51" fmla="*/ 533400 h 2025225"/>
              <a:gd name="connsiteX52" fmla="*/ 98424 w 279632"/>
              <a:gd name="connsiteY52" fmla="*/ 471487 h 2025225"/>
              <a:gd name="connsiteX53" fmla="*/ 122237 w 279632"/>
              <a:gd name="connsiteY53" fmla="*/ 381000 h 2025225"/>
              <a:gd name="connsiteX54" fmla="*/ 126999 w 279632"/>
              <a:gd name="connsiteY54" fmla="*/ 400050 h 2025225"/>
              <a:gd name="connsiteX55" fmla="*/ 84137 w 279632"/>
              <a:gd name="connsiteY55" fmla="*/ 538162 h 2025225"/>
              <a:gd name="connsiteX56" fmla="*/ 69849 w 279632"/>
              <a:gd name="connsiteY56" fmla="*/ 576262 h 2025225"/>
              <a:gd name="connsiteX57" fmla="*/ 55562 w 279632"/>
              <a:gd name="connsiteY57" fmla="*/ 657225 h 2025225"/>
              <a:gd name="connsiteX58" fmla="*/ 41274 w 279632"/>
              <a:gd name="connsiteY58" fmla="*/ 719137 h 2025225"/>
              <a:gd name="connsiteX59" fmla="*/ 26987 w 279632"/>
              <a:gd name="connsiteY59" fmla="*/ 804862 h 2025225"/>
              <a:gd name="connsiteX60" fmla="*/ 12699 w 279632"/>
              <a:gd name="connsiteY60" fmla="*/ 838200 h 2025225"/>
              <a:gd name="connsiteX61" fmla="*/ 22224 w 279632"/>
              <a:gd name="connsiteY61" fmla="*/ 833437 h 2025225"/>
              <a:gd name="connsiteX62" fmla="*/ 41274 w 279632"/>
              <a:gd name="connsiteY62" fmla="*/ 747712 h 2025225"/>
              <a:gd name="connsiteX63" fmla="*/ 46037 w 279632"/>
              <a:gd name="connsiteY63" fmla="*/ 809625 h 2025225"/>
              <a:gd name="connsiteX64" fmla="*/ 50799 w 279632"/>
              <a:gd name="connsiteY64" fmla="*/ 1014412 h 2025225"/>
              <a:gd name="connsiteX65" fmla="*/ 60324 w 279632"/>
              <a:gd name="connsiteY65" fmla="*/ 847725 h 2025225"/>
              <a:gd name="connsiteX66" fmla="*/ 65087 w 279632"/>
              <a:gd name="connsiteY66" fmla="*/ 595312 h 2025225"/>
              <a:gd name="connsiteX67" fmla="*/ 74612 w 279632"/>
              <a:gd name="connsiteY67" fmla="*/ 571500 h 2025225"/>
              <a:gd name="connsiteX68" fmla="*/ 84137 w 279632"/>
              <a:gd name="connsiteY68" fmla="*/ 704850 h 2025225"/>
              <a:gd name="connsiteX69" fmla="*/ 60324 w 279632"/>
              <a:gd name="connsiteY69" fmla="*/ 800100 h 2025225"/>
              <a:gd name="connsiteX70" fmla="*/ 22224 w 279632"/>
              <a:gd name="connsiteY70" fmla="*/ 952500 h 2025225"/>
              <a:gd name="connsiteX71" fmla="*/ 17462 w 279632"/>
              <a:gd name="connsiteY71" fmla="*/ 995362 h 2025225"/>
              <a:gd name="connsiteX72" fmla="*/ 26987 w 279632"/>
              <a:gd name="connsiteY72" fmla="*/ 1119187 h 2025225"/>
              <a:gd name="connsiteX73" fmla="*/ 31749 w 279632"/>
              <a:gd name="connsiteY73" fmla="*/ 1190625 h 2025225"/>
              <a:gd name="connsiteX74" fmla="*/ 41274 w 279632"/>
              <a:gd name="connsiteY74" fmla="*/ 1204912 h 2025225"/>
              <a:gd name="connsiteX75" fmla="*/ 60324 w 279632"/>
              <a:gd name="connsiteY75" fmla="*/ 1147762 h 2025225"/>
              <a:gd name="connsiteX76" fmla="*/ 41274 w 279632"/>
              <a:gd name="connsiteY76" fmla="*/ 1052512 h 2025225"/>
              <a:gd name="connsiteX77" fmla="*/ 17462 w 279632"/>
              <a:gd name="connsiteY77" fmla="*/ 952500 h 2025225"/>
              <a:gd name="connsiteX78" fmla="*/ 26987 w 279632"/>
              <a:gd name="connsiteY78" fmla="*/ 1219200 h 2025225"/>
              <a:gd name="connsiteX79" fmla="*/ 31749 w 279632"/>
              <a:gd name="connsiteY79" fmla="*/ 1138237 h 2025225"/>
              <a:gd name="connsiteX80" fmla="*/ 46037 w 279632"/>
              <a:gd name="connsiteY80" fmla="*/ 1123950 h 2025225"/>
              <a:gd name="connsiteX81" fmla="*/ 50799 w 279632"/>
              <a:gd name="connsiteY81" fmla="*/ 1190625 h 2025225"/>
              <a:gd name="connsiteX82" fmla="*/ 50799 w 279632"/>
              <a:gd name="connsiteY82" fmla="*/ 857250 h 2025225"/>
              <a:gd name="connsiteX83" fmla="*/ 50799 w 279632"/>
              <a:gd name="connsiteY83" fmla="*/ 819150 h 2025225"/>
              <a:gd name="connsiteX84" fmla="*/ 41274 w 279632"/>
              <a:gd name="connsiteY84" fmla="*/ 957262 h 2025225"/>
              <a:gd name="connsiteX85" fmla="*/ 12699 w 279632"/>
              <a:gd name="connsiteY85" fmla="*/ 890587 h 2025225"/>
              <a:gd name="connsiteX86" fmla="*/ 26987 w 279632"/>
              <a:gd name="connsiteY86" fmla="*/ 757237 h 2025225"/>
              <a:gd name="connsiteX87" fmla="*/ 46037 w 279632"/>
              <a:gd name="connsiteY87" fmla="*/ 709612 h 2025225"/>
              <a:gd name="connsiteX88" fmla="*/ 55562 w 279632"/>
              <a:gd name="connsiteY88" fmla="*/ 671512 h 2025225"/>
              <a:gd name="connsiteX89" fmla="*/ 69849 w 279632"/>
              <a:gd name="connsiteY89" fmla="*/ 642937 h 2025225"/>
              <a:gd name="connsiteX90" fmla="*/ 98424 w 279632"/>
              <a:gd name="connsiteY90" fmla="*/ 542925 h 2025225"/>
              <a:gd name="connsiteX91" fmla="*/ 93662 w 279632"/>
              <a:gd name="connsiteY91" fmla="*/ 447675 h 2025225"/>
              <a:gd name="connsiteX92" fmla="*/ 65087 w 279632"/>
              <a:gd name="connsiteY92" fmla="*/ 690562 h 2025225"/>
              <a:gd name="connsiteX93" fmla="*/ 46037 w 279632"/>
              <a:gd name="connsiteY93" fmla="*/ 857250 h 2025225"/>
              <a:gd name="connsiteX94" fmla="*/ 41274 w 279632"/>
              <a:gd name="connsiteY94" fmla="*/ 942975 h 2025225"/>
              <a:gd name="connsiteX95" fmla="*/ 31749 w 279632"/>
              <a:gd name="connsiteY95" fmla="*/ 995362 h 2025225"/>
              <a:gd name="connsiteX96" fmla="*/ 26987 w 279632"/>
              <a:gd name="connsiteY96" fmla="*/ 1042987 h 2025225"/>
              <a:gd name="connsiteX97" fmla="*/ 31749 w 279632"/>
              <a:gd name="connsiteY97" fmla="*/ 1390650 h 2025225"/>
              <a:gd name="connsiteX98" fmla="*/ 41274 w 279632"/>
              <a:gd name="connsiteY98" fmla="*/ 1409700 h 2025225"/>
              <a:gd name="connsiteX99" fmla="*/ 55562 w 279632"/>
              <a:gd name="connsiteY99" fmla="*/ 1452562 h 2025225"/>
              <a:gd name="connsiteX100" fmla="*/ 103187 w 279632"/>
              <a:gd name="connsiteY100" fmla="*/ 1509712 h 2025225"/>
              <a:gd name="connsiteX101" fmla="*/ 112712 w 279632"/>
              <a:gd name="connsiteY101" fmla="*/ 1543050 h 2025225"/>
              <a:gd name="connsiteX102" fmla="*/ 117474 w 279632"/>
              <a:gd name="connsiteY102" fmla="*/ 1581150 h 2025225"/>
              <a:gd name="connsiteX103" fmla="*/ 122237 w 279632"/>
              <a:gd name="connsiteY103" fmla="*/ 1614487 h 2025225"/>
              <a:gd name="connsiteX104" fmla="*/ 126999 w 279632"/>
              <a:gd name="connsiteY104" fmla="*/ 1633537 h 2025225"/>
              <a:gd name="connsiteX105" fmla="*/ 146049 w 279632"/>
              <a:gd name="connsiteY105" fmla="*/ 1681162 h 2025225"/>
              <a:gd name="connsiteX106" fmla="*/ 155574 w 279632"/>
              <a:gd name="connsiteY106" fmla="*/ 1709737 h 2025225"/>
              <a:gd name="connsiteX107" fmla="*/ 165099 w 279632"/>
              <a:gd name="connsiteY107" fmla="*/ 1733550 h 2025225"/>
              <a:gd name="connsiteX108" fmla="*/ 174624 w 279632"/>
              <a:gd name="connsiteY108" fmla="*/ 1766887 h 2025225"/>
              <a:gd name="connsiteX109" fmla="*/ 179387 w 279632"/>
              <a:gd name="connsiteY109" fmla="*/ 1790700 h 2025225"/>
              <a:gd name="connsiteX110" fmla="*/ 193674 w 279632"/>
              <a:gd name="connsiteY110" fmla="*/ 1809750 h 2025225"/>
              <a:gd name="connsiteX111" fmla="*/ 217487 w 279632"/>
              <a:gd name="connsiteY111" fmla="*/ 1847850 h 2025225"/>
              <a:gd name="connsiteX112" fmla="*/ 222249 w 279632"/>
              <a:gd name="connsiteY112" fmla="*/ 1862137 h 2025225"/>
              <a:gd name="connsiteX113" fmla="*/ 227012 w 279632"/>
              <a:gd name="connsiteY113" fmla="*/ 1881187 h 2025225"/>
              <a:gd name="connsiteX114" fmla="*/ 231774 w 279632"/>
              <a:gd name="connsiteY114" fmla="*/ 1914525 h 2025225"/>
              <a:gd name="connsiteX115" fmla="*/ 241299 w 279632"/>
              <a:gd name="connsiteY115" fmla="*/ 1933575 h 2025225"/>
              <a:gd name="connsiteX116" fmla="*/ 250824 w 279632"/>
              <a:gd name="connsiteY116" fmla="*/ 1990725 h 2025225"/>
              <a:gd name="connsiteX117" fmla="*/ 269874 w 279632"/>
              <a:gd name="connsiteY117" fmla="*/ 2009775 h 2025225"/>
              <a:gd name="connsiteX118" fmla="*/ 279399 w 279632"/>
              <a:gd name="connsiteY118" fmla="*/ 2024062 h 2025225"/>
              <a:gd name="connsiteX119" fmla="*/ 241299 w 279632"/>
              <a:gd name="connsiteY119" fmla="*/ 1928812 h 2025225"/>
              <a:gd name="connsiteX120" fmla="*/ 217487 w 279632"/>
              <a:gd name="connsiteY120" fmla="*/ 1881187 h 2025225"/>
              <a:gd name="connsiteX121" fmla="*/ 222249 w 279632"/>
              <a:gd name="connsiteY121" fmla="*/ 1900237 h 2025225"/>
              <a:gd name="connsiteX122" fmla="*/ 246062 w 279632"/>
              <a:gd name="connsiteY122" fmla="*/ 1938337 h 2025225"/>
              <a:gd name="connsiteX123" fmla="*/ 260349 w 279632"/>
              <a:gd name="connsiteY123" fmla="*/ 1976437 h 2025225"/>
              <a:gd name="connsiteX124" fmla="*/ 274637 w 279632"/>
              <a:gd name="connsiteY124" fmla="*/ 2005012 h 2025225"/>
              <a:gd name="connsiteX125" fmla="*/ 231774 w 279632"/>
              <a:gd name="connsiteY125" fmla="*/ 1947862 h 2025225"/>
              <a:gd name="connsiteX126" fmla="*/ 212724 w 279632"/>
              <a:gd name="connsiteY126" fmla="*/ 1905000 h 2025225"/>
              <a:gd name="connsiteX127" fmla="*/ 193674 w 279632"/>
              <a:gd name="connsiteY127" fmla="*/ 1852612 h 2025225"/>
              <a:gd name="connsiteX128" fmla="*/ 188912 w 279632"/>
              <a:gd name="connsiteY128" fmla="*/ 1804987 h 2025225"/>
              <a:gd name="connsiteX129" fmla="*/ 160337 w 279632"/>
              <a:gd name="connsiteY129" fmla="*/ 1766887 h 2025225"/>
              <a:gd name="connsiteX130" fmla="*/ 150812 w 279632"/>
              <a:gd name="connsiteY130" fmla="*/ 1752600 h 2025225"/>
              <a:gd name="connsiteX131" fmla="*/ 222249 w 279632"/>
              <a:gd name="connsiteY131" fmla="*/ 1885950 h 2025225"/>
              <a:gd name="connsiteX132" fmla="*/ 193674 w 279632"/>
              <a:gd name="connsiteY132" fmla="*/ 1819275 h 2025225"/>
              <a:gd name="connsiteX133" fmla="*/ 150812 w 279632"/>
              <a:gd name="connsiteY133" fmla="*/ 1733550 h 2025225"/>
              <a:gd name="connsiteX134" fmla="*/ 141287 w 279632"/>
              <a:gd name="connsiteY134" fmla="*/ 1700212 h 2025225"/>
              <a:gd name="connsiteX135" fmla="*/ 131762 w 279632"/>
              <a:gd name="connsiteY135" fmla="*/ 1671637 h 2025225"/>
              <a:gd name="connsiteX136" fmla="*/ 122237 w 279632"/>
              <a:gd name="connsiteY136" fmla="*/ 1624012 h 2025225"/>
              <a:gd name="connsiteX137" fmla="*/ 98424 w 279632"/>
              <a:gd name="connsiteY137" fmla="*/ 1547812 h 2025225"/>
              <a:gd name="connsiteX138" fmla="*/ 107949 w 279632"/>
              <a:gd name="connsiteY138" fmla="*/ 1609725 h 2025225"/>
              <a:gd name="connsiteX139" fmla="*/ 69849 w 279632"/>
              <a:gd name="connsiteY139" fmla="*/ 1381125 h 2025225"/>
              <a:gd name="connsiteX140" fmla="*/ 55562 w 279632"/>
              <a:gd name="connsiteY140" fmla="*/ 1352550 h 2025225"/>
              <a:gd name="connsiteX141" fmla="*/ 26987 w 279632"/>
              <a:gd name="connsiteY141" fmla="*/ 1276350 h 2025225"/>
              <a:gd name="connsiteX142" fmla="*/ 22224 w 279632"/>
              <a:gd name="connsiteY142" fmla="*/ 1238250 h 2025225"/>
              <a:gd name="connsiteX143" fmla="*/ 17462 w 279632"/>
              <a:gd name="connsiteY143" fmla="*/ 1214437 h 2025225"/>
              <a:gd name="connsiteX144" fmla="*/ 41274 w 279632"/>
              <a:gd name="connsiteY144" fmla="*/ 1490662 h 2025225"/>
              <a:gd name="connsiteX145" fmla="*/ 46037 w 279632"/>
              <a:gd name="connsiteY145" fmla="*/ 1519237 h 2025225"/>
              <a:gd name="connsiteX146" fmla="*/ 84137 w 279632"/>
              <a:gd name="connsiteY146" fmla="*/ 1552575 h 2025225"/>
              <a:gd name="connsiteX147" fmla="*/ 65087 w 279632"/>
              <a:gd name="connsiteY147" fmla="*/ 1395412 h 2025225"/>
              <a:gd name="connsiteX148" fmla="*/ 17462 w 279632"/>
              <a:gd name="connsiteY148" fmla="*/ 1243012 h 2025225"/>
              <a:gd name="connsiteX149" fmla="*/ 12699 w 279632"/>
              <a:gd name="connsiteY149" fmla="*/ 1209675 h 2025225"/>
              <a:gd name="connsiteX150" fmla="*/ 26987 w 279632"/>
              <a:gd name="connsiteY150" fmla="*/ 1214437 h 2025225"/>
              <a:gd name="connsiteX151" fmla="*/ 36512 w 279632"/>
              <a:gd name="connsiteY151" fmla="*/ 1300162 h 2025225"/>
              <a:gd name="connsiteX152" fmla="*/ 55562 w 279632"/>
              <a:gd name="connsiteY152" fmla="*/ 1362075 h 2025225"/>
              <a:gd name="connsiteX153" fmla="*/ 74612 w 279632"/>
              <a:gd name="connsiteY153" fmla="*/ 1438275 h 2025225"/>
              <a:gd name="connsiteX154" fmla="*/ 93662 w 279632"/>
              <a:gd name="connsiteY154" fmla="*/ 1504950 h 2025225"/>
              <a:gd name="connsiteX155" fmla="*/ 107949 w 279632"/>
              <a:gd name="connsiteY155" fmla="*/ 1524000 h 2025225"/>
              <a:gd name="connsiteX156" fmla="*/ 117474 w 279632"/>
              <a:gd name="connsiteY156" fmla="*/ 1552575 h 2025225"/>
              <a:gd name="connsiteX157" fmla="*/ 126999 w 279632"/>
              <a:gd name="connsiteY157" fmla="*/ 1495425 h 2025225"/>
              <a:gd name="connsiteX158" fmla="*/ 84137 w 279632"/>
              <a:gd name="connsiteY158" fmla="*/ 1400175 h 2025225"/>
              <a:gd name="connsiteX159" fmla="*/ 60324 w 279632"/>
              <a:gd name="connsiteY159" fmla="*/ 1247775 h 2025225"/>
              <a:gd name="connsiteX160" fmla="*/ 55562 w 279632"/>
              <a:gd name="connsiteY160" fmla="*/ 1166812 h 2025225"/>
              <a:gd name="connsiteX161" fmla="*/ 36512 w 279632"/>
              <a:gd name="connsiteY161" fmla="*/ 1185862 h 2025225"/>
              <a:gd name="connsiteX162" fmla="*/ 31749 w 279632"/>
              <a:gd name="connsiteY162" fmla="*/ 1133475 h 2025225"/>
              <a:gd name="connsiteX163" fmla="*/ 36512 w 279632"/>
              <a:gd name="connsiteY163" fmla="*/ 1338262 h 2025225"/>
              <a:gd name="connsiteX164" fmla="*/ 41274 w 279632"/>
              <a:gd name="connsiteY164" fmla="*/ 1195387 h 2025225"/>
              <a:gd name="connsiteX165" fmla="*/ 46037 w 279632"/>
              <a:gd name="connsiteY165" fmla="*/ 1252537 h 2025225"/>
              <a:gd name="connsiteX166" fmla="*/ 65087 w 279632"/>
              <a:gd name="connsiteY166" fmla="*/ 1338262 h 2025225"/>
              <a:gd name="connsiteX167" fmla="*/ 74612 w 279632"/>
              <a:gd name="connsiteY167" fmla="*/ 1385887 h 2025225"/>
              <a:gd name="connsiteX168" fmla="*/ 41274 w 279632"/>
              <a:gd name="connsiteY168" fmla="*/ 1228725 h 2025225"/>
              <a:gd name="connsiteX169" fmla="*/ 50799 w 279632"/>
              <a:gd name="connsiteY169" fmla="*/ 1333500 h 2025225"/>
              <a:gd name="connsiteX170" fmla="*/ 93662 w 279632"/>
              <a:gd name="connsiteY170" fmla="*/ 1466850 h 2025225"/>
              <a:gd name="connsiteX171" fmla="*/ 141287 w 279632"/>
              <a:gd name="connsiteY171" fmla="*/ 1547812 h 2025225"/>
              <a:gd name="connsiteX172" fmla="*/ 150812 w 279632"/>
              <a:gd name="connsiteY172" fmla="*/ 1581150 h 2025225"/>
              <a:gd name="connsiteX173" fmla="*/ 160337 w 279632"/>
              <a:gd name="connsiteY173" fmla="*/ 1604962 h 2025225"/>
              <a:gd name="connsiteX174" fmla="*/ 112712 w 279632"/>
              <a:gd name="connsiteY174" fmla="*/ 1509712 h 2025225"/>
              <a:gd name="connsiteX175" fmla="*/ 84137 w 279632"/>
              <a:gd name="connsiteY175" fmla="*/ 1433512 h 2025225"/>
              <a:gd name="connsiteX176" fmla="*/ 60324 w 279632"/>
              <a:gd name="connsiteY176" fmla="*/ 1376362 h 2025225"/>
              <a:gd name="connsiteX177" fmla="*/ 88899 w 279632"/>
              <a:gd name="connsiteY177" fmla="*/ 1500187 h 2025225"/>
              <a:gd name="connsiteX178" fmla="*/ 117474 w 279632"/>
              <a:gd name="connsiteY178" fmla="*/ 1590675 h 2025225"/>
              <a:gd name="connsiteX179" fmla="*/ 126999 w 279632"/>
              <a:gd name="connsiteY179" fmla="*/ 1624012 h 2025225"/>
              <a:gd name="connsiteX180" fmla="*/ 131762 w 279632"/>
              <a:gd name="connsiteY180" fmla="*/ 1643062 h 2025225"/>
              <a:gd name="connsiteX181" fmla="*/ 84137 w 279632"/>
              <a:gd name="connsiteY181" fmla="*/ 1433512 h 2025225"/>
              <a:gd name="connsiteX182" fmla="*/ 65087 w 279632"/>
              <a:gd name="connsiteY182" fmla="*/ 1328737 h 2025225"/>
              <a:gd name="connsiteX183" fmla="*/ 50799 w 279632"/>
              <a:gd name="connsiteY183" fmla="*/ 1314450 h 2025225"/>
              <a:gd name="connsiteX184" fmla="*/ 93662 w 279632"/>
              <a:gd name="connsiteY184" fmla="*/ 1557337 h 2025225"/>
              <a:gd name="connsiteX185" fmla="*/ 117474 w 279632"/>
              <a:gd name="connsiteY185" fmla="*/ 1614487 h 2025225"/>
              <a:gd name="connsiteX186" fmla="*/ 65087 w 279632"/>
              <a:gd name="connsiteY186" fmla="*/ 1304925 h 2025225"/>
              <a:gd name="connsiteX187" fmla="*/ 50799 w 279632"/>
              <a:gd name="connsiteY187" fmla="*/ 1247775 h 2025225"/>
              <a:gd name="connsiteX188" fmla="*/ 46037 w 279632"/>
              <a:gd name="connsiteY188" fmla="*/ 1228725 h 2025225"/>
              <a:gd name="connsiteX189" fmla="*/ 55562 w 279632"/>
              <a:gd name="connsiteY189" fmla="*/ 1281112 h 2025225"/>
              <a:gd name="connsiteX190" fmla="*/ 50799 w 279632"/>
              <a:gd name="connsiteY190" fmla="*/ 995362 h 2025225"/>
              <a:gd name="connsiteX191" fmla="*/ 17462 w 279632"/>
              <a:gd name="connsiteY191" fmla="*/ 1109662 h 2025225"/>
              <a:gd name="connsiteX192" fmla="*/ 7937 w 279632"/>
              <a:gd name="connsiteY192" fmla="*/ 1019175 h 2025225"/>
              <a:gd name="connsiteX193" fmla="*/ 22224 w 279632"/>
              <a:gd name="connsiteY193" fmla="*/ 1128712 h 2025225"/>
              <a:gd name="connsiteX194" fmla="*/ 26987 w 279632"/>
              <a:gd name="connsiteY194" fmla="*/ 1209675 h 2025225"/>
              <a:gd name="connsiteX195" fmla="*/ 46037 w 279632"/>
              <a:gd name="connsiteY195" fmla="*/ 1147762 h 2025225"/>
              <a:gd name="connsiteX196" fmla="*/ 26987 w 279632"/>
              <a:gd name="connsiteY196" fmla="*/ 990600 h 2025225"/>
              <a:gd name="connsiteX197" fmla="*/ 31749 w 279632"/>
              <a:gd name="connsiteY197" fmla="*/ 766762 h 2025225"/>
              <a:gd name="connsiteX198" fmla="*/ 46037 w 279632"/>
              <a:gd name="connsiteY198" fmla="*/ 719137 h 2025225"/>
              <a:gd name="connsiteX199" fmla="*/ 17462 w 279632"/>
              <a:gd name="connsiteY199" fmla="*/ 752475 h 2025225"/>
              <a:gd name="connsiteX200" fmla="*/ 17462 w 279632"/>
              <a:gd name="connsiteY200" fmla="*/ 614362 h 2025225"/>
              <a:gd name="connsiteX201" fmla="*/ 31749 w 279632"/>
              <a:gd name="connsiteY201" fmla="*/ 552450 h 2025225"/>
              <a:gd name="connsiteX202" fmla="*/ 69849 w 279632"/>
              <a:gd name="connsiteY202" fmla="*/ 504825 h 2025225"/>
              <a:gd name="connsiteX203" fmla="*/ 93662 w 279632"/>
              <a:gd name="connsiteY203" fmla="*/ 466725 h 2025225"/>
              <a:gd name="connsiteX204" fmla="*/ 107949 w 279632"/>
              <a:gd name="connsiteY204" fmla="*/ 557212 h 2025225"/>
              <a:gd name="connsiteX205" fmla="*/ 79374 w 279632"/>
              <a:gd name="connsiteY205" fmla="*/ 709612 h 2025225"/>
              <a:gd name="connsiteX206" fmla="*/ 60324 w 279632"/>
              <a:gd name="connsiteY206" fmla="*/ 742950 h 2025225"/>
              <a:gd name="connsiteX207" fmla="*/ 60324 w 279632"/>
              <a:gd name="connsiteY207" fmla="*/ 728662 h 20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279632" h="2025225">
                <a:moveTo>
                  <a:pt x="265112" y="0"/>
                </a:moveTo>
                <a:cubicBezTo>
                  <a:pt x="248178" y="6774"/>
                  <a:pt x="228574" y="11944"/>
                  <a:pt x="217487" y="28575"/>
                </a:cubicBezTo>
                <a:cubicBezTo>
                  <a:pt x="212997" y="35310"/>
                  <a:pt x="214312" y="44450"/>
                  <a:pt x="212724" y="52387"/>
                </a:cubicBezTo>
                <a:cubicBezTo>
                  <a:pt x="211137" y="71437"/>
                  <a:pt x="207962" y="90421"/>
                  <a:pt x="207962" y="109537"/>
                </a:cubicBezTo>
                <a:cubicBezTo>
                  <a:pt x="207962" y="125491"/>
                  <a:pt x="208341" y="77252"/>
                  <a:pt x="212724" y="61912"/>
                </a:cubicBezTo>
                <a:cubicBezTo>
                  <a:pt x="214905" y="54280"/>
                  <a:pt x="222609" y="49466"/>
                  <a:pt x="227012" y="42862"/>
                </a:cubicBezTo>
                <a:cubicBezTo>
                  <a:pt x="232147" y="35160"/>
                  <a:pt x="236537" y="26987"/>
                  <a:pt x="241299" y="19050"/>
                </a:cubicBezTo>
                <a:cubicBezTo>
                  <a:pt x="244474" y="30162"/>
                  <a:pt x="251870" y="40877"/>
                  <a:pt x="250824" y="52387"/>
                </a:cubicBezTo>
                <a:cubicBezTo>
                  <a:pt x="250213" y="59108"/>
                  <a:pt x="227115" y="80859"/>
                  <a:pt x="222249" y="85725"/>
                </a:cubicBezTo>
                <a:cubicBezTo>
                  <a:pt x="220662" y="90487"/>
                  <a:pt x="214475" y="104028"/>
                  <a:pt x="217487" y="100012"/>
                </a:cubicBezTo>
                <a:cubicBezTo>
                  <a:pt x="238112" y="72512"/>
                  <a:pt x="257740" y="35177"/>
                  <a:pt x="274637" y="4762"/>
                </a:cubicBezTo>
                <a:cubicBezTo>
                  <a:pt x="265049" y="43111"/>
                  <a:pt x="276835" y="5862"/>
                  <a:pt x="246062" y="57150"/>
                </a:cubicBezTo>
                <a:cubicBezTo>
                  <a:pt x="219888" y="100773"/>
                  <a:pt x="284652" y="25128"/>
                  <a:pt x="222249" y="100012"/>
                </a:cubicBezTo>
                <a:cubicBezTo>
                  <a:pt x="170943" y="161580"/>
                  <a:pt x="213356" y="94142"/>
                  <a:pt x="174624" y="161925"/>
                </a:cubicBezTo>
                <a:cubicBezTo>
                  <a:pt x="187061" y="116326"/>
                  <a:pt x="185677" y="104992"/>
                  <a:pt x="212724" y="66675"/>
                </a:cubicBezTo>
                <a:cubicBezTo>
                  <a:pt x="222456" y="52888"/>
                  <a:pt x="234128" y="16643"/>
                  <a:pt x="246062" y="28575"/>
                </a:cubicBezTo>
                <a:cubicBezTo>
                  <a:pt x="258205" y="40716"/>
                  <a:pt x="226193" y="56636"/>
                  <a:pt x="217487" y="71437"/>
                </a:cubicBezTo>
                <a:cubicBezTo>
                  <a:pt x="210288" y="83676"/>
                  <a:pt x="204313" y="96611"/>
                  <a:pt x="198437" y="109537"/>
                </a:cubicBezTo>
                <a:cubicBezTo>
                  <a:pt x="196360" y="114107"/>
                  <a:pt x="196335" y="119568"/>
                  <a:pt x="193674" y="123825"/>
                </a:cubicBezTo>
                <a:cubicBezTo>
                  <a:pt x="188287" y="132445"/>
                  <a:pt x="180974" y="139700"/>
                  <a:pt x="174624" y="147637"/>
                </a:cubicBezTo>
                <a:cubicBezTo>
                  <a:pt x="171449" y="157162"/>
                  <a:pt x="168476" y="166757"/>
                  <a:pt x="165099" y="176212"/>
                </a:cubicBezTo>
                <a:cubicBezTo>
                  <a:pt x="152600" y="211209"/>
                  <a:pt x="126999" y="280987"/>
                  <a:pt x="126999" y="280987"/>
                </a:cubicBezTo>
                <a:cubicBezTo>
                  <a:pt x="125412" y="298450"/>
                  <a:pt x="112511" y="318785"/>
                  <a:pt x="122237" y="333375"/>
                </a:cubicBezTo>
                <a:cubicBezTo>
                  <a:pt x="128464" y="342715"/>
                  <a:pt x="141775" y="319942"/>
                  <a:pt x="146049" y="309562"/>
                </a:cubicBezTo>
                <a:cubicBezTo>
                  <a:pt x="164402" y="264989"/>
                  <a:pt x="174624" y="217487"/>
                  <a:pt x="188912" y="171450"/>
                </a:cubicBezTo>
                <a:cubicBezTo>
                  <a:pt x="192068" y="161279"/>
                  <a:pt x="198437" y="152400"/>
                  <a:pt x="203199" y="142875"/>
                </a:cubicBezTo>
                <a:cubicBezTo>
                  <a:pt x="207707" y="115830"/>
                  <a:pt x="218792" y="73427"/>
                  <a:pt x="179387" y="157162"/>
                </a:cubicBezTo>
                <a:cubicBezTo>
                  <a:pt x="173813" y="169007"/>
                  <a:pt x="173037" y="182562"/>
                  <a:pt x="169862" y="195262"/>
                </a:cubicBezTo>
                <a:cubicBezTo>
                  <a:pt x="158704" y="295675"/>
                  <a:pt x="176666" y="185731"/>
                  <a:pt x="146049" y="271462"/>
                </a:cubicBezTo>
                <a:cubicBezTo>
                  <a:pt x="142274" y="282034"/>
                  <a:pt x="142994" y="293705"/>
                  <a:pt x="141287" y="304800"/>
                </a:cubicBezTo>
                <a:cubicBezTo>
                  <a:pt x="139819" y="314344"/>
                  <a:pt x="133871" y="342660"/>
                  <a:pt x="136524" y="333375"/>
                </a:cubicBezTo>
                <a:cubicBezTo>
                  <a:pt x="149660" y="287400"/>
                  <a:pt x="162875" y="207609"/>
                  <a:pt x="188912" y="157162"/>
                </a:cubicBezTo>
                <a:cubicBezTo>
                  <a:pt x="206522" y="123042"/>
                  <a:pt x="228891" y="91493"/>
                  <a:pt x="246062" y="57150"/>
                </a:cubicBezTo>
                <a:cubicBezTo>
                  <a:pt x="250824" y="47625"/>
                  <a:pt x="263409" y="18375"/>
                  <a:pt x="260349" y="28575"/>
                </a:cubicBezTo>
                <a:cubicBezTo>
                  <a:pt x="236804" y="107054"/>
                  <a:pt x="231306" y="99735"/>
                  <a:pt x="198437" y="171450"/>
                </a:cubicBezTo>
                <a:cubicBezTo>
                  <a:pt x="191313" y="186993"/>
                  <a:pt x="185004" y="202926"/>
                  <a:pt x="179387" y="219075"/>
                </a:cubicBezTo>
                <a:cubicBezTo>
                  <a:pt x="172293" y="239469"/>
                  <a:pt x="168946" y="261185"/>
                  <a:pt x="160337" y="280987"/>
                </a:cubicBezTo>
                <a:cubicBezTo>
                  <a:pt x="132863" y="344178"/>
                  <a:pt x="136257" y="308352"/>
                  <a:pt x="117474" y="357187"/>
                </a:cubicBezTo>
                <a:cubicBezTo>
                  <a:pt x="113325" y="367974"/>
                  <a:pt x="112792" y="380031"/>
                  <a:pt x="107949" y="390525"/>
                </a:cubicBezTo>
                <a:cubicBezTo>
                  <a:pt x="103152" y="400919"/>
                  <a:pt x="94019" y="408861"/>
                  <a:pt x="88899" y="419100"/>
                </a:cubicBezTo>
                <a:cubicBezTo>
                  <a:pt x="39088" y="518722"/>
                  <a:pt x="118982" y="381661"/>
                  <a:pt x="65087" y="471487"/>
                </a:cubicBezTo>
                <a:cubicBezTo>
                  <a:pt x="63499" y="504825"/>
                  <a:pt x="60324" y="538125"/>
                  <a:pt x="60324" y="571500"/>
                </a:cubicBezTo>
                <a:cubicBezTo>
                  <a:pt x="60324" y="587454"/>
                  <a:pt x="63186" y="539716"/>
                  <a:pt x="65087" y="523875"/>
                </a:cubicBezTo>
                <a:cubicBezTo>
                  <a:pt x="67949" y="500023"/>
                  <a:pt x="70817" y="476159"/>
                  <a:pt x="74612" y="452437"/>
                </a:cubicBezTo>
                <a:cubicBezTo>
                  <a:pt x="77170" y="436451"/>
                  <a:pt x="78029" y="419805"/>
                  <a:pt x="84137" y="404812"/>
                </a:cubicBezTo>
                <a:cubicBezTo>
                  <a:pt x="95658" y="376533"/>
                  <a:pt x="115658" y="352202"/>
                  <a:pt x="126999" y="323850"/>
                </a:cubicBezTo>
                <a:lnTo>
                  <a:pt x="136524" y="300037"/>
                </a:lnTo>
                <a:cubicBezTo>
                  <a:pt x="128587" y="349250"/>
                  <a:pt x="124072" y="399138"/>
                  <a:pt x="112712" y="447675"/>
                </a:cubicBezTo>
                <a:cubicBezTo>
                  <a:pt x="106530" y="474088"/>
                  <a:pt x="89457" y="497275"/>
                  <a:pt x="84137" y="523875"/>
                </a:cubicBezTo>
                <a:cubicBezTo>
                  <a:pt x="80962" y="539750"/>
                  <a:pt x="77426" y="555557"/>
                  <a:pt x="74612" y="571500"/>
                </a:cubicBezTo>
                <a:cubicBezTo>
                  <a:pt x="72661" y="582554"/>
                  <a:pt x="67126" y="615727"/>
                  <a:pt x="69849" y="604837"/>
                </a:cubicBezTo>
                <a:cubicBezTo>
                  <a:pt x="75739" y="581278"/>
                  <a:pt x="79049" y="557145"/>
                  <a:pt x="84137" y="533400"/>
                </a:cubicBezTo>
                <a:cubicBezTo>
                  <a:pt x="88575" y="512690"/>
                  <a:pt x="93986" y="492197"/>
                  <a:pt x="98424" y="471487"/>
                </a:cubicBezTo>
                <a:cubicBezTo>
                  <a:pt x="116063" y="389171"/>
                  <a:pt x="101279" y="422916"/>
                  <a:pt x="122237" y="381000"/>
                </a:cubicBezTo>
                <a:cubicBezTo>
                  <a:pt x="123824" y="387350"/>
                  <a:pt x="127883" y="393565"/>
                  <a:pt x="126999" y="400050"/>
                </a:cubicBezTo>
                <a:cubicBezTo>
                  <a:pt x="115116" y="487187"/>
                  <a:pt x="112638" y="470471"/>
                  <a:pt x="84137" y="538162"/>
                </a:cubicBezTo>
                <a:cubicBezTo>
                  <a:pt x="78874" y="550663"/>
                  <a:pt x="74612" y="563562"/>
                  <a:pt x="69849" y="576262"/>
                </a:cubicBezTo>
                <a:cubicBezTo>
                  <a:pt x="65087" y="603250"/>
                  <a:pt x="61724" y="630522"/>
                  <a:pt x="55562" y="657225"/>
                </a:cubicBezTo>
                <a:cubicBezTo>
                  <a:pt x="50799" y="677862"/>
                  <a:pt x="45237" y="698331"/>
                  <a:pt x="41274" y="719137"/>
                </a:cubicBezTo>
                <a:cubicBezTo>
                  <a:pt x="32667" y="764325"/>
                  <a:pt x="41346" y="756042"/>
                  <a:pt x="26987" y="804862"/>
                </a:cubicBezTo>
                <a:cubicBezTo>
                  <a:pt x="23575" y="816461"/>
                  <a:pt x="17462" y="827087"/>
                  <a:pt x="12699" y="838200"/>
                </a:cubicBezTo>
                <a:cubicBezTo>
                  <a:pt x="21710" y="982358"/>
                  <a:pt x="13247" y="896278"/>
                  <a:pt x="22224" y="833437"/>
                </a:cubicBezTo>
                <a:cubicBezTo>
                  <a:pt x="26364" y="804459"/>
                  <a:pt x="34924" y="776287"/>
                  <a:pt x="41274" y="747712"/>
                </a:cubicBezTo>
                <a:cubicBezTo>
                  <a:pt x="42862" y="768350"/>
                  <a:pt x="45298" y="788940"/>
                  <a:pt x="46037" y="809625"/>
                </a:cubicBezTo>
                <a:cubicBezTo>
                  <a:pt x="48474" y="877862"/>
                  <a:pt x="26825" y="950478"/>
                  <a:pt x="50799" y="1014412"/>
                </a:cubicBezTo>
                <a:cubicBezTo>
                  <a:pt x="70339" y="1066522"/>
                  <a:pt x="57149" y="903287"/>
                  <a:pt x="60324" y="847725"/>
                </a:cubicBezTo>
                <a:cubicBezTo>
                  <a:pt x="61912" y="763587"/>
                  <a:pt x="60740" y="679352"/>
                  <a:pt x="65087" y="595312"/>
                </a:cubicBezTo>
                <a:cubicBezTo>
                  <a:pt x="65529" y="586775"/>
                  <a:pt x="73147" y="563078"/>
                  <a:pt x="74612" y="571500"/>
                </a:cubicBezTo>
                <a:cubicBezTo>
                  <a:pt x="82247" y="615404"/>
                  <a:pt x="80962" y="660400"/>
                  <a:pt x="84137" y="704850"/>
                </a:cubicBezTo>
                <a:cubicBezTo>
                  <a:pt x="76199" y="736600"/>
                  <a:pt x="65583" y="767798"/>
                  <a:pt x="60324" y="800100"/>
                </a:cubicBezTo>
                <a:cubicBezTo>
                  <a:pt x="36604" y="945805"/>
                  <a:pt x="77082" y="870211"/>
                  <a:pt x="22224" y="952500"/>
                </a:cubicBezTo>
                <a:cubicBezTo>
                  <a:pt x="20637" y="966787"/>
                  <a:pt x="17462" y="980987"/>
                  <a:pt x="17462" y="995362"/>
                </a:cubicBezTo>
                <a:cubicBezTo>
                  <a:pt x="17462" y="1077729"/>
                  <a:pt x="16926" y="1068889"/>
                  <a:pt x="26987" y="1119187"/>
                </a:cubicBezTo>
                <a:cubicBezTo>
                  <a:pt x="28574" y="1143000"/>
                  <a:pt x="27826" y="1167084"/>
                  <a:pt x="31749" y="1190625"/>
                </a:cubicBezTo>
                <a:cubicBezTo>
                  <a:pt x="32690" y="1196271"/>
                  <a:pt x="38099" y="1209674"/>
                  <a:pt x="41274" y="1204912"/>
                </a:cubicBezTo>
                <a:cubicBezTo>
                  <a:pt x="52413" y="1188204"/>
                  <a:pt x="53974" y="1166812"/>
                  <a:pt x="60324" y="1147762"/>
                </a:cubicBezTo>
                <a:cubicBezTo>
                  <a:pt x="53974" y="1116012"/>
                  <a:pt x="48216" y="1084138"/>
                  <a:pt x="41274" y="1052512"/>
                </a:cubicBezTo>
                <a:cubicBezTo>
                  <a:pt x="33926" y="1019040"/>
                  <a:pt x="17462" y="952500"/>
                  <a:pt x="17462" y="952500"/>
                </a:cubicBezTo>
                <a:cubicBezTo>
                  <a:pt x="20637" y="1041400"/>
                  <a:pt x="20165" y="1130505"/>
                  <a:pt x="26987" y="1219200"/>
                </a:cubicBezTo>
                <a:cubicBezTo>
                  <a:pt x="29060" y="1246155"/>
                  <a:pt x="26447" y="1164746"/>
                  <a:pt x="31749" y="1138237"/>
                </a:cubicBezTo>
                <a:cubicBezTo>
                  <a:pt x="33070" y="1131633"/>
                  <a:pt x="41274" y="1128712"/>
                  <a:pt x="46037" y="1123950"/>
                </a:cubicBezTo>
                <a:cubicBezTo>
                  <a:pt x="47624" y="1146175"/>
                  <a:pt x="44937" y="1212122"/>
                  <a:pt x="50799" y="1190625"/>
                </a:cubicBezTo>
                <a:cubicBezTo>
                  <a:pt x="71167" y="1115940"/>
                  <a:pt x="52860" y="903612"/>
                  <a:pt x="50799" y="857250"/>
                </a:cubicBezTo>
                <a:cubicBezTo>
                  <a:pt x="28726" y="945547"/>
                  <a:pt x="33599" y="933819"/>
                  <a:pt x="50799" y="819150"/>
                </a:cubicBezTo>
                <a:cubicBezTo>
                  <a:pt x="47624" y="865187"/>
                  <a:pt x="62990" y="916544"/>
                  <a:pt x="41274" y="957262"/>
                </a:cubicBezTo>
                <a:cubicBezTo>
                  <a:pt x="29895" y="978597"/>
                  <a:pt x="14422" y="914706"/>
                  <a:pt x="12699" y="890587"/>
                </a:cubicBezTo>
                <a:cubicBezTo>
                  <a:pt x="9514" y="845996"/>
                  <a:pt x="18888" y="801202"/>
                  <a:pt x="26987" y="757237"/>
                </a:cubicBezTo>
                <a:cubicBezTo>
                  <a:pt x="30085" y="740422"/>
                  <a:pt x="40630" y="725832"/>
                  <a:pt x="46037" y="709612"/>
                </a:cubicBezTo>
                <a:cubicBezTo>
                  <a:pt x="50177" y="697193"/>
                  <a:pt x="51159" y="683840"/>
                  <a:pt x="55562" y="671512"/>
                </a:cubicBezTo>
                <a:cubicBezTo>
                  <a:pt x="59144" y="661483"/>
                  <a:pt x="65989" y="652862"/>
                  <a:pt x="69849" y="642937"/>
                </a:cubicBezTo>
                <a:cubicBezTo>
                  <a:pt x="88266" y="595579"/>
                  <a:pt x="88378" y="588132"/>
                  <a:pt x="98424" y="542925"/>
                </a:cubicBezTo>
                <a:cubicBezTo>
                  <a:pt x="96837" y="511175"/>
                  <a:pt x="109100" y="419886"/>
                  <a:pt x="93662" y="447675"/>
                </a:cubicBezTo>
                <a:cubicBezTo>
                  <a:pt x="83150" y="466597"/>
                  <a:pt x="68761" y="655662"/>
                  <a:pt x="65087" y="690562"/>
                </a:cubicBezTo>
                <a:cubicBezTo>
                  <a:pt x="59233" y="746179"/>
                  <a:pt x="46037" y="857250"/>
                  <a:pt x="46037" y="857250"/>
                </a:cubicBezTo>
                <a:cubicBezTo>
                  <a:pt x="44449" y="885825"/>
                  <a:pt x="44219" y="914508"/>
                  <a:pt x="41274" y="942975"/>
                </a:cubicBezTo>
                <a:cubicBezTo>
                  <a:pt x="39448" y="960629"/>
                  <a:pt x="34259" y="977792"/>
                  <a:pt x="31749" y="995362"/>
                </a:cubicBezTo>
                <a:cubicBezTo>
                  <a:pt x="29493" y="1011156"/>
                  <a:pt x="28574" y="1027112"/>
                  <a:pt x="26987" y="1042987"/>
                </a:cubicBezTo>
                <a:cubicBezTo>
                  <a:pt x="28574" y="1158875"/>
                  <a:pt x="27237" y="1274839"/>
                  <a:pt x="31749" y="1390650"/>
                </a:cubicBezTo>
                <a:cubicBezTo>
                  <a:pt x="32025" y="1397744"/>
                  <a:pt x="38725" y="1403074"/>
                  <a:pt x="41274" y="1409700"/>
                </a:cubicBezTo>
                <a:cubicBezTo>
                  <a:pt x="46680" y="1423756"/>
                  <a:pt x="47635" y="1439757"/>
                  <a:pt x="55562" y="1452562"/>
                </a:cubicBezTo>
                <a:cubicBezTo>
                  <a:pt x="68614" y="1473646"/>
                  <a:pt x="103187" y="1509712"/>
                  <a:pt x="103187" y="1509712"/>
                </a:cubicBezTo>
                <a:cubicBezTo>
                  <a:pt x="106362" y="1520825"/>
                  <a:pt x="110446" y="1531717"/>
                  <a:pt x="112712" y="1543050"/>
                </a:cubicBezTo>
                <a:cubicBezTo>
                  <a:pt x="115222" y="1555600"/>
                  <a:pt x="115782" y="1568463"/>
                  <a:pt x="117474" y="1581150"/>
                </a:cubicBezTo>
                <a:cubicBezTo>
                  <a:pt x="118958" y="1592277"/>
                  <a:pt x="120229" y="1603443"/>
                  <a:pt x="122237" y="1614487"/>
                </a:cubicBezTo>
                <a:cubicBezTo>
                  <a:pt x="123408" y="1620927"/>
                  <a:pt x="124798" y="1627373"/>
                  <a:pt x="126999" y="1633537"/>
                </a:cubicBezTo>
                <a:cubicBezTo>
                  <a:pt x="132750" y="1649639"/>
                  <a:pt x="140046" y="1665153"/>
                  <a:pt x="146049" y="1681162"/>
                </a:cubicBezTo>
                <a:cubicBezTo>
                  <a:pt x="149574" y="1690563"/>
                  <a:pt x="152143" y="1700301"/>
                  <a:pt x="155574" y="1709737"/>
                </a:cubicBezTo>
                <a:cubicBezTo>
                  <a:pt x="158496" y="1717771"/>
                  <a:pt x="162097" y="1725545"/>
                  <a:pt x="165099" y="1733550"/>
                </a:cubicBezTo>
                <a:cubicBezTo>
                  <a:pt x="169441" y="1745129"/>
                  <a:pt x="171892" y="1754594"/>
                  <a:pt x="174624" y="1766887"/>
                </a:cubicBezTo>
                <a:cubicBezTo>
                  <a:pt x="176380" y="1774789"/>
                  <a:pt x="176099" y="1783303"/>
                  <a:pt x="179387" y="1790700"/>
                </a:cubicBezTo>
                <a:cubicBezTo>
                  <a:pt x="182611" y="1797953"/>
                  <a:pt x="188912" y="1803400"/>
                  <a:pt x="193674" y="1809750"/>
                </a:cubicBezTo>
                <a:cubicBezTo>
                  <a:pt x="204392" y="1841899"/>
                  <a:pt x="189753" y="1803474"/>
                  <a:pt x="217487" y="1847850"/>
                </a:cubicBezTo>
                <a:cubicBezTo>
                  <a:pt x="220148" y="1852107"/>
                  <a:pt x="220870" y="1857310"/>
                  <a:pt x="222249" y="1862137"/>
                </a:cubicBezTo>
                <a:cubicBezTo>
                  <a:pt x="224047" y="1868431"/>
                  <a:pt x="225841" y="1874747"/>
                  <a:pt x="227012" y="1881187"/>
                </a:cubicBezTo>
                <a:cubicBezTo>
                  <a:pt x="229020" y="1892231"/>
                  <a:pt x="228821" y="1903695"/>
                  <a:pt x="231774" y="1914525"/>
                </a:cubicBezTo>
                <a:cubicBezTo>
                  <a:pt x="233642" y="1921374"/>
                  <a:pt x="238124" y="1927225"/>
                  <a:pt x="241299" y="1933575"/>
                </a:cubicBezTo>
                <a:cubicBezTo>
                  <a:pt x="244474" y="1952625"/>
                  <a:pt x="237168" y="1977069"/>
                  <a:pt x="250824" y="1990725"/>
                </a:cubicBezTo>
                <a:cubicBezTo>
                  <a:pt x="257174" y="1997075"/>
                  <a:pt x="264030" y="2002957"/>
                  <a:pt x="269874" y="2009775"/>
                </a:cubicBezTo>
                <a:cubicBezTo>
                  <a:pt x="273599" y="2014121"/>
                  <a:pt x="281044" y="2029544"/>
                  <a:pt x="279399" y="2024062"/>
                </a:cubicBezTo>
                <a:cubicBezTo>
                  <a:pt x="277243" y="2016875"/>
                  <a:pt x="250083" y="1946380"/>
                  <a:pt x="241299" y="1928812"/>
                </a:cubicBezTo>
                <a:lnTo>
                  <a:pt x="217487" y="1881187"/>
                </a:lnTo>
                <a:cubicBezTo>
                  <a:pt x="205780" y="1764127"/>
                  <a:pt x="217096" y="1884041"/>
                  <a:pt x="222249" y="1900237"/>
                </a:cubicBezTo>
                <a:cubicBezTo>
                  <a:pt x="226790" y="1914509"/>
                  <a:pt x="239364" y="1924942"/>
                  <a:pt x="246062" y="1938337"/>
                </a:cubicBezTo>
                <a:cubicBezTo>
                  <a:pt x="252128" y="1950469"/>
                  <a:pt x="255006" y="1963970"/>
                  <a:pt x="260349" y="1976437"/>
                </a:cubicBezTo>
                <a:cubicBezTo>
                  <a:pt x="264544" y="1986225"/>
                  <a:pt x="282167" y="2012542"/>
                  <a:pt x="274637" y="2005012"/>
                </a:cubicBezTo>
                <a:cubicBezTo>
                  <a:pt x="257799" y="1988174"/>
                  <a:pt x="244308" y="1968109"/>
                  <a:pt x="231774" y="1947862"/>
                </a:cubicBezTo>
                <a:cubicBezTo>
                  <a:pt x="223544" y="1934568"/>
                  <a:pt x="218883" y="1919371"/>
                  <a:pt x="212724" y="1905000"/>
                </a:cubicBezTo>
                <a:cubicBezTo>
                  <a:pt x="202785" y="1881808"/>
                  <a:pt x="202010" y="1877620"/>
                  <a:pt x="193674" y="1852612"/>
                </a:cubicBezTo>
                <a:cubicBezTo>
                  <a:pt x="192087" y="1836737"/>
                  <a:pt x="194694" y="1819856"/>
                  <a:pt x="188912" y="1804987"/>
                </a:cubicBezTo>
                <a:cubicBezTo>
                  <a:pt x="183158" y="1790191"/>
                  <a:pt x="169674" y="1779726"/>
                  <a:pt x="160337" y="1766887"/>
                </a:cubicBezTo>
                <a:cubicBezTo>
                  <a:pt x="156970" y="1762258"/>
                  <a:pt x="148171" y="1747522"/>
                  <a:pt x="150812" y="1752600"/>
                </a:cubicBezTo>
                <a:cubicBezTo>
                  <a:pt x="174076" y="1797339"/>
                  <a:pt x="242113" y="1932299"/>
                  <a:pt x="222249" y="1885950"/>
                </a:cubicBezTo>
                <a:cubicBezTo>
                  <a:pt x="212724" y="1863725"/>
                  <a:pt x="203937" y="1841169"/>
                  <a:pt x="193674" y="1819275"/>
                </a:cubicBezTo>
                <a:cubicBezTo>
                  <a:pt x="180114" y="1790348"/>
                  <a:pt x="163678" y="1762792"/>
                  <a:pt x="150812" y="1733550"/>
                </a:cubicBezTo>
                <a:cubicBezTo>
                  <a:pt x="146157" y="1722971"/>
                  <a:pt x="144686" y="1711258"/>
                  <a:pt x="141287" y="1700212"/>
                </a:cubicBezTo>
                <a:cubicBezTo>
                  <a:pt x="138334" y="1690616"/>
                  <a:pt x="134197" y="1681377"/>
                  <a:pt x="131762" y="1671637"/>
                </a:cubicBezTo>
                <a:cubicBezTo>
                  <a:pt x="127835" y="1655931"/>
                  <a:pt x="125987" y="1639761"/>
                  <a:pt x="122237" y="1624012"/>
                </a:cubicBezTo>
                <a:cubicBezTo>
                  <a:pt x="110889" y="1576351"/>
                  <a:pt x="112220" y="1582303"/>
                  <a:pt x="98424" y="1547812"/>
                </a:cubicBezTo>
                <a:cubicBezTo>
                  <a:pt x="101599" y="1568450"/>
                  <a:pt x="110255" y="1630478"/>
                  <a:pt x="107949" y="1609725"/>
                </a:cubicBezTo>
                <a:cubicBezTo>
                  <a:pt x="94948" y="1492710"/>
                  <a:pt x="103960" y="1460716"/>
                  <a:pt x="69849" y="1381125"/>
                </a:cubicBezTo>
                <a:cubicBezTo>
                  <a:pt x="65654" y="1371337"/>
                  <a:pt x="59594" y="1362406"/>
                  <a:pt x="55562" y="1352550"/>
                </a:cubicBezTo>
                <a:cubicBezTo>
                  <a:pt x="45291" y="1327442"/>
                  <a:pt x="26987" y="1276350"/>
                  <a:pt x="26987" y="1276350"/>
                </a:cubicBezTo>
                <a:cubicBezTo>
                  <a:pt x="25399" y="1263650"/>
                  <a:pt x="24170" y="1250900"/>
                  <a:pt x="22224" y="1238250"/>
                </a:cubicBezTo>
                <a:cubicBezTo>
                  <a:pt x="20993" y="1230249"/>
                  <a:pt x="16853" y="1206365"/>
                  <a:pt x="17462" y="1214437"/>
                </a:cubicBezTo>
                <a:cubicBezTo>
                  <a:pt x="24417" y="1306591"/>
                  <a:pt x="32648" y="1398649"/>
                  <a:pt x="41274" y="1490662"/>
                </a:cubicBezTo>
                <a:cubicBezTo>
                  <a:pt x="42175" y="1500276"/>
                  <a:pt x="41413" y="1510760"/>
                  <a:pt x="46037" y="1519237"/>
                </a:cubicBezTo>
                <a:cubicBezTo>
                  <a:pt x="53998" y="1533832"/>
                  <a:pt x="70655" y="1543587"/>
                  <a:pt x="84137" y="1552575"/>
                </a:cubicBezTo>
                <a:cubicBezTo>
                  <a:pt x="77787" y="1500187"/>
                  <a:pt x="74087" y="1447410"/>
                  <a:pt x="65087" y="1395412"/>
                </a:cubicBezTo>
                <a:cubicBezTo>
                  <a:pt x="53971" y="1331186"/>
                  <a:pt x="39479" y="1300259"/>
                  <a:pt x="17462" y="1243012"/>
                </a:cubicBezTo>
                <a:cubicBezTo>
                  <a:pt x="15874" y="1231900"/>
                  <a:pt x="9149" y="1220324"/>
                  <a:pt x="12699" y="1209675"/>
                </a:cubicBezTo>
                <a:cubicBezTo>
                  <a:pt x="14287" y="1204912"/>
                  <a:pt x="25709" y="1209582"/>
                  <a:pt x="26987" y="1214437"/>
                </a:cubicBezTo>
                <a:cubicBezTo>
                  <a:pt x="34304" y="1242241"/>
                  <a:pt x="31049" y="1271935"/>
                  <a:pt x="36512" y="1300162"/>
                </a:cubicBezTo>
                <a:cubicBezTo>
                  <a:pt x="40615" y="1321361"/>
                  <a:pt x="49820" y="1341260"/>
                  <a:pt x="55562" y="1362075"/>
                </a:cubicBezTo>
                <a:cubicBezTo>
                  <a:pt x="62524" y="1387314"/>
                  <a:pt x="68810" y="1412744"/>
                  <a:pt x="74612" y="1438275"/>
                </a:cubicBezTo>
                <a:cubicBezTo>
                  <a:pt x="82771" y="1474174"/>
                  <a:pt x="74344" y="1466314"/>
                  <a:pt x="93662" y="1504950"/>
                </a:cubicBezTo>
                <a:cubicBezTo>
                  <a:pt x="97212" y="1512049"/>
                  <a:pt x="103187" y="1517650"/>
                  <a:pt x="107949" y="1524000"/>
                </a:cubicBezTo>
                <a:cubicBezTo>
                  <a:pt x="111124" y="1533525"/>
                  <a:pt x="112984" y="1543595"/>
                  <a:pt x="117474" y="1552575"/>
                </a:cubicBezTo>
                <a:cubicBezTo>
                  <a:pt x="148125" y="1613877"/>
                  <a:pt x="148706" y="1570415"/>
                  <a:pt x="126999" y="1495425"/>
                </a:cubicBezTo>
                <a:cubicBezTo>
                  <a:pt x="117318" y="1461981"/>
                  <a:pt x="98424" y="1431925"/>
                  <a:pt x="84137" y="1400175"/>
                </a:cubicBezTo>
                <a:cubicBezTo>
                  <a:pt x="82949" y="1393046"/>
                  <a:pt x="63263" y="1284507"/>
                  <a:pt x="60324" y="1247775"/>
                </a:cubicBezTo>
                <a:cubicBezTo>
                  <a:pt x="58168" y="1220827"/>
                  <a:pt x="57149" y="1193800"/>
                  <a:pt x="55562" y="1166812"/>
                </a:cubicBezTo>
                <a:cubicBezTo>
                  <a:pt x="49212" y="1173162"/>
                  <a:pt x="41732" y="1193169"/>
                  <a:pt x="36512" y="1185862"/>
                </a:cubicBezTo>
                <a:cubicBezTo>
                  <a:pt x="26320" y="1171594"/>
                  <a:pt x="31749" y="1115941"/>
                  <a:pt x="31749" y="1133475"/>
                </a:cubicBezTo>
                <a:cubicBezTo>
                  <a:pt x="31749" y="1201756"/>
                  <a:pt x="34924" y="1270000"/>
                  <a:pt x="36512" y="1338262"/>
                </a:cubicBezTo>
                <a:cubicBezTo>
                  <a:pt x="38099" y="1290637"/>
                  <a:pt x="36012" y="1242747"/>
                  <a:pt x="41274" y="1195387"/>
                </a:cubicBezTo>
                <a:cubicBezTo>
                  <a:pt x="43385" y="1176388"/>
                  <a:pt x="42894" y="1233681"/>
                  <a:pt x="46037" y="1252537"/>
                </a:cubicBezTo>
                <a:cubicBezTo>
                  <a:pt x="50849" y="1281411"/>
                  <a:pt x="58954" y="1309640"/>
                  <a:pt x="65087" y="1338262"/>
                </a:cubicBezTo>
                <a:cubicBezTo>
                  <a:pt x="68479" y="1354092"/>
                  <a:pt x="75854" y="1402029"/>
                  <a:pt x="74612" y="1385887"/>
                </a:cubicBezTo>
                <a:cubicBezTo>
                  <a:pt x="66493" y="1280346"/>
                  <a:pt x="70108" y="1300810"/>
                  <a:pt x="41274" y="1228725"/>
                </a:cubicBezTo>
                <a:cubicBezTo>
                  <a:pt x="44449" y="1263650"/>
                  <a:pt x="44754" y="1298956"/>
                  <a:pt x="50799" y="1333500"/>
                </a:cubicBezTo>
                <a:cubicBezTo>
                  <a:pt x="55248" y="1358924"/>
                  <a:pt x="77400" y="1435952"/>
                  <a:pt x="93662" y="1466850"/>
                </a:cubicBezTo>
                <a:cubicBezTo>
                  <a:pt x="127477" y="1531098"/>
                  <a:pt x="116738" y="1486439"/>
                  <a:pt x="141287" y="1547812"/>
                </a:cubicBezTo>
                <a:cubicBezTo>
                  <a:pt x="145579" y="1558543"/>
                  <a:pt x="147157" y="1570186"/>
                  <a:pt x="150812" y="1581150"/>
                </a:cubicBezTo>
                <a:cubicBezTo>
                  <a:pt x="153515" y="1589260"/>
                  <a:pt x="164360" y="1612505"/>
                  <a:pt x="160337" y="1604962"/>
                </a:cubicBezTo>
                <a:cubicBezTo>
                  <a:pt x="143632" y="1573641"/>
                  <a:pt x="127129" y="1542150"/>
                  <a:pt x="112712" y="1509712"/>
                </a:cubicBezTo>
                <a:cubicBezTo>
                  <a:pt x="101695" y="1484923"/>
                  <a:pt x="92715" y="1459247"/>
                  <a:pt x="84137" y="1433512"/>
                </a:cubicBezTo>
                <a:cubicBezTo>
                  <a:pt x="65817" y="1378552"/>
                  <a:pt x="86632" y="1411438"/>
                  <a:pt x="60324" y="1376362"/>
                </a:cubicBezTo>
                <a:cubicBezTo>
                  <a:pt x="69849" y="1417637"/>
                  <a:pt x="77984" y="1459257"/>
                  <a:pt x="88899" y="1500187"/>
                </a:cubicBezTo>
                <a:cubicBezTo>
                  <a:pt x="97049" y="1530750"/>
                  <a:pt x="108172" y="1560443"/>
                  <a:pt x="117474" y="1590675"/>
                </a:cubicBezTo>
                <a:cubicBezTo>
                  <a:pt x="120873" y="1601721"/>
                  <a:pt x="123958" y="1612862"/>
                  <a:pt x="126999" y="1624012"/>
                </a:cubicBezTo>
                <a:cubicBezTo>
                  <a:pt x="128721" y="1630327"/>
                  <a:pt x="133199" y="1649448"/>
                  <a:pt x="131762" y="1643062"/>
                </a:cubicBezTo>
                <a:cubicBezTo>
                  <a:pt x="116038" y="1573178"/>
                  <a:pt x="99001" y="1503584"/>
                  <a:pt x="84137" y="1433512"/>
                </a:cubicBezTo>
                <a:cubicBezTo>
                  <a:pt x="76771" y="1398787"/>
                  <a:pt x="74658" y="1362920"/>
                  <a:pt x="65087" y="1328737"/>
                </a:cubicBezTo>
                <a:cubicBezTo>
                  <a:pt x="63271" y="1322251"/>
                  <a:pt x="55562" y="1319212"/>
                  <a:pt x="50799" y="1314450"/>
                </a:cubicBezTo>
                <a:cubicBezTo>
                  <a:pt x="58966" y="1368898"/>
                  <a:pt x="68988" y="1486400"/>
                  <a:pt x="93662" y="1557337"/>
                </a:cubicBezTo>
                <a:cubicBezTo>
                  <a:pt x="100442" y="1576829"/>
                  <a:pt x="109537" y="1595437"/>
                  <a:pt x="117474" y="1614487"/>
                </a:cubicBezTo>
                <a:cubicBezTo>
                  <a:pt x="103188" y="1435916"/>
                  <a:pt x="115986" y="1525488"/>
                  <a:pt x="65087" y="1304925"/>
                </a:cubicBezTo>
                <a:cubicBezTo>
                  <a:pt x="60672" y="1285792"/>
                  <a:pt x="55562" y="1266825"/>
                  <a:pt x="50799" y="1247775"/>
                </a:cubicBezTo>
                <a:cubicBezTo>
                  <a:pt x="49212" y="1241425"/>
                  <a:pt x="44866" y="1222285"/>
                  <a:pt x="46037" y="1228725"/>
                </a:cubicBezTo>
                <a:lnTo>
                  <a:pt x="55562" y="1281112"/>
                </a:lnTo>
                <a:cubicBezTo>
                  <a:pt x="53974" y="1185862"/>
                  <a:pt x="71464" y="1088357"/>
                  <a:pt x="50799" y="995362"/>
                </a:cubicBezTo>
                <a:cubicBezTo>
                  <a:pt x="42190" y="956620"/>
                  <a:pt x="52155" y="1090388"/>
                  <a:pt x="17462" y="1109662"/>
                </a:cubicBezTo>
                <a:cubicBezTo>
                  <a:pt x="-9050" y="1124391"/>
                  <a:pt x="582" y="989751"/>
                  <a:pt x="7937" y="1019175"/>
                </a:cubicBezTo>
                <a:cubicBezTo>
                  <a:pt x="16867" y="1054897"/>
                  <a:pt x="17462" y="1092200"/>
                  <a:pt x="22224" y="1128712"/>
                </a:cubicBezTo>
                <a:cubicBezTo>
                  <a:pt x="23812" y="1155700"/>
                  <a:pt x="5877" y="1192787"/>
                  <a:pt x="26987" y="1209675"/>
                </a:cubicBezTo>
                <a:cubicBezTo>
                  <a:pt x="43848" y="1223164"/>
                  <a:pt x="44690" y="1169312"/>
                  <a:pt x="46037" y="1147762"/>
                </a:cubicBezTo>
                <a:cubicBezTo>
                  <a:pt x="47328" y="1127110"/>
                  <a:pt x="31055" y="1019077"/>
                  <a:pt x="26987" y="990600"/>
                </a:cubicBezTo>
                <a:cubicBezTo>
                  <a:pt x="28574" y="915987"/>
                  <a:pt x="23195" y="840900"/>
                  <a:pt x="31749" y="766762"/>
                </a:cubicBezTo>
                <a:cubicBezTo>
                  <a:pt x="41108" y="685655"/>
                  <a:pt x="75343" y="792404"/>
                  <a:pt x="46037" y="719137"/>
                </a:cubicBezTo>
                <a:cubicBezTo>
                  <a:pt x="36512" y="730250"/>
                  <a:pt x="27100" y="763490"/>
                  <a:pt x="17462" y="752475"/>
                </a:cubicBezTo>
                <a:cubicBezTo>
                  <a:pt x="6611" y="740074"/>
                  <a:pt x="15298" y="628966"/>
                  <a:pt x="17462" y="614362"/>
                </a:cubicBezTo>
                <a:cubicBezTo>
                  <a:pt x="20566" y="593411"/>
                  <a:pt x="22611" y="571557"/>
                  <a:pt x="31749" y="552450"/>
                </a:cubicBezTo>
                <a:cubicBezTo>
                  <a:pt x="40520" y="534110"/>
                  <a:pt x="57946" y="521306"/>
                  <a:pt x="69849" y="504825"/>
                </a:cubicBezTo>
                <a:cubicBezTo>
                  <a:pt x="78618" y="492684"/>
                  <a:pt x="85724" y="479425"/>
                  <a:pt x="93662" y="466725"/>
                </a:cubicBezTo>
                <a:cubicBezTo>
                  <a:pt x="98424" y="496887"/>
                  <a:pt x="107124" y="526687"/>
                  <a:pt x="107949" y="557212"/>
                </a:cubicBezTo>
                <a:cubicBezTo>
                  <a:pt x="109152" y="601719"/>
                  <a:pt x="95646" y="666899"/>
                  <a:pt x="79374" y="709612"/>
                </a:cubicBezTo>
                <a:cubicBezTo>
                  <a:pt x="74818" y="721572"/>
                  <a:pt x="66674" y="731837"/>
                  <a:pt x="60324" y="742950"/>
                </a:cubicBezTo>
                <a:lnTo>
                  <a:pt x="60324" y="728662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61F8B35-02DF-D926-FA35-A23B30F26B49}"/>
              </a:ext>
            </a:extLst>
          </p:cNvPr>
          <p:cNvGrpSpPr/>
          <p:nvPr/>
        </p:nvGrpSpPr>
        <p:grpSpPr>
          <a:xfrm>
            <a:off x="6146042" y="986177"/>
            <a:ext cx="4669500" cy="4607170"/>
            <a:chOff x="6146042" y="986177"/>
            <a:chExt cx="4669500" cy="460717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B789572-81BE-1C9B-FFCE-13CA900E5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2534" y="986177"/>
              <a:ext cx="4643008" cy="4607170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923DC6D-004A-02DE-3F6B-6DF1F6D78F66}"/>
                </a:ext>
              </a:extLst>
            </p:cNvPr>
            <p:cNvSpPr/>
            <p:nvPr/>
          </p:nvSpPr>
          <p:spPr bwMode="auto">
            <a:xfrm>
              <a:off x="6146042" y="2257425"/>
              <a:ext cx="270422" cy="1266825"/>
            </a:xfrm>
            <a:custGeom>
              <a:avLst/>
              <a:gdLst>
                <a:gd name="connsiteX0" fmla="*/ 259521 w 270422"/>
                <a:gd name="connsiteY0" fmla="*/ 23813 h 1266825"/>
                <a:gd name="connsiteX1" fmla="*/ 264283 w 270422"/>
                <a:gd name="connsiteY1" fmla="*/ 0 h 1266825"/>
                <a:gd name="connsiteX2" fmla="*/ 254758 w 270422"/>
                <a:gd name="connsiteY2" fmla="*/ 23813 h 1266825"/>
                <a:gd name="connsiteX3" fmla="*/ 221421 w 270422"/>
                <a:gd name="connsiteY3" fmla="*/ 61913 h 1266825"/>
                <a:gd name="connsiteX4" fmla="*/ 230946 w 270422"/>
                <a:gd name="connsiteY4" fmla="*/ 47625 h 1266825"/>
                <a:gd name="connsiteX5" fmla="*/ 269046 w 270422"/>
                <a:gd name="connsiteY5" fmla="*/ 38100 h 1266825"/>
                <a:gd name="connsiteX6" fmla="*/ 259521 w 270422"/>
                <a:gd name="connsiteY6" fmla="*/ 52388 h 1266825"/>
                <a:gd name="connsiteX7" fmla="*/ 216658 w 270422"/>
                <a:gd name="connsiteY7" fmla="*/ 133350 h 1266825"/>
                <a:gd name="connsiteX8" fmla="*/ 192846 w 270422"/>
                <a:gd name="connsiteY8" fmla="*/ 242888 h 1266825"/>
                <a:gd name="connsiteX9" fmla="*/ 183321 w 270422"/>
                <a:gd name="connsiteY9" fmla="*/ 314325 h 1266825"/>
                <a:gd name="connsiteX10" fmla="*/ 178558 w 270422"/>
                <a:gd name="connsiteY10" fmla="*/ 366713 h 1266825"/>
                <a:gd name="connsiteX11" fmla="*/ 169033 w 270422"/>
                <a:gd name="connsiteY11" fmla="*/ 395288 h 1266825"/>
                <a:gd name="connsiteX12" fmla="*/ 164271 w 270422"/>
                <a:gd name="connsiteY12" fmla="*/ 419100 h 1266825"/>
                <a:gd name="connsiteX13" fmla="*/ 126171 w 270422"/>
                <a:gd name="connsiteY13" fmla="*/ 504825 h 1266825"/>
                <a:gd name="connsiteX14" fmla="*/ 111883 w 270422"/>
                <a:gd name="connsiteY14" fmla="*/ 538163 h 1266825"/>
                <a:gd name="connsiteX15" fmla="*/ 88071 w 270422"/>
                <a:gd name="connsiteY15" fmla="*/ 566738 h 1266825"/>
                <a:gd name="connsiteX16" fmla="*/ 59496 w 270422"/>
                <a:gd name="connsiteY16" fmla="*/ 633413 h 1266825"/>
                <a:gd name="connsiteX17" fmla="*/ 45208 w 270422"/>
                <a:gd name="connsiteY17" fmla="*/ 757238 h 1266825"/>
                <a:gd name="connsiteX18" fmla="*/ 40446 w 270422"/>
                <a:gd name="connsiteY18" fmla="*/ 733425 h 1266825"/>
                <a:gd name="connsiteX19" fmla="*/ 30921 w 270422"/>
                <a:gd name="connsiteY19" fmla="*/ 776288 h 1266825"/>
                <a:gd name="connsiteX20" fmla="*/ 21396 w 270422"/>
                <a:gd name="connsiteY20" fmla="*/ 852488 h 1266825"/>
                <a:gd name="connsiteX21" fmla="*/ 16633 w 270422"/>
                <a:gd name="connsiteY21" fmla="*/ 871538 h 1266825"/>
                <a:gd name="connsiteX22" fmla="*/ 21396 w 270422"/>
                <a:gd name="connsiteY22" fmla="*/ 838200 h 1266825"/>
                <a:gd name="connsiteX23" fmla="*/ 35683 w 270422"/>
                <a:gd name="connsiteY23" fmla="*/ 923925 h 1266825"/>
                <a:gd name="connsiteX24" fmla="*/ 30921 w 270422"/>
                <a:gd name="connsiteY24" fmla="*/ 966788 h 1266825"/>
                <a:gd name="connsiteX25" fmla="*/ 35683 w 270422"/>
                <a:gd name="connsiteY25" fmla="*/ 1019175 h 1266825"/>
                <a:gd name="connsiteX26" fmla="*/ 45208 w 270422"/>
                <a:gd name="connsiteY26" fmla="*/ 1257300 h 1266825"/>
                <a:gd name="connsiteX27" fmla="*/ 49971 w 270422"/>
                <a:gd name="connsiteY27" fmla="*/ 1147763 h 1266825"/>
                <a:gd name="connsiteX28" fmla="*/ 45208 w 270422"/>
                <a:gd name="connsiteY28" fmla="*/ 1090613 h 1266825"/>
                <a:gd name="connsiteX29" fmla="*/ 35683 w 270422"/>
                <a:gd name="connsiteY29" fmla="*/ 1166813 h 1266825"/>
                <a:gd name="connsiteX30" fmla="*/ 7108 w 270422"/>
                <a:gd name="connsiteY30" fmla="*/ 1033463 h 1266825"/>
                <a:gd name="connsiteX31" fmla="*/ 16633 w 270422"/>
                <a:gd name="connsiteY31" fmla="*/ 1138238 h 1266825"/>
                <a:gd name="connsiteX32" fmla="*/ 40446 w 270422"/>
                <a:gd name="connsiteY32" fmla="*/ 1266825 h 1266825"/>
                <a:gd name="connsiteX33" fmla="*/ 45208 w 270422"/>
                <a:gd name="connsiteY33" fmla="*/ 1076325 h 1266825"/>
                <a:gd name="connsiteX34" fmla="*/ 49971 w 270422"/>
                <a:gd name="connsiteY34" fmla="*/ 1143000 h 1266825"/>
                <a:gd name="connsiteX35" fmla="*/ 35683 w 270422"/>
                <a:gd name="connsiteY35" fmla="*/ 1162050 h 1266825"/>
                <a:gd name="connsiteX36" fmla="*/ 21396 w 270422"/>
                <a:gd name="connsiteY36" fmla="*/ 942975 h 1266825"/>
                <a:gd name="connsiteX37" fmla="*/ 16633 w 270422"/>
                <a:gd name="connsiteY37" fmla="*/ 857250 h 1266825"/>
                <a:gd name="connsiteX38" fmla="*/ 30921 w 270422"/>
                <a:gd name="connsiteY38" fmla="*/ 795338 h 1266825"/>
                <a:gd name="connsiteX39" fmla="*/ 35683 w 270422"/>
                <a:gd name="connsiteY39" fmla="*/ 771525 h 1266825"/>
                <a:gd name="connsiteX40" fmla="*/ 40446 w 270422"/>
                <a:gd name="connsiteY40" fmla="*/ 75247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422" h="1266825">
                  <a:moveTo>
                    <a:pt x="259521" y="23813"/>
                  </a:moveTo>
                  <a:cubicBezTo>
                    <a:pt x="261108" y="15875"/>
                    <a:pt x="272378" y="0"/>
                    <a:pt x="264283" y="0"/>
                  </a:cubicBezTo>
                  <a:cubicBezTo>
                    <a:pt x="255734" y="0"/>
                    <a:pt x="259116" y="16458"/>
                    <a:pt x="254758" y="23813"/>
                  </a:cubicBezTo>
                  <a:cubicBezTo>
                    <a:pt x="176274" y="156255"/>
                    <a:pt x="168650" y="161591"/>
                    <a:pt x="221421" y="61913"/>
                  </a:cubicBezTo>
                  <a:cubicBezTo>
                    <a:pt x="224099" y="56854"/>
                    <a:pt x="227771" y="52388"/>
                    <a:pt x="230946" y="47625"/>
                  </a:cubicBezTo>
                  <a:cubicBezTo>
                    <a:pt x="261123" y="67744"/>
                    <a:pt x="227564" y="51925"/>
                    <a:pt x="269046" y="38100"/>
                  </a:cubicBezTo>
                  <a:cubicBezTo>
                    <a:pt x="274476" y="36290"/>
                    <a:pt x="262279" y="47373"/>
                    <a:pt x="259521" y="52388"/>
                  </a:cubicBezTo>
                  <a:cubicBezTo>
                    <a:pt x="244805" y="79144"/>
                    <a:pt x="216658" y="133350"/>
                    <a:pt x="216658" y="133350"/>
                  </a:cubicBezTo>
                  <a:cubicBezTo>
                    <a:pt x="205785" y="176841"/>
                    <a:pt x="201274" y="192317"/>
                    <a:pt x="192846" y="242888"/>
                  </a:cubicBezTo>
                  <a:cubicBezTo>
                    <a:pt x="188897" y="266584"/>
                    <a:pt x="186075" y="290460"/>
                    <a:pt x="183321" y="314325"/>
                  </a:cubicBezTo>
                  <a:cubicBezTo>
                    <a:pt x="181311" y="331744"/>
                    <a:pt x="181605" y="349445"/>
                    <a:pt x="178558" y="366713"/>
                  </a:cubicBezTo>
                  <a:cubicBezTo>
                    <a:pt x="176813" y="376600"/>
                    <a:pt x="171675" y="385602"/>
                    <a:pt x="169033" y="395288"/>
                  </a:cubicBezTo>
                  <a:cubicBezTo>
                    <a:pt x="166903" y="403097"/>
                    <a:pt x="166965" y="411467"/>
                    <a:pt x="164271" y="419100"/>
                  </a:cubicBezTo>
                  <a:cubicBezTo>
                    <a:pt x="143115" y="479042"/>
                    <a:pt x="146203" y="461423"/>
                    <a:pt x="126171" y="504825"/>
                  </a:cubicBezTo>
                  <a:cubicBezTo>
                    <a:pt x="121105" y="515802"/>
                    <a:pt x="118219" y="527866"/>
                    <a:pt x="111883" y="538163"/>
                  </a:cubicBezTo>
                  <a:cubicBezTo>
                    <a:pt x="105385" y="548722"/>
                    <a:pt x="96008" y="557213"/>
                    <a:pt x="88071" y="566738"/>
                  </a:cubicBezTo>
                  <a:cubicBezTo>
                    <a:pt x="78546" y="588963"/>
                    <a:pt x="61789" y="609342"/>
                    <a:pt x="59496" y="633413"/>
                  </a:cubicBezTo>
                  <a:cubicBezTo>
                    <a:pt x="49204" y="741483"/>
                    <a:pt x="56539" y="700587"/>
                    <a:pt x="45208" y="757238"/>
                  </a:cubicBezTo>
                  <a:cubicBezTo>
                    <a:pt x="43621" y="749300"/>
                    <a:pt x="45303" y="726949"/>
                    <a:pt x="40446" y="733425"/>
                  </a:cubicBezTo>
                  <a:cubicBezTo>
                    <a:pt x="31664" y="745134"/>
                    <a:pt x="33233" y="761836"/>
                    <a:pt x="30921" y="776288"/>
                  </a:cubicBezTo>
                  <a:cubicBezTo>
                    <a:pt x="26877" y="801564"/>
                    <a:pt x="25193" y="827174"/>
                    <a:pt x="21396" y="852488"/>
                  </a:cubicBezTo>
                  <a:cubicBezTo>
                    <a:pt x="20425" y="858961"/>
                    <a:pt x="15707" y="878018"/>
                    <a:pt x="16633" y="871538"/>
                  </a:cubicBezTo>
                  <a:lnTo>
                    <a:pt x="21396" y="838200"/>
                  </a:lnTo>
                  <a:cubicBezTo>
                    <a:pt x="26158" y="866775"/>
                    <a:pt x="33543" y="895035"/>
                    <a:pt x="35683" y="923925"/>
                  </a:cubicBezTo>
                  <a:cubicBezTo>
                    <a:pt x="36745" y="938261"/>
                    <a:pt x="30921" y="952412"/>
                    <a:pt x="30921" y="966788"/>
                  </a:cubicBezTo>
                  <a:cubicBezTo>
                    <a:pt x="30921" y="984322"/>
                    <a:pt x="34096" y="1001713"/>
                    <a:pt x="35683" y="1019175"/>
                  </a:cubicBezTo>
                  <a:cubicBezTo>
                    <a:pt x="38858" y="1098550"/>
                    <a:pt x="36435" y="1178347"/>
                    <a:pt x="45208" y="1257300"/>
                  </a:cubicBezTo>
                  <a:cubicBezTo>
                    <a:pt x="49244" y="1293623"/>
                    <a:pt x="49971" y="1184310"/>
                    <a:pt x="49971" y="1147763"/>
                  </a:cubicBezTo>
                  <a:cubicBezTo>
                    <a:pt x="49971" y="1128647"/>
                    <a:pt x="46796" y="1109663"/>
                    <a:pt x="45208" y="1090613"/>
                  </a:cubicBezTo>
                  <a:cubicBezTo>
                    <a:pt x="42033" y="1116013"/>
                    <a:pt x="49882" y="1188112"/>
                    <a:pt x="35683" y="1166813"/>
                  </a:cubicBezTo>
                  <a:cubicBezTo>
                    <a:pt x="10467" y="1128989"/>
                    <a:pt x="32324" y="1071287"/>
                    <a:pt x="7108" y="1033463"/>
                  </a:cubicBezTo>
                  <a:cubicBezTo>
                    <a:pt x="-12345" y="1004284"/>
                    <a:pt x="14010" y="1103267"/>
                    <a:pt x="16633" y="1138238"/>
                  </a:cubicBezTo>
                  <a:cubicBezTo>
                    <a:pt x="24633" y="1244906"/>
                    <a:pt x="8478" y="1194897"/>
                    <a:pt x="40446" y="1266825"/>
                  </a:cubicBezTo>
                  <a:cubicBezTo>
                    <a:pt x="42033" y="1203325"/>
                    <a:pt x="40336" y="1139658"/>
                    <a:pt x="45208" y="1076325"/>
                  </a:cubicBezTo>
                  <a:cubicBezTo>
                    <a:pt x="46917" y="1054109"/>
                    <a:pt x="52432" y="1120855"/>
                    <a:pt x="49971" y="1143000"/>
                  </a:cubicBezTo>
                  <a:cubicBezTo>
                    <a:pt x="49094" y="1150889"/>
                    <a:pt x="40446" y="1155700"/>
                    <a:pt x="35683" y="1162050"/>
                  </a:cubicBezTo>
                  <a:cubicBezTo>
                    <a:pt x="1699" y="1077093"/>
                    <a:pt x="28484" y="1152079"/>
                    <a:pt x="21396" y="942975"/>
                  </a:cubicBezTo>
                  <a:cubicBezTo>
                    <a:pt x="20426" y="914372"/>
                    <a:pt x="18221" y="885825"/>
                    <a:pt x="16633" y="857250"/>
                  </a:cubicBezTo>
                  <a:cubicBezTo>
                    <a:pt x="21396" y="836613"/>
                    <a:pt x="26326" y="816013"/>
                    <a:pt x="30921" y="795338"/>
                  </a:cubicBezTo>
                  <a:cubicBezTo>
                    <a:pt x="32677" y="787436"/>
                    <a:pt x="33927" y="779427"/>
                    <a:pt x="35683" y="771525"/>
                  </a:cubicBezTo>
                  <a:cubicBezTo>
                    <a:pt x="37103" y="765135"/>
                    <a:pt x="40446" y="752475"/>
                    <a:pt x="40446" y="752475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292B5474-38A5-A6FB-F082-70DA862BB3B7}"/>
                </a:ext>
              </a:extLst>
            </p:cNvPr>
            <p:cNvSpPr/>
            <p:nvPr/>
          </p:nvSpPr>
          <p:spPr bwMode="auto">
            <a:xfrm>
              <a:off x="6153063" y="2921841"/>
              <a:ext cx="290956" cy="1426322"/>
            </a:xfrm>
            <a:custGeom>
              <a:avLst/>
              <a:gdLst>
                <a:gd name="connsiteX0" fmla="*/ 28662 w 290956"/>
                <a:gd name="connsiteY0" fmla="*/ 173784 h 1426322"/>
                <a:gd name="connsiteX1" fmla="*/ 19137 w 290956"/>
                <a:gd name="connsiteY1" fmla="*/ 202359 h 1426322"/>
                <a:gd name="connsiteX2" fmla="*/ 14375 w 290956"/>
                <a:gd name="connsiteY2" fmla="*/ 188072 h 1426322"/>
                <a:gd name="connsiteX3" fmla="*/ 19137 w 290956"/>
                <a:gd name="connsiteY3" fmla="*/ 221409 h 1426322"/>
                <a:gd name="connsiteX4" fmla="*/ 23900 w 290956"/>
                <a:gd name="connsiteY4" fmla="*/ 197597 h 1426322"/>
                <a:gd name="connsiteX5" fmla="*/ 28662 w 290956"/>
                <a:gd name="connsiteY5" fmla="*/ 169022 h 1426322"/>
                <a:gd name="connsiteX6" fmla="*/ 38187 w 290956"/>
                <a:gd name="connsiteY6" fmla="*/ 216647 h 1426322"/>
                <a:gd name="connsiteX7" fmla="*/ 23900 w 290956"/>
                <a:gd name="connsiteY7" fmla="*/ 111872 h 1426322"/>
                <a:gd name="connsiteX8" fmla="*/ 19137 w 290956"/>
                <a:gd name="connsiteY8" fmla="*/ 26147 h 1426322"/>
                <a:gd name="connsiteX9" fmla="*/ 23900 w 290956"/>
                <a:gd name="connsiteY9" fmla="*/ 45197 h 1426322"/>
                <a:gd name="connsiteX10" fmla="*/ 28662 w 290956"/>
                <a:gd name="connsiteY10" fmla="*/ 59484 h 1426322"/>
                <a:gd name="connsiteX11" fmla="*/ 38187 w 290956"/>
                <a:gd name="connsiteY11" fmla="*/ 392859 h 1426322"/>
                <a:gd name="connsiteX12" fmla="*/ 33425 w 290956"/>
                <a:gd name="connsiteY12" fmla="*/ 511922 h 1426322"/>
                <a:gd name="connsiteX13" fmla="*/ 19137 w 290956"/>
                <a:gd name="connsiteY13" fmla="*/ 583359 h 1426322"/>
                <a:gd name="connsiteX14" fmla="*/ 33425 w 290956"/>
                <a:gd name="connsiteY14" fmla="*/ 545259 h 1426322"/>
                <a:gd name="connsiteX15" fmla="*/ 42950 w 290956"/>
                <a:gd name="connsiteY15" fmla="*/ 507159 h 1426322"/>
                <a:gd name="connsiteX16" fmla="*/ 47712 w 290956"/>
                <a:gd name="connsiteY16" fmla="*/ 573834 h 1426322"/>
                <a:gd name="connsiteX17" fmla="*/ 52475 w 290956"/>
                <a:gd name="connsiteY17" fmla="*/ 650034 h 1426322"/>
                <a:gd name="connsiteX18" fmla="*/ 71525 w 290956"/>
                <a:gd name="connsiteY18" fmla="*/ 688134 h 1426322"/>
                <a:gd name="connsiteX19" fmla="*/ 85812 w 290956"/>
                <a:gd name="connsiteY19" fmla="*/ 840534 h 1426322"/>
                <a:gd name="connsiteX20" fmla="*/ 66762 w 290956"/>
                <a:gd name="connsiteY20" fmla="*/ 816722 h 1426322"/>
                <a:gd name="connsiteX21" fmla="*/ 76287 w 290956"/>
                <a:gd name="connsiteY21" fmla="*/ 916734 h 1426322"/>
                <a:gd name="connsiteX22" fmla="*/ 114387 w 290956"/>
                <a:gd name="connsiteY22" fmla="*/ 1145334 h 1426322"/>
                <a:gd name="connsiteX23" fmla="*/ 128675 w 290956"/>
                <a:gd name="connsiteY23" fmla="*/ 1064372 h 1426322"/>
                <a:gd name="connsiteX24" fmla="*/ 147725 w 290956"/>
                <a:gd name="connsiteY24" fmla="*/ 1050084 h 1426322"/>
                <a:gd name="connsiteX25" fmla="*/ 214400 w 290956"/>
                <a:gd name="connsiteY25" fmla="*/ 1245347 h 1426322"/>
                <a:gd name="connsiteX26" fmla="*/ 238212 w 290956"/>
                <a:gd name="connsiteY26" fmla="*/ 1288209 h 1426322"/>
                <a:gd name="connsiteX27" fmla="*/ 171537 w 290956"/>
                <a:gd name="connsiteY27" fmla="*/ 1140572 h 1426322"/>
                <a:gd name="connsiteX28" fmla="*/ 252500 w 290956"/>
                <a:gd name="connsiteY28" fmla="*/ 1397747 h 1426322"/>
                <a:gd name="connsiteX29" fmla="*/ 281075 w 290956"/>
                <a:gd name="connsiteY29" fmla="*/ 1426322 h 1426322"/>
                <a:gd name="connsiteX30" fmla="*/ 166775 w 290956"/>
                <a:gd name="connsiteY30" fmla="*/ 1154859 h 1426322"/>
                <a:gd name="connsiteX31" fmla="*/ 147725 w 290956"/>
                <a:gd name="connsiteY31" fmla="*/ 1097709 h 1426322"/>
                <a:gd name="connsiteX32" fmla="*/ 276312 w 290956"/>
                <a:gd name="connsiteY32" fmla="*/ 1378697 h 1426322"/>
                <a:gd name="connsiteX33" fmla="*/ 290600 w 290956"/>
                <a:gd name="connsiteY33" fmla="*/ 1397747 h 1426322"/>
                <a:gd name="connsiteX34" fmla="*/ 223925 w 290956"/>
                <a:gd name="connsiteY34" fmla="*/ 1226297 h 1426322"/>
                <a:gd name="connsiteX35" fmla="*/ 157250 w 290956"/>
                <a:gd name="connsiteY35" fmla="*/ 1083422 h 1426322"/>
                <a:gd name="connsiteX36" fmla="*/ 223925 w 290956"/>
                <a:gd name="connsiteY36" fmla="*/ 1192959 h 1426322"/>
                <a:gd name="connsiteX37" fmla="*/ 242975 w 290956"/>
                <a:gd name="connsiteY37" fmla="*/ 1273922 h 1426322"/>
                <a:gd name="connsiteX38" fmla="*/ 209637 w 290956"/>
                <a:gd name="connsiteY38" fmla="*/ 1178672 h 1426322"/>
                <a:gd name="connsiteX39" fmla="*/ 147725 w 290956"/>
                <a:gd name="connsiteY39" fmla="*/ 1045322 h 1426322"/>
                <a:gd name="connsiteX40" fmla="*/ 109625 w 290956"/>
                <a:gd name="connsiteY40" fmla="*/ 926259 h 1426322"/>
                <a:gd name="connsiteX41" fmla="*/ 166775 w 290956"/>
                <a:gd name="connsiteY41" fmla="*/ 1069134 h 1426322"/>
                <a:gd name="connsiteX42" fmla="*/ 190587 w 290956"/>
                <a:gd name="connsiteY42" fmla="*/ 1159622 h 1426322"/>
                <a:gd name="connsiteX43" fmla="*/ 147725 w 290956"/>
                <a:gd name="connsiteY43" fmla="*/ 1073897 h 1426322"/>
                <a:gd name="connsiteX44" fmla="*/ 128675 w 290956"/>
                <a:gd name="connsiteY44" fmla="*/ 1045322 h 1426322"/>
                <a:gd name="connsiteX45" fmla="*/ 176300 w 290956"/>
                <a:gd name="connsiteY45" fmla="*/ 1178672 h 1426322"/>
                <a:gd name="connsiteX46" fmla="*/ 209637 w 290956"/>
                <a:gd name="connsiteY46" fmla="*/ 1231059 h 1426322"/>
                <a:gd name="connsiteX47" fmla="*/ 166775 w 290956"/>
                <a:gd name="connsiteY47" fmla="*/ 1078659 h 1426322"/>
                <a:gd name="connsiteX48" fmla="*/ 152487 w 290956"/>
                <a:gd name="connsiteY48" fmla="*/ 1054847 h 1426322"/>
                <a:gd name="connsiteX49" fmla="*/ 195350 w 290956"/>
                <a:gd name="connsiteY49" fmla="*/ 1192959 h 1426322"/>
                <a:gd name="connsiteX50" fmla="*/ 228687 w 290956"/>
                <a:gd name="connsiteY50" fmla="*/ 1288209 h 1426322"/>
                <a:gd name="connsiteX51" fmla="*/ 247737 w 290956"/>
                <a:gd name="connsiteY51" fmla="*/ 1326309 h 1426322"/>
                <a:gd name="connsiteX52" fmla="*/ 200112 w 290956"/>
                <a:gd name="connsiteY52" fmla="*/ 1202484 h 1426322"/>
                <a:gd name="connsiteX53" fmla="*/ 152487 w 290956"/>
                <a:gd name="connsiteY53" fmla="*/ 1107234 h 1426322"/>
                <a:gd name="connsiteX54" fmla="*/ 147725 w 290956"/>
                <a:gd name="connsiteY54" fmla="*/ 1140572 h 1426322"/>
                <a:gd name="connsiteX55" fmla="*/ 123912 w 290956"/>
                <a:gd name="connsiteY55" fmla="*/ 1054847 h 1426322"/>
                <a:gd name="connsiteX56" fmla="*/ 109625 w 290956"/>
                <a:gd name="connsiteY56" fmla="*/ 1021509 h 1426322"/>
                <a:gd name="connsiteX57" fmla="*/ 71525 w 290956"/>
                <a:gd name="connsiteY57" fmla="*/ 897684 h 1426322"/>
                <a:gd name="connsiteX58" fmla="*/ 52475 w 290956"/>
                <a:gd name="connsiteY58" fmla="*/ 792909 h 1426322"/>
                <a:gd name="connsiteX59" fmla="*/ 28662 w 290956"/>
                <a:gd name="connsiteY59" fmla="*/ 554784 h 1426322"/>
                <a:gd name="connsiteX60" fmla="*/ 14375 w 290956"/>
                <a:gd name="connsiteY60" fmla="*/ 483347 h 1426322"/>
                <a:gd name="connsiteX61" fmla="*/ 9612 w 290956"/>
                <a:gd name="connsiteY61" fmla="*/ 450009 h 1426322"/>
                <a:gd name="connsiteX62" fmla="*/ 4850 w 290956"/>
                <a:gd name="connsiteY62" fmla="*/ 369047 h 1426322"/>
                <a:gd name="connsiteX63" fmla="*/ 19137 w 290956"/>
                <a:gd name="connsiteY63" fmla="*/ 245222 h 1426322"/>
                <a:gd name="connsiteX64" fmla="*/ 28662 w 290956"/>
                <a:gd name="connsiteY64" fmla="*/ 211884 h 1426322"/>
                <a:gd name="connsiteX65" fmla="*/ 4850 w 290956"/>
                <a:gd name="connsiteY65" fmla="*/ 126159 h 1426322"/>
                <a:gd name="connsiteX66" fmla="*/ 87 w 290956"/>
                <a:gd name="connsiteY66" fmla="*/ 111872 h 1426322"/>
                <a:gd name="connsiteX67" fmla="*/ 33425 w 290956"/>
                <a:gd name="connsiteY67" fmla="*/ 335709 h 1426322"/>
                <a:gd name="connsiteX68" fmla="*/ 38187 w 290956"/>
                <a:gd name="connsiteY68" fmla="*/ 192834 h 1426322"/>
                <a:gd name="connsiteX69" fmla="*/ 33425 w 290956"/>
                <a:gd name="connsiteY69" fmla="*/ 130922 h 1426322"/>
                <a:gd name="connsiteX70" fmla="*/ 52475 w 290956"/>
                <a:gd name="connsiteY70" fmla="*/ 249984 h 142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0956" h="1426322">
                  <a:moveTo>
                    <a:pt x="28662" y="173784"/>
                  </a:moveTo>
                  <a:cubicBezTo>
                    <a:pt x="25487" y="183309"/>
                    <a:pt x="26236" y="195259"/>
                    <a:pt x="19137" y="202359"/>
                  </a:cubicBezTo>
                  <a:cubicBezTo>
                    <a:pt x="15588" y="205909"/>
                    <a:pt x="14375" y="183052"/>
                    <a:pt x="14375" y="188072"/>
                  </a:cubicBezTo>
                  <a:cubicBezTo>
                    <a:pt x="14375" y="199297"/>
                    <a:pt x="17550" y="210297"/>
                    <a:pt x="19137" y="221409"/>
                  </a:cubicBezTo>
                  <a:cubicBezTo>
                    <a:pt x="20725" y="213472"/>
                    <a:pt x="22452" y="205561"/>
                    <a:pt x="23900" y="197597"/>
                  </a:cubicBezTo>
                  <a:cubicBezTo>
                    <a:pt x="25627" y="188096"/>
                    <a:pt x="22868" y="161297"/>
                    <a:pt x="28662" y="169022"/>
                  </a:cubicBezTo>
                  <a:cubicBezTo>
                    <a:pt x="38375" y="181974"/>
                    <a:pt x="39531" y="232780"/>
                    <a:pt x="38187" y="216647"/>
                  </a:cubicBezTo>
                  <a:cubicBezTo>
                    <a:pt x="35260" y="181521"/>
                    <a:pt x="28662" y="146797"/>
                    <a:pt x="23900" y="111872"/>
                  </a:cubicBezTo>
                  <a:cubicBezTo>
                    <a:pt x="22312" y="83297"/>
                    <a:pt x="19137" y="54766"/>
                    <a:pt x="19137" y="26147"/>
                  </a:cubicBezTo>
                  <a:cubicBezTo>
                    <a:pt x="19137" y="19602"/>
                    <a:pt x="22102" y="38903"/>
                    <a:pt x="23900" y="45197"/>
                  </a:cubicBezTo>
                  <a:cubicBezTo>
                    <a:pt x="25279" y="50024"/>
                    <a:pt x="27075" y="54722"/>
                    <a:pt x="28662" y="59484"/>
                  </a:cubicBezTo>
                  <a:cubicBezTo>
                    <a:pt x="96685" y="-76557"/>
                    <a:pt x="45667" y="15107"/>
                    <a:pt x="38187" y="392859"/>
                  </a:cubicBezTo>
                  <a:cubicBezTo>
                    <a:pt x="37401" y="432571"/>
                    <a:pt x="37377" y="472400"/>
                    <a:pt x="33425" y="511922"/>
                  </a:cubicBezTo>
                  <a:cubicBezTo>
                    <a:pt x="31009" y="536085"/>
                    <a:pt x="19137" y="559075"/>
                    <a:pt x="19137" y="583359"/>
                  </a:cubicBezTo>
                  <a:cubicBezTo>
                    <a:pt x="19137" y="596923"/>
                    <a:pt x="29379" y="558205"/>
                    <a:pt x="33425" y="545259"/>
                  </a:cubicBezTo>
                  <a:cubicBezTo>
                    <a:pt x="37330" y="532764"/>
                    <a:pt x="39775" y="519859"/>
                    <a:pt x="42950" y="507159"/>
                  </a:cubicBezTo>
                  <a:cubicBezTo>
                    <a:pt x="44537" y="529384"/>
                    <a:pt x="46230" y="551602"/>
                    <a:pt x="47712" y="573834"/>
                  </a:cubicBezTo>
                  <a:cubicBezTo>
                    <a:pt x="49405" y="599227"/>
                    <a:pt x="47284" y="625119"/>
                    <a:pt x="52475" y="650034"/>
                  </a:cubicBezTo>
                  <a:cubicBezTo>
                    <a:pt x="55371" y="663935"/>
                    <a:pt x="65175" y="675434"/>
                    <a:pt x="71525" y="688134"/>
                  </a:cubicBezTo>
                  <a:cubicBezTo>
                    <a:pt x="98090" y="887375"/>
                    <a:pt x="64484" y="621926"/>
                    <a:pt x="85812" y="840534"/>
                  </a:cubicBezTo>
                  <a:cubicBezTo>
                    <a:pt x="98545" y="971051"/>
                    <a:pt x="118273" y="1030120"/>
                    <a:pt x="66762" y="816722"/>
                  </a:cubicBezTo>
                  <a:cubicBezTo>
                    <a:pt x="69937" y="850059"/>
                    <a:pt x="71711" y="883560"/>
                    <a:pt x="76287" y="916734"/>
                  </a:cubicBezTo>
                  <a:cubicBezTo>
                    <a:pt x="88256" y="1003509"/>
                    <a:pt x="100018" y="1066304"/>
                    <a:pt x="114387" y="1145334"/>
                  </a:cubicBezTo>
                  <a:cubicBezTo>
                    <a:pt x="119150" y="1118347"/>
                    <a:pt x="119622" y="1090238"/>
                    <a:pt x="128675" y="1064372"/>
                  </a:cubicBezTo>
                  <a:cubicBezTo>
                    <a:pt x="131297" y="1056880"/>
                    <a:pt x="143399" y="1043429"/>
                    <a:pt x="147725" y="1050084"/>
                  </a:cubicBezTo>
                  <a:cubicBezTo>
                    <a:pt x="189538" y="1114413"/>
                    <a:pt x="189060" y="1176930"/>
                    <a:pt x="214400" y="1245347"/>
                  </a:cubicBezTo>
                  <a:cubicBezTo>
                    <a:pt x="220077" y="1260674"/>
                    <a:pt x="241224" y="1304273"/>
                    <a:pt x="238212" y="1288209"/>
                  </a:cubicBezTo>
                  <a:cubicBezTo>
                    <a:pt x="217514" y="1177825"/>
                    <a:pt x="222624" y="1191659"/>
                    <a:pt x="171537" y="1140572"/>
                  </a:cubicBezTo>
                  <a:cubicBezTo>
                    <a:pt x="192901" y="1223655"/>
                    <a:pt x="209051" y="1320159"/>
                    <a:pt x="252500" y="1397747"/>
                  </a:cubicBezTo>
                  <a:cubicBezTo>
                    <a:pt x="259082" y="1409500"/>
                    <a:pt x="271550" y="1416797"/>
                    <a:pt x="281075" y="1426322"/>
                  </a:cubicBezTo>
                  <a:cubicBezTo>
                    <a:pt x="242975" y="1335834"/>
                    <a:pt x="197823" y="1248002"/>
                    <a:pt x="166775" y="1154859"/>
                  </a:cubicBezTo>
                  <a:cubicBezTo>
                    <a:pt x="160425" y="1135809"/>
                    <a:pt x="138899" y="1079672"/>
                    <a:pt x="147725" y="1097709"/>
                  </a:cubicBezTo>
                  <a:cubicBezTo>
                    <a:pt x="193001" y="1190229"/>
                    <a:pt x="214508" y="1296295"/>
                    <a:pt x="276312" y="1378697"/>
                  </a:cubicBezTo>
                  <a:cubicBezTo>
                    <a:pt x="281075" y="1385047"/>
                    <a:pt x="293180" y="1405253"/>
                    <a:pt x="290600" y="1397747"/>
                  </a:cubicBezTo>
                  <a:cubicBezTo>
                    <a:pt x="270666" y="1339758"/>
                    <a:pt x="247873" y="1282747"/>
                    <a:pt x="223925" y="1226297"/>
                  </a:cubicBezTo>
                  <a:cubicBezTo>
                    <a:pt x="203399" y="1177915"/>
                    <a:pt x="157250" y="1135978"/>
                    <a:pt x="157250" y="1083422"/>
                  </a:cubicBezTo>
                  <a:cubicBezTo>
                    <a:pt x="157250" y="1040677"/>
                    <a:pt x="223925" y="1192959"/>
                    <a:pt x="223925" y="1192959"/>
                  </a:cubicBezTo>
                  <a:cubicBezTo>
                    <a:pt x="230275" y="1219947"/>
                    <a:pt x="262580" y="1293526"/>
                    <a:pt x="242975" y="1273922"/>
                  </a:cubicBezTo>
                  <a:cubicBezTo>
                    <a:pt x="219188" y="1250137"/>
                    <a:pt x="222575" y="1209723"/>
                    <a:pt x="209637" y="1178672"/>
                  </a:cubicBezTo>
                  <a:cubicBezTo>
                    <a:pt x="190788" y="1133435"/>
                    <a:pt x="165777" y="1090883"/>
                    <a:pt x="147725" y="1045322"/>
                  </a:cubicBezTo>
                  <a:cubicBezTo>
                    <a:pt x="132375" y="1006582"/>
                    <a:pt x="83594" y="893720"/>
                    <a:pt x="109625" y="926259"/>
                  </a:cubicBezTo>
                  <a:cubicBezTo>
                    <a:pt x="141668" y="966312"/>
                    <a:pt x="149962" y="1020674"/>
                    <a:pt x="166775" y="1069134"/>
                  </a:cubicBezTo>
                  <a:cubicBezTo>
                    <a:pt x="176998" y="1098601"/>
                    <a:pt x="220845" y="1152057"/>
                    <a:pt x="190587" y="1159622"/>
                  </a:cubicBezTo>
                  <a:cubicBezTo>
                    <a:pt x="159593" y="1167371"/>
                    <a:pt x="165446" y="1100479"/>
                    <a:pt x="147725" y="1073897"/>
                  </a:cubicBezTo>
                  <a:lnTo>
                    <a:pt x="128675" y="1045322"/>
                  </a:lnTo>
                  <a:cubicBezTo>
                    <a:pt x="141385" y="1096168"/>
                    <a:pt x="143075" y="1105991"/>
                    <a:pt x="176300" y="1178672"/>
                  </a:cubicBezTo>
                  <a:cubicBezTo>
                    <a:pt x="184906" y="1197497"/>
                    <a:pt x="198525" y="1213597"/>
                    <a:pt x="209637" y="1231059"/>
                  </a:cubicBezTo>
                  <a:cubicBezTo>
                    <a:pt x="195350" y="1180259"/>
                    <a:pt x="183055" y="1128856"/>
                    <a:pt x="166775" y="1078659"/>
                  </a:cubicBezTo>
                  <a:cubicBezTo>
                    <a:pt x="163919" y="1069854"/>
                    <a:pt x="150242" y="1045867"/>
                    <a:pt x="152487" y="1054847"/>
                  </a:cubicBezTo>
                  <a:cubicBezTo>
                    <a:pt x="164178" y="1101611"/>
                    <a:pt x="180388" y="1147137"/>
                    <a:pt x="195350" y="1192959"/>
                  </a:cubicBezTo>
                  <a:cubicBezTo>
                    <a:pt x="205791" y="1224936"/>
                    <a:pt x="216387" y="1256900"/>
                    <a:pt x="228687" y="1288209"/>
                  </a:cubicBezTo>
                  <a:cubicBezTo>
                    <a:pt x="233879" y="1301425"/>
                    <a:pt x="252227" y="1339779"/>
                    <a:pt x="247737" y="1326309"/>
                  </a:cubicBezTo>
                  <a:cubicBezTo>
                    <a:pt x="233753" y="1284356"/>
                    <a:pt x="216704" y="1243476"/>
                    <a:pt x="200112" y="1202484"/>
                  </a:cubicBezTo>
                  <a:cubicBezTo>
                    <a:pt x="169529" y="1126926"/>
                    <a:pt x="181711" y="1146198"/>
                    <a:pt x="152487" y="1107234"/>
                  </a:cubicBezTo>
                  <a:cubicBezTo>
                    <a:pt x="177030" y="1205406"/>
                    <a:pt x="227485" y="1385549"/>
                    <a:pt x="147725" y="1140572"/>
                  </a:cubicBezTo>
                  <a:cubicBezTo>
                    <a:pt x="138544" y="1112372"/>
                    <a:pt x="132951" y="1083093"/>
                    <a:pt x="123912" y="1054847"/>
                  </a:cubicBezTo>
                  <a:cubicBezTo>
                    <a:pt x="120227" y="1043332"/>
                    <a:pt x="113805" y="1032854"/>
                    <a:pt x="109625" y="1021509"/>
                  </a:cubicBezTo>
                  <a:cubicBezTo>
                    <a:pt x="92850" y="975975"/>
                    <a:pt x="85059" y="945055"/>
                    <a:pt x="71525" y="897684"/>
                  </a:cubicBezTo>
                  <a:cubicBezTo>
                    <a:pt x="59992" y="793896"/>
                    <a:pt x="76523" y="927580"/>
                    <a:pt x="52475" y="792909"/>
                  </a:cubicBezTo>
                  <a:cubicBezTo>
                    <a:pt x="38740" y="715992"/>
                    <a:pt x="37665" y="629809"/>
                    <a:pt x="28662" y="554784"/>
                  </a:cubicBezTo>
                  <a:cubicBezTo>
                    <a:pt x="25769" y="530673"/>
                    <a:pt x="18719" y="507239"/>
                    <a:pt x="14375" y="483347"/>
                  </a:cubicBezTo>
                  <a:cubicBezTo>
                    <a:pt x="12367" y="472303"/>
                    <a:pt x="11200" y="461122"/>
                    <a:pt x="9612" y="450009"/>
                  </a:cubicBezTo>
                  <a:cubicBezTo>
                    <a:pt x="8025" y="423022"/>
                    <a:pt x="4120" y="396071"/>
                    <a:pt x="4850" y="369047"/>
                  </a:cubicBezTo>
                  <a:cubicBezTo>
                    <a:pt x="4981" y="364187"/>
                    <a:pt x="12263" y="275009"/>
                    <a:pt x="19137" y="245222"/>
                  </a:cubicBezTo>
                  <a:cubicBezTo>
                    <a:pt x="21736" y="233961"/>
                    <a:pt x="25487" y="222997"/>
                    <a:pt x="28662" y="211884"/>
                  </a:cubicBezTo>
                  <a:cubicBezTo>
                    <a:pt x="20725" y="183309"/>
                    <a:pt x="12997" y="154675"/>
                    <a:pt x="4850" y="126159"/>
                  </a:cubicBezTo>
                  <a:cubicBezTo>
                    <a:pt x="3471" y="121332"/>
                    <a:pt x="-649" y="106906"/>
                    <a:pt x="87" y="111872"/>
                  </a:cubicBezTo>
                  <a:cubicBezTo>
                    <a:pt x="40491" y="384597"/>
                    <a:pt x="11436" y="148800"/>
                    <a:pt x="33425" y="335709"/>
                  </a:cubicBezTo>
                  <a:cubicBezTo>
                    <a:pt x="35012" y="288084"/>
                    <a:pt x="38187" y="240485"/>
                    <a:pt x="38187" y="192834"/>
                  </a:cubicBezTo>
                  <a:cubicBezTo>
                    <a:pt x="38187" y="172136"/>
                    <a:pt x="28935" y="110717"/>
                    <a:pt x="33425" y="130922"/>
                  </a:cubicBezTo>
                  <a:cubicBezTo>
                    <a:pt x="76651" y="325442"/>
                    <a:pt x="32539" y="190185"/>
                    <a:pt x="52475" y="249984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6DEE3FD8-0726-1B37-0C04-72AF9E21C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4EA3641-CE86-F680-E044-81FE9EFE3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858" y="5470760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</p:spTree>
    <p:extLst>
      <p:ext uri="{BB962C8B-B14F-4D97-AF65-F5344CB8AC3E}">
        <p14:creationId xmlns:p14="http://schemas.microsoft.com/office/powerpoint/2010/main" val="65250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BC6BA2-710A-C38B-1A92-075AC8AD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E0DB0-AF21-680A-D910-F2F2478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6" y="1359001"/>
            <a:ext cx="4438650" cy="4139998"/>
          </a:xfrm>
        </p:spPr>
        <p:txBody>
          <a:bodyPr/>
          <a:lstStyle/>
          <a:p>
            <a:r>
              <a:rPr lang="cs-CZ" sz="2400" dirty="0"/>
              <a:t>Další podoby </a:t>
            </a:r>
            <a:r>
              <a:rPr lang="cs-CZ" sz="2400" i="1" dirty="0" err="1"/>
              <a:t>self</a:t>
            </a:r>
            <a:r>
              <a:rPr lang="cs-CZ" sz="2400" dirty="0"/>
              <a:t>:</a:t>
            </a: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Actual</a:t>
            </a:r>
            <a:r>
              <a:rPr lang="cs-CZ" sz="1600" i="1" dirty="0">
                <a:solidFill>
                  <a:schemeClr val="accent6"/>
                </a:solidFill>
              </a:rPr>
              <a:t> / </a:t>
            </a:r>
            <a:r>
              <a:rPr lang="cs-CZ" sz="1600" i="1" dirty="0" err="1">
                <a:solidFill>
                  <a:schemeClr val="accent6"/>
                </a:solidFill>
              </a:rPr>
              <a:t>real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dirty="0"/>
              <a:t> – aktuální (byť dočasné) já</a:t>
            </a:r>
            <a:endParaRPr lang="cs-CZ" sz="1600" i="1" dirty="0">
              <a:solidFill>
                <a:schemeClr val="accent6"/>
              </a:solidFill>
            </a:endParaRP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Ideal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dirty="0"/>
              <a:t>– jací chceme být</a:t>
            </a: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Ought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dirty="0"/>
              <a:t>– jací si myslíme, že bychom měli být podle ostatních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78530EF-AF59-F53F-292B-AE64F1BE9C5F}"/>
              </a:ext>
            </a:extLst>
          </p:cNvPr>
          <p:cNvGrpSpPr/>
          <p:nvPr/>
        </p:nvGrpSpPr>
        <p:grpSpPr>
          <a:xfrm>
            <a:off x="8734424" y="1448901"/>
            <a:ext cx="3219452" cy="3960198"/>
            <a:chOff x="8724899" y="668277"/>
            <a:chExt cx="3219452" cy="3960198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2106505E-88AB-2093-872D-A568C4DE2E0B}"/>
                </a:ext>
              </a:extLst>
            </p:cNvPr>
            <p:cNvGrpSpPr/>
            <p:nvPr/>
          </p:nvGrpSpPr>
          <p:grpSpPr>
            <a:xfrm>
              <a:off x="8724899" y="668277"/>
              <a:ext cx="3219452" cy="3960198"/>
              <a:chOff x="8724899" y="668277"/>
              <a:chExt cx="3219452" cy="3960198"/>
            </a:xfrm>
          </p:grpSpPr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BAA844A0-5591-437D-7F51-75AF57F0E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8724899" y="668277"/>
                <a:ext cx="3219452" cy="3960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Vývojový diagram: postup 16">
                <a:extLst>
                  <a:ext uri="{FF2B5EF4-FFF2-40B4-BE49-F238E27FC236}">
                    <a16:creationId xmlns:a16="http://schemas.microsoft.com/office/drawing/2014/main" id="{7ACD780D-A392-3E6B-E907-D19A5D1E6FB6}"/>
                  </a:ext>
                </a:extLst>
              </p:cNvPr>
              <p:cNvSpPr/>
              <p:nvPr/>
            </p:nvSpPr>
            <p:spPr bwMode="auto">
              <a:xfrm>
                <a:off x="9005555" y="708513"/>
                <a:ext cx="781050" cy="279299"/>
              </a:xfrm>
              <a:prstGeom prst="flowChartProcess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Actual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1EE7044A-C4FE-D919-AB32-159BBD4973DA}"/>
                </a:ext>
              </a:extLst>
            </p:cNvPr>
            <p:cNvGrpSpPr/>
            <p:nvPr/>
          </p:nvGrpSpPr>
          <p:grpSpPr>
            <a:xfrm>
              <a:off x="10100937" y="708513"/>
              <a:ext cx="1843414" cy="282513"/>
              <a:chOff x="10100937" y="708513"/>
              <a:chExt cx="1843414" cy="282513"/>
            </a:xfrm>
          </p:grpSpPr>
          <p:sp>
            <p:nvSpPr>
              <p:cNvPr id="14" name="Vývojový diagram: postup 13">
                <a:extLst>
                  <a:ext uri="{FF2B5EF4-FFF2-40B4-BE49-F238E27FC236}">
                    <a16:creationId xmlns:a16="http://schemas.microsoft.com/office/drawing/2014/main" id="{9F9E3806-906B-4626-D708-48D15BAED4C2}"/>
                  </a:ext>
                </a:extLst>
              </p:cNvPr>
              <p:cNvSpPr/>
              <p:nvPr/>
            </p:nvSpPr>
            <p:spPr bwMode="auto">
              <a:xfrm>
                <a:off x="10100937" y="708513"/>
                <a:ext cx="781050" cy="279299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Ideal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Vývojový diagram: postup 14">
                <a:extLst>
                  <a:ext uri="{FF2B5EF4-FFF2-40B4-BE49-F238E27FC236}">
                    <a16:creationId xmlns:a16="http://schemas.microsoft.com/office/drawing/2014/main" id="{AFD469BA-5D64-EA84-33D0-0B72C6A0F647}"/>
                  </a:ext>
                </a:extLst>
              </p:cNvPr>
              <p:cNvSpPr/>
              <p:nvPr/>
            </p:nvSpPr>
            <p:spPr bwMode="auto">
              <a:xfrm>
                <a:off x="11163301" y="711727"/>
                <a:ext cx="781050" cy="279299"/>
              </a:xfrm>
              <a:prstGeom prst="flowChartProcess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Ought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0F136BC1-DF19-48D7-B9D7-FD8850C53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74" y="2190750"/>
            <a:ext cx="2971801" cy="29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BC6BA2-710A-C38B-1A92-075AC8AD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E0DB0-AF21-680A-D910-F2F2478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6" y="1359001"/>
            <a:ext cx="4438650" cy="4139998"/>
          </a:xfrm>
        </p:spPr>
        <p:txBody>
          <a:bodyPr/>
          <a:lstStyle/>
          <a:p>
            <a:r>
              <a:rPr lang="cs-CZ" sz="2400" dirty="0"/>
              <a:t>Další podoby </a:t>
            </a:r>
            <a:r>
              <a:rPr lang="cs-CZ" sz="2400" i="1" dirty="0" err="1"/>
              <a:t>self</a:t>
            </a:r>
            <a:r>
              <a:rPr lang="cs-CZ" sz="2400" dirty="0"/>
              <a:t>:</a:t>
            </a: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Actual</a:t>
            </a:r>
            <a:r>
              <a:rPr lang="cs-CZ" sz="1600" i="1" dirty="0">
                <a:solidFill>
                  <a:schemeClr val="accent6"/>
                </a:solidFill>
              </a:rPr>
              <a:t> / </a:t>
            </a:r>
            <a:r>
              <a:rPr lang="cs-CZ" sz="1600" i="1" dirty="0" err="1">
                <a:solidFill>
                  <a:schemeClr val="accent6"/>
                </a:solidFill>
              </a:rPr>
              <a:t>real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dirty="0"/>
              <a:t> – aktuální (byť dočasné) já</a:t>
            </a:r>
            <a:endParaRPr lang="cs-CZ" sz="1600" i="1" dirty="0">
              <a:solidFill>
                <a:schemeClr val="accent6"/>
              </a:solidFill>
            </a:endParaRP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Ideal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dirty="0"/>
              <a:t>– jací chceme být</a:t>
            </a:r>
          </a:p>
          <a:p>
            <a:pPr lvl="1"/>
            <a:r>
              <a:rPr lang="cs-CZ" sz="1600" i="1" dirty="0" err="1">
                <a:solidFill>
                  <a:schemeClr val="accent6"/>
                </a:solidFill>
              </a:rPr>
              <a:t>Ought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</a:rPr>
              <a:t>self</a:t>
            </a:r>
            <a:r>
              <a:rPr lang="cs-CZ" sz="1600" i="1" dirty="0">
                <a:solidFill>
                  <a:schemeClr val="accent6"/>
                </a:solidFill>
              </a:rPr>
              <a:t> </a:t>
            </a:r>
            <a:r>
              <a:rPr lang="cs-CZ" sz="1600" dirty="0"/>
              <a:t>– jací si myslíme, že bychom měli být podle ostatních</a:t>
            </a:r>
          </a:p>
          <a:p>
            <a:r>
              <a:rPr lang="cs-CZ" sz="2400" b="1" dirty="0" err="1">
                <a:solidFill>
                  <a:schemeClr val="accent1"/>
                </a:solidFill>
              </a:rPr>
              <a:t>Sebediskrepanční</a:t>
            </a:r>
            <a:r>
              <a:rPr lang="cs-CZ" sz="2400" b="1" dirty="0">
                <a:solidFill>
                  <a:schemeClr val="accent1"/>
                </a:solidFill>
              </a:rPr>
              <a:t> teorie </a:t>
            </a:r>
            <a:r>
              <a:rPr lang="cs-CZ" sz="1800" dirty="0"/>
              <a:t>(</a:t>
            </a:r>
            <a:r>
              <a:rPr lang="cs-CZ" sz="1800" dirty="0" err="1"/>
              <a:t>Higgins</a:t>
            </a:r>
            <a:r>
              <a:rPr lang="cs-CZ" sz="1800" dirty="0"/>
              <a:t>, 1987)</a:t>
            </a:r>
          </a:p>
          <a:p>
            <a:pPr lvl="1"/>
            <a:r>
              <a:rPr lang="cs-CZ" sz="1600" dirty="0"/>
              <a:t>Rozdíl mezi </a:t>
            </a:r>
            <a:r>
              <a:rPr lang="cs-CZ" sz="1600" i="1" dirty="0" err="1"/>
              <a:t>actual</a:t>
            </a:r>
            <a:r>
              <a:rPr lang="cs-CZ" sz="1600" dirty="0"/>
              <a:t> a </a:t>
            </a:r>
            <a:r>
              <a:rPr lang="cs-CZ" sz="1600" i="1" dirty="0" err="1"/>
              <a:t>ideal</a:t>
            </a:r>
            <a:r>
              <a:rPr lang="cs-CZ" sz="1600" dirty="0"/>
              <a:t> </a:t>
            </a:r>
            <a:r>
              <a:rPr lang="cs-CZ" sz="1600" dirty="0" err="1"/>
              <a:t>self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 negativní afekt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Rozdíl mezi </a:t>
            </a:r>
            <a:r>
              <a:rPr lang="cs-CZ" sz="1600" i="1" dirty="0" err="1">
                <a:sym typeface="Wingdings" panose="05000000000000000000" pitchFamily="2" charset="2"/>
              </a:rPr>
              <a:t>actual</a:t>
            </a:r>
            <a:r>
              <a:rPr lang="cs-CZ" sz="1600" dirty="0">
                <a:sym typeface="Wingdings" panose="05000000000000000000" pitchFamily="2" charset="2"/>
              </a:rPr>
              <a:t> a </a:t>
            </a:r>
            <a:r>
              <a:rPr lang="cs-CZ" sz="1600" i="1" dirty="0" err="1">
                <a:sym typeface="Wingdings" panose="05000000000000000000" pitchFamily="2" charset="2"/>
              </a:rPr>
              <a:t>ought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self</a:t>
            </a:r>
            <a:r>
              <a:rPr lang="cs-CZ" sz="1600" dirty="0">
                <a:sym typeface="Wingdings" panose="05000000000000000000" pitchFamily="2" charset="2"/>
              </a:rPr>
              <a:t>  sociální úzkostnost</a:t>
            </a:r>
          </a:p>
          <a:p>
            <a:r>
              <a:rPr lang="cs-CZ" sz="1600" i="1" dirty="0" err="1">
                <a:solidFill>
                  <a:schemeClr val="accent6"/>
                </a:solidFill>
                <a:sym typeface="Wingdings" panose="05000000000000000000" pitchFamily="2" charset="2"/>
              </a:rPr>
              <a:t>Future</a:t>
            </a:r>
            <a:r>
              <a:rPr lang="cs-CZ" sz="1600" i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>
                <a:solidFill>
                  <a:schemeClr val="accent6"/>
                </a:solidFill>
                <a:sym typeface="Wingdings" panose="05000000000000000000" pitchFamily="2" charset="2"/>
              </a:rPr>
              <a:t>selves</a:t>
            </a:r>
            <a:r>
              <a:rPr lang="cs-CZ" sz="1600" i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cs-CZ" sz="1600" dirty="0">
                <a:sym typeface="Wingdings" panose="05000000000000000000" pitchFamily="2" charset="2"/>
              </a:rPr>
              <a:t>– motivační faktor, ovlivňuje naše jednání</a:t>
            </a:r>
            <a:endParaRPr lang="cs-CZ" sz="1600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D3C59074-B69A-E88B-36D9-3BDA4ABA8CEB}"/>
              </a:ext>
            </a:extLst>
          </p:cNvPr>
          <p:cNvGrpSpPr/>
          <p:nvPr/>
        </p:nvGrpSpPr>
        <p:grpSpPr>
          <a:xfrm>
            <a:off x="8734424" y="1448901"/>
            <a:ext cx="3219452" cy="3960198"/>
            <a:chOff x="8724899" y="668277"/>
            <a:chExt cx="3219452" cy="396019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264C4CAC-BB04-6697-A6AE-DC2FD31D88F2}"/>
                </a:ext>
              </a:extLst>
            </p:cNvPr>
            <p:cNvGrpSpPr/>
            <p:nvPr/>
          </p:nvGrpSpPr>
          <p:grpSpPr>
            <a:xfrm>
              <a:off x="8724899" y="668277"/>
              <a:ext cx="3219452" cy="3960198"/>
              <a:chOff x="8724899" y="668277"/>
              <a:chExt cx="3219452" cy="3960198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4B0C498D-EB0F-5493-EC76-29A23C65E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8724899" y="668277"/>
                <a:ext cx="3219452" cy="3960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Vývojový diagram: postup 1">
                <a:extLst>
                  <a:ext uri="{FF2B5EF4-FFF2-40B4-BE49-F238E27FC236}">
                    <a16:creationId xmlns:a16="http://schemas.microsoft.com/office/drawing/2014/main" id="{F38BE2E6-ECDF-B0CE-EF80-D75E297EE7C4}"/>
                  </a:ext>
                </a:extLst>
              </p:cNvPr>
              <p:cNvSpPr/>
              <p:nvPr/>
            </p:nvSpPr>
            <p:spPr bwMode="auto">
              <a:xfrm>
                <a:off x="9005555" y="708513"/>
                <a:ext cx="781050" cy="279299"/>
              </a:xfrm>
              <a:prstGeom prst="flowChartProcess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Actual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4BE1FBB-C27F-4F9E-9468-0AB2B051DB32}"/>
                </a:ext>
              </a:extLst>
            </p:cNvPr>
            <p:cNvGrpSpPr/>
            <p:nvPr/>
          </p:nvGrpSpPr>
          <p:grpSpPr>
            <a:xfrm>
              <a:off x="10100937" y="708513"/>
              <a:ext cx="1843414" cy="282513"/>
              <a:chOff x="10100937" y="708513"/>
              <a:chExt cx="1843414" cy="282513"/>
            </a:xfrm>
          </p:grpSpPr>
          <p:sp>
            <p:nvSpPr>
              <p:cNvPr id="3" name="Vývojový diagram: postup 2">
                <a:extLst>
                  <a:ext uri="{FF2B5EF4-FFF2-40B4-BE49-F238E27FC236}">
                    <a16:creationId xmlns:a16="http://schemas.microsoft.com/office/drawing/2014/main" id="{E089B9C5-9F61-017E-20C3-98D9AEEF91C7}"/>
                  </a:ext>
                </a:extLst>
              </p:cNvPr>
              <p:cNvSpPr/>
              <p:nvPr/>
            </p:nvSpPr>
            <p:spPr bwMode="auto">
              <a:xfrm>
                <a:off x="10100937" y="708513"/>
                <a:ext cx="781050" cy="279299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Ideal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" name="Vývojový diagram: postup 5">
                <a:extLst>
                  <a:ext uri="{FF2B5EF4-FFF2-40B4-BE49-F238E27FC236}">
                    <a16:creationId xmlns:a16="http://schemas.microsoft.com/office/drawing/2014/main" id="{F8ED7AA4-1A49-E833-B084-6A10C89A25A6}"/>
                  </a:ext>
                </a:extLst>
              </p:cNvPr>
              <p:cNvSpPr/>
              <p:nvPr/>
            </p:nvSpPr>
            <p:spPr bwMode="auto">
              <a:xfrm>
                <a:off x="11163301" y="711727"/>
                <a:ext cx="781050" cy="279299"/>
              </a:xfrm>
              <a:prstGeom prst="flowChartProcess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Ought</a:t>
                </a:r>
                <a:r>
                  <a:rPr kumimoji="0" lang="cs-CZ" sz="11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cs-CZ" sz="11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rPr>
                  <a:t>self</a:t>
                </a:r>
                <a:endParaRPr kumimoji="0" lang="cs-CZ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F5492-B336-4C32-BEB4-4DD3A40B85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74" y="2190750"/>
            <a:ext cx="2971801" cy="29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BC6BA2-710A-C38B-1A92-075AC8AD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E0DB0-AF21-680A-D910-F2F2478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1876"/>
            <a:ext cx="6757126" cy="4139998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Teorie objektivního sebeuvědomění </a:t>
            </a:r>
            <a:r>
              <a:rPr lang="cs-CZ" sz="2400" dirty="0"/>
              <a:t>– </a:t>
            </a:r>
            <a:r>
              <a:rPr lang="cs-CZ" sz="2400" i="1" dirty="0" err="1"/>
              <a:t>theory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objective</a:t>
            </a:r>
            <a:r>
              <a:rPr lang="cs-CZ" sz="2400" i="1" dirty="0"/>
              <a:t> </a:t>
            </a:r>
            <a:r>
              <a:rPr lang="cs-CZ" sz="2400" i="1" dirty="0" err="1"/>
              <a:t>self-awareness</a:t>
            </a:r>
            <a:r>
              <a:rPr lang="cs-CZ" sz="2400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Duval</a:t>
            </a:r>
            <a:r>
              <a:rPr lang="cs-CZ" sz="1800" dirty="0"/>
              <a:t> &amp; </a:t>
            </a:r>
            <a:r>
              <a:rPr lang="cs-CZ" sz="1800" dirty="0" err="1"/>
              <a:t>Wicklund</a:t>
            </a:r>
            <a:r>
              <a:rPr lang="cs-CZ" sz="1800" dirty="0"/>
              <a:t>, 1972)</a:t>
            </a:r>
            <a:endParaRPr lang="cs-CZ" sz="2400" dirty="0"/>
          </a:p>
          <a:p>
            <a:pPr lvl="1"/>
            <a:endParaRPr lang="cs-CZ" b="1" dirty="0">
              <a:solidFill>
                <a:schemeClr val="accent6"/>
              </a:solidFill>
            </a:endParaRPr>
          </a:p>
          <a:p>
            <a:pPr lvl="1"/>
            <a:r>
              <a:rPr lang="cs-CZ" b="1" dirty="0">
                <a:solidFill>
                  <a:schemeClr val="accent6"/>
                </a:solidFill>
              </a:rPr>
              <a:t>Subjektivní sebeuvědomění </a:t>
            </a:r>
            <a:r>
              <a:rPr lang="cs-CZ" dirty="0"/>
              <a:t>– pozornost zaměřená ven, naše já není v centru vnímání, „běžný stav“</a:t>
            </a:r>
          </a:p>
        </p:txBody>
      </p:sp>
      <p:pic>
        <p:nvPicPr>
          <p:cNvPr id="3074" name="Picture 2" descr="Tip to remember my man Carl Rogers : r/Mcat">
            <a:extLst>
              <a:ext uri="{FF2B5EF4-FFF2-40B4-BE49-F238E27FC236}">
                <a16:creationId xmlns:a16="http://schemas.microsoft.com/office/drawing/2014/main" id="{90DD3DAE-307B-6EA3-87EC-75D533D2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58453"/>
            <a:ext cx="4201636" cy="2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658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17fa241-dc0d-4a19-bd23-9d6e79d0e5eb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9245</TotalTime>
  <Words>3672</Words>
  <Application>Microsoft Office PowerPoint</Application>
  <PresentationFormat>Širokoúhlá obrazovka</PresentationFormat>
  <Paragraphs>460</Paragraphs>
  <Slides>65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1" baseType="lpstr">
      <vt:lpstr>Arial</vt:lpstr>
      <vt:lpstr>Calibri</vt:lpstr>
      <vt:lpstr>Open Sans Light</vt:lpstr>
      <vt:lpstr>Tahoma</vt:lpstr>
      <vt:lpstr>Wingdings</vt:lpstr>
      <vt:lpstr>Presentation_MU_EN</vt:lpstr>
      <vt:lpstr>Média a identita: Fanouškovství  a identifikace</vt:lpstr>
      <vt:lpstr>Identita - opakování</vt:lpstr>
      <vt:lpstr>Identita - opakování</vt:lpstr>
      <vt:lpstr>Prezentace aplikace PowerPoint</vt:lpstr>
      <vt:lpstr>Identita</vt:lpstr>
      <vt:lpstr>Identita</vt:lpstr>
      <vt:lpstr>Identita</vt:lpstr>
      <vt:lpstr>Identita</vt:lpstr>
      <vt:lpstr>Identita</vt:lpstr>
      <vt:lpstr>Identita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Identita a sociální sítě</vt:lpstr>
      <vt:lpstr>Sociální srovnávání</vt:lpstr>
      <vt:lpstr>Sociální srovnávání</vt:lpstr>
      <vt:lpstr>Sociální srovnávání</vt:lpstr>
      <vt:lpstr>Sociální srovnávání</vt:lpstr>
      <vt:lpstr>Sociální srovnávání</vt:lpstr>
      <vt:lpstr>Sociální srovnávání</vt:lpstr>
      <vt:lpstr>Prezentace aplikace PowerPoint</vt:lpstr>
      <vt:lpstr>Vliv médií na identitu</vt:lpstr>
      <vt:lpstr>Vliv médií na identitu</vt:lpstr>
      <vt:lpstr>Vliv médií na identitu</vt:lpstr>
      <vt:lpstr>Vliv médií na identitu</vt:lpstr>
      <vt:lpstr>Média a identifikace</vt:lpstr>
      <vt:lpstr>Média a identifikace</vt:lpstr>
      <vt:lpstr>Média a identifikace</vt:lpstr>
      <vt:lpstr>Média a identifikace</vt:lpstr>
      <vt:lpstr>Parasociální vztahy</vt:lpstr>
      <vt:lpstr>Parasociální vztahy</vt:lpstr>
      <vt:lpstr>Parasociální vztahy</vt:lpstr>
      <vt:lpstr>Celebrity worship</vt:lpstr>
      <vt:lpstr>Celebrity worship</vt:lpstr>
      <vt:lpstr>Média jako prostředek vyjádření naší identity</vt:lpstr>
      <vt:lpstr>Média jako prostředek vyjádření naší identity</vt:lpstr>
      <vt:lpstr>Média jako prostředek vyjádření naší identity</vt:lpstr>
      <vt:lpstr>Prezentace aplikace PowerPoint</vt:lpstr>
      <vt:lpstr>Fandom a fanouškovství</vt:lpstr>
      <vt:lpstr>Fandom a fanouškovství</vt:lpstr>
      <vt:lpstr>Fandom a fanouškovství</vt:lpstr>
      <vt:lpstr>Fandom a fanouškovství</vt:lpstr>
      <vt:lpstr>Patologizace fanouškovství</vt:lpstr>
      <vt:lpstr>Patologizace fanouškovství</vt:lpstr>
      <vt:lpstr>Fandom jako online komunita</vt:lpstr>
      <vt:lpstr>Fandom jako online komunita</vt:lpstr>
      <vt:lpstr>Fandom jako online komunita</vt:lpstr>
      <vt:lpstr>Fan studies &amp; aca-fans</vt:lpstr>
      <vt:lpstr>Participativní kultura fandomu</vt:lpstr>
      <vt:lpstr>Participativní kultura fandomu</vt:lpstr>
      <vt:lpstr>Participativní kultura fandomu</vt:lpstr>
      <vt:lpstr>Participativní kultura fandomu</vt:lpstr>
      <vt:lpstr>Participativní kultura fandomu</vt:lpstr>
      <vt:lpstr>Participativní kultura fandomu</vt:lpstr>
      <vt:lpstr>Participativní kultura fandomu</vt:lpstr>
      <vt:lpstr>Participativní kultura fandomu</vt:lpstr>
      <vt:lpstr>Participativní kultura fandomu</vt:lpstr>
      <vt:lpstr>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Marie Bedrošová</cp:lastModifiedBy>
  <cp:revision>1561</cp:revision>
  <cp:lastPrinted>2019-12-11T13:35:28Z</cp:lastPrinted>
  <dcterms:created xsi:type="dcterms:W3CDTF">2019-04-11T21:46:02Z</dcterms:created>
  <dcterms:modified xsi:type="dcterms:W3CDTF">2023-04-05T14:38:08Z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