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6" r:id="rId5"/>
    <p:sldId id="397" r:id="rId6"/>
    <p:sldId id="416" r:id="rId7"/>
    <p:sldId id="417" r:id="rId8"/>
    <p:sldId id="400" r:id="rId9"/>
    <p:sldId id="385" r:id="rId10"/>
    <p:sldId id="404" r:id="rId11"/>
    <p:sldId id="405" r:id="rId12"/>
    <p:sldId id="408" r:id="rId13"/>
    <p:sldId id="409" r:id="rId14"/>
    <p:sldId id="381" r:id="rId15"/>
    <p:sldId id="289" r:id="rId16"/>
    <p:sldId id="406" r:id="rId17"/>
    <p:sldId id="410" r:id="rId18"/>
    <p:sldId id="411" r:id="rId19"/>
    <p:sldId id="386" r:id="rId20"/>
    <p:sldId id="387" r:id="rId21"/>
    <p:sldId id="415" r:id="rId22"/>
    <p:sldId id="414" r:id="rId23"/>
    <p:sldId id="398" r:id="rId24"/>
    <p:sldId id="390" r:id="rId25"/>
    <p:sldId id="393" r:id="rId26"/>
    <p:sldId id="394" r:id="rId27"/>
    <p:sldId id="395" r:id="rId28"/>
    <p:sldId id="396" r:id="rId29"/>
    <p:sldId id="391" r:id="rId30"/>
    <p:sldId id="392" r:id="rId3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22" d="100"/>
          <a:sy n="122" d="100"/>
        </p:scale>
        <p:origin x="9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Přesvědčování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B1BDCB-52A6-479F-BBAE-602FC0042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E71B1CB1-0391-40D0-9053-727029CA6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1" b="1"/>
          <a:stretch/>
        </p:blipFill>
        <p:spPr>
          <a:xfrm>
            <a:off x="6096000" y="692150"/>
            <a:ext cx="5200987" cy="5139850"/>
          </a:xfrm>
          <a:prstGeom prst="rect">
            <a:avLst/>
          </a:prstGeom>
          <a:noFill/>
        </p:spPr>
      </p:pic>
      <p:pic>
        <p:nvPicPr>
          <p:cNvPr id="7" name="Obrázek 6" descr="Obsah obrázku text, exteriér, podepsat, muž&#10;&#10;Popis byl vytvořen automaticky">
            <a:extLst>
              <a:ext uri="{FF2B5EF4-FFF2-40B4-BE49-F238E27FC236}">
                <a16:creationId xmlns:a16="http://schemas.microsoft.com/office/drawing/2014/main" id="{4F256696-5163-4687-8A45-0CB41811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4680" b="-1"/>
          <a:stretch/>
        </p:blipFill>
        <p:spPr>
          <a:xfrm>
            <a:off x="307155" y="692150"/>
            <a:ext cx="5218413" cy="489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67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eb/7d/21/eb7d21e0132d0814fd6687473114a7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4" y="247634"/>
            <a:ext cx="3878414" cy="5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w20c.mcmaster.ca/files/imagecache/generalresize/files/pw20c_images/0000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3" y="72330"/>
            <a:ext cx="4172101" cy="60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ic1.shop033.com/resources/89/166793/picture/74/84917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43"/>
            <a:ext cx="2536594" cy="35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1.canada.com/wp-content/uploads/2014/09/uncle-s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4211" cy="3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4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(</a:t>
            </a:r>
            <a:r>
              <a:rPr lang="en-US" dirty="0"/>
              <a:t>attitude</a:t>
            </a:r>
            <a:r>
              <a:rPr lang="cs-CZ" dirty="0"/>
              <a:t>)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1800" dirty="0"/>
              <a:t>Psychologická tendence, která se projevuje v hodnocení konkrétní entity s jistým stupněm upřednostňování nebo odmítání </a:t>
            </a:r>
          </a:p>
          <a:p>
            <a:r>
              <a:rPr lang="cs-CZ" sz="1800" dirty="0"/>
              <a:t>Postoje vytváříme skrze zkušenost, učení a sociální učení (pozorování ostatních, zvláště „významných druhých“) – dnes zásadní role médií</a:t>
            </a:r>
          </a:p>
          <a:p>
            <a:r>
              <a:rPr lang="cs-CZ" sz="1800" dirty="0"/>
              <a:t>Primární funkcí je instrumentální - jak chápeme okolní svět, jaké vztahy máme s jinými lidmi, kdo jsme</a:t>
            </a:r>
            <a:r>
              <a:rPr lang="en-GB" sz="1800" dirty="0"/>
              <a:t> </a:t>
            </a:r>
            <a:r>
              <a:rPr lang="cs-CZ" sz="1800" dirty="0"/>
              <a:t>(identita)</a:t>
            </a:r>
          </a:p>
          <a:p>
            <a:r>
              <a:rPr lang="cs-CZ" sz="1800" dirty="0"/>
              <a:t>Postoje mají tendenci se organizovat, vytvářet tzv. soustavy postojů – proto mluvíme o postojích spíše než o postoji</a:t>
            </a:r>
          </a:p>
          <a:p>
            <a:r>
              <a:rPr lang="cs-CZ" sz="1800" u="sng" dirty="0"/>
              <a:t>Lidé chtějí mít své postoje </a:t>
            </a:r>
            <a:r>
              <a:rPr lang="cs-CZ" sz="1800" dirty="0"/>
              <a:t>protože jsou – užitečné, správné, zdůvodněné – dávají smysl neb jsou ve vzájemně propojeném systému. Postoje nejsou jednoduché a není ani jednoduchá cesta, jak je měnit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681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D1A8EE-098B-4E13-9840-078EEFEC8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870B15-186E-434F-AF28-68D43F86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</a:t>
            </a:r>
            <a:r>
              <a:rPr lang="cs-CZ" dirty="0"/>
              <a:t>postojů </a:t>
            </a:r>
            <a:r>
              <a:rPr lang="en-GB" dirty="0"/>
              <a:t>(</a:t>
            </a:r>
            <a:r>
              <a:rPr lang="cs-CZ" dirty="0" err="1"/>
              <a:t>attitude</a:t>
            </a:r>
            <a:r>
              <a:rPr lang="cs-CZ" dirty="0"/>
              <a:t> </a:t>
            </a:r>
            <a:r>
              <a:rPr lang="en-GB" dirty="0"/>
              <a:t>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08D2A9-C668-441B-861E-10176F84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Snadnost, s jakou se aktivuje/vybaví naše hodnotící reakce</a:t>
            </a:r>
          </a:p>
          <a:p>
            <a:r>
              <a:rPr lang="cs-CZ" sz="1800" dirty="0"/>
              <a:t>Postoje, které jsou snadno dostupné, lépe predikují chování a mají větší vliv na následnou kognici – např. postoj ke zdroji či obsahu zajišťuje přidělení pozornosti a celkově ovlivňuje jak zkresleně zprávu vnímáme a interpretujeme (viz kognitivní disonance) i jak se následně chováme. Může docházet i k záměrné rezistenci a opačnému chování</a:t>
            </a:r>
          </a:p>
          <a:p>
            <a:r>
              <a:rPr lang="cs-CZ" sz="1800" dirty="0"/>
              <a:t>Jelikož paměťové uzly (a tedy i postoje) fungují v síti, média je mohou aktivovat i nepřímo skrz různé, zdánlivě nesouvisející zprávy a mediální obsahy</a:t>
            </a:r>
          </a:p>
          <a:p>
            <a:r>
              <a:rPr lang="cs-CZ" sz="1800" dirty="0"/>
              <a:t>Naše postoje a jejich dostupnost </a:t>
            </a:r>
            <a:r>
              <a:rPr lang="cs-CZ" sz="1800" u="sng" dirty="0"/>
              <a:t>ovlivňují výběr </a:t>
            </a:r>
            <a:r>
              <a:rPr lang="cs-CZ" sz="1800" dirty="0"/>
              <a:t>médií a jejich obsahů a jejich zpracování (co nepreferujeme je nepovšimnuto, odmítnuto, atd.)</a:t>
            </a:r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37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a </a:t>
            </a:r>
            <a:r>
              <a:rPr lang="en-GB" dirty="0"/>
              <a:t>Reinforcing Spirals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900" dirty="0"/>
              <a:t>V ideálním případě vede používání médii k posilování našich původních postojů, ke zvýraznění původních vzorců chování či vlastností</a:t>
            </a:r>
          </a:p>
          <a:p>
            <a:r>
              <a:rPr lang="cs-CZ" sz="1900" dirty="0"/>
              <a:t>Mediální účinky tak mají podobu </a:t>
            </a:r>
            <a:r>
              <a:rPr lang="cs-CZ" sz="1900" b="1" dirty="0"/>
              <a:t>pozitivní zpětnovazebné smyčky </a:t>
            </a:r>
            <a:r>
              <a:rPr lang="cs-CZ" sz="1900" dirty="0"/>
              <a:t>– bez dalších korigujících vstupů se posilující spirála pohybuje směrem k extrémním hodnotám (naproti tomu negativní zpětnovazebná smyčka vede k homeostáze). </a:t>
            </a:r>
          </a:p>
          <a:p>
            <a:r>
              <a:rPr lang="cs-CZ" sz="1900" dirty="0"/>
              <a:t>Faktory, které posilující spirálu mohou ovlivnit jsou 1) psychologické  2) sociální 3) </a:t>
            </a:r>
            <a:r>
              <a:rPr lang="cs-CZ" sz="1900" dirty="0" err="1"/>
              <a:t>societální</a:t>
            </a:r>
            <a:r>
              <a:rPr lang="cs-CZ" sz="1900" dirty="0"/>
              <a:t>, kulturní a další environmentální faktory</a:t>
            </a:r>
          </a:p>
          <a:p>
            <a:r>
              <a:rPr lang="cs-CZ" sz="1900" dirty="0"/>
              <a:t>Silnější mediální účinky tak můžeme vidět např. u lidí 1) kteří jsou hůře sociálně integrovaní 2 ) v sociálním styku s lidmi, kteří sdílejí stejné postoje a používání médií 3) žijí ve společnosti, kde je onen postoje všeobecně přijímán a akceptován 4) ve skupině, která je více uzavřená a vymezuje se proti „nečlenům“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195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Reinforcing Spirals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Model staví na Teorii Sociální Identity – (</a:t>
            </a:r>
            <a:r>
              <a:rPr lang="cs-CZ" sz="2000" dirty="0" err="1"/>
              <a:t>Tajfel</a:t>
            </a:r>
            <a:r>
              <a:rPr lang="cs-CZ" sz="2000" dirty="0"/>
              <a:t> &amp; Turner) – tendenci primárně svou identitu, postoje a hodnoty vytvářet na základě skutečné či symbolické afiliace s významnými druhými (opět skutečnými i zdánlivými) a sociálními skupinami (např. podle jazyka, kultury, životního stylu, náboženství,…). </a:t>
            </a:r>
          </a:p>
          <a:p>
            <a:r>
              <a:rPr lang="cs-CZ" sz="2000" dirty="0"/>
              <a:t>Tendence ke kategorizaci na in-</a:t>
            </a:r>
            <a:r>
              <a:rPr lang="cs-CZ" sz="2000" dirty="0" err="1"/>
              <a:t>group</a:t>
            </a:r>
            <a:r>
              <a:rPr lang="cs-CZ" sz="2000" dirty="0"/>
              <a:t> a </a:t>
            </a:r>
            <a:r>
              <a:rPr lang="cs-CZ" sz="2000" dirty="0" err="1"/>
              <a:t>out-group</a:t>
            </a:r>
            <a:r>
              <a:rPr lang="cs-CZ" sz="2000" dirty="0"/>
              <a:t> – čím silnější sociální identita, tím větší vymezení oproti jiným skupinám</a:t>
            </a:r>
          </a:p>
          <a:p>
            <a:r>
              <a:rPr lang="cs-CZ" sz="2000" dirty="0"/>
              <a:t>Máme mnoho sociálních identit, ale je tendence je propojovat do vzájemného „smysluplného celku“ abychom se vyhnuli kognitivní disonanci</a:t>
            </a:r>
          </a:p>
          <a:p>
            <a:r>
              <a:rPr lang="cs-CZ" sz="2000" dirty="0"/>
              <a:t>Sociální identita je inherentně spojena s médii – podstatná část soc. identity je vytvářena skrze média. A recipročně, užívání (preference, selekce) určitých médií je spojené s identifikací s určitými skupinami</a:t>
            </a:r>
          </a:p>
        </p:txBody>
      </p:sp>
    </p:spTree>
    <p:extLst>
      <p:ext uri="{BB962C8B-B14F-4D97-AF65-F5344CB8AC3E}">
        <p14:creationId xmlns:p14="http://schemas.microsoft.com/office/powerpoint/2010/main" val="427622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pravděpodobnosti zpracování (</a:t>
            </a:r>
            <a:r>
              <a:rPr lang="cs-CZ" dirty="0" err="1"/>
              <a:t>Elaboration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model)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Petty</a:t>
            </a:r>
            <a:r>
              <a:rPr lang="cs-CZ" sz="1800" dirty="0"/>
              <a:t> &amp; </a:t>
            </a:r>
            <a:r>
              <a:rPr lang="cs-CZ" sz="1800" dirty="0" err="1"/>
              <a:t>Cacioppo</a:t>
            </a:r>
            <a:r>
              <a:rPr lang="cs-CZ" sz="1800" dirty="0"/>
              <a:t> (1986)</a:t>
            </a:r>
          </a:p>
          <a:p>
            <a:r>
              <a:rPr lang="cs-CZ" sz="1800" dirty="0"/>
              <a:t>Lidé mají omezenou kapacitu (čas, energie, pozornost, osobnostní vlastnosti) nemohou a nechtějí každou zprávu plně a racionálně zpracovávat</a:t>
            </a:r>
          </a:p>
          <a:p>
            <a:r>
              <a:rPr lang="cs-CZ" sz="1800" b="1" dirty="0"/>
              <a:t>Centrální cesta přesvědčování </a:t>
            </a:r>
            <a:r>
              <a:rPr lang="cs-CZ" sz="1800" dirty="0"/>
              <a:t>– racionální, za situace, kdy máme schopnosti, čas a motivaci dostatečně zprávu zachytit, zpracovat, vyhodnotit jako důležitou. Je účinnější a stálejší (větší energie potřebná na zpracování se promítá v silnější účinek)</a:t>
            </a:r>
          </a:p>
          <a:p>
            <a:r>
              <a:rPr lang="cs-CZ" sz="1800" b="1" dirty="0"/>
              <a:t>Periferní cesta přesvědčování </a:t>
            </a:r>
            <a:r>
              <a:rPr lang="cs-CZ" sz="1800" dirty="0"/>
              <a:t>- za situace, kdy nemáme dostatečnou motivaci, čas nebo schopnosti zprávu zpracovat. Necháváme působit vodítka zprávy (formální aspekty, zábavnost,…) či aplikujeme kognitivní zkratky. Je méně účinná, změna postoje je (pokud vůbec) krátkodobá. </a:t>
            </a:r>
          </a:p>
          <a:p>
            <a:r>
              <a:rPr lang="cs-CZ" sz="1800" dirty="0"/>
              <a:t>ALE je snadnější lidi „bavit“ než je přimět k pozornosti a racionálnímu uvažování, proto je </a:t>
            </a:r>
            <a:r>
              <a:rPr lang="cs-CZ" sz="1800" u="sng" dirty="0"/>
              <a:t>častější a defaultní periferní cesta</a:t>
            </a:r>
          </a:p>
        </p:txBody>
      </p:sp>
    </p:spTree>
    <p:extLst>
      <p:ext uri="{BB962C8B-B14F-4D97-AF65-F5344CB8AC3E}">
        <p14:creationId xmlns:p14="http://schemas.microsoft.com/office/powerpoint/2010/main" val="104743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– faktory na straně zprávy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056424"/>
          </a:xfrm>
        </p:spPr>
        <p:txBody>
          <a:bodyPr/>
          <a:lstStyle/>
          <a:p>
            <a:r>
              <a:rPr lang="cs-CZ" sz="2400" dirty="0"/>
              <a:t>Důvěryhodnost zdroje – paradoxně silnější vliv u periferní cesty</a:t>
            </a:r>
          </a:p>
          <a:p>
            <a:r>
              <a:rPr lang="cs-CZ" sz="2400" dirty="0"/>
              <a:t>Atraktivita zdroje – a) jako distrakce od slabých argumentů b) jako asociace s pozitivními emocemi c) atraktivita jako zdroj kredibility</a:t>
            </a:r>
          </a:p>
          <a:p>
            <a:r>
              <a:rPr lang="cs-CZ" sz="2400" dirty="0"/>
              <a:t>Počet argumentů – kontra intuitivně taky periferní cesta</a:t>
            </a:r>
          </a:p>
          <a:p>
            <a:r>
              <a:rPr lang="cs-CZ" sz="2400" dirty="0"/>
              <a:t>Masovost – odkazy na ostatní a společenskou shodu</a:t>
            </a:r>
          </a:p>
          <a:p>
            <a:r>
              <a:rPr lang="cs-CZ" sz="2400" dirty="0"/>
              <a:t>Zábavnost zprávy – jednoznačně periferní cesta, navíc málo účinná – samotná zpráva může být zábavností zcela zastřena</a:t>
            </a:r>
          </a:p>
          <a:p>
            <a:r>
              <a:rPr lang="cs-CZ" sz="2400" dirty="0"/>
              <a:t>Netradičnost titulku nebo netradičnost původce zprávy slouží spíš centrální cestě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28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EC6951-033C-45F7-B0C9-D6F278F3B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1C3A00-118C-477D-82B9-960F860E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 – heuristické zpracování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829999-EBAD-4F6E-A4D3-91255C75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Lidé nejdříve používají heuristiky (mají menší kognitivní náročnost, jsou rychle a automatické). Až pokud ty nevedou k spokojivému výsledku, jsou ve zpracování systematičtější (s vyšší kognitivní náročností)</a:t>
            </a:r>
          </a:p>
          <a:p>
            <a:r>
              <a:rPr lang="cs-CZ" sz="2000" dirty="0"/>
              <a:t>Základní heuristiky: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Autorita/</a:t>
            </a:r>
            <a:r>
              <a:rPr lang="cs-CZ" dirty="0" err="1">
                <a:ea typeface="+mn-ea"/>
                <a:cs typeface="+mn-cs"/>
              </a:rPr>
              <a:t>expertnost</a:t>
            </a:r>
            <a:r>
              <a:rPr lang="cs-CZ" dirty="0">
                <a:ea typeface="+mn-ea"/>
                <a:cs typeface="+mn-cs"/>
              </a:rPr>
              <a:t> - experti mají pravdu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Oblíbenost - pravdu má ten, koho mám rád a s kým se identifikuju (atraktivita jako </a:t>
            </a:r>
            <a:r>
              <a:rPr lang="cs-CZ" dirty="0" err="1">
                <a:ea typeface="+mn-ea"/>
                <a:cs typeface="+mn-cs"/>
              </a:rPr>
              <a:t>distraktor</a:t>
            </a:r>
            <a:r>
              <a:rPr lang="cs-CZ" dirty="0">
                <a:ea typeface="+mn-ea"/>
                <a:cs typeface="+mn-cs"/>
              </a:rPr>
              <a:t>, asociace s pozitivními emocemi)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Koncensus - pravdu má většina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Reprezentativnost - věci jsou jak jsme zvyklí, že jsou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Konzistence – odpovídá stereotypu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Dostupnost - jak snadno si to vybavíme</a:t>
            </a:r>
          </a:p>
          <a:p>
            <a:pPr marL="252000" lvl="1" indent="0">
              <a:buNone/>
            </a:pPr>
            <a:r>
              <a:rPr lang="cs-CZ" dirty="0">
                <a:ea typeface="+mn-ea"/>
                <a:cs typeface="+mn-cs"/>
              </a:rPr>
              <a:t>Přizpůsobování (kotvení) – výchozí údaje jsou aplikovány na následující</a:t>
            </a:r>
          </a:p>
          <a:p>
            <a:pPr marL="252000" lvl="1" indent="0">
              <a:buNone/>
            </a:pPr>
            <a:endParaRPr lang="en-GB" dirty="0">
              <a:ea typeface="+mn-ea"/>
              <a:cs typeface="+mn-cs"/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91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4D1346-8BF5-4E43-96BA-67D236AF9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FFA37-ADA8-4B56-AF21-FBFD2A5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cesta: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r>
              <a:rPr lang="cs-CZ" dirty="0"/>
              <a:t> &amp; celebrity </a:t>
            </a:r>
            <a:r>
              <a:rPr lang="cs-CZ" dirty="0" err="1"/>
              <a:t>endorsement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7F7053-A891-4153-A9F1-319D786D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8091491" cy="4139998"/>
          </a:xfrm>
        </p:spPr>
        <p:txBody>
          <a:bodyPr/>
          <a:lstStyle/>
          <a:p>
            <a:r>
              <a:rPr lang="cs-CZ" sz="2000" b="1" dirty="0" err="1">
                <a:latin typeface="+mn-lt"/>
              </a:rPr>
              <a:t>product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placement</a:t>
            </a:r>
            <a:r>
              <a:rPr lang="cs-CZ" sz="2000" b="1" dirty="0">
                <a:latin typeface="+mn-lt"/>
              </a:rPr>
              <a:t> </a:t>
            </a:r>
          </a:p>
          <a:p>
            <a:r>
              <a:rPr lang="cs-CZ" sz="2000" dirty="0">
                <a:latin typeface="+mn-lt"/>
              </a:rPr>
              <a:t>Zámě</a:t>
            </a:r>
            <a:r>
              <a:rPr lang="cs-CZ" sz="1800" dirty="0">
                <a:latin typeface="+mn-lt"/>
              </a:rPr>
              <a:t>rné umístění něčeho v rámci „zábavného“ mediálního obsahu</a:t>
            </a:r>
          </a:p>
          <a:p>
            <a:r>
              <a:rPr lang="cs-CZ" sz="1800" dirty="0">
                <a:latin typeface="+mn-lt"/>
              </a:rPr>
              <a:t>Prominentní </a:t>
            </a:r>
            <a:r>
              <a:rPr lang="cs-CZ" sz="1800" dirty="0" err="1">
                <a:latin typeface="+mn-lt"/>
              </a:rPr>
              <a:t>product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placement</a:t>
            </a:r>
            <a:r>
              <a:rPr lang="cs-CZ" sz="1800" dirty="0">
                <a:latin typeface="+mn-lt"/>
              </a:rPr>
              <a:t> je snadněji dostupný (zaznamená, uložen, snadněji se vybaví), ale může se setkat s větší rezistencí konzumentů</a:t>
            </a:r>
          </a:p>
          <a:p>
            <a:r>
              <a:rPr lang="cs-CZ" sz="1800" dirty="0" err="1">
                <a:latin typeface="+mn-lt"/>
              </a:rPr>
              <a:t>upozaděnější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product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placement</a:t>
            </a:r>
            <a:r>
              <a:rPr lang="cs-CZ" sz="1800" dirty="0">
                <a:latin typeface="+mn-lt"/>
              </a:rPr>
              <a:t> obranu obchází, ale hrozí, že si toho vůbec nevšimneme</a:t>
            </a:r>
          </a:p>
          <a:p>
            <a:r>
              <a:rPr lang="cs-CZ" sz="2000" b="1" dirty="0"/>
              <a:t>Celebrity/</a:t>
            </a:r>
            <a:r>
              <a:rPr lang="cs-CZ" sz="2000" b="1" dirty="0" err="1"/>
              <a:t>influencer</a:t>
            </a:r>
            <a:r>
              <a:rPr lang="cs-CZ" sz="2000" b="1" dirty="0"/>
              <a:t> </a:t>
            </a:r>
            <a:r>
              <a:rPr lang="cs-CZ" sz="2000" b="1" dirty="0" err="1"/>
              <a:t>endorsement</a:t>
            </a:r>
            <a:endParaRPr lang="cs-CZ" sz="2000" b="1" dirty="0"/>
          </a:p>
          <a:p>
            <a:r>
              <a:rPr lang="cs-CZ" sz="1800" dirty="0"/>
              <a:t>Heuristika autoritou a někým, koho mám rád</a:t>
            </a:r>
          </a:p>
          <a:p>
            <a:r>
              <a:rPr lang="cs-CZ" sz="1800" dirty="0" err="1"/>
              <a:t>Parasociální</a:t>
            </a:r>
            <a:r>
              <a:rPr lang="cs-CZ" sz="1800" dirty="0"/>
              <a:t> vztahy („není to reklama, je to jako doporučení od kamaráda“</a:t>
            </a:r>
          </a:p>
          <a:p>
            <a:r>
              <a:rPr lang="cs-CZ" sz="1800" dirty="0"/>
              <a:t>Mám rád tu osobu = budu mít rád a chci totéž co ta osoba – viz teorie sociálního učení</a:t>
            </a:r>
          </a:p>
          <a:p>
            <a:endParaRPr lang="cs-CZ" sz="2000" dirty="0"/>
          </a:p>
          <a:p>
            <a:endParaRPr lang="cs-CZ" sz="2000" dirty="0">
              <a:latin typeface="+mn-lt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9D7BB7-0D06-47FB-B9FC-272AE349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04" y="1998002"/>
            <a:ext cx="3026896" cy="1513448"/>
          </a:xfrm>
          <a:prstGeom prst="rect">
            <a:avLst/>
          </a:prstGeom>
        </p:spPr>
      </p:pic>
      <p:pic>
        <p:nvPicPr>
          <p:cNvPr id="7" name="Obrázek 6" descr="Obsah obrázku exteriér, auto, doprava&#10;&#10;Popis byl vytvořen automaticky">
            <a:extLst>
              <a:ext uri="{FF2B5EF4-FFF2-40B4-BE49-F238E27FC236}">
                <a16:creationId xmlns:a16="http://schemas.microsoft.com/office/drawing/2014/main" id="{D1006DE3-014E-4742-B524-086E1915C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04" y="3511451"/>
            <a:ext cx="3026896" cy="17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5434F-BD0D-4DEF-86B1-63B68E9A0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1B93F3-C7C6-49AC-8FBC-FCE6BF7E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708ED2-ABCC-4946-8A5F-405A772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693"/>
            <a:ext cx="10753200" cy="4139998"/>
          </a:xfrm>
        </p:spPr>
        <p:txBody>
          <a:bodyPr/>
          <a:lstStyle/>
          <a:p>
            <a:r>
              <a:rPr lang="cs-CZ" sz="2000" dirty="0" err="1"/>
              <a:t>Persuáze</a:t>
            </a:r>
            <a:r>
              <a:rPr lang="cs-CZ" sz="2000" dirty="0"/>
              <a:t> je proces, ve kterém se vysílající zprávu snaží u příjemce zprávy ovlivnit vnímání určitého objektu (postoj)</a:t>
            </a:r>
          </a:p>
          <a:p>
            <a:r>
              <a:rPr lang="cs-CZ" sz="2000" dirty="0"/>
              <a:t>Často se mluví o postojové změně (postoje viz dále), ale to je jen jeden (a asi nejméně častý) efekt přesvědčování: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r>
              <a:rPr lang="cs-CZ" dirty="0"/>
              <a:t> Změna (</a:t>
            </a:r>
            <a:r>
              <a:rPr lang="cs-CZ" dirty="0" err="1"/>
              <a:t>altering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Získávání (</a:t>
            </a:r>
            <a:r>
              <a:rPr lang="cs-CZ" dirty="0" err="1"/>
              <a:t>acquiring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Spuštění (</a:t>
            </a:r>
            <a:r>
              <a:rPr lang="cs-CZ" dirty="0" err="1"/>
              <a:t>triggering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Posílení (</a:t>
            </a:r>
            <a:r>
              <a:rPr lang="cs-CZ" dirty="0" err="1"/>
              <a:t>reinforcing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3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259065-00D6-441A-A1F3-DE3C6C9FA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B0BB8-FE89-425E-AE25-D428C474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 –revival </a:t>
            </a:r>
            <a:r>
              <a:rPr lang="cs-CZ" dirty="0" err="1"/>
              <a:t>subliminální</a:t>
            </a:r>
            <a:r>
              <a:rPr lang="cs-CZ" dirty="0"/>
              <a:t> reklamy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5DBED0-DA71-4ABD-8E45-8D9F3C99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Současný stav – používá se „</a:t>
            </a:r>
            <a:r>
              <a:rPr lang="cs-CZ" sz="1800" dirty="0" err="1"/>
              <a:t>light</a:t>
            </a:r>
            <a:r>
              <a:rPr lang="cs-CZ" sz="1800" dirty="0"/>
              <a:t>“ verze – </a:t>
            </a:r>
            <a:r>
              <a:rPr lang="cs-CZ" sz="1800" b="1" dirty="0" err="1"/>
              <a:t>priming</a:t>
            </a:r>
            <a:r>
              <a:rPr lang="cs-CZ" sz="1800" dirty="0"/>
              <a:t> (spuštění určitých kognitivních vzorců skrze i neuvědomovaný asociační spouštěč) a </a:t>
            </a:r>
            <a:r>
              <a:rPr lang="cs-CZ" sz="1800" b="1" dirty="0" err="1"/>
              <a:t>product</a:t>
            </a:r>
            <a:r>
              <a:rPr lang="cs-CZ" sz="1800" b="1" dirty="0"/>
              <a:t> </a:t>
            </a:r>
            <a:r>
              <a:rPr lang="cs-CZ" sz="1800" b="1" dirty="0" err="1"/>
              <a:t>placement</a:t>
            </a:r>
            <a:endParaRPr lang="cs-CZ" sz="1800" b="1" dirty="0"/>
          </a:p>
          <a:p>
            <a:r>
              <a:rPr lang="cs-CZ" sz="1800" dirty="0"/>
              <a:t>Renesance podprahového výzkumu při použití </a:t>
            </a:r>
            <a:r>
              <a:rPr lang="cs-CZ" sz="1800" dirty="0" err="1"/>
              <a:t>eyetrackrů</a:t>
            </a:r>
            <a:endParaRPr lang="cs-CZ" sz="1800" dirty="0"/>
          </a:p>
          <a:p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7D50DA4-4052-413B-B3E3-2F8CDF89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7" y="3852150"/>
            <a:ext cx="2244436" cy="2889115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8E830DFE-1848-4886-880D-7977637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30" y="3849586"/>
            <a:ext cx="4095862" cy="28916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5D9251C-329D-4208-BF8B-6F470EE5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63" y="3795615"/>
            <a:ext cx="4376394" cy="29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sz="2000" dirty="0"/>
              <a:t>Nejvlivnější modely v psychologii přesvědčování a reklamy</a:t>
            </a:r>
          </a:p>
          <a:p>
            <a:endParaRPr lang="cs-CZ" sz="2000" dirty="0"/>
          </a:p>
          <a:p>
            <a:r>
              <a:rPr lang="cs-CZ" sz="2000" dirty="0"/>
              <a:t>Kritika: dichotomie (centrální vs periferní) je příliš striktní (tzv. ideální typy) - v realitě jsou více smíšené</a:t>
            </a:r>
          </a:p>
          <a:p>
            <a:r>
              <a:rPr lang="cs-CZ" sz="2000" dirty="0"/>
              <a:t>Kritika: pracuje spíš s textem a hůře fungují v případě multimediální reklamy, kde jsou vodítka a emoce mnohem častější a silnější. Vizuální zprávy jsou zpracovány rychle a díky emocím i účinně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0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6FAD8-DE4F-4330-A3F9-2E8AD70D8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E375F-4221-4385-A06E-8C74C708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reasoned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AFDD67-0BA3-4F3C-BE28-0AD4B528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Fishbein</a:t>
            </a:r>
            <a:r>
              <a:rPr lang="cs-CZ" sz="2000" dirty="0"/>
              <a:t> &amp; </a:t>
            </a:r>
            <a:r>
              <a:rPr lang="cs-CZ" sz="2000" dirty="0" err="1"/>
              <a:t>Ajzen</a:t>
            </a:r>
            <a:r>
              <a:rPr lang="cs-CZ" sz="2000" dirty="0"/>
              <a:t> (1975)</a:t>
            </a:r>
          </a:p>
          <a:p>
            <a:r>
              <a:rPr lang="cs-CZ" sz="2000" dirty="0"/>
              <a:t>Nejsilnější prediktor chování je záměr k takovému chování (lidé racionálně rozvažují co je pro ně významné a podle toho se chovají)</a:t>
            </a:r>
          </a:p>
          <a:p>
            <a:r>
              <a:rPr lang="cs-CZ" sz="2000" dirty="0"/>
              <a:t>Záměr závisí na 1) postojích ke specifickému chování 2) normativní přesvědčení</a:t>
            </a:r>
          </a:p>
          <a:p>
            <a:r>
              <a:rPr lang="cs-CZ" sz="2000" dirty="0"/>
              <a:t>Postoje závisí na 1) přesvědčení o výsledku onoho chování a jeho 2) hodnocení</a:t>
            </a:r>
          </a:p>
          <a:p>
            <a:r>
              <a:rPr lang="cs-CZ" sz="2000" dirty="0"/>
              <a:t>Normativní přesvědčení jsou tvořeny 1) vnímáním norem jiných (významných druhých) a 2) vlastní ochotě se jejich normám přizpůsobit</a:t>
            </a:r>
          </a:p>
          <a:p>
            <a:r>
              <a:rPr lang="cs-CZ" sz="2000" dirty="0"/>
              <a:t>Další potenciální vlivy (</a:t>
            </a:r>
            <a:r>
              <a:rPr lang="en-GB" sz="2000" i="1" dirty="0"/>
              <a:t>background variables</a:t>
            </a:r>
            <a:r>
              <a:rPr lang="cs-CZ" sz="2000" dirty="0"/>
              <a:t>, např. demografické charakteristiky, osobnostní charakteristiky, jiné postoje) jsou uvažován jen pokud ovlivňují přesvědčení a normy</a:t>
            </a:r>
          </a:p>
          <a:p>
            <a:r>
              <a:rPr lang="cs-CZ" sz="2000" dirty="0"/>
              <a:t>Teorie plánovaného chování – doplňuje třetí dimenzi – vnímanou kontrolu chování tj., možnost zda je to těžké či ne (např. efekt </a:t>
            </a:r>
            <a:r>
              <a:rPr lang="cs-CZ" sz="2000" dirty="0" err="1"/>
              <a:t>self-efficacy</a:t>
            </a:r>
            <a:r>
              <a:rPr lang="cs-CZ" sz="2000" dirty="0"/>
              <a:t> – důvěra ve vlastní schopnosti)</a:t>
            </a:r>
          </a:p>
          <a:p>
            <a:endParaRPr lang="cs-CZ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832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9309B-E9AA-43DC-9FE9-5491E9BB9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C98300-7619-4645-96A1-5D567725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" y="103491"/>
            <a:ext cx="9975600" cy="61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6F9A0-1EB8-435E-960A-10FC264FD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5F166A-654D-47B7-AA5E-F1F7941E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1" y="0"/>
            <a:ext cx="681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B1DF6-7722-4953-8E2A-BE639136B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133CC6-89FB-4AFD-9915-66B4A65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607DF-AFB1-45EB-A19E-671FC57D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Zaměřuje se na obsah zprávy spíše než na formu</a:t>
            </a:r>
          </a:p>
          <a:p>
            <a:r>
              <a:rPr lang="cs-CZ" sz="1800" dirty="0"/>
              <a:t>V mediální oblasti jde o přidávání/vyvažování/zvýrazňování na úrovni přesvědčení a norem</a:t>
            </a:r>
          </a:p>
          <a:p>
            <a:r>
              <a:rPr lang="cs-CZ" sz="1800" dirty="0"/>
              <a:t>Např. můžeme zvýšit tlak na recipienta přidáním dalšího „významného druhého“ do zprávy a zvětšit váhu toho „co si druzí myslí a jak se chovají“</a:t>
            </a:r>
          </a:p>
          <a:p>
            <a:r>
              <a:rPr lang="cs-CZ" sz="1800" dirty="0"/>
              <a:t>Např. můžeme odkázat na další přesvědčení a postoje (odkázat na to, že jsou v </a:t>
            </a:r>
            <a:r>
              <a:rPr lang="cs-CZ" sz="1800" dirty="0" err="1"/>
              <a:t>clustrech</a:t>
            </a:r>
            <a:r>
              <a:rPr lang="cs-CZ" sz="1800" dirty="0"/>
              <a:t>) a využít jejich kongruentního vlivu</a:t>
            </a:r>
          </a:p>
          <a:p>
            <a:r>
              <a:rPr lang="cs-CZ" sz="1800" dirty="0"/>
              <a:t>TRA ale není soubor technik, je to obecný princip, který se  upravuje na míru vhodný pro daný kontext a objekt </a:t>
            </a:r>
          </a:p>
          <a:p>
            <a:r>
              <a:rPr lang="cs-CZ" sz="1800" dirty="0"/>
              <a:t>TRA přehnaně závisí na racionalitě a ignoruje emocionální obsah médií – přičemž emoce směřují pozornost a mohou dokonce dosáhnout změny/úpravy chování bez významného kognitivního zpracování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7487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 a emoce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41307"/>
          </a:xfrm>
        </p:spPr>
        <p:txBody>
          <a:bodyPr/>
          <a:lstStyle/>
          <a:p>
            <a:r>
              <a:rPr lang="cs-CZ" sz="2000" dirty="0"/>
              <a:t>Humor – vytváří pozitivní asociace k předmětu zprávy, připoutává pozornost a snižuje kritické myšlení (obchází obranu konzumenta). Ale přílišná disociace od předmětu zprávy</a:t>
            </a:r>
          </a:p>
          <a:p>
            <a:r>
              <a:rPr lang="cs-CZ" sz="2000" dirty="0"/>
              <a:t>Strach – např. ve zdravotních kampaních. Účinek závisí na identifikaci osobní relevanci a faktorech nákladu – jinak hrozí vlivem </a:t>
            </a:r>
            <a:r>
              <a:rPr lang="cs-CZ" sz="2000" b="1" dirty="0"/>
              <a:t>kognitivní disonance </a:t>
            </a:r>
            <a:r>
              <a:rPr lang="cs-CZ" sz="2000" dirty="0"/>
              <a:t>opačná tendence – ignorování zprávy jako nerelevantní či zapouzdření se v odporu</a:t>
            </a:r>
          </a:p>
          <a:p>
            <a:endParaRPr lang="cs-CZ" sz="2000" dirty="0"/>
          </a:p>
          <a:p>
            <a:r>
              <a:rPr lang="cs-CZ" sz="2000" dirty="0"/>
              <a:t>Vina a pocity </a:t>
            </a:r>
            <a:r>
              <a:rPr lang="cs-CZ" sz="2000" dirty="0" err="1"/>
              <a:t>nedostačivosti</a:t>
            </a:r>
            <a:r>
              <a:rPr lang="cs-CZ" sz="2000" dirty="0"/>
              <a:t> – vytváření pocitů osobního nedostatku a zároveň nabízení řešení – královská cesta v psychologii reklamy. Např. </a:t>
            </a:r>
            <a:r>
              <a:rPr lang="cs-CZ" sz="2000" b="1" dirty="0" err="1"/>
              <a:t>sebediskrepanční</a:t>
            </a:r>
            <a:r>
              <a:rPr lang="cs-CZ" sz="2000" b="1" dirty="0"/>
              <a:t> teorie</a:t>
            </a:r>
            <a:r>
              <a:rPr lang="cs-CZ" sz="2000" dirty="0"/>
              <a:t> (E.T. </a:t>
            </a:r>
            <a:r>
              <a:rPr lang="cs-CZ" sz="2000" dirty="0" err="1"/>
              <a:t>Higgins</a:t>
            </a:r>
            <a:r>
              <a:rPr lang="cs-CZ" sz="2000" dirty="0"/>
              <a:t>, 1987) – tendence k preferenci souladu mezi skutečným, ideálním a požadovaným já</a:t>
            </a:r>
          </a:p>
        </p:txBody>
      </p:sp>
    </p:spTree>
    <p:extLst>
      <p:ext uri="{BB962C8B-B14F-4D97-AF65-F5344CB8AC3E}">
        <p14:creationId xmlns:p14="http://schemas.microsoft.com/office/powerpoint/2010/main" val="276096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4" name="Picture 2" descr="http://media.vam.ac.uk/media/thira/collection_images/2006AT/2006AT6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90" y="124691"/>
            <a:ext cx="4536504" cy="6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2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AEE7F4-DC2B-487D-99D5-C6AE22B24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AFDED8-AC67-4052-8CC0-B910FAB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reklamy a psychologie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EE1770-E36D-456C-95AE-A78D35BD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 rozdíl od jiných mediálních obsahů se studuje spíš jako „chtěný účinek“ (skoro jediná výjimka = reklama děti a propaganda/</a:t>
            </a:r>
            <a:r>
              <a:rPr lang="cs-CZ" sz="2000" dirty="0" err="1"/>
              <a:t>fake</a:t>
            </a:r>
            <a:r>
              <a:rPr lang="cs-CZ" sz="2000" dirty="0"/>
              <a:t> </a:t>
            </a:r>
            <a:r>
              <a:rPr lang="cs-CZ" sz="2000" dirty="0" err="1"/>
              <a:t>news</a:t>
            </a:r>
            <a:r>
              <a:rPr lang="cs-CZ" sz="2000" dirty="0"/>
              <a:t>)</a:t>
            </a:r>
          </a:p>
          <a:p>
            <a:r>
              <a:rPr lang="cs-CZ" sz="2000" b="1" dirty="0"/>
              <a:t>Efekt třetí osoby </a:t>
            </a:r>
            <a:r>
              <a:rPr lang="cs-CZ" sz="2000" dirty="0"/>
              <a:t>– tendence přeceňovat vliv médií na druhé a zároveň podceňovat vliv na nás: základní atribuční chyba (přeceňování situačních faktorů u sebe a přeceňování dispozičních faktorů u druhých), nerealistický optimismus (pocit, že nám se špatné věci nestávají)</a:t>
            </a:r>
          </a:p>
          <a:p>
            <a:r>
              <a:rPr lang="cs-CZ" sz="2000" dirty="0"/>
              <a:t>Rozpojení historie – psychologie hrála zásadní roli do poloviny 20. století (behaviorismus), pak studium skrze mediální a sociologickou optiku. Návrat psychologie v 90. letech</a:t>
            </a:r>
          </a:p>
        </p:txBody>
      </p:sp>
    </p:spTree>
    <p:extLst>
      <p:ext uri="{BB962C8B-B14F-4D97-AF65-F5344CB8AC3E}">
        <p14:creationId xmlns:p14="http://schemas.microsoft.com/office/powerpoint/2010/main" val="260037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7CE8D-3BF4-455A-8F0E-5E27D3E86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" name="Picture 2" descr="data:image/png;base64,iVBORw0KGgoAAAANSUhEUgAAASUAAACsCAMAAAAKcUrhAAABrVBMVEX/////8ZcAAADPz8///wDa2tre3t6QkJB1dXX/9JnMzMz/+Jv/9pr/+Zy2t7x5c1DSxnbWuSmYmaD/AADx8fF5d27Hx8f4+PiUlJTy5Iq7u7tpaWn//6ClpaW1tbWurq7o6OiDg4NsZkB7e3uRkZGenp59dkqDfE7d0YOIiIhtbW1gYGCTi1fv4o7BtnKlnGJJSUlPAADhAAA/AAA4AACgllRIAAA+Pj63rGRWVlZnYT20qmrEuGzQ0ABYUzTu7gC1tQDAwADvAAASEhIqKBmIf0exoaHY2AAgICDRsgDEpwAwAACmpgC5NDSOjgBiXkVzcwB8fIthYW///azi4gA0N0N7bW1zcy1ZPDzAwMpxcVSkpLBmZlaWjU///N9PTxMAAC9IGBgODi0hITlkUFB3d2ZFRRczLxaYmAAKDRdDPyhSTz0gHxdcXCtZWWGGhpNGQk7LAAC7kpK9sX+jUlKqe3syRiWqAAAPDyJibD+1r5i6pDvCqS6imnvT0MWIAADBZGm6TExvAADBKChqdUm6e3shAABFGxt1dTMwMAAjJjViR0cyFhCpnnGMiHcK0grrAAAXfElEQVR4nO2d+X/aVtaHJREWIYkwmCAQmwBLSGCBlzi2gZDFpnWaNk7SZGayeLpk2qZ2Uzfd28x0Zjqd5e37zvzN771ikYTulQQ2iPbj80PiBezj55577rlX0vcQQujc3EwgQsS5uVloMSkleb89sNiCUsqqfntgsQWlFAn77YHFzil5sXNKXsxCiecXJWkuLKXkKkVRdV+dMWxhKYnU6j6V9dUZwxaWErDVRaTEp3fqko+uQFt8SlvU1r7fmWDhKQWhT7uUv8vKwlPSjaJ88mNgvwhKq1TeL0f6Nkap5p8nFjNTSu5Ty/55opupXqJ2QcG0u7sQhaWJkkhRKR890c1EaatvvrozNBMlivJ/D7Xw+7giRe2DGA/66c3iUwqoYVVVS6J/vhC/AEoLYeeUvNgvl1JFmIMfA5sbJfHk6eNIjIiGS2os6fpqD5T++fvTORSoHBycRImYWgq7VhpzopSs9TIcR/aOtjNMJt6rBVxe705JvHz5NJ6HdjZJ4NCHrU6G0TovKqLzq+dC6VErw5AkyZU5FvxHM+Rm1rl4daeUvL3hhtrBEj1S96ScA//RLJfpnTi9fC6UEpscTUKTGbJvbKYrOr3Dw4y7vZae2qFsh4Ne0EqTHTjEKTsO4zYPSiXgE8tanCJpuuv0Fi8zbu2P0zpU11iSAeNGt+P0yKGMwx52DpRONnM0LTcAqUZjRImkOzGH97hT4m+vvTelQ58pOTZTVhiSXdFG/pBcT8S+Y/aUYpvlboNlCzLDNhXa5FXXIcQ9zLj3pqVU6RyVFe7tk02GkUmz4Q9EZ05JlHNKq90l334S58xDR9Kaw2GWB0qltX9N5VBsO9euNmXmD/cyzChP6rmyk8C9Z+aU6mSuzHDaCvdFg6tmRi4BXtyHFey7PFBS1zbEaRxqcVw5x8Xb3H81pswYYwYwYQ/7Zk0ptJnrUdUMSN4Z0hTgXJcGWaGDXVc8UboyTfWdj5Pd3U24mmg02zJiqcsB/zoRzF8xW0qBHbJ5j0rd19cSM6U9mMw7mR3M+zxQKly5UpjcodhBrrVMBT/To5odxRKtlWEyJ+Ml5LtmSilQ36TZ9rdUtqonJEY2lrhWjmWVNqdgJp0HSvzGleKkDsUOOiBl/0xdWumzGeUlWlkBDjU1bhO58s6QUuzpJgm8YNsNsu8MbaQBbm+lqoHCgNtE76G8nAn8a9JF7slBh4Ux3Yyzg+GqDoeN1vaaKyRYXbgWapM5K0p8otXh+j6wo+XfoMSUNa1ahh+gi0svlH5/m3pC8ITHP0BUwfJvdchc5bJlTSmvgE8zqJV3NpTEiDx0yWTaiuHUCsidjO4pcgPlofZOrt64dvXFp8VIxcPFg0D2UOPoMX9AlTv6EtfiaAa6x6KiexaUQjsv9A2A3SmD0qjA5GQR8SNcKYmR2rULwO7ez1dKgz8hhPtTog8PWRbhUNWo34yigDlG/EVnT6lEUZTNI/jrTeUSszIqwzOo1deNUqh2//kF3b6rCdJgkvDodZzfoagjDuEQiB/Tx6NEHn9i/3VnTglCopq26QbImJwyFQXMIcIDF0pqRb3fh3ThwT1VTcOfoPJEBFl+bUGH4vZQok0ZwBRLAJjtR5w9JegTVbaPnTlXkqyJGGr/5EyJL1VKvQGlC3dKBVAR1ImQRERRBVSIwgybeVtpJkYrtp3K2VPa151iEE6ZjikabWNs2U37cZozJbGk3ns+pPTgZBnAEQQAikBNuaROSbHHknmvy1VNL+DK4zF59pTywKc9m0swV5riqmseWtZegTtTCtUqietDShfKOpssIYWQlIg6OrZJ1ihyaU02vYDWxivwGWTvVeooYx85MPNHH+Zky9Cy24/Gf4bLjEtnEzdGlN7UJ0iJF9NEHvXH8BQlI9KkqXyj2a7lG7ajphlQSr7IISAZlGhGbli9Zm2LL44S2LTzsJJMnbw+onRNpxQVQCQFkTu71GEOBWlEiSW7mtXj8XV3FvVS1gaJpkdpgGWUbnwsa7Gd8cUXRylChPIEXPifPBhRuqAfxSZV8E0RfRSOmm9wxullLUs3utpYrI2vu7Og9Gh7LFQYJa4fn9I0k2m2mqSNItcay5c4ShVClAhIJXbVoPTvwbfCfBL9+IqqIYMbDBvLaSutNqLitKbKmexQdsxhxGXaH5zckxlYejfKqJ0LzJdjZwMOlNI6pUdG9r7wXOx/SxKT6LfxrfFggsHNrmTIdnnFvnOBA2s9lZ8JJbE7GB2a4eJyKfWP9ZddjtY+KrdROxd9XA+t1QCOUo0AIOCME980KF2DW0FRJdLJEOawMdUbpkqaZRmO0+Jg+WAbR3KcRsQRNOvZwIx2u8dxBhipHNaLhPBy6eVehiM1heRQ49bHZL1WgM9LRElf78V+vXTtxvU7d+78T0UkeB4gzOMuZKZaGgfwsKTWaMrdbrUNI0gBDmFGDSRw85xzpxT84YcpQD55KsuPSzEx+dpbS+s//sRpLbCZAkuyguFEW48tcZTSIogk8A8Run7h2vW7e+/+/PCzh9/uSyL8Jk/gDy+T4ccr1e7e7pHcVuiMst374BPqkyPqEzDh0JTouOmwwo2S2L4F7NVUt6IJf33r5c2llxvfablD9Z4Ch7J9ZFtPBsYq5o0KjlJKABETADuSyvN3nj38bHV1a38/EvXmTra33elsb/YOIuFYECZPlmO15idVGpMEtg1MLpS+f+M3ut169YM3VwxL/m1paWn9L/9X1XLx4yC8dgFHKBffa6Ax0dqxMV9wlPgKkQ8SO/A+wo9397d2IvkJxk8MRANBcfhZcJPRE2d7D7F7gcbF68MXO1L64dWt3wzt1vaEN+9+ufTyyt5PcSantfScmu/oztC0rCGdAvWBcQ0aW3uD9F0iUhJ8SO20j6nV+jsEViujhw2E93Db60Tpe4MRtFeBSdwKra8XW0pG2TwY/qqdwZBhfAJ2afRuLKVAnoi43/7kyZKDYpPGOURrrpREafkNMyWQnQ7zE9zlEb25LhKxhGlGBA8xiXISSkQWVzpObsUOboHzTCmfTquX/vvn/wzsz5IaTiynvWeB0PrS52NfKmESwESUkrhLeFPYzqkpSYFAIFUoFqVEQpISUr5YSIGvTHAF7Mv1VEqtWH76gf3UaWJKxBnNN2ihnnN0u1ISi4FoNBowG/x8ginHB/hwYEsyX5GIbeNzkmdKZ2ku0Z1xoySkoggLSJOMJF9ZDgctSWTHyScfKBG2Dd5klKQAilI0OtkNDEIlbYm+UM9xzs2f0pOOU3S7UEpWigG0pSdxX01JkvXHRzIOTvlAiTh2GjYXSoWClA5L6TRI2iPLS2nwlXzY+5xLplN1wfpgsugYTD5Qim07ZCYXSrwk5YWUboJQKBQEQf9MKErSJFOuEJYCY8VNxAES7QMl4qnDsLnmJUIMpgCfYh5asVgAHwspYxPkzcRwWB2rHYKb+ETgC6U84nqmd0pnYemg/Y+t4zOTL5SIY/wyNx9KgbB9M5EsY0PcH0oBfHTPhxIhIvbHCWwl5w8lIutzLCEthB87fygVscPmIyXxcMEoxbBHA35SWrRYimFXOR8pBfB1nD+UEshrmj5TwjvlE6VLOHf8pORQfftD6QBbMPlI6fGC1Ut8z+96CWXyglFy2DP5RymJLwT8ofQIv5Hzj1IAf6rrD6U8/lTXP0qpDktjjPGFUjiD84clfaMU245j7enoVXOkVMH70xmqY80/L8Xw5n6fwAws5OCQOHzNL1bnZJ52TsmLnVPyYueUvNiiUvJbe9FqkBIfxVyi9M2C9YjfLhgWTeqU+k/9nBvOAos64yrTqwbNwhaU0nn29mLnlLzYOSUvdk7Ji51T8mKLSilU2cnOUU3UxRaUUoiidii/hesNG6cU3d0/wzuYJ7YhpfR+gBCpxZBAJ+yUQAW8CJSgFSn77UaCOEdnDBujVNnfWRBKRYpCJIPLU0tnnsqslAJUsL4glEISoqFG8vJlX7o1WCnt1ojFiKUk/G/X1pwltLHhS6VgoaQCt3Z87a4zpLRDFeE6N/5t/vJUcoenNjMlntqq1/ep1VNIMJ/WTJUAMFtvLfHy2m/n7hMxRqkWqUX2qbqPbSxGeSkpqcv20QKU/veMfhMfSMHUwntqEmurKlfHZ9wkD+yiLRlN8bpD7i912aHwG2unFK4fulSRtzu9p7Ga3JOfhkW3l9soCfkxShun9CuY7W1vy7XYU7l3MTv+w8fNbR/3x7OJpYSc4Vg2t9KmGZZhM4ejp6sx5rpDSW5cdvkRLr/gkGRoOleOM8AhWpFLjpzcKC2vnUEpwNc7utgC1+pL/NAMKdsl6szmrjF4qsU3dKzpd1FlqoMHnDmt67Q4uFGqrG14FDXAW/I4078bRxtpjZLcNlYmGporpWn0YUcWKPeVFkzCazTXc5C9dKMkTad8bLZkC/ikMTRJx01qcLmeU9Z0j6VTCOoHeiCkYTBZZNm5A/w73CiFNq6cti/ZlqxxzH8ONNos8w+i3alXnRdK06ZvkWpqHPm4bJX1JNkOPjhdT+E2ph+zvtUzCtVVcn/4NMM2zTcxMxihYd3cz5fem5YSf5xrUrKWEw8YRjbfBocWGtbNAyVKnM6dvhU7uXaDrrY5ocGZhg6qRO3h55w7pd9OSymi5apapqu8HdY40/NVLElrD3HvcaX08O71uyfhkODS5gVrYFk7IjlWYRoKJ4+ejaPbUEG3hV0Y3Cml125P5VHoMKd0OYZUmKZJBR2kKJZkuwci5k3OlNQTqHj44LgelobCP55q55E9iWsfU/UVEDs0bdGKZ2DuxK4r7pTCa9MlzPtkg/o4C6XgABZDUV/TFfVJTC8bR0pJ9dO7fcmsTyPpwuCILjhBI+VQ9pDrhXdT93U1IVMaoI84sOQ1cmW0Vx4o5adafFM7jdxRngo+0zOkIcsO6kqGZFY0GiHITDhTEsKl+9f60mvXT/KREkwjRYLw3G02kD0kWVqjPjnsK1Oxxg3xbJclOaXNomSioXno0zTFaUXs6TYouBvU0WZfVIg2tOIV8GEOFAZIEXRHSrVS5eJIhrWUF5JEmiikvO4zoaC+3jEKlNoDLT2T7vGRXK7KCk0r6HYInvo0TZa++cRBR1fSZzNDQX2TxHBmT241W1CHFdV4wIFSKF05uTOkdONeMazLskUIjNwh2iWLmWKpCjYFsHriesjf74HS5SvUBLsCsVRWxpXyzFUu7JGiwBoToVvtTKkUOTFUIWtw0EWVqPCEa+tyUUXJUlpk/kFwD3YJSKUg9x0K8dnzq88vVVLpmof9XPDSYcYu28e2jdKbAYlcd8guNUw4UhJrtYShMHrnPvxaHWpoq84nMnyEaqGUdM37AeNjdIi7Uird01178am0PKxRRJxboR2qiXKIKxtfNFTQUV2tkJQGiScZThiavld13eRiEEy5lOMSrJ96op6A4VomFXSjZROD2j+5UBIj9we54GktXxhIA4sYjS8BOmR3hzT31LCo69u3TkhKESIkEPB3JgxN32t6IIppsMQFHS8B6wL2VcTjXRkZ6RQbR+yfnCnlK+pw8b16T4osi+BrEo9ZfHn9rLptHzbL5tuUMxES/0hKFQgCZp8nRixdeDwAWOKd07fuFOIhONrcPc50hkJyiJYozpRqaqQ6dOt3lWKBBx6nCnD9RVj/RL+NUNRfMbaVrFm83i7xj6RUgyL+cGQemZSP7+rfgsqjzpR2MDOOMTllEbBH6Pw7UxLDJWPxvXovL+mn4FkoZokynRJCN8SiqN8y47NJ/CMp1fszC9SFJuXjGzDLAkfSYsix+oZjt4J4FNbkFKjhzC+w6/w7UwpGzIvvB7W+X2BNQU+5InAIpSRqdGkiubYl1pjxdRcTSyArwYEJDXsgXHv96oMPAWExBL4uONcpeaqBel7YUNSnta4l1GjNlncdKSUjddPi+/ye/gYoj96X07VZ9iMF+RSssazFZYvH9Pi6i6RUgvrGcEMSgvrQN+58uP/+s2fvU/v62hcl8M3x+lZGCtgPKdGc0h3TQefk8UUcQ2mwJ+HTpsX3df0EXUiBSEqh9yziJvop7wElNtce70swLvGPpKSv9wUQOk+uvvnOuz/3RX0rnk/j1fHmDDQLyl69hwXNsnG5agt/2+4JQykLIwYu/GZBfX3QQK7UdeSRZlOiYhlm0MOCZshGqz1OkY1bl3EkJZCV1CSY6qDS+Pbh1j61W0dc0MSbaJWBZLl49bFCg0ISdm4stzOIXinj+RJLaSiob1p8X+jfqkGXMfNUsDwrTLN05+JFPVGynFItNxCatWOpEl17Z6E6tBoUU1DqLDDx3R4Jo/0Cy2Q2n6qf//WIAxuURmtFYZAPN4+HuBMlGEuPjEYfF+7wfUqSyOOe8alnjNYnjNarhT//ssqyzXiz1dSQDo1130VTkoKwXJr+9oWafv2NpjmyI5dCr60v/aXJsazcYXDS7OMN0jCUaiAl6WkxaBLUfwATU7IEKOFmHMEf690FYCvr7YNE6KubS2txltNkJYd7IJ21NCXE7OPqROpU91gmyvFMJr4tV1JE4K2lpbVmTmtWqysNEiepz21aOsdgKFUIvqRTGgjqX7h29cb1G+8UeSIpgq8X8ItvpaeQmfhmWQ1Chf/1242csgIcitM4DQjLtQIMpZREiJOzMVvsJBGLBVKf/31p/cevNaZHlZvtZpkq4xTsOdkcuhhK4SSYb8uDxff1N3/37bvPHj58n8qG+n9K2uGwOZnXHRL+8XLp5dpPdKZFVYFDXWoFp6RNHxuYsAqxk3MZt+Dfbt5cWnp55Tsl19kRU50cy3J0Yw9VcUJjZFOM4yqBKNxsA98S1+989OzhKlh8qa2817wp/B069M0/f9JymxEinGFYhiPbu8jqDqam49Fx4+zuihfWl9a/+XGvqeW0FtzP9jV0aa7ZRToFL4obJzsYSkkVHgTW9MV3H9hWpSh6dugrMGTfrH3dpnNxXbu/q9Nh6TJqaw5dZXrDcZsZJf7l0ntft7VcTpFVfSIMZaIZBavFaHRHwtXeWbjDzAu8GAwGRXEih4LrNz/+rpHJcZ2+wj8RG2jocjihEw/63qe1wM2XyTS8WUkaJouTwQ4Xr6LpruABtv1g8RWncei1pbeISrUnZ0cTuz6kgXFnLpSWhDHJckdlX2+UiB0iNKWg/mtL66LVIdFFBH0OlJIvbYr6KQd1WK+UghViyovMYNjGz59OnEXQ50CJeO0tkZBqlm43WUfdam+KZ9PfTvnVl/DU13IX3rHzsM1HWUgQ8lnzrXhJ2TnEZ68sVApmK6aBS207JoE5UUqnw5a+pXh12HlRSlei5itJdSd35qVSFUrVJMuuoeu3on4gnTYfjzmrss+HEl8ppqxHdsW4UyaYPSUhX7Ie1TlK/M+HUiGQLo21dHNsiTJ7SmqwYu2c4BhM86GUDBfVgPU0wykzzUE9T0hLQtpSxDlJ/M8pLwmVdMkaSzy6X+m8KBGqqlrvAwhs4oNpTpRKAVt3QIcWUnOglBJsPziC1/X1Tin5xfb2F9OWcstF+9Vt/OI7B0qianuUgsdL/Hum9D1sj3br1hcTtyLsG+Lw8BG2nc08ZhziIEHFLnMeKQVHzQhvvTqrmflrU0Hn2+Y2e29MGU7j9iujFHhl7dh468/CWTw7+6vqzpCqF9uv/mQw+tOr7e8Lq2eACd8MwSdKp8lLUkpKhE/U0tASieV0EXMh/oyc8onSB9Ovcbw0ENiL9ptaDWQIz0AI5dJpTnRnYXhZdldKAQHZi/AMnL+4YFrxDv1ZXCkV0a0IC6euBxxk/v2hFMV3HnGjlMR0bJyk/SfaHJY4fyjhCwE3SoG6VEwhZEBTxeX6KZc5h6FjfaHk0J/FhVKqEBXyUjgtSenlMLRl+GE4nRdS4VNSisU5BmO5D0avmiMllcQ5xLkp6kcLUh52Ioa9GgW9aWMRfJ6XisJppWtSrYtYc7+2OwML4/0pD5d0h9qb55Oh4MBCYnKypwdPaQuqC7dgdk7Ji51T8mLnlH6Bdk7Ji51T8mIhQhgt9+eGsZDw/9rks3fafQ3PAAAAAElFTkSuQmCC">
            <a:extLst>
              <a:ext uri="{FF2B5EF4-FFF2-40B4-BE49-F238E27FC236}">
                <a16:creationId xmlns:a16="http://schemas.microsoft.com/office/drawing/2014/main" id="{67CCABF3-36D4-4819-82E1-334676ED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7287" cy="3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questia.com/wp-content/uploads/2015/03/Instrumental-conditioning.png">
            <a:extLst>
              <a:ext uri="{FF2B5EF4-FFF2-40B4-BE49-F238E27FC236}">
                <a16:creationId xmlns:a16="http://schemas.microsoft.com/office/drawing/2014/main" id="{35A7DEE1-55A4-4A37-AF7A-90B569CB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1184"/>
            <a:ext cx="5177287" cy="28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ikispaces.psu.edu/download/attachments/40050309/Operant+Conditioning.png?version=2&amp;modificationDate=1275023794000">
            <a:extLst>
              <a:ext uri="{FF2B5EF4-FFF2-40B4-BE49-F238E27FC236}">
                <a16:creationId xmlns:a16="http://schemas.microsoft.com/office/drawing/2014/main" id="{30F49063-42D8-4B14-AB49-21F4CEC0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30" y="2911455"/>
            <a:ext cx="4048369" cy="32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sych Your Mind: Friday Fun? See a clip of the classic Bobo Doll experiment">
            <a:extLst>
              <a:ext uri="{FF2B5EF4-FFF2-40B4-BE49-F238E27FC236}">
                <a16:creationId xmlns:a16="http://schemas.microsoft.com/office/drawing/2014/main" id="{BCCC85D4-E64E-4342-B14C-16CC2954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46" y="0"/>
            <a:ext cx="3938954" cy="28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2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7AD40-940C-40C3-B935-6C42F0ED1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" name="Obrázek 3" descr="Obsah obrázku text, osoba&#10;&#10;Popis byl vytvořen automaticky">
            <a:extLst>
              <a:ext uri="{FF2B5EF4-FFF2-40B4-BE49-F238E27FC236}">
                <a16:creationId xmlns:a16="http://schemas.microsoft.com/office/drawing/2014/main" id="{B7DB5957-C291-4500-B617-C4D2037C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71114"/>
            <a:ext cx="8318690" cy="46769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F5B04E-35E3-4EAF-9123-C9C9579F7DD5}"/>
              </a:ext>
            </a:extLst>
          </p:cNvPr>
          <p:cNvSpPr txBox="1"/>
          <p:nvPr/>
        </p:nvSpPr>
        <p:spPr>
          <a:xfrm>
            <a:off x="2183386" y="6123167"/>
            <a:ext cx="6720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https://www.youtube.com/watch?v=sXYDOaDuA2Q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6780C6A-0D62-41E9-9E11-BDE9945C69CA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Přesvědčování aniž by to recipient věděl</a:t>
            </a:r>
          </a:p>
        </p:txBody>
      </p:sp>
    </p:spTree>
    <p:extLst>
      <p:ext uri="{BB962C8B-B14F-4D97-AF65-F5344CB8AC3E}">
        <p14:creationId xmlns:p14="http://schemas.microsoft.com/office/powerpoint/2010/main" val="41584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Podprahová (</a:t>
            </a:r>
            <a:r>
              <a:rPr lang="cs-CZ" dirty="0" err="1"/>
              <a:t>subliminální</a:t>
            </a:r>
            <a:r>
              <a:rPr lang="cs-CZ" dirty="0"/>
              <a:t>) reklama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Kognice jako lineární proces – od pozornosti a všimnutí si zprávy, skrze zpracování až po zapamatování a změnu (chování, myšlení, postoje, identity)</a:t>
            </a:r>
          </a:p>
          <a:p>
            <a:r>
              <a:rPr lang="cs-CZ" sz="2000" dirty="0"/>
              <a:t>U podprahové verze přesvědčování je tento řetěz mimo volní kontrolu recipienta zprávy – rovnou dochází k mediálnímu účinku, aniž by dokázal zdůvodnit proč</a:t>
            </a:r>
          </a:p>
          <a:p>
            <a:r>
              <a:rPr lang="cs-CZ" sz="2000" dirty="0"/>
              <a:t>James </a:t>
            </a:r>
            <a:r>
              <a:rPr lang="cs-CZ" sz="2000" dirty="0" err="1"/>
              <a:t>Vicary</a:t>
            </a:r>
            <a:r>
              <a:rPr lang="cs-CZ" sz="2000" dirty="0"/>
              <a:t> (1957) – do filmu přidaná okýnka „</a:t>
            </a:r>
            <a:r>
              <a:rPr lang="cs-CZ" sz="2000" dirty="0" err="1"/>
              <a:t>Eat</a:t>
            </a:r>
            <a:r>
              <a:rPr lang="cs-CZ" sz="2000" dirty="0"/>
              <a:t> popcorn“ „Drink </a:t>
            </a:r>
            <a:r>
              <a:rPr lang="cs-CZ" sz="2000" dirty="0" err="1"/>
              <a:t>Coke</a:t>
            </a:r>
            <a:r>
              <a:rPr lang="cs-CZ" sz="2000" dirty="0"/>
              <a:t>“ údajně významně zvedla spotřebu popcornu a koly</a:t>
            </a:r>
          </a:p>
          <a:p>
            <a:r>
              <a:rPr lang="cs-CZ" sz="2000" dirty="0"/>
              <a:t>V kombinací s paranoiou období studené války – panika ohledně možné manipulace lidí</a:t>
            </a:r>
          </a:p>
          <a:p>
            <a:r>
              <a:rPr lang="cs-CZ" sz="2000" dirty="0" err="1"/>
              <a:t>Vicary</a:t>
            </a:r>
            <a:r>
              <a:rPr lang="cs-CZ" sz="2000" dirty="0"/>
              <a:t> se následně přiznal, že šlo o podvod. Replikační studie nepotvrdily účinek podprahové komunikace.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76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AA2AB4-2BBE-4E2C-966E-4ECF48656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0D2C2-DC2B-4465-9195-76A627B4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(accessibility)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2D72C8-4E39-469C-8CFB-9C6D11D7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Snadnost, s jakou je koncept aktivován z paměti – ačkoliv máme v paměti mnoho různých možností jak např. vysvětlit určitý jev, použijeme ten, který je v danou chvíli „</a:t>
            </a:r>
            <a:r>
              <a:rPr lang="cs-CZ" sz="2000" dirty="0" err="1"/>
              <a:t>dosputnější</a:t>
            </a:r>
            <a:r>
              <a:rPr lang="cs-CZ" sz="2000" dirty="0"/>
              <a:t>“ (</a:t>
            </a:r>
            <a:r>
              <a:rPr lang="cs-CZ" sz="2000" dirty="0" err="1"/>
              <a:t>Bruner</a:t>
            </a:r>
            <a:r>
              <a:rPr lang="cs-CZ" sz="2000" dirty="0"/>
              <a:t>, 1975)</a:t>
            </a:r>
          </a:p>
          <a:p>
            <a:r>
              <a:rPr lang="cs-CZ" sz="2000" dirty="0"/>
              <a:t>Síťový model paměti – paměť funguje na základě vzájemně propojených asociací, tj. paměťových uzlů. Uzly mohou být propojené i mezi sebou – aktivace jednoho pak zvyšuje pravděpodobnost aktivace druhého = </a:t>
            </a:r>
            <a:r>
              <a:rPr lang="cs-CZ" sz="2000" u="sng" dirty="0" err="1"/>
              <a:t>priming</a:t>
            </a:r>
            <a:endParaRPr lang="cs-CZ" sz="2000" u="sng" dirty="0"/>
          </a:p>
          <a:p>
            <a:r>
              <a:rPr lang="cs-CZ" sz="2000" dirty="0"/>
              <a:t>Za normálních okolností je paměťový uzel „spící“ a vyžaduje vnější spouštěč k aktivaci. Tímto spouštěčem mohou být i mediální obsahy</a:t>
            </a:r>
          </a:p>
          <a:p>
            <a:r>
              <a:rPr lang="cs-CZ" sz="2000" dirty="0"/>
              <a:t>Aktivace je snadnější, pokud je uzel aktivován často – paměťové uzly slábnou prodlouženou dobou </a:t>
            </a:r>
            <a:r>
              <a:rPr lang="cs-CZ" sz="2000" dirty="0" err="1"/>
              <a:t>neaktivace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060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851B45-9941-4996-85F4-384AEC317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BE7538-61C4-4E95-B79A-40D5D9C8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(accessibility)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8C22BF-1A8F-43F4-9129-C6A70260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700" dirty="0"/>
              <a:t>Kultivační teorie – tj. vnímání reality je ovlivněno intenzitou konzumace mediální reality – je sice v mediálních studiích vlivná, ale původní sociologizující základ nevysvětluje „jak funguje“. Oporu má až v psychologickém vysvětlení skrze teorii dostupnosti</a:t>
            </a:r>
          </a:p>
          <a:p>
            <a:r>
              <a:rPr lang="cs-CZ" sz="1700" dirty="0"/>
              <a:t>Kongruence </a:t>
            </a:r>
            <a:r>
              <a:rPr lang="cs-CZ" sz="1700" b="1" dirty="0"/>
              <a:t>síla</a:t>
            </a:r>
            <a:r>
              <a:rPr lang="cs-CZ" sz="1700" dirty="0"/>
              <a:t> + </a:t>
            </a:r>
            <a:r>
              <a:rPr lang="cs-CZ" sz="1700" b="1" dirty="0"/>
              <a:t>emoce</a:t>
            </a:r>
            <a:r>
              <a:rPr lang="cs-CZ" sz="1700" dirty="0"/>
              <a:t> + </a:t>
            </a:r>
            <a:r>
              <a:rPr lang="cs-CZ" sz="1700" b="1" dirty="0"/>
              <a:t>frekvence</a:t>
            </a:r>
            <a:r>
              <a:rPr lang="cs-CZ" sz="1700" dirty="0"/>
              <a:t>. Často opakovaná „velká témata“ (viz teorie nastolování agendy) jsou zpravidla emočně silnější a jsou tak snadněji vybavitelná  </a:t>
            </a:r>
          </a:p>
          <a:p>
            <a:r>
              <a:rPr lang="cs-CZ" sz="1700" dirty="0"/>
              <a:t>Dostupnost je taky mediátorem a moderátorem mediálních účinků – Snadná dostupnost pozitivně ovlivňuje rámování zpráv (viz teorie rámování – </a:t>
            </a:r>
            <a:r>
              <a:rPr lang="cs-CZ" sz="1700" dirty="0" err="1"/>
              <a:t>framing</a:t>
            </a:r>
            <a:r>
              <a:rPr lang="cs-CZ" sz="1700" dirty="0"/>
              <a:t>) – snadněji funguje rámování které se snadno vybaví = je jaké jsme zvyklí že je = stereotypy prostě fungují (kognitivně je zpracováváme snáz a máme je proto „rádi“)</a:t>
            </a:r>
          </a:p>
          <a:p>
            <a:r>
              <a:rPr lang="cs-CZ" sz="1700" dirty="0"/>
              <a:t>Naopak, pokud není kongruence mezi dostupným obsahem v paměti a jak je zpráva rámována - účinek je menší. Pozdější snahy o přeformulování moc nefungují, protože naskakuje původní zarámování – nové rámování je často vytěsněné a „přepsané“ tím původním</a:t>
            </a:r>
          </a:p>
          <a:p>
            <a:r>
              <a:rPr lang="cs-CZ" sz="1700" dirty="0"/>
              <a:t>Uzly je lepší nechat usnout (navždy) než se je snažit přepisovat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8137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69806-1550-4560-8D74-564ABB49C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7B605A-62FA-43A7-8FB1-2F3E9B6E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Priming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210DEA-5BFF-46CC-B597-44AB4F47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Mediální obsah, který má efekt na následné kognitivní procesy (pozornost, vybavování), prožívání, chování</a:t>
            </a:r>
            <a:r>
              <a:rPr lang="en-GB" sz="1800" dirty="0"/>
              <a:t>. V</a:t>
            </a:r>
            <a:r>
              <a:rPr lang="cs-CZ" sz="1800" dirty="0" err="1"/>
              <a:t>ysvětluje</a:t>
            </a:r>
            <a:r>
              <a:rPr lang="cs-CZ" sz="1800" dirty="0"/>
              <a:t> krátkodobé efekty</a:t>
            </a:r>
          </a:p>
          <a:p>
            <a:r>
              <a:rPr lang="cs-CZ" sz="1800" dirty="0"/>
              <a:t>Zkoumal se zejména v souvislosti agrese, stereotypů, politických kampaní</a:t>
            </a:r>
          </a:p>
          <a:p>
            <a:r>
              <a:rPr lang="cs-CZ" sz="1800" dirty="0"/>
              <a:t>Závisí na času (</a:t>
            </a:r>
            <a:r>
              <a:rPr lang="cs-CZ" sz="1800" i="1" dirty="0" err="1"/>
              <a:t>recency</a:t>
            </a:r>
            <a:r>
              <a:rPr lang="cs-CZ" sz="1800" i="1" dirty="0"/>
              <a:t> efekt</a:t>
            </a:r>
            <a:r>
              <a:rPr lang="cs-CZ" sz="1800" dirty="0"/>
              <a:t>) – čím je časově vzdálenější, tím je efekt slabší. Obecně </a:t>
            </a:r>
            <a:r>
              <a:rPr lang="cs-CZ" sz="1800" dirty="0" err="1"/>
              <a:t>priming</a:t>
            </a:r>
            <a:r>
              <a:rPr lang="cs-CZ" sz="1800" dirty="0"/>
              <a:t> má časové omezení. Silnější </a:t>
            </a:r>
            <a:r>
              <a:rPr lang="cs-CZ" sz="1800" dirty="0" err="1"/>
              <a:t>priming</a:t>
            </a:r>
            <a:r>
              <a:rPr lang="cs-CZ" sz="1800" dirty="0"/>
              <a:t> má silnější vliv – síla závisí na délce, frekvenci opakování, intenzitě (např. emoce, věrohodnost, nenáročnost zpracování, kongruence s vlastním postojem)</a:t>
            </a:r>
          </a:p>
          <a:p>
            <a:r>
              <a:rPr lang="cs-CZ" sz="1800" dirty="0"/>
              <a:t>Funguje v rámci síťového modelu paměti – </a:t>
            </a:r>
            <a:r>
              <a:rPr lang="cs-CZ" sz="1800" dirty="0" err="1"/>
              <a:t>priming</a:t>
            </a:r>
            <a:r>
              <a:rPr lang="cs-CZ" sz="1800" dirty="0"/>
              <a:t> stačí ťuknout to jednoho uzlíku, aby </a:t>
            </a:r>
            <a:r>
              <a:rPr lang="cs-CZ" sz="1800" dirty="0" err="1"/>
              <a:t>zarezonovala</a:t>
            </a:r>
            <a:r>
              <a:rPr lang="cs-CZ" sz="1800" dirty="0"/>
              <a:t> celá síť</a:t>
            </a:r>
          </a:p>
          <a:p>
            <a:r>
              <a:rPr lang="cs-CZ" sz="1800" dirty="0"/>
              <a:t>V volbách se nerozhodujeme na základě „vážení racionálních argumentů a všech dostupných informací“, ale na základě toho „co přijde první na mysl“ – snaha manipulovat s tím co přijde první na mysl (zvýrazňování vlastností, častý výskyt v médiích</a:t>
            </a:r>
            <a:r>
              <a:rPr lang="en-GB" sz="1800" dirty="0"/>
              <a:t>, </a:t>
            </a:r>
            <a:r>
              <a:rPr lang="cs-CZ" sz="1800" dirty="0"/>
              <a:t>témata o kterých spřátelená média referují)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38129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C1B07-8B2E-43B5-88FF-592AEE089C0D}">
  <ds:schemaRefs>
    <ds:schemaRef ds:uri="http://purl.org/dc/elements/1.1/"/>
    <ds:schemaRef ds:uri="317fa241-dc0d-4a19-bd23-9d6e79d0e5eb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3355</TotalTime>
  <Words>2232</Words>
  <Application>Microsoft Office PowerPoint</Application>
  <PresentationFormat>Širokoúhlá obrazovka</PresentationFormat>
  <Paragraphs>155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Presentation_MU_EN</vt:lpstr>
      <vt:lpstr>Přesvědčování</vt:lpstr>
      <vt:lpstr>Přesvědčování</vt:lpstr>
      <vt:lpstr>Výzkum reklamy a psychologie</vt:lpstr>
      <vt:lpstr>Prezentace aplikace PowerPoint</vt:lpstr>
      <vt:lpstr>Prezentace aplikace PowerPoint</vt:lpstr>
      <vt:lpstr>Podprahová (subliminální) reklama</vt:lpstr>
      <vt:lpstr>Dostupnost (accessibility)</vt:lpstr>
      <vt:lpstr>Dostupnost (accessibility)</vt:lpstr>
      <vt:lpstr>Priming</vt:lpstr>
      <vt:lpstr>Prezentace aplikace PowerPoint</vt:lpstr>
      <vt:lpstr>Prezentace aplikace PowerPoint</vt:lpstr>
      <vt:lpstr>Postoj (attitude)</vt:lpstr>
      <vt:lpstr>Dostupnost postojů (attitude accessibility)</vt:lpstr>
      <vt:lpstr>Postoje a Reinforcing Spirals Model</vt:lpstr>
      <vt:lpstr>Reinforcing Spirals Model</vt:lpstr>
      <vt:lpstr>Model pravděpodobnosti zpracování (Elaboration likelihood model)</vt:lpstr>
      <vt:lpstr>ELM – faktory na straně zprávy</vt:lpstr>
      <vt:lpstr>Periferní cesta – heuristické zpracování</vt:lpstr>
      <vt:lpstr>Periferní cesta: product placement &amp; celebrity endorsement</vt:lpstr>
      <vt:lpstr>Periferní cesta –revival subliminální reklamy</vt:lpstr>
      <vt:lpstr>ELM</vt:lpstr>
      <vt:lpstr>Teorie odůvodněného jednání (thery of reasoned action)</vt:lpstr>
      <vt:lpstr>Prezentace aplikace PowerPoint</vt:lpstr>
      <vt:lpstr>Prezentace aplikace PowerPoint</vt:lpstr>
      <vt:lpstr>Teorie odůvodněného jednání</vt:lpstr>
      <vt:lpstr>Přesvědčování a emoce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Ucitel</cp:lastModifiedBy>
  <cp:revision>230</cp:revision>
  <cp:lastPrinted>2023-03-16T06:41:41Z</cp:lastPrinted>
  <dcterms:created xsi:type="dcterms:W3CDTF">2019-04-11T21:46:02Z</dcterms:created>
  <dcterms:modified xsi:type="dcterms:W3CDTF">2023-03-16T07:01:48Z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