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7" r:id="rId3"/>
    <p:sldId id="268" r:id="rId4"/>
    <p:sldId id="270" r:id="rId5"/>
    <p:sldId id="271" r:id="rId6"/>
    <p:sldId id="272" r:id="rId7"/>
    <p:sldId id="273" r:id="rId8"/>
    <p:sldId id="275" r:id="rId9"/>
    <p:sldId id="276" r:id="rId10"/>
    <p:sldId id="274" r:id="rId11"/>
    <p:sldId id="278" r:id="rId12"/>
    <p:sldId id="277" r:id="rId13"/>
    <p:sldId id="260" r:id="rId14"/>
    <p:sldId id="258" r:id="rId15"/>
    <p:sldId id="261" r:id="rId16"/>
    <p:sldId id="262" r:id="rId17"/>
    <p:sldId id="259" r:id="rId18"/>
    <p:sldId id="263" r:id="rId19"/>
    <p:sldId id="264" r:id="rId20"/>
    <p:sldId id="265" r:id="rId21"/>
    <p:sldId id="266"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21" d="100"/>
          <a:sy n="121" d="100"/>
        </p:scale>
        <p:origin x="132"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FBDE18-BF30-4BDF-A9D9-5822588D24AC}" type="datetimeFigureOut">
              <a:rPr lang="en-GB" smtClean="0"/>
              <a:t>17/04/2023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E9026-1238-487B-81F9-3B34522B876C}" type="slidenum">
              <a:rPr lang="en-GB" smtClean="0"/>
              <a:t>‹#›</a:t>
            </a:fld>
            <a:endParaRPr lang="en-GB"/>
          </a:p>
        </p:txBody>
      </p:sp>
    </p:spTree>
    <p:extLst>
      <p:ext uri="{BB962C8B-B14F-4D97-AF65-F5344CB8AC3E}">
        <p14:creationId xmlns:p14="http://schemas.microsoft.com/office/powerpoint/2010/main" val="1964634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d9c360b0e0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2" name="Google Shape;82;gd9c360b0e0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d9c360b0e0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gd9c360b0e0_0_9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2" name="Google Shape;11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E9B3-DA8D-4624-810A-F9C3597F5F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EDE7CE-6386-4646-98D6-EB5EE4EAC2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920B5B-C7E4-44E3-9D26-851E627A0B61}"/>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2F1F7DB3-82F5-48BE-BD15-2C54E9F0A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ABF4F-73EE-486B-AA6A-4FCA425B3BC4}"/>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25989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5B33A-61FB-4418-8FA3-221EF0D129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291B20-19EB-4B78-A68C-028334A93C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606170-0F3D-4E49-B43F-A9464EC94B81}"/>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BD401816-D079-412B-A4EA-B686ED6674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39B148-87D2-430D-B867-A88EEB6ED25F}"/>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021645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797053-9797-4047-966E-E7FDC108664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A78EFAC-5294-494F-8DAB-DB128447F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A77DB-03EE-47C2-979E-1B71CD291301}"/>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063E7E7F-4C1C-4CAE-B149-EF9EF4354C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DEDA1-5726-4E2E-B7F5-5DCB1F66A8B7}"/>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99099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F4D0-AF4F-4357-B3CE-ED1F832CBF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BC8008-0B7B-4C18-97B5-E4FFCF1316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F3C0B3-C490-4238-8C71-DE140237147A}"/>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F97C6EC6-0656-46CE-852C-3D3B41409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70AF3-BA5F-49DA-A616-C85BC76B2DA1}"/>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78462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8C45-57B8-4EFA-A5D6-23060B8B5F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57DF1B-2BCF-4CB9-883B-7C4CA7F8C8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60970B-CAED-460D-B711-AE25162DD41A}"/>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8FD245E4-1EFF-4F83-BE2F-71F30C58BA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6B2E26-9B41-4FA4-83C3-E0D5D1E9C4EA}"/>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65213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0A7C6-6F5A-45E7-982D-0710991F6A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6EC1C3-49CF-4E93-8C71-1DE99770DB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FD7EF1-3EEA-4B11-9B96-9F582D5C24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D2DEDA-D12F-4ABE-BD87-0E3C5D3C1442}"/>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6" name="Footer Placeholder 5">
            <a:extLst>
              <a:ext uri="{FF2B5EF4-FFF2-40B4-BE49-F238E27FC236}">
                <a16:creationId xmlns:a16="http://schemas.microsoft.com/office/drawing/2014/main" id="{448AEBDB-DF99-478F-80EC-FD206096FC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1C5C98-C6F6-4330-A1DB-6A29BCA4B3BD}"/>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403733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A948B-D374-4149-8266-8C4163A5B4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B1F74B-320C-4338-9D8E-43F0D3766A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A4896E-B13F-4050-A554-7B5DE1D48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A2EA7C-5B4A-4D37-AE11-FF4E6A8751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3238BC-3B8B-4321-B414-E60A5DF762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0BF9F6-2BF9-44F6-8FD3-2074735CC741}"/>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8" name="Footer Placeholder 7">
            <a:extLst>
              <a:ext uri="{FF2B5EF4-FFF2-40B4-BE49-F238E27FC236}">
                <a16:creationId xmlns:a16="http://schemas.microsoft.com/office/drawing/2014/main" id="{29C587AF-A242-4657-A504-B09097C631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041B16-8ED4-449B-8054-259CBEAF5553}"/>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08263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3282A-E9B3-40A8-8031-E6DA9DDCCA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8E9EF2-AE3C-4F1D-84F1-5CF3FEFA1364}"/>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4" name="Footer Placeholder 3">
            <a:extLst>
              <a:ext uri="{FF2B5EF4-FFF2-40B4-BE49-F238E27FC236}">
                <a16:creationId xmlns:a16="http://schemas.microsoft.com/office/drawing/2014/main" id="{23B02A80-E385-4AD8-A1C9-71D907ABDE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7C70D8-2296-473D-9675-F735D1C0438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2316624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C5A306-B6AC-4B55-A018-AC148D059D07}"/>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3" name="Footer Placeholder 2">
            <a:extLst>
              <a:ext uri="{FF2B5EF4-FFF2-40B4-BE49-F238E27FC236}">
                <a16:creationId xmlns:a16="http://schemas.microsoft.com/office/drawing/2014/main" id="{8E8AA2FE-BB50-4440-9379-B407CE66AD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D383AD0-6C21-42CB-9E01-2CB641358E1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004752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BE25-A863-4AE9-95BF-CFE7BD69CA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27C5CF-02B2-4A4B-9D18-56BEA42EED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2896BD-EBE9-44BD-80CB-6240BAA9F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106936-9FFB-4232-9041-7DB6EFCA801C}"/>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6" name="Footer Placeholder 5">
            <a:extLst>
              <a:ext uri="{FF2B5EF4-FFF2-40B4-BE49-F238E27FC236}">
                <a16:creationId xmlns:a16="http://schemas.microsoft.com/office/drawing/2014/main" id="{54589FAC-039C-4496-8F61-DC16C472C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1247E7-D2FF-4477-B8BF-227E13FEB558}"/>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3230774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F4169-8325-4018-9CE3-2AEF096CB5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1F4CA3-4A3C-45D0-8DFA-59028593DA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4128B6-F931-4081-9E22-2231C8834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CEA582-EF36-425B-8F20-3FFDC0B4FCE2}"/>
              </a:ext>
            </a:extLst>
          </p:cNvPr>
          <p:cNvSpPr>
            <a:spLocks noGrp="1"/>
          </p:cNvSpPr>
          <p:nvPr>
            <p:ph type="dt" sz="half" idx="10"/>
          </p:nvPr>
        </p:nvSpPr>
        <p:spPr/>
        <p:txBody>
          <a:bodyPr/>
          <a:lstStyle/>
          <a:p>
            <a:fld id="{AD4B7E1D-0C91-4F2B-BB58-5F158996420E}" type="datetimeFigureOut">
              <a:rPr lang="en-US" smtClean="0"/>
              <a:t>4/17/2023</a:t>
            </a:fld>
            <a:endParaRPr lang="en-US"/>
          </a:p>
        </p:txBody>
      </p:sp>
      <p:sp>
        <p:nvSpPr>
          <p:cNvPr id="6" name="Footer Placeholder 5">
            <a:extLst>
              <a:ext uri="{FF2B5EF4-FFF2-40B4-BE49-F238E27FC236}">
                <a16:creationId xmlns:a16="http://schemas.microsoft.com/office/drawing/2014/main" id="{A6BBCAA1-92A7-4ED6-80F8-4D6119F2CC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9D13DF-D86D-4FC6-975A-3C052F06FFB3}"/>
              </a:ext>
            </a:extLst>
          </p:cNvPr>
          <p:cNvSpPr>
            <a:spLocks noGrp="1"/>
          </p:cNvSpPr>
          <p:nvPr>
            <p:ph type="sldNum" sz="quarter" idx="12"/>
          </p:nvPr>
        </p:nvSpPr>
        <p:spPr/>
        <p:txBody>
          <a:bodyPr/>
          <a:lstStyle/>
          <a:p>
            <a:fld id="{89EB0A68-8DAC-43C1-95A3-2081033F512F}" type="slidenum">
              <a:rPr lang="en-US" smtClean="0"/>
              <a:t>‹#›</a:t>
            </a:fld>
            <a:endParaRPr lang="en-US"/>
          </a:p>
        </p:txBody>
      </p:sp>
    </p:spTree>
    <p:extLst>
      <p:ext uri="{BB962C8B-B14F-4D97-AF65-F5344CB8AC3E}">
        <p14:creationId xmlns:p14="http://schemas.microsoft.com/office/powerpoint/2010/main" val="2051431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2014D-D01D-4AE1-B2FE-EC1B9C0D18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5C735C4-BF5F-4257-90FC-7F3701A7F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911F8-68C9-4E04-B421-D069F99E64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B7E1D-0C91-4F2B-BB58-5F158996420E}" type="datetimeFigureOut">
              <a:rPr lang="en-US" smtClean="0"/>
              <a:t>4/17/2023</a:t>
            </a:fld>
            <a:endParaRPr lang="en-US"/>
          </a:p>
        </p:txBody>
      </p:sp>
      <p:sp>
        <p:nvSpPr>
          <p:cNvPr id="5" name="Footer Placeholder 4">
            <a:extLst>
              <a:ext uri="{FF2B5EF4-FFF2-40B4-BE49-F238E27FC236}">
                <a16:creationId xmlns:a16="http://schemas.microsoft.com/office/drawing/2014/main" id="{5A937CD9-B1AC-4753-9407-71B9610300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ED987F-15BF-4414-A305-5D42611163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B0A68-8DAC-43C1-95A3-2081033F512F}" type="slidenum">
              <a:rPr lang="en-US" smtClean="0"/>
              <a:t>‹#›</a:t>
            </a:fld>
            <a:endParaRPr lang="en-US"/>
          </a:p>
        </p:txBody>
      </p:sp>
    </p:spTree>
    <p:extLst>
      <p:ext uri="{BB962C8B-B14F-4D97-AF65-F5344CB8AC3E}">
        <p14:creationId xmlns:p14="http://schemas.microsoft.com/office/powerpoint/2010/main" val="3145638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iemanlab.org/2020/07/hundreds-of-hyperpartisan-sites-are-masquerading-as-local-news-this-map-shows-if-theres-one-near-yo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niemanlab.org/2016/08/the-hyperlocal-nonprofit-austin-monitor-is-trying-to-find-the-sweet-spot-for-hyperlocal-policy-news/" TargetMode="External"/><Relationship Id="rId4" Type="http://schemas.openxmlformats.org/officeDocument/2006/relationships/hyperlink" Target="https://www.niemanlab.org/2018/02/this-hyperlocal-news-site-in-san-francisco-is-reinventing-itself-with-an-automated-local-news-wir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AqnSHi8HEeQ&amp;ab_channel=TEDxTalk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iq5lX-j6Prg" TargetMode="External"/><Relationship Id="rId2" Type="http://schemas.openxmlformats.org/officeDocument/2006/relationships/hyperlink" Target="https://www.youtube.com/watch?v=dIuaW9YWqE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D8qAGQQbZd0&amp;ab_channel=AmanpourandCompany"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d1vjNW01XCg&amp;ab_channel=CBCNews%3ATheNation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brummiegourmand.com/category/brum-blogger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ndymedia.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gd9c360b0e0_0_0"/>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b="1"/>
              <a:t>Politická ekonomie médií</a:t>
            </a:r>
            <a:endParaRPr/>
          </a:p>
        </p:txBody>
      </p:sp>
      <p:sp>
        <p:nvSpPr>
          <p:cNvPr id="85" name="Google Shape;85;gd9c360b0e0_0_0"/>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Monika Metykova</a:t>
            </a:r>
            <a:endParaRPr/>
          </a:p>
          <a:p>
            <a:pPr marL="0" lvl="0" indent="0" algn="ctr" rtl="0">
              <a:lnSpc>
                <a:spcPct val="90000"/>
              </a:lnSpc>
              <a:spcBef>
                <a:spcPts val="1000"/>
              </a:spcBef>
              <a:spcAft>
                <a:spcPts val="0"/>
              </a:spcAft>
              <a:buClr>
                <a:schemeClr val="dk1"/>
              </a:buClr>
              <a:buSzPts val="2400"/>
              <a:buNone/>
            </a:pPr>
            <a:r>
              <a:rPr lang="en-US"/>
              <a:t>m.metykova@sussex.ac.uk; 32153@mail.muni.cz</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d9c360b0e0_0_9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Úkol v malých skupinách</a:t>
            </a:r>
            <a:endParaRPr/>
          </a:p>
        </p:txBody>
      </p:sp>
      <p:sp>
        <p:nvSpPr>
          <p:cNvPr id="133" name="Google Shape;133;gd9c360b0e0_0_93"/>
          <p:cNvSpPr txBox="1">
            <a:spLocks noGrp="1"/>
          </p:cNvSpPr>
          <p:nvPr>
            <p:ph type="body" idx="1"/>
          </p:nvPr>
        </p:nvSpPr>
        <p:spPr>
          <a:xfrm>
            <a:off x="838200" y="1361440"/>
            <a:ext cx="10515600" cy="4815385"/>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SzPts val="1800"/>
              <a:buAutoNum type="arabicPeriod"/>
            </a:pPr>
            <a:r>
              <a:rPr lang="en-US" sz="2400" dirty="0"/>
              <a:t>Jak </a:t>
            </a:r>
            <a:r>
              <a:rPr lang="en-US" sz="2400" dirty="0" err="1"/>
              <a:t>mainstreamová</a:t>
            </a:r>
            <a:r>
              <a:rPr lang="en-US" sz="2400" dirty="0"/>
              <a:t> </a:t>
            </a:r>
            <a:r>
              <a:rPr lang="en-US" sz="2400" dirty="0" err="1"/>
              <a:t>média</a:t>
            </a:r>
            <a:r>
              <a:rPr lang="en-US" sz="2400" dirty="0"/>
              <a:t> </a:t>
            </a:r>
            <a:r>
              <a:rPr lang="en-US" sz="2400" dirty="0" err="1"/>
              <a:t>používají</a:t>
            </a:r>
            <a:r>
              <a:rPr lang="en-US" sz="2400" dirty="0"/>
              <a:t> </a:t>
            </a:r>
            <a:r>
              <a:rPr lang="en-US" sz="2400" dirty="0" err="1"/>
              <a:t>příspěvky</a:t>
            </a:r>
            <a:r>
              <a:rPr lang="en-US" sz="2400" dirty="0"/>
              <a:t> </a:t>
            </a:r>
            <a:r>
              <a:rPr lang="en-US" sz="2400" dirty="0" err="1"/>
              <a:t>publika</a:t>
            </a:r>
            <a:r>
              <a:rPr lang="en-US" sz="2400" dirty="0"/>
              <a:t>? </a:t>
            </a:r>
            <a:r>
              <a:rPr lang="en-US" sz="2400" dirty="0" err="1"/>
              <a:t>Obsahy</a:t>
            </a:r>
            <a:r>
              <a:rPr lang="en-US" sz="2400" dirty="0"/>
              <a:t>, </a:t>
            </a:r>
            <a:r>
              <a:rPr lang="en-US" sz="2400" dirty="0" err="1"/>
              <a:t>komentáře</a:t>
            </a:r>
            <a:r>
              <a:rPr lang="en-US" sz="2400" dirty="0"/>
              <a:t>, </a:t>
            </a:r>
            <a:r>
              <a:rPr lang="en-US" sz="2400" dirty="0" err="1"/>
              <a:t>náměty</a:t>
            </a:r>
            <a:r>
              <a:rPr lang="en-US" sz="2400" dirty="0"/>
              <a:t> </a:t>
            </a:r>
            <a:r>
              <a:rPr lang="en-US" sz="2400" dirty="0" err="1"/>
              <a:t>na</a:t>
            </a:r>
            <a:r>
              <a:rPr lang="en-US" sz="2400" dirty="0"/>
              <a:t> </a:t>
            </a:r>
            <a:r>
              <a:rPr lang="en-US" sz="2400" dirty="0" err="1"/>
              <a:t>storky</a:t>
            </a:r>
            <a:r>
              <a:rPr lang="en-US" sz="2400" dirty="0"/>
              <a:t> </a:t>
            </a:r>
            <a:r>
              <a:rPr lang="en-US" sz="2400" dirty="0" err="1"/>
              <a:t>apod</a:t>
            </a:r>
            <a:r>
              <a:rPr lang="en-US" sz="2400" dirty="0"/>
              <a:t>. - </a:t>
            </a:r>
            <a:r>
              <a:rPr lang="en-US" sz="2400" dirty="0" err="1"/>
              <a:t>mají</a:t>
            </a:r>
            <a:r>
              <a:rPr lang="en-US" sz="2400" dirty="0"/>
              <a:t> v </a:t>
            </a:r>
            <a:r>
              <a:rPr lang="en-US" sz="2400" dirty="0" err="1"/>
              <a:t>těchto</a:t>
            </a:r>
            <a:r>
              <a:rPr lang="en-US" sz="2400" dirty="0"/>
              <a:t> </a:t>
            </a:r>
            <a:r>
              <a:rPr lang="en-US" sz="2400" dirty="0" err="1"/>
              <a:t>oblastech</a:t>
            </a:r>
            <a:r>
              <a:rPr lang="en-US" sz="2400" dirty="0"/>
              <a:t> </a:t>
            </a:r>
            <a:r>
              <a:rPr lang="en-US" sz="2400" dirty="0" err="1"/>
              <a:t>média</a:t>
            </a:r>
            <a:r>
              <a:rPr lang="en-US" sz="2400" dirty="0"/>
              <a:t> </a:t>
            </a:r>
            <a:r>
              <a:rPr lang="en-US" sz="2400" dirty="0" err="1"/>
              <a:t>politiky</a:t>
            </a:r>
            <a:r>
              <a:rPr lang="en-US" sz="2400" dirty="0"/>
              <a:t>/</a:t>
            </a:r>
            <a:r>
              <a:rPr lang="en-US" sz="2400" dirty="0" err="1"/>
              <a:t>pravidla</a:t>
            </a:r>
            <a:r>
              <a:rPr lang="en-US" sz="2400" dirty="0"/>
              <a:t>? The New York Times, </a:t>
            </a:r>
            <a:r>
              <a:rPr lang="en-US" sz="2400" dirty="0" err="1"/>
              <a:t>DenníkN</a:t>
            </a:r>
            <a:r>
              <a:rPr lang="en-US" sz="2400" dirty="0"/>
              <a:t>/</a:t>
            </a:r>
            <a:r>
              <a:rPr lang="en-US" sz="2400" dirty="0" err="1"/>
              <a:t>DeníkN</a:t>
            </a:r>
            <a:r>
              <a:rPr lang="en-US" sz="2400" dirty="0"/>
              <a:t>, Daily Mail, </a:t>
            </a:r>
            <a:r>
              <a:rPr lang="en-US" sz="2400" dirty="0" err="1"/>
              <a:t>Blesk</a:t>
            </a:r>
            <a:endParaRPr sz="2400" dirty="0"/>
          </a:p>
          <a:p>
            <a:pPr marL="457200" lvl="0" indent="-342900" algn="l" rtl="0">
              <a:lnSpc>
                <a:spcPct val="90000"/>
              </a:lnSpc>
              <a:spcBef>
                <a:spcPts val="0"/>
              </a:spcBef>
              <a:spcAft>
                <a:spcPts val="0"/>
              </a:spcAft>
              <a:buSzPts val="1800"/>
              <a:buAutoNum type="arabicPeriod"/>
            </a:pPr>
            <a:r>
              <a:rPr lang="en-US" sz="2400" dirty="0" err="1"/>
              <a:t>Svědectví</a:t>
            </a:r>
            <a:r>
              <a:rPr lang="en-US" sz="2400" dirty="0"/>
              <a:t> </a:t>
            </a:r>
            <a:r>
              <a:rPr lang="en-US" sz="2400" dirty="0" err="1"/>
              <a:t>občanů</a:t>
            </a:r>
            <a:r>
              <a:rPr lang="en-US" sz="2400" dirty="0"/>
              <a:t> - </a:t>
            </a:r>
            <a:r>
              <a:rPr lang="en-US" sz="2400" dirty="0" err="1"/>
              <a:t>příklady</a:t>
            </a:r>
            <a:r>
              <a:rPr lang="en-US" sz="2400" dirty="0"/>
              <a:t> </a:t>
            </a:r>
            <a:r>
              <a:rPr lang="en-US" sz="2400" dirty="0" err="1"/>
              <a:t>kdy</a:t>
            </a:r>
            <a:r>
              <a:rPr lang="en-US" sz="2400" dirty="0"/>
              <a:t> </a:t>
            </a:r>
            <a:r>
              <a:rPr lang="en-US" sz="2400" dirty="0" err="1"/>
              <a:t>mainstreamová</a:t>
            </a:r>
            <a:r>
              <a:rPr lang="en-US" sz="2400" dirty="0"/>
              <a:t> </a:t>
            </a:r>
            <a:r>
              <a:rPr lang="en-US" sz="2400" dirty="0" err="1"/>
              <a:t>média</a:t>
            </a:r>
            <a:r>
              <a:rPr lang="en-US" sz="2400" dirty="0"/>
              <a:t> </a:t>
            </a:r>
            <a:r>
              <a:rPr lang="en-US" sz="2400" dirty="0" err="1"/>
              <a:t>používají</a:t>
            </a:r>
            <a:r>
              <a:rPr lang="en-US" sz="2400" dirty="0"/>
              <a:t> </a:t>
            </a:r>
            <a:r>
              <a:rPr lang="en-US" sz="2400" dirty="0" err="1"/>
              <a:t>tento</a:t>
            </a:r>
            <a:r>
              <a:rPr lang="en-US" sz="2400" dirty="0"/>
              <a:t> </a:t>
            </a:r>
            <a:r>
              <a:rPr lang="en-US" sz="2400" dirty="0" err="1"/>
              <a:t>typ</a:t>
            </a:r>
            <a:r>
              <a:rPr lang="en-US" sz="2400" dirty="0"/>
              <a:t> </a:t>
            </a:r>
            <a:r>
              <a:rPr lang="en-US" sz="2400" dirty="0" err="1"/>
              <a:t>obsahu</a:t>
            </a:r>
            <a:r>
              <a:rPr lang="en-US" sz="2400" dirty="0"/>
              <a:t>.</a:t>
            </a:r>
            <a:r>
              <a:rPr lang="sk-SK" sz="2400" dirty="0"/>
              <a:t> Války, katastrofy atd. </a:t>
            </a:r>
            <a:r>
              <a:rPr lang="en-US" sz="2400" dirty="0"/>
              <a:t> </a:t>
            </a:r>
            <a:endParaRPr sz="2400" dirty="0"/>
          </a:p>
          <a:p>
            <a:pPr marL="457200" lvl="0" indent="-342900" algn="l" rtl="0">
              <a:lnSpc>
                <a:spcPct val="90000"/>
              </a:lnSpc>
              <a:spcBef>
                <a:spcPts val="0"/>
              </a:spcBef>
              <a:spcAft>
                <a:spcPts val="0"/>
              </a:spcAft>
              <a:buSzPts val="1800"/>
              <a:buAutoNum type="arabicPeriod"/>
            </a:pPr>
            <a:r>
              <a:rPr lang="en-US" sz="2400" dirty="0" err="1"/>
              <a:t>Hyperlokální</a:t>
            </a:r>
            <a:r>
              <a:rPr lang="en-US" sz="2400" dirty="0"/>
              <a:t> </a:t>
            </a:r>
            <a:r>
              <a:rPr lang="en-US" sz="2400" dirty="0" err="1"/>
              <a:t>obsahy</a:t>
            </a:r>
            <a:r>
              <a:rPr lang="sk-SK" sz="2400" dirty="0"/>
              <a:t>, profesionální? Občanské?:</a:t>
            </a:r>
          </a:p>
          <a:p>
            <a:pPr marL="114300" lvl="0" indent="0" algn="l" rtl="0">
              <a:lnSpc>
                <a:spcPct val="90000"/>
              </a:lnSpc>
              <a:spcBef>
                <a:spcPts val="0"/>
              </a:spcBef>
              <a:spcAft>
                <a:spcPts val="0"/>
              </a:spcAft>
              <a:buSzPts val="1800"/>
              <a:buNone/>
            </a:pPr>
            <a:r>
              <a:rPr lang="en-GB" sz="2400" dirty="0">
                <a:hlinkClick r:id="rId3"/>
              </a:rPr>
              <a:t>https://www.niemanlab.org/2020/07/hundreds-of-hyperpartisan-sites-are-masquerading-as-local-news-this-map-shows-if-theres-one-near-you/</a:t>
            </a:r>
            <a:r>
              <a:rPr lang="sk-SK" sz="2400" dirty="0"/>
              <a:t> </a:t>
            </a:r>
          </a:p>
          <a:p>
            <a:pPr marL="114300" lvl="0" indent="0" algn="l" rtl="0">
              <a:lnSpc>
                <a:spcPct val="90000"/>
              </a:lnSpc>
              <a:spcBef>
                <a:spcPts val="0"/>
              </a:spcBef>
              <a:spcAft>
                <a:spcPts val="0"/>
              </a:spcAft>
              <a:buSzPts val="1800"/>
              <a:buNone/>
            </a:pPr>
            <a:r>
              <a:rPr lang="en-GB" sz="2400" dirty="0">
                <a:hlinkClick r:id="rId4"/>
              </a:rPr>
              <a:t>https://www.niemanlab.org/2018/02/this-hyperlocal-news-site-in-san-francisco-is-reinventing-itself-with-an-automated-local-news-wire/</a:t>
            </a:r>
            <a:endParaRPr lang="sk-SK" sz="2400" dirty="0"/>
          </a:p>
          <a:p>
            <a:pPr marL="114300" lvl="0" indent="0" algn="l" rtl="0">
              <a:lnSpc>
                <a:spcPct val="90000"/>
              </a:lnSpc>
              <a:spcBef>
                <a:spcPts val="0"/>
              </a:spcBef>
              <a:spcAft>
                <a:spcPts val="0"/>
              </a:spcAft>
              <a:buSzPts val="1800"/>
              <a:buNone/>
            </a:pPr>
            <a:r>
              <a:rPr lang="sk-SK" sz="2400" dirty="0">
                <a:hlinkClick r:id="rId5"/>
              </a:rPr>
              <a:t>https://www.niemanlab.org/2016/08/the-hyperlocal-nonprofit-austin-monitor-is-trying-to-find-the-sweet-spot-for-hyperlocal-policy-news/</a:t>
            </a:r>
            <a:r>
              <a:rPr lang="sk-SK" sz="2400" dirty="0"/>
              <a:t> </a:t>
            </a:r>
          </a:p>
          <a:p>
            <a:pPr marL="114300" lvl="0" indent="0" algn="l" rtl="0">
              <a:lnSpc>
                <a:spcPct val="90000"/>
              </a:lnSpc>
              <a:spcBef>
                <a:spcPts val="0"/>
              </a:spcBef>
              <a:spcAft>
                <a:spcPts val="0"/>
              </a:spcAft>
              <a:buSzPts val="18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EC29A-CAC5-9CB0-E4DB-F4C0DE0C8016}"/>
              </a:ext>
            </a:extLst>
          </p:cNvPr>
          <p:cNvSpPr>
            <a:spLocks noGrp="1"/>
          </p:cNvSpPr>
          <p:nvPr>
            <p:ph type="title"/>
          </p:nvPr>
        </p:nvSpPr>
        <p:spPr/>
        <p:txBody>
          <a:bodyPr>
            <a:normAutofit/>
          </a:bodyPr>
          <a:lstStyle/>
          <a:p>
            <a:r>
              <a:rPr lang="sk-SK" dirty="0"/>
              <a:t>Změny nejsou jenom technologické...</a:t>
            </a:r>
            <a:endParaRPr lang="en-GB" dirty="0"/>
          </a:p>
        </p:txBody>
      </p:sp>
      <p:sp>
        <p:nvSpPr>
          <p:cNvPr id="3" name="Content Placeholder 2">
            <a:extLst>
              <a:ext uri="{FF2B5EF4-FFF2-40B4-BE49-F238E27FC236}">
                <a16:creationId xmlns:a16="http://schemas.microsoft.com/office/drawing/2014/main" id="{7566B67C-66C9-75AD-F788-EFE296A81392}"/>
              </a:ext>
            </a:extLst>
          </p:cNvPr>
          <p:cNvSpPr>
            <a:spLocks noGrp="1"/>
          </p:cNvSpPr>
          <p:nvPr>
            <p:ph idx="1"/>
          </p:nvPr>
        </p:nvSpPr>
        <p:spPr/>
        <p:txBody>
          <a:bodyPr/>
          <a:lstStyle/>
          <a:p>
            <a:r>
              <a:rPr lang="sk-SK" dirty="0"/>
              <a:t>Peter Greste: How Journalism Became One of the Most Dangerous Jobs in the World</a:t>
            </a:r>
          </a:p>
          <a:p>
            <a:r>
              <a:rPr lang="en-GB" dirty="0">
                <a:hlinkClick r:id="rId2"/>
              </a:rPr>
              <a:t>https://www.youtube.com/watch?v=AqnSHi8HEeQ&amp;ab_channel=TEDxTalks</a:t>
            </a:r>
            <a:r>
              <a:rPr lang="sk-SK" dirty="0"/>
              <a:t> </a:t>
            </a:r>
          </a:p>
          <a:p>
            <a:r>
              <a:rPr lang="sk-SK" dirty="0"/>
              <a:t>M</a:t>
            </a:r>
            <a:r>
              <a:rPr lang="cs-CZ" dirty="0"/>
              <a:t>ůže</a:t>
            </a:r>
            <a:r>
              <a:rPr lang="sk-SK" dirty="0"/>
              <a:t> spolupráce mezi novináři, občany, odborníky z jiných oblastí (data, IT atd.) vést ke kvalitnějším obsahům? </a:t>
            </a:r>
          </a:p>
          <a:p>
            <a:pPr marL="0" indent="0">
              <a:buNone/>
            </a:pPr>
            <a:endParaRPr lang="en-GB" dirty="0"/>
          </a:p>
        </p:txBody>
      </p:sp>
    </p:spTree>
    <p:extLst>
      <p:ext uri="{BB962C8B-B14F-4D97-AF65-F5344CB8AC3E}">
        <p14:creationId xmlns:p14="http://schemas.microsoft.com/office/powerpoint/2010/main" val="1649903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3CA5-5F32-55F2-A510-393CCCA542D8}"/>
              </a:ext>
            </a:extLst>
          </p:cNvPr>
          <p:cNvSpPr>
            <a:spLocks noGrp="1"/>
          </p:cNvSpPr>
          <p:nvPr>
            <p:ph type="title" idx="4294967295"/>
          </p:nvPr>
        </p:nvSpPr>
        <p:spPr>
          <a:xfrm>
            <a:off x="1016000" y="2305685"/>
            <a:ext cx="10515600" cy="1325563"/>
          </a:xfrm>
        </p:spPr>
        <p:txBody>
          <a:bodyPr>
            <a:normAutofit/>
          </a:bodyPr>
          <a:lstStyle/>
          <a:p>
            <a:pPr algn="ctr"/>
            <a:r>
              <a:rPr lang="cs-CZ" sz="4000" b="1" dirty="0">
                <a:effectLst/>
                <a:latin typeface="Arial" panose="020B0604020202020204" pitchFamily="34" charset="0"/>
                <a:ea typeface="DejaVuSerif"/>
              </a:rPr>
              <a:t>Amazon, Google, Facebook, Twitter – nová forma kapitalizmu?</a:t>
            </a:r>
            <a:endParaRPr lang="en-GB" sz="4000" dirty="0"/>
          </a:p>
        </p:txBody>
      </p:sp>
    </p:spTree>
    <p:extLst>
      <p:ext uri="{BB962C8B-B14F-4D97-AF65-F5344CB8AC3E}">
        <p14:creationId xmlns:p14="http://schemas.microsoft.com/office/powerpoint/2010/main" val="399952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F7EB7-2A43-480C-8B81-8DF31B9F97EF}"/>
              </a:ext>
            </a:extLst>
          </p:cNvPr>
          <p:cNvSpPr>
            <a:spLocks noGrp="1"/>
          </p:cNvSpPr>
          <p:nvPr>
            <p:ph type="title"/>
          </p:nvPr>
        </p:nvSpPr>
        <p:spPr/>
        <p:txBody>
          <a:bodyPr/>
          <a:lstStyle/>
          <a:p>
            <a:r>
              <a:rPr lang="en-GB" dirty="0" err="1"/>
              <a:t>Abstraktn</a:t>
            </a:r>
            <a:r>
              <a:rPr lang="sk-SK" dirty="0"/>
              <a:t>ější pohled na média a společnosti ve kterých fungují</a:t>
            </a:r>
            <a:endParaRPr lang="en-US" dirty="0"/>
          </a:p>
        </p:txBody>
      </p:sp>
      <p:sp>
        <p:nvSpPr>
          <p:cNvPr id="3" name="Content Placeholder 2">
            <a:extLst>
              <a:ext uri="{FF2B5EF4-FFF2-40B4-BE49-F238E27FC236}">
                <a16:creationId xmlns:a16="http://schemas.microsoft.com/office/drawing/2014/main" id="{AC7E30BD-831F-4A3E-9B15-4BD3A111DAB5}"/>
              </a:ext>
            </a:extLst>
          </p:cNvPr>
          <p:cNvSpPr>
            <a:spLocks noGrp="1"/>
          </p:cNvSpPr>
          <p:nvPr>
            <p:ph idx="1"/>
          </p:nvPr>
        </p:nvSpPr>
        <p:spPr/>
        <p:txBody>
          <a:bodyPr/>
          <a:lstStyle/>
          <a:p>
            <a:r>
              <a:rPr lang="sk-SK" dirty="0"/>
              <a:t>Společnosti kapitalistické</a:t>
            </a:r>
          </a:p>
          <a:p>
            <a:r>
              <a:rPr lang="sk-SK" dirty="0"/>
              <a:t>Liberální demokracie</a:t>
            </a:r>
            <a:endParaRPr lang="en-US" dirty="0"/>
          </a:p>
        </p:txBody>
      </p:sp>
    </p:spTree>
    <p:extLst>
      <p:ext uri="{BB962C8B-B14F-4D97-AF65-F5344CB8AC3E}">
        <p14:creationId xmlns:p14="http://schemas.microsoft.com/office/powerpoint/2010/main" val="1711430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D8EA3-6FFB-41B6-AB18-63FDE372AFBE}"/>
              </a:ext>
            </a:extLst>
          </p:cNvPr>
          <p:cNvSpPr>
            <a:spLocks noGrp="1"/>
          </p:cNvSpPr>
          <p:nvPr>
            <p:ph type="title"/>
          </p:nvPr>
        </p:nvSpPr>
        <p:spPr/>
        <p:txBody>
          <a:bodyPr/>
          <a:lstStyle/>
          <a:p>
            <a:r>
              <a:rPr lang="en-GB" dirty="0"/>
              <a:t>Co je </a:t>
            </a:r>
            <a:r>
              <a:rPr lang="en-GB" dirty="0" err="1"/>
              <a:t>kapitalismus</a:t>
            </a:r>
            <a:r>
              <a:rPr lang="en-GB" dirty="0"/>
              <a:t>?</a:t>
            </a:r>
            <a:endParaRPr lang="en-US" dirty="0"/>
          </a:p>
        </p:txBody>
      </p:sp>
      <p:sp>
        <p:nvSpPr>
          <p:cNvPr id="3" name="Content Placeholder 2">
            <a:extLst>
              <a:ext uri="{FF2B5EF4-FFF2-40B4-BE49-F238E27FC236}">
                <a16:creationId xmlns:a16="http://schemas.microsoft.com/office/drawing/2014/main" id="{347E0CAA-4357-4113-992F-50BAF418D1DD}"/>
              </a:ext>
            </a:extLst>
          </p:cNvPr>
          <p:cNvSpPr>
            <a:spLocks noGrp="1"/>
          </p:cNvSpPr>
          <p:nvPr>
            <p:ph idx="1"/>
          </p:nvPr>
        </p:nvSpPr>
        <p:spPr/>
        <p:txBody>
          <a:bodyPr/>
          <a:lstStyle/>
          <a:p>
            <a:r>
              <a:rPr lang="en-US" dirty="0">
                <a:hlinkClick r:id="rId2"/>
              </a:rPr>
              <a:t>https://www.youtube.com/watch?v=dIuaW9YWqEU</a:t>
            </a:r>
            <a:r>
              <a:rPr lang="en-US" dirty="0"/>
              <a:t> </a:t>
            </a:r>
          </a:p>
          <a:p>
            <a:pPr marL="0" indent="0">
              <a:buNone/>
            </a:pPr>
            <a:r>
              <a:rPr lang="en-US" dirty="0"/>
              <a:t>(</a:t>
            </a:r>
            <a:r>
              <a:rPr lang="en-US" dirty="0" err="1"/>
              <a:t>titulky</a:t>
            </a:r>
            <a:r>
              <a:rPr lang="en-US" dirty="0"/>
              <a:t> </a:t>
            </a:r>
            <a:r>
              <a:rPr lang="cs-CZ" dirty="0"/>
              <a:t>taky v češtině</a:t>
            </a:r>
            <a:r>
              <a:rPr lang="en-US" dirty="0"/>
              <a:t>)</a:t>
            </a:r>
            <a:endParaRPr lang="sk-SK" dirty="0"/>
          </a:p>
          <a:p>
            <a:r>
              <a:rPr lang="sk-SK" dirty="0"/>
              <a:t>TEDx Talk:</a:t>
            </a:r>
          </a:p>
          <a:p>
            <a:pPr marL="0" indent="0">
              <a:buNone/>
            </a:pPr>
            <a:r>
              <a:rPr lang="en-US" dirty="0">
                <a:hlinkClick r:id="rId3"/>
              </a:rPr>
              <a:t>https://www.youtube.com/watch?v=iq5lX-j6Prg</a:t>
            </a:r>
            <a:r>
              <a:rPr lang="en-US" dirty="0"/>
              <a:t> </a:t>
            </a:r>
            <a:endParaRPr lang="sk-SK" dirty="0"/>
          </a:p>
          <a:p>
            <a:r>
              <a:rPr lang="sk-SK" dirty="0"/>
              <a:t>Ha-Joon Chang: </a:t>
            </a:r>
            <a:r>
              <a:rPr lang="en-US" b="1" dirty="0"/>
              <a:t>23 </a:t>
            </a:r>
            <a:r>
              <a:rPr lang="en-US" b="1" dirty="0" err="1"/>
              <a:t>věcí</a:t>
            </a:r>
            <a:r>
              <a:rPr lang="en-US" b="1" dirty="0"/>
              <a:t>, </a:t>
            </a:r>
            <a:r>
              <a:rPr lang="en-US" b="1" dirty="0" err="1"/>
              <a:t>které</a:t>
            </a:r>
            <a:r>
              <a:rPr lang="en-US" b="1" dirty="0"/>
              <a:t> </a:t>
            </a:r>
            <a:r>
              <a:rPr lang="en-US" b="1" dirty="0" err="1"/>
              <a:t>vám</a:t>
            </a:r>
            <a:r>
              <a:rPr lang="en-US" b="1" dirty="0"/>
              <a:t> </a:t>
            </a:r>
            <a:r>
              <a:rPr lang="en-US" b="1" dirty="0" err="1"/>
              <a:t>neřeknou</a:t>
            </a:r>
            <a:r>
              <a:rPr lang="en-US" b="1" dirty="0"/>
              <a:t> o </a:t>
            </a:r>
            <a:r>
              <a:rPr lang="en-US" b="1" dirty="0" err="1"/>
              <a:t>kapitalismu</a:t>
            </a:r>
            <a:r>
              <a:rPr lang="sk-SK" b="1" dirty="0"/>
              <a:t> </a:t>
            </a:r>
            <a:r>
              <a:rPr lang="sk-SK" dirty="0"/>
              <a:t>z roku 2013</a:t>
            </a:r>
            <a:endParaRPr lang="en-US" b="1" dirty="0"/>
          </a:p>
          <a:p>
            <a:endParaRPr lang="en-US" dirty="0"/>
          </a:p>
        </p:txBody>
      </p:sp>
    </p:spTree>
    <p:extLst>
      <p:ext uri="{BB962C8B-B14F-4D97-AF65-F5344CB8AC3E}">
        <p14:creationId xmlns:p14="http://schemas.microsoft.com/office/powerpoint/2010/main" val="118938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FD25A-0E97-48A0-B18F-B53FBD53E168}"/>
              </a:ext>
            </a:extLst>
          </p:cNvPr>
          <p:cNvSpPr>
            <a:spLocks noGrp="1"/>
          </p:cNvSpPr>
          <p:nvPr>
            <p:ph type="title"/>
          </p:nvPr>
        </p:nvSpPr>
        <p:spPr/>
        <p:txBody>
          <a:bodyPr/>
          <a:lstStyle/>
          <a:p>
            <a:r>
              <a:rPr lang="en-GB" dirty="0" err="1"/>
              <a:t>Definice</a:t>
            </a:r>
            <a:r>
              <a:rPr lang="en-GB" dirty="0"/>
              <a:t> </a:t>
            </a:r>
            <a:r>
              <a:rPr lang="en-GB" dirty="0" err="1"/>
              <a:t>kapitalismu</a:t>
            </a:r>
            <a:r>
              <a:rPr lang="en-GB" dirty="0"/>
              <a:t> – Bruce Scott Harvard Business School</a:t>
            </a:r>
            <a:endParaRPr lang="en-US" dirty="0"/>
          </a:p>
        </p:txBody>
      </p:sp>
      <p:sp>
        <p:nvSpPr>
          <p:cNvPr id="3" name="Content Placeholder 2">
            <a:extLst>
              <a:ext uri="{FF2B5EF4-FFF2-40B4-BE49-F238E27FC236}">
                <a16:creationId xmlns:a16="http://schemas.microsoft.com/office/drawing/2014/main" id="{493A90ED-75A4-4353-9378-8F846916F416}"/>
              </a:ext>
            </a:extLst>
          </p:cNvPr>
          <p:cNvSpPr>
            <a:spLocks noGrp="1"/>
          </p:cNvSpPr>
          <p:nvPr>
            <p:ph idx="1"/>
          </p:nvPr>
        </p:nvSpPr>
        <p:spPr/>
        <p:txBody>
          <a:bodyPr>
            <a:normAutofit/>
          </a:bodyPr>
          <a:lstStyle/>
          <a:p>
            <a:pPr marL="0" indent="0">
              <a:buNone/>
            </a:pPr>
            <a:r>
              <a:rPr lang="en-GB" dirty="0"/>
              <a:t>Capitalism is often defined as an economic system where private actors are</a:t>
            </a:r>
            <a:r>
              <a:rPr lang="sk-SK" dirty="0"/>
              <a:t> </a:t>
            </a:r>
            <a:r>
              <a:rPr lang="en-GB" dirty="0"/>
              <a:t>allowed to own and control the use of property in accord with their own interests, and</a:t>
            </a:r>
            <a:r>
              <a:rPr lang="sk-SK" dirty="0"/>
              <a:t> </a:t>
            </a:r>
            <a:r>
              <a:rPr lang="en-GB" dirty="0"/>
              <a:t>where the invisible hand of the pricing mechanism coordinates supply and demand in</a:t>
            </a:r>
            <a:r>
              <a:rPr lang="sk-SK" dirty="0"/>
              <a:t> </a:t>
            </a:r>
            <a:r>
              <a:rPr lang="en-GB" dirty="0"/>
              <a:t>markets in a way that is automatically in the best interests of society. Government, in this</a:t>
            </a:r>
            <a:r>
              <a:rPr lang="sk-SK" dirty="0"/>
              <a:t> </a:t>
            </a:r>
            <a:r>
              <a:rPr lang="en-GB" dirty="0"/>
              <a:t>perspective, is often described as responsible for peace, justice, and tolerable taxes.</a:t>
            </a:r>
            <a:endParaRPr lang="en-US" dirty="0"/>
          </a:p>
        </p:txBody>
      </p:sp>
    </p:spTree>
    <p:extLst>
      <p:ext uri="{BB962C8B-B14F-4D97-AF65-F5344CB8AC3E}">
        <p14:creationId xmlns:p14="http://schemas.microsoft.com/office/powerpoint/2010/main" val="2629340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DDF3C-3407-4193-9D5D-8C084EE0B61B}"/>
              </a:ext>
            </a:extLst>
          </p:cNvPr>
          <p:cNvSpPr>
            <a:spLocks noGrp="1"/>
          </p:cNvSpPr>
          <p:nvPr>
            <p:ph type="title"/>
          </p:nvPr>
        </p:nvSpPr>
        <p:spPr/>
        <p:txBody>
          <a:bodyPr/>
          <a:lstStyle/>
          <a:p>
            <a:r>
              <a:rPr lang="sk-SK" dirty="0"/>
              <a:t>Scott</a:t>
            </a:r>
            <a:r>
              <a:rPr lang="cs-CZ" dirty="0"/>
              <a:t>ův příspěvek</a:t>
            </a:r>
            <a:endParaRPr lang="en-US" dirty="0"/>
          </a:p>
        </p:txBody>
      </p:sp>
      <p:sp>
        <p:nvSpPr>
          <p:cNvPr id="3" name="Content Placeholder 2">
            <a:extLst>
              <a:ext uri="{FF2B5EF4-FFF2-40B4-BE49-F238E27FC236}">
                <a16:creationId xmlns:a16="http://schemas.microsoft.com/office/drawing/2014/main" id="{35D46C1C-3519-4D50-9737-33EEFE4971B2}"/>
              </a:ext>
            </a:extLst>
          </p:cNvPr>
          <p:cNvSpPr>
            <a:spLocks noGrp="1"/>
          </p:cNvSpPr>
          <p:nvPr>
            <p:ph idx="1"/>
          </p:nvPr>
        </p:nvSpPr>
        <p:spPr>
          <a:xfrm>
            <a:off x="838200" y="1512710"/>
            <a:ext cx="10515600" cy="5115631"/>
          </a:xfrm>
        </p:spPr>
        <p:txBody>
          <a:bodyPr>
            <a:noAutofit/>
          </a:bodyPr>
          <a:lstStyle/>
          <a:p>
            <a:pPr marL="0" indent="0">
              <a:lnSpc>
                <a:spcPct val="100000"/>
              </a:lnSpc>
              <a:spcBef>
                <a:spcPts val="600"/>
              </a:spcBef>
              <a:spcAft>
                <a:spcPts val="600"/>
              </a:spcAft>
              <a:buNone/>
            </a:pPr>
            <a:r>
              <a:rPr lang="cs-CZ" sz="2000" dirty="0"/>
              <a:t>C</a:t>
            </a:r>
            <a:r>
              <a:rPr lang="en-GB" sz="2000" dirty="0" err="1"/>
              <a:t>apitalism</a:t>
            </a:r>
            <a:r>
              <a:rPr lang="en-GB" sz="2000" dirty="0"/>
              <a:t> </a:t>
            </a:r>
            <a:r>
              <a:rPr lang="cs-CZ" sz="2000" dirty="0"/>
              <a:t>i</a:t>
            </a:r>
            <a:r>
              <a:rPr lang="en-GB" sz="2000" dirty="0"/>
              <a:t>s a system of indirect governance for economic</a:t>
            </a:r>
            <a:r>
              <a:rPr lang="cs-CZ" sz="2000" dirty="0"/>
              <a:t> </a:t>
            </a:r>
            <a:r>
              <a:rPr lang="en-GB" sz="2000" dirty="0"/>
              <a:t>relationships, where all markets exist within institutional frameworks that are provided by political authorities, i.e. governments. … Capitalism is a three-level system… Markets occupy the first level, where the competition takes place; the institutional foundations that underpin those markets are the second; and the political authority that administers the system is the third. While markets do indeed coordinate supply and demand with the help of the invisible hand in a short term, quasi-static perspective, government coordinates the modernization of market frameworks in accord with changing circumstances, including changing perceptions of societal costs and benefits. In this broader perspective government has two distinct roles, one to administer the existing institutional frameworks, including the provision of infrastructure and the administration of laws and regulations, and the second to mobilize political power to bring about modernization of those frameworks as circumstances and/or societal priorities change. Thus, for a capitalist system to evolve in an effective developmental sense through time, it must have two hands and not one: an invisible hand that is implicit in the pricing mechanism and a visible hand that is explicitly managed by government through a legislature and a bureaucracy.</a:t>
            </a:r>
            <a:endParaRPr lang="en-US" sz="2000" dirty="0"/>
          </a:p>
        </p:txBody>
      </p:sp>
    </p:spTree>
    <p:extLst>
      <p:ext uri="{BB962C8B-B14F-4D97-AF65-F5344CB8AC3E}">
        <p14:creationId xmlns:p14="http://schemas.microsoft.com/office/powerpoint/2010/main" val="3731041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F1CA-4028-4849-9118-B73AA1687D8D}"/>
              </a:ext>
            </a:extLst>
          </p:cNvPr>
          <p:cNvSpPr>
            <a:spLocks noGrp="1"/>
          </p:cNvSpPr>
          <p:nvPr>
            <p:ph type="title"/>
          </p:nvPr>
        </p:nvSpPr>
        <p:spPr/>
        <p:txBody>
          <a:bodyPr/>
          <a:lstStyle/>
          <a:p>
            <a:r>
              <a:rPr lang="sk-SK" dirty="0"/>
              <a:t>Úkol v malých skupinách</a:t>
            </a:r>
            <a:endParaRPr lang="en-US" dirty="0"/>
          </a:p>
        </p:txBody>
      </p:sp>
      <p:sp>
        <p:nvSpPr>
          <p:cNvPr id="3" name="Content Placeholder 2">
            <a:extLst>
              <a:ext uri="{FF2B5EF4-FFF2-40B4-BE49-F238E27FC236}">
                <a16:creationId xmlns:a16="http://schemas.microsoft.com/office/drawing/2014/main" id="{E41DDBCB-5F07-4B86-971F-6E3CCAF8F52A}"/>
              </a:ext>
            </a:extLst>
          </p:cNvPr>
          <p:cNvSpPr>
            <a:spLocks noGrp="1"/>
          </p:cNvSpPr>
          <p:nvPr>
            <p:ph idx="1"/>
          </p:nvPr>
        </p:nvSpPr>
        <p:spPr/>
        <p:txBody>
          <a:bodyPr/>
          <a:lstStyle/>
          <a:p>
            <a:r>
              <a:rPr lang="sk-SK" dirty="0"/>
              <a:t>Stadia kapitalismu – záleží samozřejmě na kategorizaci – ale se podíváme na:</a:t>
            </a:r>
          </a:p>
          <a:p>
            <a:pPr marL="514350" indent="-514350">
              <a:buAutoNum type="arabicPeriod"/>
            </a:pPr>
            <a:r>
              <a:rPr lang="sk-SK" dirty="0"/>
              <a:t>Merkantilismus </a:t>
            </a:r>
            <a:r>
              <a:rPr lang="en-GB" dirty="0"/>
              <a:t>(</a:t>
            </a:r>
            <a:r>
              <a:rPr lang="sk-SK" dirty="0"/>
              <a:t>m</a:t>
            </a:r>
            <a:r>
              <a:rPr lang="en-GB" dirty="0" err="1"/>
              <a:t>ercantile</a:t>
            </a:r>
            <a:r>
              <a:rPr lang="en-GB" dirty="0"/>
              <a:t> capitalism).</a:t>
            </a:r>
          </a:p>
          <a:p>
            <a:pPr marL="514350" indent="-514350">
              <a:buAutoNum type="arabicPeriod"/>
            </a:pPr>
            <a:r>
              <a:rPr lang="sk-SK" dirty="0"/>
              <a:t>Keynesiánismus </a:t>
            </a:r>
            <a:r>
              <a:rPr lang="en-GB" dirty="0"/>
              <a:t>(Keynesian capitalism).</a:t>
            </a:r>
          </a:p>
          <a:p>
            <a:pPr marL="514350" indent="-514350">
              <a:buAutoNum type="arabicPeriod"/>
            </a:pPr>
            <a:r>
              <a:rPr lang="sk-SK" dirty="0"/>
              <a:t>Fordismus </a:t>
            </a:r>
            <a:r>
              <a:rPr lang="en-GB" dirty="0"/>
              <a:t>(</a:t>
            </a:r>
            <a:r>
              <a:rPr lang="sk-SK" dirty="0"/>
              <a:t>Fordist</a:t>
            </a:r>
            <a:r>
              <a:rPr lang="en-GB" dirty="0"/>
              <a:t> capitalism).</a:t>
            </a:r>
            <a:endParaRPr lang="sk-SK" dirty="0"/>
          </a:p>
          <a:p>
            <a:pPr marL="0" indent="0">
              <a:buNone/>
            </a:pPr>
            <a:r>
              <a:rPr lang="sk-SK" dirty="0"/>
              <a:t>4. Nejnovější fáze – jiná kritika než od Zuboff – už není kapitalismus ale techno- nebo neo-feudalismus. Co to znamená?</a:t>
            </a:r>
          </a:p>
        </p:txBody>
      </p:sp>
    </p:spTree>
    <p:extLst>
      <p:ext uri="{BB962C8B-B14F-4D97-AF65-F5344CB8AC3E}">
        <p14:creationId xmlns:p14="http://schemas.microsoft.com/office/powerpoint/2010/main" val="3308884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FB38-1E5A-4C0E-815A-85A76F271349}"/>
              </a:ext>
            </a:extLst>
          </p:cNvPr>
          <p:cNvSpPr>
            <a:spLocks noGrp="1"/>
          </p:cNvSpPr>
          <p:nvPr>
            <p:ph type="title"/>
          </p:nvPr>
        </p:nvSpPr>
        <p:spPr/>
        <p:txBody>
          <a:bodyPr/>
          <a:lstStyle/>
          <a:p>
            <a:r>
              <a:rPr lang="en-GB" dirty="0"/>
              <a:t>Shoshana </a:t>
            </a:r>
            <a:r>
              <a:rPr lang="en-GB" dirty="0" err="1"/>
              <a:t>Zuboff</a:t>
            </a:r>
            <a:endParaRPr lang="en-US" dirty="0"/>
          </a:p>
        </p:txBody>
      </p:sp>
      <p:sp>
        <p:nvSpPr>
          <p:cNvPr id="3" name="Content Placeholder 2">
            <a:extLst>
              <a:ext uri="{FF2B5EF4-FFF2-40B4-BE49-F238E27FC236}">
                <a16:creationId xmlns:a16="http://schemas.microsoft.com/office/drawing/2014/main" id="{616ECE41-0683-471C-9DFF-E48E1F43AE20}"/>
              </a:ext>
            </a:extLst>
          </p:cNvPr>
          <p:cNvSpPr>
            <a:spLocks noGrp="1"/>
          </p:cNvSpPr>
          <p:nvPr>
            <p:ph idx="1"/>
          </p:nvPr>
        </p:nvSpPr>
        <p:spPr/>
        <p:txBody>
          <a:bodyPr>
            <a:normAutofit fontScale="92500" lnSpcReduction="10000"/>
          </a:bodyPr>
          <a:lstStyle/>
          <a:p>
            <a:r>
              <a:rPr lang="en-GB" dirty="0"/>
              <a:t>Harvard Business School</a:t>
            </a:r>
          </a:p>
          <a:p>
            <a:r>
              <a:rPr lang="en-GB" dirty="0" err="1"/>
              <a:t>Knihy</a:t>
            </a:r>
            <a:r>
              <a:rPr lang="en-GB" dirty="0"/>
              <a:t>: </a:t>
            </a:r>
          </a:p>
          <a:p>
            <a:pPr marL="0" indent="0">
              <a:buNone/>
            </a:pPr>
            <a:r>
              <a:rPr lang="en-GB" b="1" dirty="0"/>
              <a:t>In The Age Of The Smart Machine: The Future Of Work And Power </a:t>
            </a:r>
            <a:r>
              <a:rPr lang="en-GB" dirty="0"/>
              <a:t>(1988)</a:t>
            </a:r>
          </a:p>
          <a:p>
            <a:pPr marL="0" indent="0">
              <a:buNone/>
            </a:pPr>
            <a:r>
              <a:rPr lang="en-GB" dirty="0"/>
              <a:t>Informa</a:t>
            </a:r>
            <a:r>
              <a:rPr lang="sk-SK" dirty="0"/>
              <a:t>ční technologie možná zhorší nejvíce problematické rysy automatizace, zbaví pracovníky autonomie a ti budou dělat </a:t>
            </a:r>
            <a:r>
              <a:rPr lang="cs-CZ" dirty="0"/>
              <a:t>nedůstojnou práci. </a:t>
            </a:r>
            <a:r>
              <a:rPr lang="sk-SK" dirty="0"/>
              <a:t>Ale pokud budou tyto technologie použité moudře tak budou mít opačný efekt: nabídne víc možností k abstraktnímu a imaginativnímu myšlení a zvrátí proces ztráty dovedností (de-skilling) na který upozorňují marxističtí kritikové práce v kapitalismu. </a:t>
            </a:r>
            <a:r>
              <a:rPr lang="en-GB" dirty="0"/>
              <a:t>(Morozov)</a:t>
            </a:r>
          </a:p>
          <a:p>
            <a:pPr marL="0" indent="0">
              <a:buNone/>
            </a:pPr>
            <a:r>
              <a:rPr lang="en-GB" b="1" dirty="0"/>
              <a:t>The Support Economy: Why Corporations are Failing Individuals and the Next Episode of Capitalism </a:t>
            </a:r>
            <a:r>
              <a:rPr lang="en-GB" dirty="0"/>
              <a:t>(2004)</a:t>
            </a:r>
            <a:endParaRPr lang="en-GB" b="1" dirty="0"/>
          </a:p>
          <a:p>
            <a:pPr marL="0" indent="0">
              <a:buNone/>
            </a:pPr>
            <a:endParaRPr lang="en-GB" dirty="0"/>
          </a:p>
          <a:p>
            <a:endParaRPr lang="en-US" dirty="0"/>
          </a:p>
        </p:txBody>
      </p:sp>
    </p:spTree>
    <p:extLst>
      <p:ext uri="{BB962C8B-B14F-4D97-AF65-F5344CB8AC3E}">
        <p14:creationId xmlns:p14="http://schemas.microsoft.com/office/powerpoint/2010/main" val="4262189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C5EE-9FCE-4581-97FF-21D4208926BE}"/>
              </a:ext>
            </a:extLst>
          </p:cNvPr>
          <p:cNvSpPr>
            <a:spLocks noGrp="1"/>
          </p:cNvSpPr>
          <p:nvPr>
            <p:ph type="title"/>
          </p:nvPr>
        </p:nvSpPr>
        <p:spPr/>
        <p:txBody>
          <a:bodyPr/>
          <a:lstStyle/>
          <a:p>
            <a:r>
              <a:rPr lang="en-GB" dirty="0"/>
              <a:t>Shoshana </a:t>
            </a:r>
            <a:r>
              <a:rPr lang="en-GB" dirty="0" err="1"/>
              <a:t>Zuboff</a:t>
            </a:r>
            <a:r>
              <a:rPr lang="en-GB" dirty="0"/>
              <a:t> – v</a:t>
            </a:r>
            <a:r>
              <a:rPr lang="sk-SK" dirty="0"/>
              <a:t>íce optimistické počátky</a:t>
            </a:r>
            <a:endParaRPr lang="en-US" dirty="0"/>
          </a:p>
        </p:txBody>
      </p:sp>
      <p:sp>
        <p:nvSpPr>
          <p:cNvPr id="3" name="Content Placeholder 2">
            <a:extLst>
              <a:ext uri="{FF2B5EF4-FFF2-40B4-BE49-F238E27FC236}">
                <a16:creationId xmlns:a16="http://schemas.microsoft.com/office/drawing/2014/main" id="{ABBFE407-3225-450B-AA47-BE30239F01B7}"/>
              </a:ext>
            </a:extLst>
          </p:cNvPr>
          <p:cNvSpPr>
            <a:spLocks noGrp="1"/>
          </p:cNvSpPr>
          <p:nvPr>
            <p:ph idx="1"/>
          </p:nvPr>
        </p:nvSpPr>
        <p:spPr/>
        <p:txBody>
          <a:bodyPr>
            <a:normAutofit/>
          </a:bodyPr>
          <a:lstStyle/>
          <a:p>
            <a:r>
              <a:rPr lang="sk-SK" dirty="0"/>
              <a:t>I v roce </a:t>
            </a:r>
            <a:r>
              <a:rPr lang="en-GB" dirty="0"/>
              <a:t>2009</a:t>
            </a:r>
            <a:r>
              <a:rPr lang="sk-SK" dirty="0"/>
              <a:t> Zuboff tvrdila, že </a:t>
            </a:r>
            <a:r>
              <a:rPr lang="en-GB" dirty="0"/>
              <a:t>Amazon, eBay, a Apple </a:t>
            </a:r>
            <a:r>
              <a:rPr lang="sk-SK" dirty="0"/>
              <a:t>„měly obrovskou hodnotu v tom, že poskytovaly lidem to co chtěly za podmínek, které si sami nastavili ve vlastním prostoru</a:t>
            </a:r>
            <a:r>
              <a:rPr lang="en-GB" dirty="0"/>
              <a:t>.</a:t>
            </a:r>
            <a:r>
              <a:rPr lang="sk-SK" dirty="0"/>
              <a:t>“</a:t>
            </a:r>
            <a:r>
              <a:rPr lang="en-GB" dirty="0"/>
              <a:t> </a:t>
            </a:r>
            <a:r>
              <a:rPr lang="en-GB" dirty="0" err="1"/>
              <a:t>Zuboff</a:t>
            </a:r>
            <a:r>
              <a:rPr lang="en-GB" dirty="0"/>
              <a:t> </a:t>
            </a:r>
            <a:r>
              <a:rPr lang="sk-SK" dirty="0"/>
              <a:t>dospěla k tomuto slunnému závěru po analýze toho jak informační technologie mění společnost a v tomto ohledu byla jednou z těch myslitel</a:t>
            </a:r>
            <a:r>
              <a:rPr lang="cs-CZ" dirty="0"/>
              <a:t>ů</a:t>
            </a:r>
            <a:r>
              <a:rPr lang="sk-SK" dirty="0"/>
              <a:t>, kteří tvrdili, že sme na počátku nové éry – „post-industrální“ </a:t>
            </a:r>
            <a:r>
              <a:rPr lang="en-GB" dirty="0"/>
              <a:t> </a:t>
            </a:r>
            <a:r>
              <a:rPr lang="sk-SK" dirty="0"/>
              <a:t>nebo „post-Fordismus“. </a:t>
            </a:r>
            <a:endParaRPr lang="en-GB" dirty="0"/>
          </a:p>
          <a:p>
            <a:endParaRPr lang="en-GB" dirty="0"/>
          </a:p>
          <a:p>
            <a:r>
              <a:rPr lang="sk-SK" dirty="0"/>
              <a:t>Morozov: </a:t>
            </a:r>
            <a:r>
              <a:rPr lang="en-GB" dirty="0"/>
              <a:t>“</a:t>
            </a:r>
            <a:r>
              <a:rPr lang="sk-SK" dirty="0"/>
              <a:t>Capit</a:t>
            </a:r>
            <a:r>
              <a:rPr lang="en-GB" dirty="0" err="1"/>
              <a:t>alism’s</a:t>
            </a:r>
            <a:r>
              <a:rPr lang="en-GB" dirty="0"/>
              <a:t> new clothes”</a:t>
            </a:r>
            <a:r>
              <a:rPr lang="sk-SK" dirty="0"/>
              <a:t> https://thebaffler.com/latest/capitalisms-new-clothes-morozov</a:t>
            </a:r>
            <a:endParaRPr lang="en-US" dirty="0"/>
          </a:p>
        </p:txBody>
      </p:sp>
    </p:spTree>
    <p:extLst>
      <p:ext uri="{BB962C8B-B14F-4D97-AF65-F5344CB8AC3E}">
        <p14:creationId xmlns:p14="http://schemas.microsoft.com/office/powerpoint/2010/main" val="12923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4100"/>
              <a:t>Melissa Wall: Citizen Journalism: A retrospective on what we know, an agenda for what we don’t</a:t>
            </a:r>
            <a:endParaRPr sz="4100"/>
          </a:p>
        </p:txBody>
      </p:sp>
      <p:sp>
        <p:nvSpPr>
          <p:cNvPr id="91" name="Google Shape;9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50800" algn="l" rtl="0">
              <a:lnSpc>
                <a:spcPct val="90000"/>
              </a:lnSpc>
              <a:spcBef>
                <a:spcPts val="0"/>
              </a:spcBef>
              <a:spcAft>
                <a:spcPts val="0"/>
              </a:spcAft>
              <a:buClr>
                <a:schemeClr val="dk1"/>
              </a:buClr>
              <a:buSzPts val="2800"/>
              <a:buNone/>
            </a:pPr>
            <a:r>
              <a:rPr lang="en-US"/>
              <a:t>Článek je z roku 2015 a je shrnutím dosavadního výskumu a nastolením agendy pro budoucí výzkum. </a:t>
            </a:r>
            <a:endParaRPr/>
          </a:p>
          <a:p>
            <a:pPr marL="228600" lvl="0" indent="-50800" algn="l" rtl="0">
              <a:lnSpc>
                <a:spcPct val="90000"/>
              </a:lnSpc>
              <a:spcBef>
                <a:spcPts val="0"/>
              </a:spcBef>
              <a:spcAft>
                <a:spcPts val="0"/>
              </a:spcAft>
              <a:buClr>
                <a:schemeClr val="dk1"/>
              </a:buClr>
              <a:buSzPts val="2800"/>
              <a:buNone/>
            </a:pPr>
            <a:r>
              <a:rPr lang="en-US"/>
              <a:t>Občanská žurnalistika je zásadní součástí přenosu a distribuce zpráv celosvětově, kdyby neexistovala tak bychom přišli o pokrytí mnoha globálních i místních událostí.  </a:t>
            </a:r>
            <a:endParaRPr/>
          </a:p>
          <a:p>
            <a:pPr marL="228600" lvl="0" indent="-50800" algn="l" rtl="0">
              <a:lnSpc>
                <a:spcPct val="90000"/>
              </a:lnSpc>
              <a:spcBef>
                <a:spcPts val="0"/>
              </a:spcBef>
              <a:spcAft>
                <a:spcPts val="0"/>
              </a:spcAft>
              <a:buClr>
                <a:schemeClr val="dk1"/>
              </a:buClr>
              <a:buSzPts val="2800"/>
              <a:buNone/>
            </a:pPr>
            <a:r>
              <a:rPr lang="en-US"/>
              <a:t>(Rozlišení mezi profesionální žurnalistikou, občanskou žurnalistikou a svědectvím - witnessing - bude tématem v naší diskusi.)</a:t>
            </a:r>
            <a:endParaRPr/>
          </a:p>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CCC0-EE74-443D-86E4-830D25F17FEF}"/>
              </a:ext>
            </a:extLst>
          </p:cNvPr>
          <p:cNvSpPr>
            <a:spLocks noGrp="1"/>
          </p:cNvSpPr>
          <p:nvPr>
            <p:ph type="title"/>
          </p:nvPr>
        </p:nvSpPr>
        <p:spPr/>
        <p:txBody>
          <a:bodyPr/>
          <a:lstStyle/>
          <a:p>
            <a:r>
              <a:rPr lang="sk-SK" dirty="0"/>
              <a:t>Surveillance capitalism – souhrn tezí</a:t>
            </a:r>
            <a:endParaRPr lang="en-US" dirty="0"/>
          </a:p>
        </p:txBody>
      </p:sp>
      <p:sp>
        <p:nvSpPr>
          <p:cNvPr id="3" name="Content Placeholder 2">
            <a:extLst>
              <a:ext uri="{FF2B5EF4-FFF2-40B4-BE49-F238E27FC236}">
                <a16:creationId xmlns:a16="http://schemas.microsoft.com/office/drawing/2014/main" id="{DB932268-2CD4-4E82-ABEC-6492040C7A3B}"/>
              </a:ext>
            </a:extLst>
          </p:cNvPr>
          <p:cNvSpPr>
            <a:spLocks noGrp="1"/>
          </p:cNvSpPr>
          <p:nvPr>
            <p:ph idx="1"/>
          </p:nvPr>
        </p:nvSpPr>
        <p:spPr/>
        <p:txBody>
          <a:bodyPr>
            <a:normAutofit fontScale="70000" lnSpcReduction="20000"/>
          </a:bodyPr>
          <a:lstStyle/>
          <a:p>
            <a:pPr marL="0" indent="0">
              <a:lnSpc>
                <a:spcPct val="120000"/>
              </a:lnSpc>
              <a:spcBef>
                <a:spcPts val="600"/>
              </a:spcBef>
              <a:spcAft>
                <a:spcPts val="600"/>
              </a:spcAft>
              <a:buNone/>
            </a:pPr>
            <a:r>
              <a:rPr lang="sk-SK" dirty="0"/>
              <a:t>Behaviorální přebytek</a:t>
            </a:r>
          </a:p>
          <a:p>
            <a:pPr marL="0" indent="0">
              <a:lnSpc>
                <a:spcPct val="120000"/>
              </a:lnSpc>
              <a:spcBef>
                <a:spcPts val="600"/>
              </a:spcBef>
              <a:spcAft>
                <a:spcPts val="600"/>
              </a:spcAft>
              <a:buNone/>
            </a:pPr>
            <a:r>
              <a:rPr lang="sk-SK" dirty="0"/>
              <a:t>Zuboff používá Google jako typický příklad pro svou teorii. Na počátku Google neměl jasný business model, jedna z komerčních činností bylo licencování vyhledávače jiným webovým stranám, nebyl to ale významný zdroj příjmu. V tomto období mohl Google naplnit optimistické očekávání Zuboff jako tzv. advocacy-oriented firma, t.j. firma zaměřená na posílení postavení konzument</a:t>
            </a:r>
            <a:r>
              <a:rPr lang="cs-CZ" dirty="0"/>
              <a:t>ů </a:t>
            </a:r>
            <a:r>
              <a:rPr lang="sk-SK" dirty="0"/>
              <a:t>(např. sbíraná data sloužila k poskytnutí lepších služeb).   </a:t>
            </a:r>
          </a:p>
          <a:p>
            <a:pPr marL="0" indent="0">
              <a:lnSpc>
                <a:spcPct val="120000"/>
              </a:lnSpc>
              <a:spcBef>
                <a:spcPts val="600"/>
              </a:spcBef>
              <a:spcAft>
                <a:spcPts val="600"/>
              </a:spcAft>
              <a:buNone/>
            </a:pPr>
            <a:r>
              <a:rPr lang="sk-SK" dirty="0"/>
              <a:t>Všechno se změnilo když se Google zaměřil na personalizovanú reklamu, data, která Goggle sbírá slouží k prodeji reklamy a ne pouze k zlepšení poskytovaných služeb</a:t>
            </a:r>
            <a:r>
              <a:rPr lang="en-GB" dirty="0"/>
              <a:t>.</a:t>
            </a:r>
            <a:r>
              <a:rPr lang="sk-SK" dirty="0"/>
              <a:t> D</a:t>
            </a:r>
            <a:r>
              <a:rPr lang="en-GB" dirty="0" err="1"/>
              <a:t>ata</a:t>
            </a:r>
            <a:r>
              <a:rPr lang="sk-SK" dirty="0"/>
              <a:t>, která sbírá jsou za hranicí objektivně existující potřeby sloužit uživatel</a:t>
            </a:r>
            <a:r>
              <a:rPr lang="cs-CZ" dirty="0"/>
              <a:t>ům, Zuboff pojmenovává toto překročení hranice b</a:t>
            </a:r>
            <a:r>
              <a:rPr lang="sk-SK" dirty="0"/>
              <a:t>ehaviorální přebytek. Google je kapitalistická společnost, která chce maximalizovat tento přebytek a proto se vnořuje do našich dat nejenom hlouběji, ale také do větší šířky (nabízí nové služby atd.)  </a:t>
            </a:r>
            <a:endParaRPr lang="en-US" dirty="0"/>
          </a:p>
        </p:txBody>
      </p:sp>
    </p:spTree>
    <p:extLst>
      <p:ext uri="{BB962C8B-B14F-4D97-AF65-F5344CB8AC3E}">
        <p14:creationId xmlns:p14="http://schemas.microsoft.com/office/powerpoint/2010/main" val="271588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11CAF9-53A7-4C4E-A078-EA8E7880C1FD}"/>
              </a:ext>
            </a:extLst>
          </p:cNvPr>
          <p:cNvSpPr>
            <a:spLocks noGrp="1"/>
          </p:cNvSpPr>
          <p:nvPr>
            <p:ph idx="4294967295"/>
          </p:nvPr>
        </p:nvSpPr>
        <p:spPr>
          <a:xfrm>
            <a:off x="838200" y="431800"/>
            <a:ext cx="10515600" cy="4351338"/>
          </a:xfrm>
        </p:spPr>
        <p:txBody>
          <a:bodyPr>
            <a:noAutofit/>
          </a:bodyPr>
          <a:lstStyle/>
          <a:p>
            <a:pPr marL="0" indent="0">
              <a:lnSpc>
                <a:spcPct val="120000"/>
              </a:lnSpc>
              <a:spcBef>
                <a:spcPts val="600"/>
              </a:spcBef>
              <a:spcAft>
                <a:spcPts val="600"/>
              </a:spcAft>
              <a:buNone/>
            </a:pPr>
            <a:r>
              <a:rPr lang="sk-SK" sz="2000" dirty="0"/>
              <a:t>Kombinace 3 komponent</a:t>
            </a:r>
            <a:r>
              <a:rPr lang="cs-CZ" sz="2000" dirty="0"/>
              <a:t>ů – </a:t>
            </a:r>
            <a:r>
              <a:rPr lang="en-GB" sz="2000" dirty="0" err="1"/>
              <a:t>behavior</a:t>
            </a:r>
            <a:r>
              <a:rPr lang="cs-CZ" sz="2000" dirty="0"/>
              <a:t>ální kontrola, predikce produktů a trhů ve vztahu k budoucímu chování uživatelů – dává kapitalismus dohledu (</a:t>
            </a:r>
            <a:r>
              <a:rPr lang="en-GB" sz="2000" dirty="0"/>
              <a:t>surveillance </a:t>
            </a:r>
            <a:r>
              <a:rPr lang="en-GB" sz="2000" dirty="0" err="1"/>
              <a:t>capitalis</a:t>
            </a:r>
            <a:r>
              <a:rPr lang="cs-CZ" sz="2000" dirty="0"/>
              <a:t>m</a:t>
            </a:r>
            <a:r>
              <a:rPr lang="sk-SK" sz="2000" dirty="0"/>
              <a:t>)</a:t>
            </a:r>
            <a:r>
              <a:rPr lang="en-GB" sz="2000" dirty="0"/>
              <a:t>: ‘a new economic order that claims human</a:t>
            </a:r>
            <a:r>
              <a:rPr lang="sk-SK" sz="2000" dirty="0"/>
              <a:t> </a:t>
            </a:r>
            <a:r>
              <a:rPr lang="en-GB" sz="2000" dirty="0"/>
              <a:t>experience as free raw material for hidden commercial practices of extraction, prediction and</a:t>
            </a:r>
            <a:r>
              <a:rPr lang="sk-SK" sz="2000" dirty="0"/>
              <a:t> </a:t>
            </a:r>
            <a:r>
              <a:rPr lang="en-US" sz="2000" dirty="0"/>
              <a:t>sales’</a:t>
            </a:r>
            <a:r>
              <a:rPr lang="sk-SK" sz="2000" dirty="0"/>
              <a:t>.</a:t>
            </a:r>
          </a:p>
          <a:p>
            <a:pPr marL="0" indent="0">
              <a:lnSpc>
                <a:spcPct val="120000"/>
              </a:lnSpc>
              <a:spcBef>
                <a:spcPts val="600"/>
              </a:spcBef>
              <a:spcAft>
                <a:spcPts val="600"/>
              </a:spcAft>
              <a:buNone/>
            </a:pPr>
            <a:r>
              <a:rPr lang="sk-SK" sz="2000" dirty="0"/>
              <a:t>U predikce chování </a:t>
            </a:r>
            <a:r>
              <a:rPr lang="cs-CZ" sz="2000" dirty="0"/>
              <a:t>uživatelů </a:t>
            </a:r>
            <a:r>
              <a:rPr lang="sk-SK" sz="2000" dirty="0"/>
              <a:t>hrají roli úspory z rozsahu a dosahu, d</a:t>
            </a:r>
            <a:r>
              <a:rPr lang="cs-CZ" sz="2000" dirty="0"/>
              <a:t>ůležité ale je, že: kromě predikce chování se tyto firmy také snaží formovat a modifikovat chování tak, aby si zajistily </a:t>
            </a:r>
            <a:r>
              <a:rPr lang="cs-CZ" sz="2000"/>
              <a:t>garantovaný výsledek</a:t>
            </a:r>
            <a:r>
              <a:rPr lang="cs-CZ" sz="2000" dirty="0"/>
              <a:t>. „Cílem této činnosti není vnutit behaviorální normy ..., ale spíš produkovat chování, které ... vede k žádoucím komerčním výsledkům</a:t>
            </a:r>
            <a:r>
              <a:rPr lang="sk-SK" sz="2000" dirty="0"/>
              <a:t>“</a:t>
            </a:r>
            <a:r>
              <a:rPr lang="en-GB" sz="2000" dirty="0"/>
              <a:t> (p. 201). </a:t>
            </a:r>
            <a:r>
              <a:rPr lang="sk-SK" sz="2000" dirty="0"/>
              <a:t>Kapitalismus dohledu tedy formuje vaše chování teď k tomu, aby lépe predikoval vaše chování později </a:t>
            </a:r>
            <a:r>
              <a:rPr lang="en-GB" sz="2000" dirty="0"/>
              <a:t>(p. 316).</a:t>
            </a:r>
            <a:r>
              <a:rPr lang="sk-SK" sz="2000" dirty="0"/>
              <a:t> </a:t>
            </a:r>
          </a:p>
          <a:p>
            <a:pPr marL="0" indent="0">
              <a:lnSpc>
                <a:spcPct val="120000"/>
              </a:lnSpc>
              <a:spcBef>
                <a:spcPts val="600"/>
              </a:spcBef>
              <a:spcAft>
                <a:spcPts val="600"/>
              </a:spcAft>
              <a:buNone/>
            </a:pPr>
            <a:r>
              <a:rPr lang="sk-SK" sz="2000" dirty="0"/>
              <a:t>Tady se nabízí otázka ohledně povahy chování, které tyto firmy formují, jak píše recenzent knihy: „</a:t>
            </a:r>
            <a:r>
              <a:rPr lang="en-GB" sz="2000" dirty="0"/>
              <a:t>Although the tool might be based on an</a:t>
            </a:r>
            <a:r>
              <a:rPr lang="sk-SK" sz="2000" dirty="0"/>
              <a:t> </a:t>
            </a:r>
            <a:r>
              <a:rPr lang="en-GB" sz="2000" dirty="0"/>
              <a:t>economic logic, the application and the output might certainly be political.</a:t>
            </a:r>
            <a:r>
              <a:rPr lang="sk-SK" sz="2000" dirty="0"/>
              <a:t>“ (Je demokracie v nebezpečí?)</a:t>
            </a:r>
          </a:p>
          <a:p>
            <a:pPr marL="0" indent="0">
              <a:lnSpc>
                <a:spcPct val="120000"/>
              </a:lnSpc>
              <a:spcBef>
                <a:spcPts val="600"/>
              </a:spcBef>
              <a:spcAft>
                <a:spcPts val="600"/>
              </a:spcAft>
              <a:buNone/>
            </a:pPr>
            <a:r>
              <a:rPr lang="sk-SK" sz="2000" dirty="0"/>
              <a:t>Podle Zuboff je kapitalismu dohledu zcela unikátní v historii, nejedná se jenom o „variantu“ nebo „fázi“ kapitalismu. </a:t>
            </a:r>
          </a:p>
          <a:p>
            <a:pPr marL="0" indent="0">
              <a:lnSpc>
                <a:spcPct val="120000"/>
              </a:lnSpc>
              <a:spcBef>
                <a:spcPts val="600"/>
              </a:spcBef>
              <a:spcAft>
                <a:spcPts val="600"/>
              </a:spcAft>
              <a:buNone/>
            </a:pPr>
            <a:r>
              <a:rPr lang="sk-SK" sz="2000" dirty="0"/>
              <a:t>Častá kritika: nenabízí alternativu/řešení</a:t>
            </a:r>
            <a:endParaRPr lang="en-US" sz="2000" dirty="0"/>
          </a:p>
        </p:txBody>
      </p:sp>
    </p:spTree>
    <p:extLst>
      <p:ext uri="{BB962C8B-B14F-4D97-AF65-F5344CB8AC3E}">
        <p14:creationId xmlns:p14="http://schemas.microsoft.com/office/powerpoint/2010/main" val="598972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AED7-2655-857D-B04D-9BBD45B83EA6}"/>
              </a:ext>
            </a:extLst>
          </p:cNvPr>
          <p:cNvSpPr>
            <a:spLocks noGrp="1"/>
          </p:cNvSpPr>
          <p:nvPr>
            <p:ph type="title"/>
          </p:nvPr>
        </p:nvSpPr>
        <p:spPr>
          <a:xfrm>
            <a:off x="838200" y="681037"/>
            <a:ext cx="10515600" cy="1325563"/>
          </a:xfrm>
        </p:spPr>
        <p:txBody>
          <a:bodyPr>
            <a:normAutofit fontScale="90000"/>
          </a:bodyPr>
          <a:lstStyle/>
          <a:p>
            <a:r>
              <a:rPr lang="en-GB" b="1" i="0" dirty="0">
                <a:solidFill>
                  <a:srgbClr val="0F0F0F"/>
                </a:solidFill>
                <a:effectLst/>
                <a:latin typeface="YouTube Sans"/>
              </a:rPr>
              <a:t>Shoshana </a:t>
            </a:r>
            <a:r>
              <a:rPr lang="en-GB" b="1" i="0" dirty="0" err="1">
                <a:solidFill>
                  <a:srgbClr val="0F0F0F"/>
                </a:solidFill>
                <a:effectLst/>
                <a:latin typeface="YouTube Sans"/>
              </a:rPr>
              <a:t>Zuboff</a:t>
            </a:r>
            <a:r>
              <a:rPr lang="en-GB" b="1" i="0" dirty="0">
                <a:solidFill>
                  <a:srgbClr val="0F0F0F"/>
                </a:solidFill>
                <a:effectLst/>
                <a:latin typeface="YouTube Sans"/>
              </a:rPr>
              <a:t>: We Need Rights To Protect Us From Big Data Surveillance</a:t>
            </a:r>
            <a:br>
              <a:rPr lang="en-GB" b="1" i="0" dirty="0">
                <a:solidFill>
                  <a:srgbClr val="0F0F0F"/>
                </a:solidFill>
                <a:effectLst/>
                <a:latin typeface="YouTube Sans"/>
              </a:rPr>
            </a:br>
            <a:endParaRPr lang="en-GB" dirty="0"/>
          </a:p>
        </p:txBody>
      </p:sp>
      <p:sp>
        <p:nvSpPr>
          <p:cNvPr id="3" name="Content Placeholder 2">
            <a:extLst>
              <a:ext uri="{FF2B5EF4-FFF2-40B4-BE49-F238E27FC236}">
                <a16:creationId xmlns:a16="http://schemas.microsoft.com/office/drawing/2014/main" id="{DEE31083-FB68-D86A-3D7E-AD6C7365B867}"/>
              </a:ext>
            </a:extLst>
          </p:cNvPr>
          <p:cNvSpPr>
            <a:spLocks noGrp="1"/>
          </p:cNvSpPr>
          <p:nvPr>
            <p:ph idx="1"/>
          </p:nvPr>
        </p:nvSpPr>
        <p:spPr/>
        <p:txBody>
          <a:bodyPr/>
          <a:lstStyle/>
          <a:p>
            <a:r>
              <a:rPr lang="en-GB" dirty="0">
                <a:hlinkClick r:id="rId2"/>
              </a:rPr>
              <a:t>https://www.youtube.com/watch?v=D8qAGQQbZd0&amp;ab_channel=AmanpourandCompany</a:t>
            </a:r>
            <a:r>
              <a:rPr lang="en-GB" dirty="0"/>
              <a:t> </a:t>
            </a:r>
          </a:p>
        </p:txBody>
      </p:sp>
    </p:spTree>
    <p:extLst>
      <p:ext uri="{BB962C8B-B14F-4D97-AF65-F5344CB8AC3E}">
        <p14:creationId xmlns:p14="http://schemas.microsoft.com/office/powerpoint/2010/main" val="1691301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69609-73C6-CBAE-FE82-54608A366DB0}"/>
              </a:ext>
            </a:extLst>
          </p:cNvPr>
          <p:cNvSpPr>
            <a:spLocks noGrp="1"/>
          </p:cNvSpPr>
          <p:nvPr>
            <p:ph type="title"/>
          </p:nvPr>
        </p:nvSpPr>
        <p:spPr>
          <a:xfrm>
            <a:off x="838200" y="681037"/>
            <a:ext cx="10515600" cy="1325563"/>
          </a:xfrm>
        </p:spPr>
        <p:txBody>
          <a:bodyPr>
            <a:normAutofit fontScale="90000"/>
          </a:bodyPr>
          <a:lstStyle/>
          <a:p>
            <a:r>
              <a:rPr lang="en-GB" b="1" i="0" dirty="0">
                <a:solidFill>
                  <a:srgbClr val="0F0F0F"/>
                </a:solidFill>
                <a:effectLst/>
                <a:latin typeface="YouTube Sans"/>
              </a:rPr>
              <a:t>Christopher Wylie on data privacy and social media giants</a:t>
            </a:r>
            <a:br>
              <a:rPr lang="en-GB" b="1" i="0" dirty="0">
                <a:solidFill>
                  <a:srgbClr val="0F0F0F"/>
                </a:solidFill>
                <a:effectLst/>
                <a:latin typeface="YouTube Sans"/>
              </a:rPr>
            </a:br>
            <a:endParaRPr lang="en-GB" dirty="0"/>
          </a:p>
        </p:txBody>
      </p:sp>
      <p:sp>
        <p:nvSpPr>
          <p:cNvPr id="3" name="Content Placeholder 2">
            <a:extLst>
              <a:ext uri="{FF2B5EF4-FFF2-40B4-BE49-F238E27FC236}">
                <a16:creationId xmlns:a16="http://schemas.microsoft.com/office/drawing/2014/main" id="{4015B1D4-41C4-DCC9-34B2-3C61996B6D25}"/>
              </a:ext>
            </a:extLst>
          </p:cNvPr>
          <p:cNvSpPr>
            <a:spLocks noGrp="1"/>
          </p:cNvSpPr>
          <p:nvPr>
            <p:ph idx="1"/>
          </p:nvPr>
        </p:nvSpPr>
        <p:spPr/>
        <p:txBody>
          <a:bodyPr/>
          <a:lstStyle/>
          <a:p>
            <a:r>
              <a:rPr lang="en-GB" b="0" i="0" dirty="0">
                <a:solidFill>
                  <a:srgbClr val="0F0F0F"/>
                </a:solidFill>
                <a:effectLst/>
                <a:latin typeface="Roboto" panose="02000000000000000000" pitchFamily="2" charset="0"/>
              </a:rPr>
              <a:t>The Facebook-Cambridge Analytica </a:t>
            </a:r>
            <a:r>
              <a:rPr lang="en-GB" b="0" i="0" dirty="0" err="1">
                <a:solidFill>
                  <a:srgbClr val="0F0F0F"/>
                </a:solidFill>
                <a:effectLst/>
                <a:latin typeface="Roboto" panose="02000000000000000000" pitchFamily="2" charset="0"/>
              </a:rPr>
              <a:t>whistleblower</a:t>
            </a:r>
            <a:r>
              <a:rPr lang="en-GB" b="0" i="0" dirty="0">
                <a:solidFill>
                  <a:srgbClr val="0F0F0F"/>
                </a:solidFill>
                <a:effectLst/>
                <a:latin typeface="Roboto" panose="02000000000000000000" pitchFamily="2" charset="0"/>
              </a:rPr>
              <a:t> Christopher Wylie tells The National's Ian Hanomansing that governments have the ability to crack down on abuses of data-mining technology, but people need to push for privacy protection.</a:t>
            </a:r>
          </a:p>
          <a:p>
            <a:r>
              <a:rPr lang="en-GB" dirty="0">
                <a:hlinkClick r:id="rId2"/>
              </a:rPr>
              <a:t>https://www.youtube.com/watch?v=d1vjNW01XCg&amp;ab_channel=CBCNews%3ATheNational</a:t>
            </a:r>
            <a:r>
              <a:rPr lang="en-GB" dirty="0">
                <a:solidFill>
                  <a:srgbClr val="0F0F0F"/>
                </a:solidFill>
                <a:latin typeface="Roboto" panose="02000000000000000000" pitchFamily="2" charset="0"/>
              </a:rPr>
              <a:t> </a:t>
            </a:r>
            <a:endParaRPr lang="en-GB" dirty="0"/>
          </a:p>
        </p:txBody>
      </p:sp>
    </p:spTree>
    <p:extLst>
      <p:ext uri="{BB962C8B-B14F-4D97-AF65-F5344CB8AC3E}">
        <p14:creationId xmlns:p14="http://schemas.microsoft.com/office/powerpoint/2010/main" val="118713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Co je občanská žurnalistika?</a:t>
            </a:r>
            <a:endParaRPr/>
          </a:p>
        </p:txBody>
      </p:sp>
      <p:sp>
        <p:nvSpPr>
          <p:cNvPr id="97" name="Google Shape;97;p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Hodně termínů, hodně nejasností:</a:t>
            </a:r>
            <a:endParaRPr/>
          </a:p>
          <a:p>
            <a:pPr marL="0" lvl="0" indent="0" algn="l" rtl="0">
              <a:lnSpc>
                <a:spcPct val="90000"/>
              </a:lnSpc>
              <a:spcBef>
                <a:spcPts val="1000"/>
              </a:spcBef>
              <a:spcAft>
                <a:spcPts val="0"/>
              </a:spcAft>
              <a:buSzPts val="1800"/>
              <a:buNone/>
            </a:pPr>
            <a:r>
              <a:rPr lang="en-US"/>
              <a:t>občanská žurnalistika, obsahy vyráběné uživateli (user generated contents UGC),  participační žurnalistika</a:t>
            </a:r>
            <a:endParaRPr/>
          </a:p>
          <a:p>
            <a:pPr marL="0" lvl="0" indent="0" algn="l" rtl="0">
              <a:lnSpc>
                <a:spcPct val="90000"/>
              </a:lnSpc>
              <a:spcBef>
                <a:spcPts val="1000"/>
              </a:spcBef>
              <a:spcAft>
                <a:spcPts val="0"/>
              </a:spcAft>
              <a:buSzPts val="1800"/>
              <a:buNone/>
            </a:pPr>
            <a:r>
              <a:rPr lang="en-US"/>
              <a:t>V tomto článku je občanská žurnalistika definovaná jako zpravodajský obsah (text, video, audio, interaktivní obsahy atd.) produkovaný ne-profesionálmi. Takový obsah může zahrnovat jediný moment (např. svědek události), být přerušovaný (např. Twitter feed) nebo produkovaný nepravidelně, jako například hyperlokální obsahy. Článek se zabývá jenom digitální občanskou žurnalistikou.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Profesionální žurnalistika reaguje na žurnalistiku občanskou </a:t>
            </a:r>
            <a:endParaRPr/>
          </a:p>
        </p:txBody>
      </p:sp>
      <p:sp>
        <p:nvSpPr>
          <p:cNvPr id="109" name="Google Shape;109;p4"/>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V počátku mainstreamové zpravodajské organizace experimentovaly se zahrnutím obsahů od občanů. Tradiční zpravodajské organizace nebyly nadšené a došlo ke “kulturnímu střetu”, profesionální žurnalisté chtěli zachovat svou autoritu. Například BBC viděla občanské obsahy jako zdroj pro storky. Někteří viděli občanské obsahy jako odvádění pozornosti od skutečné novinářské práce. V tomto konfliktu nešlo jenom o kvalitu práce nebo o zdroje, ale také o to, že většina žurnalistů se nechce vzdát svých rutin nebo se dělit o svou autoritu. </a:t>
            </a:r>
            <a:endParaRPr/>
          </a:p>
          <a:p>
            <a:pPr marL="0" lvl="0" indent="0" algn="l" rtl="0">
              <a:lnSpc>
                <a:spcPct val="90000"/>
              </a:lnSpc>
              <a:spcBef>
                <a:spcPts val="1000"/>
              </a:spcBef>
              <a:spcAft>
                <a:spcPts val="0"/>
              </a:spcAft>
              <a:buSzPts val="1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Hyperlokální obsahy</a:t>
            </a:r>
            <a:endParaRPr/>
          </a:p>
        </p:txBody>
      </p:sp>
      <p:sp>
        <p:nvSpPr>
          <p:cNvPr id="115" name="Google Shape;115;p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dirty="0" err="1"/>
              <a:t>Občanská</a:t>
            </a:r>
            <a:r>
              <a:rPr lang="en-US" dirty="0"/>
              <a:t> </a:t>
            </a:r>
            <a:r>
              <a:rPr lang="en-US" dirty="0" err="1"/>
              <a:t>žurnalistika</a:t>
            </a:r>
            <a:r>
              <a:rPr lang="en-US" dirty="0"/>
              <a:t> </a:t>
            </a:r>
            <a:r>
              <a:rPr lang="en-US" dirty="0" err="1"/>
              <a:t>má</a:t>
            </a:r>
            <a:r>
              <a:rPr lang="en-US" dirty="0"/>
              <a:t> za </a:t>
            </a:r>
            <a:r>
              <a:rPr lang="en-US" dirty="0" err="1"/>
              <a:t>cíl</a:t>
            </a:r>
            <a:r>
              <a:rPr lang="en-US" dirty="0"/>
              <a:t> </a:t>
            </a:r>
            <a:r>
              <a:rPr lang="en-US" dirty="0" err="1"/>
              <a:t>vylepšit</a:t>
            </a:r>
            <a:r>
              <a:rPr lang="en-US" dirty="0"/>
              <a:t> </a:t>
            </a:r>
            <a:r>
              <a:rPr lang="en-US" dirty="0" err="1"/>
              <a:t>občanský</a:t>
            </a:r>
            <a:r>
              <a:rPr lang="en-US" dirty="0"/>
              <a:t> </a:t>
            </a:r>
            <a:r>
              <a:rPr lang="en-US" dirty="0" err="1"/>
              <a:t>život</a:t>
            </a:r>
            <a:r>
              <a:rPr lang="en-US" dirty="0"/>
              <a:t>. </a:t>
            </a:r>
            <a:r>
              <a:rPr lang="en-US" dirty="0" err="1"/>
              <a:t>Neodmítají</a:t>
            </a:r>
            <a:r>
              <a:rPr lang="en-US" dirty="0"/>
              <a:t> </a:t>
            </a:r>
            <a:r>
              <a:rPr lang="en-US" dirty="0" err="1"/>
              <a:t>žurnalistiku</a:t>
            </a:r>
            <a:r>
              <a:rPr lang="en-US" dirty="0"/>
              <a:t>, </a:t>
            </a:r>
            <a:r>
              <a:rPr lang="en-US" dirty="0" err="1"/>
              <a:t>naopak</a:t>
            </a:r>
            <a:r>
              <a:rPr lang="en-US" dirty="0"/>
              <a:t>, od </a:t>
            </a:r>
            <a:r>
              <a:rPr lang="en-US" dirty="0" err="1"/>
              <a:t>ní</a:t>
            </a:r>
            <a:r>
              <a:rPr lang="en-US" dirty="0"/>
              <a:t> </a:t>
            </a:r>
            <a:r>
              <a:rPr lang="en-US" dirty="0" err="1"/>
              <a:t>očekávají</a:t>
            </a:r>
            <a:r>
              <a:rPr lang="en-US" dirty="0"/>
              <a:t> </a:t>
            </a:r>
            <a:r>
              <a:rPr lang="en-US" dirty="0" err="1"/>
              <a:t>víc</a:t>
            </a:r>
            <a:r>
              <a:rPr lang="en-US" dirty="0"/>
              <a:t>. </a:t>
            </a:r>
            <a:r>
              <a:rPr lang="en-US" dirty="0" err="1"/>
              <a:t>Myslí</a:t>
            </a:r>
            <a:r>
              <a:rPr lang="en-US" dirty="0"/>
              <a:t> </a:t>
            </a:r>
            <a:r>
              <a:rPr lang="en-US" dirty="0" err="1"/>
              <a:t>si</a:t>
            </a:r>
            <a:r>
              <a:rPr lang="en-US" dirty="0"/>
              <a:t>, </a:t>
            </a:r>
            <a:r>
              <a:rPr lang="en-US" dirty="0" err="1"/>
              <a:t>že</a:t>
            </a:r>
            <a:r>
              <a:rPr lang="en-US" dirty="0"/>
              <a:t> bez </a:t>
            </a:r>
            <a:r>
              <a:rPr lang="en-US" dirty="0" err="1"/>
              <a:t>komerčních</a:t>
            </a:r>
            <a:r>
              <a:rPr lang="en-US" dirty="0"/>
              <a:t> </a:t>
            </a:r>
            <a:r>
              <a:rPr lang="en-US" dirty="0" err="1"/>
              <a:t>tlaků</a:t>
            </a:r>
            <a:r>
              <a:rPr lang="en-US" dirty="0"/>
              <a:t> </a:t>
            </a:r>
            <a:r>
              <a:rPr lang="en-US" dirty="0" err="1"/>
              <a:t>budou</a:t>
            </a:r>
            <a:r>
              <a:rPr lang="en-US" dirty="0"/>
              <a:t> </a:t>
            </a:r>
            <a:r>
              <a:rPr lang="en-US" dirty="0" err="1"/>
              <a:t>lépe</a:t>
            </a:r>
            <a:r>
              <a:rPr lang="en-US" dirty="0"/>
              <a:t> </a:t>
            </a:r>
            <a:r>
              <a:rPr lang="en-US" dirty="0" err="1"/>
              <a:t>sloužit</a:t>
            </a:r>
            <a:r>
              <a:rPr lang="en-US" dirty="0"/>
              <a:t> </a:t>
            </a:r>
            <a:r>
              <a:rPr lang="en-US" dirty="0" err="1"/>
              <a:t>svým</a:t>
            </a:r>
            <a:r>
              <a:rPr lang="en-US" dirty="0"/>
              <a:t> </a:t>
            </a:r>
            <a:r>
              <a:rPr lang="en-US" dirty="0" err="1"/>
              <a:t>komunitám</a:t>
            </a:r>
            <a:r>
              <a:rPr lang="en-US" dirty="0"/>
              <a:t>. </a:t>
            </a:r>
            <a:r>
              <a:rPr lang="en-US" dirty="0" err="1"/>
              <a:t>Ovšem</a:t>
            </a:r>
            <a:r>
              <a:rPr lang="en-US" dirty="0"/>
              <a:t> </a:t>
            </a:r>
            <a:r>
              <a:rPr lang="en-US" dirty="0" err="1"/>
              <a:t>hyperlokální</a:t>
            </a:r>
            <a:r>
              <a:rPr lang="en-US" dirty="0"/>
              <a:t> </a:t>
            </a:r>
            <a:r>
              <a:rPr lang="en-US" dirty="0" err="1"/>
              <a:t>iniciativy</a:t>
            </a:r>
            <a:r>
              <a:rPr lang="en-US" dirty="0"/>
              <a:t> </a:t>
            </a:r>
            <a:r>
              <a:rPr lang="en-US" dirty="0" err="1"/>
              <a:t>většinou</a:t>
            </a:r>
            <a:r>
              <a:rPr lang="en-US" dirty="0"/>
              <a:t> </a:t>
            </a:r>
            <a:r>
              <a:rPr lang="en-US" dirty="0" err="1"/>
              <a:t>nejsou</a:t>
            </a:r>
            <a:r>
              <a:rPr lang="en-US" dirty="0"/>
              <a:t> </a:t>
            </a:r>
            <a:r>
              <a:rPr lang="en-US" dirty="0" err="1"/>
              <a:t>dlouhodobě</a:t>
            </a:r>
            <a:r>
              <a:rPr lang="en-US" dirty="0"/>
              <a:t> </a:t>
            </a:r>
            <a:r>
              <a:rPr lang="en-US" dirty="0" err="1"/>
              <a:t>udržitelné</a:t>
            </a:r>
            <a:r>
              <a:rPr lang="en-US" dirty="0"/>
              <a:t>. </a:t>
            </a:r>
            <a:endParaRPr lang="sk-SK" dirty="0"/>
          </a:p>
          <a:p>
            <a:pPr marL="0" lvl="0" indent="0" algn="l" rtl="0">
              <a:lnSpc>
                <a:spcPct val="90000"/>
              </a:lnSpc>
              <a:spcBef>
                <a:spcPts val="1000"/>
              </a:spcBef>
              <a:spcAft>
                <a:spcPts val="0"/>
              </a:spcAft>
              <a:buSzPts val="1800"/>
              <a:buNone/>
            </a:pPr>
            <a:endParaRPr lang="sk-SK" dirty="0"/>
          </a:p>
          <a:p>
            <a:pPr marL="0" lvl="0" indent="0" algn="l" rtl="0">
              <a:lnSpc>
                <a:spcPct val="90000"/>
              </a:lnSpc>
              <a:spcBef>
                <a:spcPts val="1000"/>
              </a:spcBef>
              <a:spcAft>
                <a:spcPts val="0"/>
              </a:spcAft>
              <a:buSzPts val="1800"/>
              <a:buNone/>
            </a:pPr>
            <a:r>
              <a:rPr lang="en-GB" dirty="0">
                <a:hlinkClick r:id="rId3"/>
              </a:rPr>
              <a:t>https://brummiegourmand.com/category/brum-bloggers/</a:t>
            </a:r>
            <a:r>
              <a:rPr lang="sk-SK" dirty="0"/>
              <a:t>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Sociální sítě a občanský novinář jednotlivec</a:t>
            </a:r>
            <a:endParaRPr/>
          </a:p>
        </p:txBody>
      </p:sp>
      <p:sp>
        <p:nvSpPr>
          <p:cNvPr id="121" name="Google Shape;121;p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Korporátní platformy umožňovaly formu individualizované občanské žurnalistiky, která vytváří významy prostřednictvím angažování veřejnosti, která se podílí na vytváření obsahů přes komentáře, linking, sdílení atd. Všechno se to děje mimo tradiční média.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Odpor</a:t>
            </a:r>
            <a:endParaRPr/>
          </a:p>
        </p:txBody>
      </p:sp>
      <p:sp>
        <p:nvSpPr>
          <p:cNvPr id="127" name="Google Shape;127;p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dirty="0" err="1"/>
              <a:t>Existují</a:t>
            </a:r>
            <a:r>
              <a:rPr lang="en-US" dirty="0"/>
              <a:t> </a:t>
            </a:r>
            <a:r>
              <a:rPr lang="en-US" dirty="0" err="1"/>
              <a:t>formy</a:t>
            </a:r>
            <a:r>
              <a:rPr lang="en-US" dirty="0"/>
              <a:t> </a:t>
            </a:r>
            <a:r>
              <a:rPr lang="en-US" dirty="0" err="1"/>
              <a:t>digitální</a:t>
            </a:r>
            <a:r>
              <a:rPr lang="en-US" dirty="0"/>
              <a:t> </a:t>
            </a:r>
            <a:r>
              <a:rPr lang="en-US" dirty="0" err="1"/>
              <a:t>občanské</a:t>
            </a:r>
            <a:r>
              <a:rPr lang="en-US" dirty="0"/>
              <a:t> </a:t>
            </a:r>
            <a:r>
              <a:rPr lang="en-US" dirty="0" err="1"/>
              <a:t>žurnalistiky</a:t>
            </a:r>
            <a:r>
              <a:rPr lang="en-US" dirty="0"/>
              <a:t>, </a:t>
            </a:r>
            <a:r>
              <a:rPr lang="en-US" dirty="0" err="1"/>
              <a:t>která</a:t>
            </a:r>
            <a:r>
              <a:rPr lang="en-US" dirty="0"/>
              <a:t> </a:t>
            </a:r>
            <a:r>
              <a:rPr lang="en-US" dirty="0" err="1"/>
              <a:t>má</a:t>
            </a:r>
            <a:r>
              <a:rPr lang="en-US" dirty="0"/>
              <a:t> za </a:t>
            </a:r>
            <a:r>
              <a:rPr lang="en-US" dirty="0" err="1"/>
              <a:t>úlohu</a:t>
            </a:r>
            <a:r>
              <a:rPr lang="en-US" dirty="0"/>
              <a:t> </a:t>
            </a:r>
            <a:r>
              <a:rPr lang="en-US" dirty="0" err="1"/>
              <a:t>odpor</a:t>
            </a:r>
            <a:r>
              <a:rPr lang="en-US" dirty="0"/>
              <a:t> </a:t>
            </a:r>
            <a:r>
              <a:rPr lang="en-US" dirty="0" err="1"/>
              <a:t>vůči</a:t>
            </a:r>
            <a:r>
              <a:rPr lang="en-US" dirty="0"/>
              <a:t> </a:t>
            </a:r>
            <a:r>
              <a:rPr lang="en-US" dirty="0" err="1"/>
              <a:t>existujícímu</a:t>
            </a:r>
            <a:r>
              <a:rPr lang="en-US" dirty="0"/>
              <a:t> </a:t>
            </a:r>
            <a:r>
              <a:rPr lang="en-US" dirty="0" err="1"/>
              <a:t>politickému</a:t>
            </a:r>
            <a:r>
              <a:rPr lang="en-US" dirty="0"/>
              <a:t> a </a:t>
            </a:r>
            <a:r>
              <a:rPr lang="en-US" dirty="0" err="1"/>
              <a:t>sociálnímu</a:t>
            </a:r>
            <a:r>
              <a:rPr lang="en-US" dirty="0"/>
              <a:t> </a:t>
            </a:r>
            <a:r>
              <a:rPr lang="en-US" dirty="0" err="1"/>
              <a:t>systému</a:t>
            </a:r>
            <a:r>
              <a:rPr lang="en-US" dirty="0"/>
              <a:t>. </a:t>
            </a:r>
            <a:r>
              <a:rPr lang="en-US" dirty="0" err="1"/>
              <a:t>Taková</a:t>
            </a:r>
            <a:r>
              <a:rPr lang="en-US" dirty="0"/>
              <a:t> </a:t>
            </a:r>
            <a:r>
              <a:rPr lang="en-US" dirty="0" err="1"/>
              <a:t>občanská</a:t>
            </a:r>
            <a:r>
              <a:rPr lang="en-US" dirty="0"/>
              <a:t> </a:t>
            </a:r>
            <a:r>
              <a:rPr lang="en-US" dirty="0" err="1"/>
              <a:t>žurnalistika</a:t>
            </a:r>
            <a:r>
              <a:rPr lang="en-US" dirty="0"/>
              <a:t> je </a:t>
            </a:r>
            <a:r>
              <a:rPr lang="en-US" dirty="0" err="1"/>
              <a:t>kolektivní</a:t>
            </a:r>
            <a:r>
              <a:rPr lang="en-US" dirty="0"/>
              <a:t> a </a:t>
            </a:r>
            <a:r>
              <a:rPr lang="en-US" dirty="0" err="1"/>
              <a:t>združuje</a:t>
            </a:r>
            <a:r>
              <a:rPr lang="en-US" dirty="0"/>
              <a:t> </a:t>
            </a:r>
            <a:r>
              <a:rPr lang="en-US" dirty="0" err="1"/>
              <a:t>aktivisty</a:t>
            </a:r>
            <a:r>
              <a:rPr lang="en-US" dirty="0"/>
              <a:t>, </a:t>
            </a:r>
            <a:r>
              <a:rPr lang="en-US" dirty="0" err="1"/>
              <a:t>kteří</a:t>
            </a:r>
            <a:r>
              <a:rPr lang="en-US" dirty="0"/>
              <a:t> se </a:t>
            </a:r>
            <a:r>
              <a:rPr lang="en-US" dirty="0" err="1"/>
              <a:t>staví</a:t>
            </a:r>
            <a:r>
              <a:rPr lang="en-US" dirty="0"/>
              <a:t>  </a:t>
            </a:r>
            <a:r>
              <a:rPr lang="en-US" dirty="0" err="1"/>
              <a:t>vůči</a:t>
            </a:r>
            <a:r>
              <a:rPr lang="en-US" dirty="0"/>
              <a:t>  </a:t>
            </a:r>
            <a:r>
              <a:rPr lang="en-US" dirty="0" err="1"/>
              <a:t>existujícím</a:t>
            </a:r>
            <a:r>
              <a:rPr lang="en-US" dirty="0"/>
              <a:t> </a:t>
            </a:r>
            <a:r>
              <a:rPr lang="en-US" dirty="0" err="1"/>
              <a:t>mocenským</a:t>
            </a:r>
            <a:r>
              <a:rPr lang="en-US" dirty="0"/>
              <a:t> </a:t>
            </a:r>
            <a:r>
              <a:rPr lang="en-US" dirty="0" err="1"/>
              <a:t>strukturám</a:t>
            </a:r>
            <a:r>
              <a:rPr lang="en-US" dirty="0"/>
              <a:t>. </a:t>
            </a:r>
            <a:r>
              <a:rPr lang="en-US" dirty="0" err="1"/>
              <a:t>Jeden</a:t>
            </a:r>
            <a:r>
              <a:rPr lang="en-US" dirty="0"/>
              <a:t> z </a:t>
            </a:r>
            <a:r>
              <a:rPr lang="en-US" dirty="0" err="1"/>
              <a:t>nejvýznamnějších</a:t>
            </a:r>
            <a:r>
              <a:rPr lang="en-US" dirty="0"/>
              <a:t> a </a:t>
            </a:r>
            <a:r>
              <a:rPr lang="en-US" dirty="0" err="1"/>
              <a:t>prvních</a:t>
            </a:r>
            <a:r>
              <a:rPr lang="en-US" dirty="0"/>
              <a:t> </a:t>
            </a:r>
            <a:r>
              <a:rPr lang="en-US" dirty="0" err="1"/>
              <a:t>příkladů</a:t>
            </a:r>
            <a:r>
              <a:rPr lang="en-US" dirty="0"/>
              <a:t> je </a:t>
            </a:r>
            <a:r>
              <a:rPr lang="en-US" dirty="0" err="1"/>
              <a:t>hnutí</a:t>
            </a:r>
            <a:r>
              <a:rPr lang="en-US" dirty="0"/>
              <a:t> Independent Media Center (IMC), </a:t>
            </a:r>
            <a:r>
              <a:rPr lang="en-US" dirty="0" err="1"/>
              <a:t>radikální</a:t>
            </a:r>
            <a:r>
              <a:rPr lang="en-US" dirty="0"/>
              <a:t>, </a:t>
            </a:r>
            <a:r>
              <a:rPr lang="en-US" dirty="0" err="1"/>
              <a:t>anarchismem</a:t>
            </a:r>
            <a:r>
              <a:rPr lang="en-US" dirty="0"/>
              <a:t> </a:t>
            </a:r>
            <a:r>
              <a:rPr lang="en-US" dirty="0" err="1"/>
              <a:t>inspirovaný</a:t>
            </a:r>
            <a:r>
              <a:rPr lang="en-US" dirty="0"/>
              <a:t> </a:t>
            </a:r>
            <a:r>
              <a:rPr lang="en-US" dirty="0" err="1"/>
              <a:t>projekt</a:t>
            </a:r>
            <a:r>
              <a:rPr lang="en-US" dirty="0"/>
              <a:t>, </a:t>
            </a:r>
            <a:r>
              <a:rPr lang="en-US" dirty="0" err="1"/>
              <a:t>který</a:t>
            </a:r>
            <a:r>
              <a:rPr lang="en-US" dirty="0"/>
              <a:t> </a:t>
            </a:r>
            <a:r>
              <a:rPr lang="en-US" dirty="0" err="1"/>
              <a:t>vyrostl</a:t>
            </a:r>
            <a:r>
              <a:rPr lang="en-US" dirty="0"/>
              <a:t> z </a:t>
            </a:r>
            <a:r>
              <a:rPr lang="en-US" dirty="0" err="1"/>
              <a:t>opozice</a:t>
            </a:r>
            <a:r>
              <a:rPr lang="en-US" dirty="0"/>
              <a:t> </a:t>
            </a:r>
            <a:r>
              <a:rPr lang="en-US" dirty="0" err="1"/>
              <a:t>vůči</a:t>
            </a:r>
            <a:r>
              <a:rPr lang="en-US" dirty="0"/>
              <a:t> </a:t>
            </a:r>
            <a:r>
              <a:rPr lang="en-US" dirty="0" err="1"/>
              <a:t>globální</a:t>
            </a:r>
            <a:r>
              <a:rPr lang="en-US" dirty="0"/>
              <a:t> </a:t>
            </a:r>
            <a:r>
              <a:rPr lang="en-US" dirty="0" err="1"/>
              <a:t>korporátní</a:t>
            </a:r>
            <a:r>
              <a:rPr lang="en-US" dirty="0"/>
              <a:t> </a:t>
            </a:r>
            <a:r>
              <a:rPr lang="en-US" dirty="0" err="1"/>
              <a:t>moci</a:t>
            </a:r>
            <a:r>
              <a:rPr lang="en-US" dirty="0"/>
              <a:t>.  </a:t>
            </a:r>
            <a:endParaRPr lang="sk-SK" dirty="0"/>
          </a:p>
          <a:p>
            <a:pPr marL="0" lvl="0" indent="0" algn="l" rtl="0">
              <a:lnSpc>
                <a:spcPct val="90000"/>
              </a:lnSpc>
              <a:spcBef>
                <a:spcPts val="1000"/>
              </a:spcBef>
              <a:spcAft>
                <a:spcPts val="0"/>
              </a:spcAft>
              <a:buSzPts val="1800"/>
              <a:buNone/>
            </a:pPr>
            <a:r>
              <a:rPr lang="en-GB" dirty="0">
                <a:hlinkClick r:id="rId3"/>
              </a:rPr>
              <a:t>https://indymedia.org/</a:t>
            </a:r>
            <a:r>
              <a:rPr lang="sk-SK" dirty="0"/>
              <a:t>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Reakce občanů</a:t>
            </a:r>
            <a:endParaRPr/>
          </a:p>
        </p:txBody>
      </p:sp>
      <p:sp>
        <p:nvSpPr>
          <p:cNvPr id="139" name="Google Shape;139;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1800"/>
              <a:buNone/>
            </a:pPr>
            <a:r>
              <a:rPr lang="en-US"/>
              <a:t>Výzkumy naznačují, že publikum je skeptické ohledně mainstreamových zpravodajských organizací a víc důvěřují občanské žurnalistice než profesionálnímu zpravodajství. Ovšem existují i výzkumy podle kterých publikum oceňuje naplnění většiny rolí žurnalistů víc v případě profesionálů, až na roli oponenta.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t>Budoucí trendy</a:t>
            </a:r>
            <a:endParaRPr/>
          </a:p>
        </p:txBody>
      </p:sp>
      <p:sp>
        <p:nvSpPr>
          <p:cNvPr id="145" name="Google Shape;145;p9"/>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p>
            <a:pPr marL="457200" lvl="0" indent="-317500" algn="l" rtl="0">
              <a:lnSpc>
                <a:spcPct val="90000"/>
              </a:lnSpc>
              <a:spcBef>
                <a:spcPts val="1000"/>
              </a:spcBef>
              <a:spcAft>
                <a:spcPts val="0"/>
              </a:spcAft>
              <a:buSzPts val="1400"/>
              <a:buAutoNum type="arabicPeriod"/>
            </a:pPr>
            <a:r>
              <a:rPr lang="en-US" sz="2400"/>
              <a:t>Výzkum občanské žurnalistiky se musí zaměřit na vliv socializace platformou. Co nás učí sociální média a jejich komunity o logice specifické pro tyto platformy? </a:t>
            </a:r>
            <a:endParaRPr sz="2400"/>
          </a:p>
          <a:p>
            <a:pPr marL="457200" lvl="0" indent="-317500" algn="l" rtl="0">
              <a:lnSpc>
                <a:spcPct val="90000"/>
              </a:lnSpc>
              <a:spcBef>
                <a:spcPts val="0"/>
              </a:spcBef>
              <a:spcAft>
                <a:spcPts val="0"/>
              </a:spcAft>
              <a:buSzPts val="1400"/>
              <a:buAutoNum type="arabicPeriod"/>
            </a:pPr>
            <a:r>
              <a:rPr lang="en-US" sz="2400"/>
              <a:t>Potřebujeme víc zkoumat jak občanská žurnalistika interaguje s rasou, genderem, třídou a jinými kategoriemi marginalizace. </a:t>
            </a:r>
            <a:endParaRPr sz="2400"/>
          </a:p>
          <a:p>
            <a:pPr marL="457200" lvl="0" indent="-381000" algn="l" rtl="0">
              <a:lnSpc>
                <a:spcPct val="90000"/>
              </a:lnSpc>
              <a:spcBef>
                <a:spcPts val="0"/>
              </a:spcBef>
              <a:spcAft>
                <a:spcPts val="0"/>
              </a:spcAft>
              <a:buSzPts val="2400"/>
              <a:buAutoNum type="arabicPeriod"/>
            </a:pPr>
            <a:r>
              <a:rPr lang="en-US" sz="2400"/>
              <a:t>Občanská žurnalistika je považovaná za prostor pro inovaci. </a:t>
            </a:r>
            <a:endParaRPr sz="2400"/>
          </a:p>
          <a:p>
            <a:pPr marL="457200" lvl="0" indent="-381000" algn="l" rtl="0">
              <a:lnSpc>
                <a:spcPct val="90000"/>
              </a:lnSpc>
              <a:spcBef>
                <a:spcPts val="0"/>
              </a:spcBef>
              <a:spcAft>
                <a:spcPts val="0"/>
              </a:spcAft>
              <a:buSzPts val="2400"/>
              <a:buAutoNum type="arabicPeriod"/>
            </a:pPr>
            <a:r>
              <a:rPr lang="en-US" sz="2400"/>
              <a:t>Organizace, které produkují občanskou žurnalistiku jsou zkoumané málo, pozornost se pořád soustředí na mainstreamové organizace. </a:t>
            </a:r>
            <a:endParaRPr sz="2400"/>
          </a:p>
          <a:p>
            <a:pPr marL="457200" lvl="0" indent="-381000" algn="l" rtl="0">
              <a:lnSpc>
                <a:spcPct val="90000"/>
              </a:lnSpc>
              <a:spcBef>
                <a:spcPts val="0"/>
              </a:spcBef>
              <a:spcAft>
                <a:spcPts val="0"/>
              </a:spcAft>
              <a:buSzPts val="2400"/>
              <a:buAutoNum type="arabicPeriod"/>
            </a:pPr>
            <a:r>
              <a:rPr lang="en-US" sz="2400"/>
              <a:t>Máme k dispozici etnografické studie občanské žurnalistiky, potřebujeme ale taky jiné studie. </a:t>
            </a:r>
            <a:endParaRPr sz="2400"/>
          </a:p>
          <a:p>
            <a:pPr marL="457200" lvl="0" indent="-381000" algn="l" rtl="0">
              <a:lnSpc>
                <a:spcPct val="90000"/>
              </a:lnSpc>
              <a:spcBef>
                <a:spcPts val="0"/>
              </a:spcBef>
              <a:spcAft>
                <a:spcPts val="0"/>
              </a:spcAft>
              <a:buSzPts val="2400"/>
              <a:buAutoNum type="arabicPeriod"/>
            </a:pPr>
            <a:r>
              <a:rPr lang="en-US" sz="2400"/>
              <a:t>Dominantní teorie, které se používají ke studiu občanské žurnalistiky zahrnují sociologii žurnalistiky, veřejnou sféru a konvergenci, potřebujeme ale jiné teoretické rámce na vylepšení analýzy občanské žurnalistiky. </a:t>
            </a:r>
            <a:endParaRPr sz="24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1905</Words>
  <Application>Microsoft Office PowerPoint</Application>
  <PresentationFormat>Širokoúhlá obrazovka</PresentationFormat>
  <Paragraphs>86</Paragraphs>
  <Slides>23</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Calibri Light</vt:lpstr>
      <vt:lpstr>Roboto</vt:lpstr>
      <vt:lpstr>YouTube Sans</vt:lpstr>
      <vt:lpstr>Office Theme</vt:lpstr>
      <vt:lpstr>Politická ekonomie médií</vt:lpstr>
      <vt:lpstr>Melissa Wall: Citizen Journalism: A retrospective on what we know, an agenda for what we don’t</vt:lpstr>
      <vt:lpstr>Co je občanská žurnalistika?</vt:lpstr>
      <vt:lpstr>Profesionální žurnalistika reaguje na žurnalistiku občanskou </vt:lpstr>
      <vt:lpstr>Hyperlokální obsahy</vt:lpstr>
      <vt:lpstr>Sociální sítě a občanský novinář jednotlivec</vt:lpstr>
      <vt:lpstr>Odpor</vt:lpstr>
      <vt:lpstr>Reakce občanů</vt:lpstr>
      <vt:lpstr>Budoucí trendy</vt:lpstr>
      <vt:lpstr>Úkol v malých skupinách</vt:lpstr>
      <vt:lpstr>Změny nejsou jenom technologické...</vt:lpstr>
      <vt:lpstr>Amazon, Google, Facebook, Twitter – nová forma kapitalizmu?</vt:lpstr>
      <vt:lpstr>Abstraktnější pohled na média a společnosti ve kterých fungují</vt:lpstr>
      <vt:lpstr>Co je kapitalismus?</vt:lpstr>
      <vt:lpstr>Definice kapitalismu – Bruce Scott Harvard Business School</vt:lpstr>
      <vt:lpstr>Scottův příspěvek</vt:lpstr>
      <vt:lpstr>Úkol v malých skupinách</vt:lpstr>
      <vt:lpstr>Shoshana Zuboff</vt:lpstr>
      <vt:lpstr>Shoshana Zuboff – více optimistické počátky</vt:lpstr>
      <vt:lpstr>Surveillance capitalism – souhrn tezí</vt:lpstr>
      <vt:lpstr>Prezentace aplikace PowerPoint</vt:lpstr>
      <vt:lpstr>Shoshana Zuboff: We Need Rights To Protect Us From Big Data Surveillance </vt:lpstr>
      <vt:lpstr>Christopher Wylie on data privacy and social media giants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Politická ekonomie médií</dc:title>
  <dc:creator>Monika Metykova</dc:creator>
  <cp:lastModifiedBy>Ucitel</cp:lastModifiedBy>
  <cp:revision>29</cp:revision>
  <dcterms:created xsi:type="dcterms:W3CDTF">2021-05-20T08:14:08Z</dcterms:created>
  <dcterms:modified xsi:type="dcterms:W3CDTF">2023-04-17T14:50:16Z</dcterms:modified>
</cp:coreProperties>
</file>