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7" r:id="rId21"/>
    <p:sldId id="305" r:id="rId22"/>
    <p:sldId id="306" r:id="rId23"/>
    <p:sldId id="307" r:id="rId24"/>
    <p:sldId id="308" r:id="rId25"/>
    <p:sldId id="290" r:id="rId26"/>
    <p:sldId id="293" r:id="rId27"/>
    <p:sldId id="295" r:id="rId28"/>
    <p:sldId id="296" r:id="rId29"/>
    <p:sldId id="297" r:id="rId30"/>
    <p:sldId id="300" r:id="rId31"/>
    <p:sldId id="301" r:id="rId32"/>
    <p:sldId id="302" r:id="rId33"/>
    <p:sldId id="303" r:id="rId34"/>
    <p:sldId id="304"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juMUGl1Ah5XJRfS7sjDHh496Gh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4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8" name="Google Shape;148;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1" name="Google Shape;61;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6: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9: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5" name="Google Shape;11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1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3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22"/>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2"/>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16" name="Google Shape;16;p22"/>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2"/>
                </a:solidFill>
                <a:latin typeface="Arial"/>
                <a:ea typeface="Arial"/>
                <a:cs typeface="Arial"/>
                <a:sym typeface="Arial"/>
              </a:defRPr>
            </a:lvl9pPr>
          </a:lstStyle>
          <a:p>
            <a:fld id="{00000000-1234-1234-1234-123412341234}" type="slidenum">
              <a:rPr lang="sk-SK" smtClean="0"/>
              <a:pPr/>
              <a:t>‹#›</a:t>
            </a:fld>
            <a:endParaRPr lang="sk-SK"/>
          </a:p>
        </p:txBody>
      </p:sp>
    </p:spTree>
    <p:extLst>
      <p:ext uri="{BB962C8B-B14F-4D97-AF65-F5344CB8AC3E}">
        <p14:creationId xmlns:p14="http://schemas.microsoft.com/office/powerpoint/2010/main" val="307876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8"/>
          <p:cNvSpPr>
            <a:spLocks noGrp="1"/>
          </p:cNvSpPr>
          <p:nvPr>
            <p:ph type="pic" idx="2"/>
          </p:nvPr>
        </p:nvSpPr>
        <p:spPr>
          <a:xfrm>
            <a:off x="5183188" y="987425"/>
            <a:ext cx="6172200" cy="4873625"/>
          </a:xfrm>
          <a:prstGeom prst="rect">
            <a:avLst/>
          </a:prstGeom>
          <a:noFill/>
          <a:ln>
            <a:noFill/>
          </a:ln>
        </p:spPr>
      </p:sp>
      <p:sp>
        <p:nvSpPr>
          <p:cNvPr id="64" name="Google Shape;64;p2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G9ofYEfewNE&amp;ab_channel=AmanpourandCompan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www.youtube.com/watch?v=S3l-wPn8N5Y&amp;ab_channel=TheDiaryOfACEOClips" TargetMode="External"/><Relationship Id="rId4" Type="http://schemas.openxmlformats.org/officeDocument/2006/relationships/hyperlink" Target="https://www.youtube.com/watch?v=Z_dytZfzGTI&amp;ab_channel=CN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Uk8x3V-sUgU"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ted.com/talks/eli_pariser_beware_online_filter_bubbles?language=en"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theguardian.com/technology/2019/nov/24/tim-berners-lee-unveils-global-plan-to-save-the-interne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bc.co.uk/programmes/w3ct0xb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hyperlink" Target="https://www.mkcr.cz/ii-vyberove-dotacni-rizeni-v-oblasti-kinematografie-a-medii-470.html" TargetMode="External"/><Relationship Id="rId2" Type="http://schemas.openxmlformats.org/officeDocument/2006/relationships/notesSlide" Target="../notesSlides/notesSlide24.xml"/><Relationship Id="rId1" Type="http://schemas.openxmlformats.org/officeDocument/2006/relationships/slideLayout" Target="../slideLayouts/slideLayout12.xml"/><Relationship Id="rId4" Type="http://schemas.openxmlformats.org/officeDocument/2006/relationships/hyperlink" Target="https://www.mkcr.cz/i-program-podpory-rozsirovani-a-prijimani-informaci-v-jazycich-narodnostnich-mensin-469.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people.com/human-interest/this-company-will-pay-you-2400-to-turn-off-your-screens-for-24-hours-heres-how-to-appl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localiq.com/blog/what-happens-in-an-internet-minute/" TargetMode="External"/><Relationship Id="rId4" Type="http://schemas.openxmlformats.org/officeDocument/2006/relationships/hyperlink" Target="https://www.theguardian.com/business/2021/mar/23/citigroup-ceo-ordains-zoom-free-fridays-to-ease-relentless-pandemic-workday"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ushahidi.com/" TargetMode="External"/><Relationship Id="rId7" Type="http://schemas.openxmlformats.org/officeDocument/2006/relationships/hyperlink" Target="https://www.youtube.com/watch?v=UGtFXtnWME4"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slow-journalism.com/" TargetMode="External"/><Relationship Id="rId5" Type="http://schemas.openxmlformats.org/officeDocument/2006/relationships/hyperlink" Target="https://www.youtube.com/watch?v=JX3kuyc0zXo" TargetMode="External"/><Relationship Id="rId4" Type="http://schemas.openxmlformats.org/officeDocument/2006/relationships/hyperlink" Target="https://www.bellingcat.co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GB" b="1"/>
              <a:t>Politická ekonomie médií</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GB"/>
              <a:t>Monika Metykova</a:t>
            </a:r>
            <a:endParaRPr/>
          </a:p>
          <a:p>
            <a:pPr marL="0" lvl="0" indent="0" algn="ctr" rtl="0">
              <a:lnSpc>
                <a:spcPct val="90000"/>
              </a:lnSpc>
              <a:spcBef>
                <a:spcPts val="1000"/>
              </a:spcBef>
              <a:spcAft>
                <a:spcPts val="0"/>
              </a:spcAft>
              <a:buClr>
                <a:schemeClr val="dk1"/>
              </a:buClr>
              <a:buSzPts val="2400"/>
              <a:buNone/>
            </a:pPr>
            <a:r>
              <a:rPr lang="en-GB"/>
              <a:t>m.metykova@sussex.ac.uk; 32153@mail.muni.cz</a:t>
            </a:r>
            <a:endParaRPr/>
          </a:p>
          <a:p>
            <a:pPr marL="0" lvl="0" indent="0" algn="ctr" rtl="0">
              <a:lnSpc>
                <a:spcPct val="90000"/>
              </a:lnSpc>
              <a:spcBef>
                <a:spcPts val="100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Business model sociálních sítí</a:t>
            </a:r>
            <a:endParaRPr/>
          </a:p>
        </p:txBody>
      </p:sp>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GB"/>
              <a:t>The user receives the SNS service for free because there is a “third-payer” (</a:t>
            </a:r>
            <a:r>
              <a:rPr lang="en-GB" i="1"/>
              <a:t>tiers payant </a:t>
            </a:r>
            <a:r>
              <a:rPr lang="en-GB"/>
              <a:t>in French) that finances the process. Individuals do not pay, in other words, because advertisers pay for the process, also called “indirect commoditization” by Herscovici (2009, 9). In this case, the server (human or electronic) plays the central role and negotiates the rights of circulation through elaborating the marketing strategies and offering the products or services in exchange for a subscription (Tremblay 1997). At the same time, as we have argued, the audience is also produced as a commodity, with its own exchange-value, specific use-value, just as it was in the old broadcasting industry model. What is sold by Google, by the way, is not the users themselves, as Fuchs proposes in the above excerpt, because the advertiser does not buy any individual users or even their singular information. Advertisers buy only an amount of data about a target audience based on categories, as we have outlined.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Politicko-ekonomický pohled je specifický</a:t>
            </a:r>
            <a:endParaRPr/>
          </a:p>
        </p:txBody>
      </p:sp>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800"/>
              <a:buChar char="•"/>
            </a:pPr>
            <a:r>
              <a:rPr lang="en-GB" dirty="0"/>
              <a:t>Co z </a:t>
            </a:r>
            <a:r>
              <a:rPr lang="en-GB" dirty="0" err="1"/>
              <a:t>něho</a:t>
            </a:r>
            <a:r>
              <a:rPr lang="en-GB" dirty="0"/>
              <a:t> </a:t>
            </a:r>
            <a:r>
              <a:rPr lang="en-GB" dirty="0" err="1"/>
              <a:t>schází</a:t>
            </a:r>
            <a:r>
              <a:rPr lang="en-GB" dirty="0"/>
              <a:t>? </a:t>
            </a:r>
            <a:r>
              <a:rPr lang="en-GB" dirty="0" err="1"/>
              <a:t>Proč</a:t>
            </a:r>
            <a:r>
              <a:rPr lang="en-GB" dirty="0"/>
              <a:t> </a:t>
            </a:r>
            <a:r>
              <a:rPr lang="en-GB" dirty="0" err="1"/>
              <a:t>používáme</a:t>
            </a:r>
            <a:r>
              <a:rPr lang="en-GB" dirty="0"/>
              <a:t> </a:t>
            </a:r>
            <a:r>
              <a:rPr lang="en-GB" dirty="0" err="1"/>
              <a:t>sociální</a:t>
            </a:r>
            <a:r>
              <a:rPr lang="en-GB" dirty="0"/>
              <a:t> </a:t>
            </a:r>
            <a:r>
              <a:rPr lang="en-GB" dirty="0" err="1"/>
              <a:t>sítě</a:t>
            </a:r>
            <a:r>
              <a:rPr lang="en-GB" dirty="0"/>
              <a:t>?</a:t>
            </a:r>
          </a:p>
          <a:p>
            <a:pPr marL="0" lvl="0" indent="0" algn="l" rtl="0">
              <a:lnSpc>
                <a:spcPct val="90000"/>
              </a:lnSpc>
              <a:spcBef>
                <a:spcPts val="0"/>
              </a:spcBef>
              <a:spcAft>
                <a:spcPts val="0"/>
              </a:spcAft>
              <a:buClr>
                <a:schemeClr val="dk1"/>
              </a:buClr>
              <a:buSzPts val="2800"/>
              <a:buNone/>
            </a:pPr>
            <a:endParaRPr lang="en-GB" dirty="0"/>
          </a:p>
          <a:p>
            <a:pPr marL="0" lvl="0" indent="0" algn="l" rtl="0">
              <a:lnSpc>
                <a:spcPct val="90000"/>
              </a:lnSpc>
              <a:spcBef>
                <a:spcPts val="0"/>
              </a:spcBef>
              <a:spcAft>
                <a:spcPts val="0"/>
              </a:spcAft>
              <a:buClr>
                <a:schemeClr val="dk1"/>
              </a:buClr>
              <a:buSzPts val="2800"/>
              <a:buNone/>
            </a:pPr>
            <a:r>
              <a:rPr lang="en-GB" dirty="0"/>
              <a:t>Jonathan Haidt: How Social Media Drives Polarization</a:t>
            </a:r>
          </a:p>
          <a:p>
            <a:pPr marL="0" lvl="0" indent="0" algn="l" rtl="0">
              <a:lnSpc>
                <a:spcPct val="90000"/>
              </a:lnSpc>
              <a:spcBef>
                <a:spcPts val="0"/>
              </a:spcBef>
              <a:spcAft>
                <a:spcPts val="0"/>
              </a:spcAft>
              <a:buClr>
                <a:schemeClr val="dk1"/>
              </a:buClr>
              <a:buSzPts val="2800"/>
              <a:buNone/>
            </a:pPr>
            <a:r>
              <a:rPr lang="en-GB" dirty="0">
                <a:hlinkClick r:id="rId3"/>
              </a:rPr>
              <a:t>https://www.youtube.com/watch?v=G9ofYEfewNE&amp;ab_channel=AmanpourandCompany</a:t>
            </a:r>
            <a:r>
              <a:rPr lang="en-GB" dirty="0"/>
              <a:t> </a:t>
            </a:r>
          </a:p>
          <a:p>
            <a:pPr marL="0" lvl="0" indent="0" algn="l" rtl="0">
              <a:lnSpc>
                <a:spcPct val="90000"/>
              </a:lnSpc>
              <a:spcBef>
                <a:spcPts val="0"/>
              </a:spcBef>
              <a:spcAft>
                <a:spcPts val="0"/>
              </a:spcAft>
              <a:buClr>
                <a:schemeClr val="dk1"/>
              </a:buClr>
              <a:buSzPts val="2800"/>
              <a:buNone/>
            </a:pPr>
            <a:endParaRPr lang="en-GB" dirty="0"/>
          </a:p>
          <a:p>
            <a:pPr marL="0" lvl="0" indent="0" algn="l" rtl="0">
              <a:lnSpc>
                <a:spcPct val="90000"/>
              </a:lnSpc>
              <a:spcBef>
                <a:spcPts val="0"/>
              </a:spcBef>
              <a:spcAft>
                <a:spcPts val="0"/>
              </a:spcAft>
              <a:buClr>
                <a:schemeClr val="dk1"/>
              </a:buClr>
              <a:buSzPts val="2800"/>
              <a:buNone/>
            </a:pPr>
            <a:r>
              <a:rPr lang="en-GB" dirty="0"/>
              <a:t>Scott Galloway on Instagram:</a:t>
            </a:r>
          </a:p>
          <a:p>
            <a:pPr marL="0" lvl="0" indent="0" algn="l" rtl="0">
              <a:lnSpc>
                <a:spcPct val="90000"/>
              </a:lnSpc>
              <a:spcBef>
                <a:spcPts val="0"/>
              </a:spcBef>
              <a:spcAft>
                <a:spcPts val="0"/>
              </a:spcAft>
              <a:buClr>
                <a:schemeClr val="dk1"/>
              </a:buClr>
              <a:buSzPts val="2800"/>
              <a:buNone/>
            </a:pPr>
            <a:r>
              <a:rPr lang="en-GB" dirty="0">
                <a:hlinkClick r:id="rId4"/>
              </a:rPr>
              <a:t>https://www.youtube.com/watch?v=Z_dytZfzGTI&amp;ab_channel=CNN</a:t>
            </a:r>
            <a:endParaRPr lang="en-GB" dirty="0"/>
          </a:p>
          <a:p>
            <a:pPr marL="0" lvl="0" indent="0" algn="l" rtl="0">
              <a:lnSpc>
                <a:spcPct val="90000"/>
              </a:lnSpc>
              <a:spcBef>
                <a:spcPts val="0"/>
              </a:spcBef>
              <a:spcAft>
                <a:spcPts val="0"/>
              </a:spcAft>
              <a:buClr>
                <a:schemeClr val="dk1"/>
              </a:buClr>
              <a:buSzPts val="2800"/>
              <a:buNone/>
            </a:pPr>
            <a:endParaRPr lang="en-GB" dirty="0"/>
          </a:p>
          <a:p>
            <a:pPr marL="0" lvl="0" indent="0" algn="l" rtl="0">
              <a:lnSpc>
                <a:spcPct val="90000"/>
              </a:lnSpc>
              <a:spcBef>
                <a:spcPts val="0"/>
              </a:spcBef>
              <a:spcAft>
                <a:spcPts val="0"/>
              </a:spcAft>
              <a:buClr>
                <a:schemeClr val="dk1"/>
              </a:buClr>
              <a:buSzPts val="2800"/>
              <a:buNone/>
            </a:pPr>
            <a:r>
              <a:rPr lang="en-GB" dirty="0"/>
              <a:t>Scott </a:t>
            </a:r>
            <a:r>
              <a:rPr lang="en-GB"/>
              <a:t>Galloway on dating apps:</a:t>
            </a:r>
            <a:endParaRPr lang="en-GB" dirty="0"/>
          </a:p>
          <a:p>
            <a:pPr marL="0" lvl="0" indent="0" algn="l" rtl="0">
              <a:lnSpc>
                <a:spcPct val="90000"/>
              </a:lnSpc>
              <a:spcBef>
                <a:spcPts val="0"/>
              </a:spcBef>
              <a:spcAft>
                <a:spcPts val="0"/>
              </a:spcAft>
              <a:buClr>
                <a:schemeClr val="dk1"/>
              </a:buClr>
              <a:buSzPts val="2800"/>
              <a:buNone/>
            </a:pPr>
            <a:r>
              <a:rPr lang="en-GB" dirty="0">
                <a:hlinkClick r:id="rId5"/>
              </a:rPr>
              <a:t>https://www.youtube.com/watch?v=S3l-wPn8N5Y&amp;ab_channel=TheDiaryOfACEOClips</a:t>
            </a:r>
            <a:r>
              <a:rPr lang="en-GB"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Představy z 90-ých let o tom jak internet změní společnost </a:t>
            </a:r>
            <a:endParaRPr/>
          </a:p>
        </p:txBody>
      </p:sp>
      <p:sp>
        <p:nvSpPr>
          <p:cNvPr id="151" name="Google Shape;15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Morozov: Net Delusion</a:t>
            </a:r>
            <a:endParaRPr/>
          </a:p>
          <a:p>
            <a:pPr marL="0" lvl="0" indent="0" algn="l" rtl="0">
              <a:lnSpc>
                <a:spcPct val="90000"/>
              </a:lnSpc>
              <a:spcBef>
                <a:spcPts val="1000"/>
              </a:spcBef>
              <a:spcAft>
                <a:spcPts val="0"/>
              </a:spcAft>
              <a:buClr>
                <a:schemeClr val="dk1"/>
              </a:buClr>
              <a:buSzPts val="2800"/>
              <a:buNone/>
            </a:pPr>
            <a:r>
              <a:rPr lang="en-GB" u="sng">
                <a:solidFill>
                  <a:schemeClr val="hlink"/>
                </a:solidFill>
                <a:hlinkClick r:id="rId3"/>
              </a:rPr>
              <a:t>https://www.youtube.com/watch?v=Uk8x3V-sUgU</a:t>
            </a:r>
            <a:r>
              <a:rPr lang="en-GB"/>
              <a:t> </a:t>
            </a:r>
            <a:endParaRPr/>
          </a:p>
          <a:p>
            <a:pPr marL="228600" lvl="0" indent="-228600" algn="l" rtl="0">
              <a:lnSpc>
                <a:spcPct val="90000"/>
              </a:lnSpc>
              <a:spcBef>
                <a:spcPts val="1000"/>
              </a:spcBef>
              <a:spcAft>
                <a:spcPts val="0"/>
              </a:spcAft>
              <a:buClr>
                <a:schemeClr val="dk1"/>
              </a:buClr>
              <a:buSzPts val="2800"/>
              <a:buChar char="•"/>
            </a:pPr>
            <a:r>
              <a:rPr lang="en-GB"/>
              <a:t>Eli Pariser: Filter Bubbles</a:t>
            </a:r>
            <a:endParaRPr/>
          </a:p>
          <a:p>
            <a:pPr marL="0" lvl="0" indent="0" algn="l" rtl="0">
              <a:lnSpc>
                <a:spcPct val="90000"/>
              </a:lnSpc>
              <a:spcBef>
                <a:spcPts val="1000"/>
              </a:spcBef>
              <a:spcAft>
                <a:spcPts val="0"/>
              </a:spcAft>
              <a:buClr>
                <a:schemeClr val="dk1"/>
              </a:buClr>
              <a:buSzPts val="2800"/>
              <a:buNone/>
            </a:pPr>
            <a:r>
              <a:rPr lang="en-GB" u="sng">
                <a:solidFill>
                  <a:schemeClr val="hlink"/>
                </a:solidFill>
                <a:hlinkClick r:id="rId4"/>
              </a:rPr>
              <a:t>https://www.ted.com/talks/eli_pariser_beware_online_filter_bubbles?language=en</a:t>
            </a:r>
            <a:r>
              <a:rPr lang="en-GB"/>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Úkol v malých skupinách</a:t>
            </a:r>
            <a:endParaRPr/>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Vidíme snahu regulovat technologické giganty, proč je tomu tak?</a:t>
            </a:r>
            <a:endParaRPr/>
          </a:p>
          <a:p>
            <a:pPr marL="228600" lvl="0" indent="-228600" algn="l" rtl="0">
              <a:lnSpc>
                <a:spcPct val="90000"/>
              </a:lnSpc>
              <a:spcBef>
                <a:spcPts val="1000"/>
              </a:spcBef>
              <a:spcAft>
                <a:spcPts val="0"/>
              </a:spcAft>
              <a:buClr>
                <a:schemeClr val="dk1"/>
              </a:buClr>
              <a:buSzPts val="2800"/>
              <a:buChar char="•"/>
            </a:pPr>
            <a:r>
              <a:rPr lang="en-GB"/>
              <a:t>Jaké jsou problémy, které se regulace snaží řešit v případě:</a:t>
            </a:r>
            <a:endParaRPr/>
          </a:p>
          <a:p>
            <a:pPr marL="228600" lvl="0" indent="-228600" algn="l" rtl="0">
              <a:lnSpc>
                <a:spcPct val="90000"/>
              </a:lnSpc>
              <a:spcBef>
                <a:spcPts val="1000"/>
              </a:spcBef>
              <a:spcAft>
                <a:spcPts val="0"/>
              </a:spcAft>
              <a:buClr>
                <a:schemeClr val="dk1"/>
              </a:buClr>
              <a:buSzPts val="2800"/>
              <a:buChar char="•"/>
            </a:pPr>
            <a:r>
              <a:rPr lang="en-GB"/>
              <a:t>Facebooku</a:t>
            </a:r>
            <a:endParaRPr/>
          </a:p>
          <a:p>
            <a:pPr marL="228600" lvl="0" indent="-228600" algn="l" rtl="0">
              <a:lnSpc>
                <a:spcPct val="90000"/>
              </a:lnSpc>
              <a:spcBef>
                <a:spcPts val="1000"/>
              </a:spcBef>
              <a:spcAft>
                <a:spcPts val="0"/>
              </a:spcAft>
              <a:buClr>
                <a:schemeClr val="dk1"/>
              </a:buClr>
              <a:buSzPts val="2800"/>
              <a:buChar char="•"/>
            </a:pPr>
            <a:r>
              <a:rPr lang="en-GB"/>
              <a:t>Googlu</a:t>
            </a:r>
            <a:endParaRPr/>
          </a:p>
          <a:p>
            <a:pPr marL="228600" lvl="0" indent="-228600" algn="l" rtl="0">
              <a:lnSpc>
                <a:spcPct val="90000"/>
              </a:lnSpc>
              <a:spcBef>
                <a:spcPts val="1000"/>
              </a:spcBef>
              <a:spcAft>
                <a:spcPts val="0"/>
              </a:spcAft>
              <a:buClr>
                <a:schemeClr val="dk1"/>
              </a:buClr>
              <a:buSzPts val="2800"/>
              <a:buChar char="•"/>
            </a:pPr>
            <a:r>
              <a:rPr lang="en-GB"/>
              <a:t>Amazonu </a:t>
            </a:r>
            <a:endParaRPr/>
          </a:p>
          <a:p>
            <a:pPr marL="228600" lvl="0" indent="-228600" algn="l" rtl="0">
              <a:lnSpc>
                <a:spcPct val="90000"/>
              </a:lnSpc>
              <a:spcBef>
                <a:spcPts val="1000"/>
              </a:spcBef>
              <a:spcAft>
                <a:spcPts val="0"/>
              </a:spcAft>
              <a:buClr>
                <a:schemeClr val="dk1"/>
              </a:buClr>
              <a:buSzPts val="2800"/>
              <a:buChar char="•"/>
            </a:pPr>
            <a:r>
              <a:rPr lang="en-GB"/>
              <a:t>Twitteru?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A co na současnou situaci říká vynálezce internetu Tim Berners-Lee?</a:t>
            </a:r>
            <a:endParaRPr/>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“The forces taking the web in the wrong direction have always been very strong,” Berners-Lee said. “Whether you’re a company or a government, controlling the web is a way to make huge profits, or a way of ensuring you remain in power. The people are arguably the most important part of this, because it’s only the people who will be motivated to hold the other two to account.”</a:t>
            </a:r>
            <a:endParaRPr u="sng">
              <a:solidFill>
                <a:schemeClr val="hlink"/>
              </a:solidFill>
              <a:hlinkClick r:id="rId3"/>
            </a:endParaRPr>
          </a:p>
          <a:p>
            <a:pPr marL="0" lvl="0" indent="0" algn="l" rtl="0">
              <a:lnSpc>
                <a:spcPct val="90000"/>
              </a:lnSpc>
              <a:spcBef>
                <a:spcPts val="1000"/>
              </a:spcBef>
              <a:spcAft>
                <a:spcPts val="0"/>
              </a:spcAft>
              <a:buClr>
                <a:schemeClr val="dk1"/>
              </a:buClr>
              <a:buSzPts val="2800"/>
              <a:buNone/>
            </a:pPr>
            <a:r>
              <a:rPr lang="en-GB" u="sng">
                <a:solidFill>
                  <a:schemeClr val="hlink"/>
                </a:solidFill>
                <a:hlinkClick r:id="rId3"/>
              </a:rPr>
              <a:t>https://www.theguardian.com/technology/2019/nov/24/tim-berners-lee-unveils-global-plan-to-save-the-internet</a:t>
            </a:r>
            <a:r>
              <a:rPr lang="en-GB"/>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Materiální charakter internetu</a:t>
            </a:r>
            <a:endParaRPr/>
          </a:p>
        </p:txBody>
      </p:sp>
      <p:sp>
        <p:nvSpPr>
          <p:cNvPr id="169" name="Google Shape;16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dirty="0"/>
              <a:t>Can the internet ever be green?</a:t>
            </a:r>
            <a:endParaRPr dirty="0"/>
          </a:p>
          <a:p>
            <a:pPr marL="0" lvl="0" indent="0" algn="l" rtl="0">
              <a:lnSpc>
                <a:spcPct val="90000"/>
              </a:lnSpc>
              <a:spcBef>
                <a:spcPts val="1000"/>
              </a:spcBef>
              <a:spcAft>
                <a:spcPts val="0"/>
              </a:spcAft>
              <a:buClr>
                <a:schemeClr val="dk1"/>
              </a:buClr>
              <a:buSzPts val="2800"/>
              <a:buNone/>
            </a:pPr>
            <a:r>
              <a:rPr lang="en-GB" u="sng" dirty="0">
                <a:solidFill>
                  <a:schemeClr val="hlink"/>
                </a:solidFill>
                <a:hlinkClick r:id="rId3"/>
              </a:rPr>
              <a:t>https://www.bbc.co.uk/programmes/w3ct0xbc</a:t>
            </a:r>
            <a:r>
              <a:rPr lang="en-GB" dirty="0"/>
              <a:t> </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Doporučená četba – hlavní teze</a:t>
            </a:r>
            <a:endParaRPr/>
          </a:p>
        </p:txBody>
      </p:sp>
      <p:sp>
        <p:nvSpPr>
          <p:cNvPr id="175" name="Google Shape;17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dirty="0"/>
              <a:t>Fuchs, C. a </a:t>
            </a:r>
            <a:r>
              <a:rPr lang="en-GB" dirty="0" err="1"/>
              <a:t>Winseck</a:t>
            </a:r>
            <a:r>
              <a:rPr lang="en-GB" dirty="0"/>
              <a:t>, D. (2011) “Critical Media and Communication Studies Today. A Conversation,” </a:t>
            </a:r>
            <a:r>
              <a:rPr lang="en-GB" i="1" dirty="0"/>
              <a:t>Triple C: Communication, Capitalism and Critique</a:t>
            </a:r>
            <a:r>
              <a:rPr lang="en-GB" dirty="0"/>
              <a:t>, 9(2).</a:t>
            </a:r>
            <a:endParaRPr dirty="0"/>
          </a:p>
          <a:p>
            <a:pPr marL="0" lvl="0" indent="0" algn="l" rtl="0">
              <a:lnSpc>
                <a:spcPct val="90000"/>
              </a:lnSpc>
              <a:spcBef>
                <a:spcPts val="1000"/>
              </a:spcBef>
              <a:spcAft>
                <a:spcPts val="0"/>
              </a:spcAft>
              <a:buClr>
                <a:schemeClr val="dk1"/>
              </a:buClr>
              <a:buSzPts val="2800"/>
              <a:buNone/>
            </a:pPr>
            <a:r>
              <a:rPr lang="en-GB" dirty="0" err="1"/>
              <a:t>Komodifikace</a:t>
            </a:r>
            <a:r>
              <a:rPr lang="en-GB" dirty="0"/>
              <a:t> </a:t>
            </a:r>
            <a:r>
              <a:rPr lang="en-GB" dirty="0" err="1"/>
              <a:t>publika</a:t>
            </a:r>
            <a:r>
              <a:rPr lang="en-GB" dirty="0"/>
              <a:t> v </a:t>
            </a:r>
            <a:r>
              <a:rPr lang="en-GB" dirty="0" err="1"/>
              <a:t>díle</a:t>
            </a:r>
            <a:r>
              <a:rPr lang="en-GB" dirty="0"/>
              <a:t> </a:t>
            </a:r>
            <a:r>
              <a:rPr lang="en-GB" dirty="0" err="1"/>
              <a:t>Dallase</a:t>
            </a:r>
            <a:r>
              <a:rPr lang="en-GB" dirty="0"/>
              <a:t> Smythe a </a:t>
            </a:r>
            <a:r>
              <a:rPr lang="en-GB" dirty="0" err="1"/>
              <a:t>Fuchse</a:t>
            </a:r>
            <a:r>
              <a:rPr lang="en-GB" dirty="0"/>
              <a:t> </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body" idx="4294967295"/>
          </p:nvPr>
        </p:nvSpPr>
        <p:spPr>
          <a:xfrm>
            <a:off x="838200" y="468086"/>
            <a:ext cx="10657114" cy="5704113"/>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ct val="100000"/>
              <a:buNone/>
            </a:pPr>
            <a:r>
              <a:rPr lang="en-GB" dirty="0">
                <a:latin typeface="Calibri" panose="020F0502020204030204" pitchFamily="34" charset="0"/>
                <a:ea typeface="Calibri" panose="020F0502020204030204" pitchFamily="34" charset="0"/>
                <a:cs typeface="Calibri" panose="020F0502020204030204" pitchFamily="34" charset="0"/>
              </a:rPr>
              <a:t>Lee, F. and Björklund Larsen, L. (2019) “How should we theorize algorithms? Five ideal types in </a:t>
            </a:r>
            <a:r>
              <a:rPr lang="en-GB" dirty="0" err="1">
                <a:latin typeface="Calibri" panose="020F0502020204030204" pitchFamily="34" charset="0"/>
                <a:ea typeface="Calibri" panose="020F0502020204030204" pitchFamily="34" charset="0"/>
                <a:cs typeface="Calibri" panose="020F0502020204030204" pitchFamily="34" charset="0"/>
              </a:rPr>
              <a:t>analyzing</a:t>
            </a:r>
            <a:r>
              <a:rPr lang="en-GB" dirty="0">
                <a:latin typeface="Calibri" panose="020F0502020204030204" pitchFamily="34" charset="0"/>
                <a:ea typeface="Calibri" panose="020F0502020204030204" pitchFamily="34" charset="0"/>
                <a:cs typeface="Calibri" panose="020F0502020204030204" pitchFamily="34" charset="0"/>
              </a:rPr>
              <a:t> algorithmic </a:t>
            </a:r>
            <a:r>
              <a:rPr lang="en-GB" dirty="0" err="1">
                <a:latin typeface="Calibri" panose="020F0502020204030204" pitchFamily="34" charset="0"/>
                <a:ea typeface="Calibri" panose="020F0502020204030204" pitchFamily="34" charset="0"/>
                <a:cs typeface="Calibri" panose="020F0502020204030204" pitchFamily="34" charset="0"/>
              </a:rPr>
              <a:t>normativities</a:t>
            </a:r>
            <a:r>
              <a:rPr lang="en-GB" dirty="0">
                <a:latin typeface="Calibri" panose="020F0502020204030204" pitchFamily="34" charset="0"/>
                <a:ea typeface="Calibri" panose="020F0502020204030204" pitchFamily="34" charset="0"/>
                <a:cs typeface="Calibri" panose="020F0502020204030204" pitchFamily="34" charset="0"/>
              </a:rPr>
              <a:t>”</a:t>
            </a:r>
            <a:endParaRPr dirty="0">
              <a:latin typeface="Calibri" panose="020F0502020204030204" pitchFamily="34" charset="0"/>
              <a:ea typeface="Calibri" panose="020F0502020204030204" pitchFamily="34" charset="0"/>
              <a:cs typeface="Calibri" panose="020F0502020204030204" pitchFamily="34" charset="0"/>
            </a:endParaRPr>
          </a:p>
          <a:p>
            <a:pPr marL="0" lvl="0" indent="0" algn="l" rtl="0">
              <a:lnSpc>
                <a:spcPct val="90000"/>
              </a:lnSpc>
              <a:spcBef>
                <a:spcPts val="1000"/>
              </a:spcBef>
              <a:spcAft>
                <a:spcPts val="0"/>
              </a:spcAft>
              <a:buClr>
                <a:schemeClr val="dk1"/>
              </a:buClr>
              <a:buSzPct val="100000"/>
              <a:buNone/>
            </a:pPr>
            <a:r>
              <a:rPr lang="en-GB" dirty="0" err="1">
                <a:latin typeface="Calibri" panose="020F0502020204030204" pitchFamily="34" charset="0"/>
                <a:ea typeface="Calibri" panose="020F0502020204030204" pitchFamily="34" charset="0"/>
                <a:cs typeface="Calibri" panose="020F0502020204030204" pitchFamily="34" charset="0"/>
              </a:rPr>
              <a:t>Nabízí</a:t>
            </a:r>
            <a:r>
              <a:rPr lang="en-GB" dirty="0">
                <a:latin typeface="Calibri" panose="020F0502020204030204" pitchFamily="34" charset="0"/>
                <a:ea typeface="Calibri" panose="020F0502020204030204" pitchFamily="34" charset="0"/>
                <a:cs typeface="Calibri" panose="020F0502020204030204" pitchFamily="34" charset="0"/>
              </a:rPr>
              <a:t> 5 </a:t>
            </a:r>
            <a:r>
              <a:rPr lang="en-GB" dirty="0" err="1">
                <a:latin typeface="Calibri" panose="020F0502020204030204" pitchFamily="34" charset="0"/>
                <a:ea typeface="Calibri" panose="020F0502020204030204" pitchFamily="34" charset="0"/>
                <a:cs typeface="Calibri" panose="020F0502020204030204" pitchFamily="34" charset="0"/>
              </a:rPr>
              <a:t>ideálních</a:t>
            </a:r>
            <a:r>
              <a:rPr lang="en-GB" dirty="0">
                <a:latin typeface="Calibri" panose="020F0502020204030204" pitchFamily="34" charset="0"/>
                <a:ea typeface="Calibri" panose="020F0502020204030204" pitchFamily="34" charset="0"/>
                <a:cs typeface="Calibri" panose="020F0502020204030204" pitchFamily="34" charset="0"/>
              </a:rPr>
              <a:t> </a:t>
            </a:r>
            <a:r>
              <a:rPr lang="en-GB" dirty="0" err="1">
                <a:latin typeface="Calibri" panose="020F0502020204030204" pitchFamily="34" charset="0"/>
                <a:ea typeface="Calibri" panose="020F0502020204030204" pitchFamily="34" charset="0"/>
                <a:cs typeface="Calibri" panose="020F0502020204030204" pitchFamily="34" charset="0"/>
              </a:rPr>
              <a:t>typů</a:t>
            </a:r>
            <a:r>
              <a:rPr lang="en-GB" dirty="0">
                <a:latin typeface="Calibri" panose="020F0502020204030204" pitchFamily="34" charset="0"/>
                <a:ea typeface="Calibri" panose="020F0502020204030204" pitchFamily="34" charset="0"/>
                <a:cs typeface="Calibri" panose="020F0502020204030204" pitchFamily="34" charset="0"/>
              </a:rPr>
              <a:t> pro </a:t>
            </a:r>
            <a:r>
              <a:rPr lang="en-GB" dirty="0" err="1">
                <a:latin typeface="Calibri" panose="020F0502020204030204" pitchFamily="34" charset="0"/>
                <a:ea typeface="Calibri" panose="020F0502020204030204" pitchFamily="34" charset="0"/>
                <a:cs typeface="Calibri" panose="020F0502020204030204" pitchFamily="34" charset="0"/>
              </a:rPr>
              <a:t>analýzu</a:t>
            </a:r>
            <a:r>
              <a:rPr lang="en-GB" dirty="0">
                <a:latin typeface="Calibri" panose="020F0502020204030204" pitchFamily="34" charset="0"/>
                <a:ea typeface="Calibri" panose="020F0502020204030204" pitchFamily="34" charset="0"/>
                <a:cs typeface="Calibri" panose="020F0502020204030204" pitchFamily="34" charset="0"/>
              </a:rPr>
              <a:t> </a:t>
            </a:r>
            <a:r>
              <a:rPr lang="en-GB" dirty="0" err="1">
                <a:latin typeface="Calibri" panose="020F0502020204030204" pitchFamily="34" charset="0"/>
                <a:ea typeface="Calibri" panose="020F0502020204030204" pitchFamily="34" charset="0"/>
                <a:cs typeface="Calibri" panose="020F0502020204030204" pitchFamily="34" charset="0"/>
              </a:rPr>
              <a:t>algoritmů</a:t>
            </a:r>
            <a:r>
              <a:rPr lang="en-GB" dirty="0">
                <a:latin typeface="Calibri" panose="020F0502020204030204" pitchFamily="34" charset="0"/>
                <a:ea typeface="Calibri" panose="020F0502020204030204" pitchFamily="34" charset="0"/>
                <a:cs typeface="Calibri" panose="020F0502020204030204" pitchFamily="34" charset="0"/>
              </a:rPr>
              <a:t>:</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the logic of the algorithm appears like a deus ex machina impinging on society’s material politics</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practice - the human negotiations drawing on contexts, </a:t>
            </a:r>
            <a:r>
              <a:rPr lang="en-GB" dirty="0" err="1">
                <a:latin typeface="Calibri" panose="020F0502020204030204" pitchFamily="34" charset="0"/>
                <a:ea typeface="Calibri" panose="020F0502020204030204" pitchFamily="34" charset="0"/>
                <a:cs typeface="Calibri" panose="020F0502020204030204" pitchFamily="34" charset="0"/>
              </a:rPr>
              <a:t>materialities</a:t>
            </a:r>
            <a:r>
              <a:rPr lang="en-GB" dirty="0">
                <a:latin typeface="Calibri" panose="020F0502020204030204" pitchFamily="34" charset="0"/>
                <a:ea typeface="Calibri" panose="020F0502020204030204" pitchFamily="34" charset="0"/>
                <a:cs typeface="Calibri" panose="020F0502020204030204" pitchFamily="34" charset="0"/>
              </a:rPr>
              <a:t>, or even face masks, become foregrounded. </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ideal type that approaches algorithms, and technology, through an analysis of nonhuman agency and relationality</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an interest in infrastructures of classification and their interaction with human biographies. Here, the politics of infrastructures and classification become the focus. These types of analyses highlight how people’s lives become ‘torqued’, or twisted out of shape, by classification systems</a:t>
            </a:r>
            <a:endParaRPr dirty="0">
              <a:latin typeface="Calibri" panose="020F0502020204030204" pitchFamily="34" charset="0"/>
              <a:ea typeface="Calibri" panose="020F0502020204030204" pitchFamily="34" charset="0"/>
              <a:cs typeface="Calibri" panose="020F0502020204030204" pitchFamily="34" charset="0"/>
            </a:endParaRPr>
          </a:p>
          <a:p>
            <a:pPr marL="228600" lvl="0" indent="-228600" algn="l" rtl="0">
              <a:lnSpc>
                <a:spcPct val="90000"/>
              </a:lnSpc>
              <a:spcBef>
                <a:spcPts val="1000"/>
              </a:spcBef>
              <a:spcAft>
                <a:spcPts val="0"/>
              </a:spcAft>
              <a:buClr>
                <a:schemeClr val="dk1"/>
              </a:buClr>
              <a:buSzPct val="100000"/>
              <a:buChar char="•"/>
            </a:pPr>
            <a:r>
              <a:rPr lang="en-GB" dirty="0">
                <a:latin typeface="Calibri" panose="020F0502020204030204" pitchFamily="34" charset="0"/>
                <a:ea typeface="Calibri" panose="020F0502020204030204" pitchFamily="34" charset="0"/>
                <a:cs typeface="Calibri" panose="020F0502020204030204" pitchFamily="34" charset="0"/>
              </a:rPr>
              <a:t>a meta-reflexive and meta-analytical attitude toward algorithms opens new avenues for inquiry.</a:t>
            </a:r>
            <a:endParaRPr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8"/>
          <p:cNvSpPr txBox="1">
            <a:spLocks noGrp="1"/>
          </p:cNvSpPr>
          <p:nvPr>
            <p:ph type="body" idx="4294967295"/>
          </p:nvPr>
        </p:nvSpPr>
        <p:spPr>
          <a:xfrm>
            <a:off x="838200" y="1253331"/>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dirty="0" err="1"/>
              <a:t>Pickren</a:t>
            </a:r>
            <a:r>
              <a:rPr lang="en-GB" dirty="0"/>
              <a:t>, G. (2018) “‘The global assemblage of digital flow’: Critical data studies and the infrastructures of computing”</a:t>
            </a:r>
            <a:endParaRPr dirty="0"/>
          </a:p>
          <a:p>
            <a:pPr marL="228600" lvl="0" indent="-228600" algn="l" rtl="0">
              <a:lnSpc>
                <a:spcPct val="90000"/>
              </a:lnSpc>
              <a:spcBef>
                <a:spcPts val="1000"/>
              </a:spcBef>
              <a:spcAft>
                <a:spcPts val="0"/>
              </a:spcAft>
              <a:buClr>
                <a:schemeClr val="dk1"/>
              </a:buClr>
              <a:buSzPts val="2800"/>
              <a:buFont typeface="Calibri"/>
              <a:buChar char="-"/>
            </a:pPr>
            <a:r>
              <a:rPr lang="en-GB" dirty="0" err="1"/>
              <a:t>Kritické</a:t>
            </a:r>
            <a:r>
              <a:rPr lang="en-GB" dirty="0"/>
              <a:t> </a:t>
            </a:r>
            <a:r>
              <a:rPr lang="en-GB" dirty="0" err="1"/>
              <a:t>studium</a:t>
            </a:r>
            <a:r>
              <a:rPr lang="en-GB" dirty="0"/>
              <a:t> </a:t>
            </a:r>
            <a:r>
              <a:rPr lang="en-GB" dirty="0" err="1"/>
              <a:t>dat</a:t>
            </a:r>
            <a:r>
              <a:rPr lang="en-GB" dirty="0"/>
              <a:t> by </a:t>
            </a:r>
            <a:r>
              <a:rPr lang="en-GB" dirty="0" err="1"/>
              <a:t>mělo</a:t>
            </a:r>
            <a:r>
              <a:rPr lang="en-GB" dirty="0"/>
              <a:t> </a:t>
            </a:r>
            <a:r>
              <a:rPr lang="en-GB" dirty="0" err="1"/>
              <a:t>mít</a:t>
            </a:r>
            <a:r>
              <a:rPr lang="en-GB" dirty="0"/>
              <a:t> </a:t>
            </a:r>
            <a:r>
              <a:rPr lang="en-GB" dirty="0" err="1"/>
              <a:t>i</a:t>
            </a:r>
            <a:r>
              <a:rPr lang="en-GB" dirty="0"/>
              <a:t> </a:t>
            </a:r>
            <a:r>
              <a:rPr lang="en-GB" dirty="0" err="1"/>
              <a:t>dimenzi</a:t>
            </a:r>
            <a:r>
              <a:rPr lang="en-GB" dirty="0"/>
              <a:t> </a:t>
            </a:r>
            <a:r>
              <a:rPr lang="en-GB" dirty="0" err="1"/>
              <a:t>geografickou</a:t>
            </a:r>
            <a:r>
              <a:rPr lang="en-GB" dirty="0"/>
              <a:t> a </a:t>
            </a:r>
            <a:r>
              <a:rPr lang="en-GB" dirty="0" err="1"/>
              <a:t>materiální</a:t>
            </a:r>
            <a:r>
              <a:rPr lang="en-GB" dirty="0"/>
              <a:t>:</a:t>
            </a:r>
            <a:endParaRPr dirty="0"/>
          </a:p>
          <a:p>
            <a:pPr marL="228600" lvl="0" indent="-228600" algn="l" rtl="0">
              <a:lnSpc>
                <a:spcPct val="90000"/>
              </a:lnSpc>
              <a:spcBef>
                <a:spcPts val="1000"/>
              </a:spcBef>
              <a:spcAft>
                <a:spcPts val="0"/>
              </a:spcAft>
              <a:buClr>
                <a:schemeClr val="dk1"/>
              </a:buClr>
              <a:buSzPts val="2800"/>
              <a:buChar char="•"/>
            </a:pPr>
            <a:r>
              <a:rPr lang="en-GB" dirty="0"/>
              <a:t>The individual device, such as an Apple iPhone, may fit in a pocket, but the background network is immense, stretching across cities and encompassing much of the world. The last leg of the infrastructural support is wireless and immaterial, but the rest of the system exists as distinct spaces of network equipment embedded within the landscape.</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3"/>
          <p:cNvSpPr txBox="1">
            <a:spLocks noGrp="1"/>
          </p:cNvSpPr>
          <p:nvPr>
            <p:ph type="title"/>
          </p:nvPr>
        </p:nvSpPr>
        <p:spPr>
          <a:xfrm>
            <a:off x="415600" y="593367"/>
            <a:ext cx="11360800" cy="763600"/>
          </a:xfrm>
          <a:prstGeom prst="rect">
            <a:avLst/>
          </a:prstGeom>
          <a:noFill/>
          <a:ln>
            <a:noFill/>
          </a:ln>
        </p:spPr>
        <p:txBody>
          <a:bodyPr spcFirstLastPara="1" wrap="square" lIns="121900" tIns="121900" rIns="121900" bIns="121900" anchor="t" anchorCtr="0">
            <a:noAutofit/>
          </a:bodyPr>
          <a:lstStyle/>
          <a:p>
            <a:r>
              <a:rPr lang="sk-SK"/>
              <a:t>Politická ekonomie žurnalistiky</a:t>
            </a:r>
            <a:endParaRPr/>
          </a:p>
        </p:txBody>
      </p:sp>
      <p:sp>
        <p:nvSpPr>
          <p:cNvPr id="64" name="Google Shape;64;p3"/>
          <p:cNvSpPr txBox="1">
            <a:spLocks noGrp="1"/>
          </p:cNvSpPr>
          <p:nvPr>
            <p:ph type="body" idx="1"/>
          </p:nvPr>
        </p:nvSpPr>
        <p:spPr>
          <a:xfrm>
            <a:off x="415600" y="1536633"/>
            <a:ext cx="11360800" cy="4555200"/>
          </a:xfrm>
          <a:prstGeom prst="rect">
            <a:avLst/>
          </a:prstGeom>
          <a:noFill/>
          <a:ln>
            <a:noFill/>
          </a:ln>
        </p:spPr>
        <p:txBody>
          <a:bodyPr spcFirstLastPara="1" wrap="square" lIns="121900" tIns="121900" rIns="121900" bIns="121900" anchor="t" anchorCtr="0">
            <a:noAutofit/>
          </a:bodyPr>
          <a:lstStyle/>
          <a:p>
            <a:r>
              <a:rPr lang="sk-SK">
                <a:solidFill>
                  <a:schemeClr val="dk1"/>
                </a:solidFill>
              </a:rPr>
              <a:t>Mocenské vztahy</a:t>
            </a:r>
            <a:endParaRPr/>
          </a:p>
          <a:p>
            <a:r>
              <a:rPr lang="sk-SK">
                <a:solidFill>
                  <a:schemeClr val="dk1"/>
                </a:solidFill>
              </a:rPr>
              <a:t>Produkce, distribuce a konzumace žurnalistiky</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Základní definice </a:t>
            </a:r>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GB"/>
              <a:t>Mosco:</a:t>
            </a:r>
            <a:endParaRPr/>
          </a:p>
          <a:p>
            <a:pPr marL="0" lvl="0" indent="0" algn="l" rtl="0">
              <a:lnSpc>
                <a:spcPct val="90000"/>
              </a:lnSpc>
              <a:spcBef>
                <a:spcPts val="1000"/>
              </a:spcBef>
              <a:spcAft>
                <a:spcPts val="0"/>
              </a:spcAft>
              <a:buClr>
                <a:schemeClr val="dk1"/>
              </a:buClr>
              <a:buSzPts val="2800"/>
              <a:buNone/>
            </a:pPr>
            <a:r>
              <a:rPr lang="en-GB"/>
              <a:t>The study of the social relations, particularly the power relations, that mutually constitute the production, distribution, and consumption of resources, including communication resources.</a:t>
            </a:r>
            <a:endParaRPr/>
          </a:p>
          <a:p>
            <a:pPr marL="228600" lvl="0" indent="-228600" algn="l" rtl="0">
              <a:lnSpc>
                <a:spcPct val="90000"/>
              </a:lnSpc>
              <a:spcBef>
                <a:spcPts val="1000"/>
              </a:spcBef>
              <a:spcAft>
                <a:spcPts val="0"/>
              </a:spcAft>
              <a:buClr>
                <a:schemeClr val="dk1"/>
              </a:buClr>
              <a:buSzPts val="2800"/>
              <a:buChar char="•"/>
            </a:pPr>
            <a:r>
              <a:rPr lang="en-GB"/>
              <a:t>3 semináře věnujeme tematickým okruhům: Politická ekonomonie internetu, Politická ekonomonie žurnalistiky, Feministická politická ekonomie médií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22DEB1A-1486-85CD-BA29-D20E2F47DC3B}"/>
              </a:ext>
            </a:extLst>
          </p:cNvPr>
          <p:cNvSpPr>
            <a:spLocks noGrp="1"/>
          </p:cNvSpPr>
          <p:nvPr>
            <p:ph type="body" idx="4294967295"/>
          </p:nvPr>
        </p:nvSpPr>
        <p:spPr>
          <a:xfrm>
            <a:off x="598714" y="644071"/>
            <a:ext cx="11360150" cy="4554538"/>
          </a:xfrm>
        </p:spPr>
        <p:txBody>
          <a:bodyPr/>
          <a:lstStyle/>
          <a:p>
            <a:pPr marL="50800" indent="0">
              <a:buNone/>
            </a:pPr>
            <a:r>
              <a:rPr lang="en-GB" sz="2400" dirty="0">
                <a:latin typeface="Arial" panose="020B0604020202020204" pitchFamily="34" charset="0"/>
                <a:ea typeface="Times New Roman" panose="02020603050405020304" pitchFamily="18" charset="0"/>
              </a:rPr>
              <a:t>Cohen, S. (2019) At Work in the Digital Newsroom, </a:t>
            </a:r>
            <a:r>
              <a:rPr lang="en-GB" sz="2400" i="1" dirty="0">
                <a:latin typeface="Arial" panose="020B0604020202020204" pitchFamily="34" charset="0"/>
                <a:ea typeface="Times New Roman" panose="02020603050405020304" pitchFamily="18" charset="0"/>
              </a:rPr>
              <a:t>Digital Journalism</a:t>
            </a:r>
            <a:r>
              <a:rPr lang="en-GB" sz="2400" dirty="0">
                <a:latin typeface="Arial" panose="020B0604020202020204" pitchFamily="34" charset="0"/>
                <a:ea typeface="Times New Roman" panose="02020603050405020304" pitchFamily="18" charset="0"/>
              </a:rPr>
              <a:t>, 7:5, 571-591, DOI: 10.1080/21670811.2017.1419821</a:t>
            </a:r>
            <a:endParaRPr lang="en-GB" sz="2400" dirty="0">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2696116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3BEFD18-9FED-E096-EBCC-699EF4461C8D}"/>
              </a:ext>
            </a:extLst>
          </p:cNvPr>
          <p:cNvSpPr>
            <a:spLocks noGrp="1"/>
          </p:cNvSpPr>
          <p:nvPr>
            <p:ph type="body" idx="4294967295"/>
          </p:nvPr>
        </p:nvSpPr>
        <p:spPr>
          <a:xfrm>
            <a:off x="261258" y="448128"/>
            <a:ext cx="11332028" cy="6192158"/>
          </a:xfrm>
        </p:spPr>
        <p:txBody>
          <a:bodyPr>
            <a:normAutofit fontScale="92500"/>
          </a:bodyPr>
          <a:lstStyle/>
          <a:p>
            <a:pPr marL="0" indent="0" algn="l">
              <a:lnSpc>
                <a:spcPct val="150000"/>
              </a:lnSpc>
              <a:spcBef>
                <a:spcPts val="0"/>
              </a:spcBef>
              <a:buNone/>
            </a:pPr>
            <a:r>
              <a:rPr lang="en-GB" sz="2000" b="0" i="0" u="none" strike="noStrike" baseline="0" dirty="0">
                <a:solidFill>
                  <a:srgbClr val="000000"/>
                </a:solidFill>
                <a:latin typeface="+mn-lt"/>
              </a:rPr>
              <a:t>A </a:t>
            </a:r>
            <a:r>
              <a:rPr lang="en-GB" sz="2000" b="0" i="0" u="none" strike="noStrike" baseline="0" dirty="0" err="1">
                <a:solidFill>
                  <a:srgbClr val="000000"/>
                </a:solidFill>
                <a:latin typeface="+mn-lt"/>
              </a:rPr>
              <a:t>labor</a:t>
            </a:r>
            <a:r>
              <a:rPr lang="en-GB" sz="2000" b="0" i="0" u="none" strike="noStrike" baseline="0" dirty="0">
                <a:solidFill>
                  <a:srgbClr val="000000"/>
                </a:solidFill>
                <a:latin typeface="+mn-lt"/>
              </a:rPr>
              <a:t> perspective will become increasingly important for journalism researchers: as journalism further digitizes, conflict and struggle around the conditions of those who produce journalism intensifies, as the ongoing unionization wave in digital newsrooms demonstrates. In just two years, 24 digital newsrooms have formed or joined unions. Digital-first, or born-digital companies— high-profile examples include The Huffington Post, BuzzFeed, and VICE—are growing in number, spreading geographically, and are circulating “unprecedented amounts of multimedia content” (</a:t>
            </a:r>
            <a:r>
              <a:rPr lang="en-GB" sz="2000" b="0" i="0" u="none" strike="noStrike" baseline="0" dirty="0" err="1">
                <a:solidFill>
                  <a:srgbClr val="000000"/>
                </a:solidFill>
                <a:latin typeface="+mn-lt"/>
              </a:rPr>
              <a:t>Daum</a:t>
            </a:r>
            <a:r>
              <a:rPr lang="en-GB" sz="2000" b="0" i="0" u="none" strike="noStrike" baseline="0" dirty="0">
                <a:solidFill>
                  <a:srgbClr val="000000"/>
                </a:solidFill>
                <a:latin typeface="+mn-lt"/>
              </a:rPr>
              <a:t> and Scherer </a:t>
            </a:r>
            <a:r>
              <a:rPr lang="en-GB" sz="2000" b="0" i="0" u="none" strike="noStrike" baseline="0" dirty="0">
                <a:solidFill>
                  <a:srgbClr val="000080"/>
                </a:solidFill>
                <a:latin typeface="+mn-lt"/>
              </a:rPr>
              <a:t>2017</a:t>
            </a:r>
            <a:r>
              <a:rPr lang="en-GB" sz="2000" b="0" i="0" u="none" strike="noStrike" baseline="0" dirty="0">
                <a:solidFill>
                  <a:srgbClr val="000000"/>
                </a:solidFill>
                <a:latin typeface="+mn-lt"/>
              </a:rPr>
              <a:t>, 2). Venture capital and investment funding is pouring into news start-ups and established companies alike (Carlson and Usher </a:t>
            </a:r>
            <a:r>
              <a:rPr lang="en-GB" sz="2000" b="0" i="0" u="none" strike="noStrike" baseline="0" dirty="0">
                <a:solidFill>
                  <a:srgbClr val="000080"/>
                </a:solidFill>
                <a:latin typeface="+mn-lt"/>
              </a:rPr>
              <a:t>2015</a:t>
            </a:r>
            <a:r>
              <a:rPr lang="en-GB" sz="2000" b="0" i="0" u="none" strike="noStrike" baseline="0" dirty="0">
                <a:solidFill>
                  <a:srgbClr val="000000"/>
                </a:solidFill>
                <a:latin typeface="+mn-lt"/>
              </a:rPr>
              <a:t>). As privately owned companies, digital media outlets do not publicize revenue and profits, and journalists note that digital media companies are not meeting “revenue target[s],” yet commentators—and especially company executives—insist on digital media outlets’ fortunes. VICE is valued at $5.7 billion, for example, and Buzzfeed at about $1.7 billion (Sharma and Alpert </a:t>
            </a:r>
            <a:r>
              <a:rPr lang="en-GB" sz="2000" b="0" i="0" u="none" strike="noStrike" baseline="0" dirty="0">
                <a:solidFill>
                  <a:srgbClr val="000080"/>
                </a:solidFill>
                <a:latin typeface="+mn-lt"/>
              </a:rPr>
              <a:t>2017</a:t>
            </a:r>
            <a:r>
              <a:rPr lang="en-GB" sz="2000" b="0" i="0" u="none" strike="noStrike" baseline="0" dirty="0">
                <a:solidFill>
                  <a:srgbClr val="000000"/>
                </a:solidFill>
                <a:latin typeface="+mn-lt"/>
              </a:rPr>
              <a:t>). While digital media companies continue to hire journalists, they are also reorganizing, merging, and shedding staff—the “new” journalism industry, it turns out, looks a lot like the old. In this rapidly evolving context, we need to better understand the material conditions of digital journalism production.</a:t>
            </a:r>
            <a:endParaRPr lang="en-GB" sz="2000" dirty="0">
              <a:latin typeface="+mn-lt"/>
            </a:endParaRPr>
          </a:p>
        </p:txBody>
      </p:sp>
    </p:spTree>
    <p:extLst>
      <p:ext uri="{BB962C8B-B14F-4D97-AF65-F5344CB8AC3E}">
        <p14:creationId xmlns:p14="http://schemas.microsoft.com/office/powerpoint/2010/main" val="488228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01F4AE1-A620-3C1D-ABB8-1C8E211743D3}"/>
              </a:ext>
            </a:extLst>
          </p:cNvPr>
          <p:cNvSpPr>
            <a:spLocks noGrp="1"/>
          </p:cNvSpPr>
          <p:nvPr>
            <p:ph type="body" idx="4294967295"/>
          </p:nvPr>
        </p:nvSpPr>
        <p:spPr>
          <a:xfrm>
            <a:off x="838200" y="584881"/>
            <a:ext cx="10515600" cy="4351337"/>
          </a:xfrm>
        </p:spPr>
        <p:txBody>
          <a:bodyPr>
            <a:noAutofit/>
          </a:bodyPr>
          <a:lstStyle/>
          <a:p>
            <a:pPr marL="114300" indent="0" algn="l">
              <a:buNone/>
            </a:pPr>
            <a:r>
              <a:rPr lang="en-GB" sz="2000" b="0" i="0" u="none" strike="noStrike" baseline="0" dirty="0">
                <a:solidFill>
                  <a:srgbClr val="000000"/>
                </a:solidFill>
                <a:latin typeface="+mn-lt"/>
              </a:rPr>
              <a:t>Existing academic research on the implications of digital technologies for journalists’</a:t>
            </a:r>
          </a:p>
          <a:p>
            <a:pPr marL="114300" indent="0" algn="l">
              <a:buNone/>
            </a:pPr>
            <a:r>
              <a:rPr lang="en-GB" sz="2000" b="0" i="0" u="none" strike="noStrike" baseline="0" dirty="0">
                <a:solidFill>
                  <a:srgbClr val="000000"/>
                </a:solidFill>
                <a:latin typeface="+mn-lt"/>
              </a:rPr>
              <a:t>working conditions shows that journalists face increased pace and intensity of work</a:t>
            </a:r>
          </a:p>
          <a:p>
            <a:pPr marL="114300" indent="0" algn="l">
              <a:buNone/>
            </a:pPr>
            <a:r>
              <a:rPr lang="en-GB" sz="2000" b="0" i="0" u="none" strike="noStrike" baseline="0" dirty="0">
                <a:solidFill>
                  <a:srgbClr val="000000"/>
                </a:solidFill>
                <a:latin typeface="+mn-lt"/>
              </a:rPr>
              <a:t>as they are pressured to publish instantly and continuously; are required to multitask</a:t>
            </a:r>
          </a:p>
          <a:p>
            <a:pPr marL="114300" indent="0" algn="l">
              <a:buNone/>
            </a:pPr>
            <a:r>
              <a:rPr lang="en-GB" sz="2000" b="0" i="0" u="none" strike="noStrike" baseline="0" dirty="0">
                <a:solidFill>
                  <a:srgbClr val="000000"/>
                </a:solidFill>
                <a:latin typeface="+mn-lt"/>
              </a:rPr>
              <a:t>and be multiskilled; often feel stressed, exhausted, and overworked; and that work is</a:t>
            </a:r>
          </a:p>
          <a:p>
            <a:pPr marL="114300" indent="0" algn="l">
              <a:buNone/>
            </a:pPr>
            <a:r>
              <a:rPr lang="en-GB" sz="2000" b="0" i="0" u="none" strike="noStrike" baseline="0" dirty="0">
                <a:solidFill>
                  <a:srgbClr val="000000"/>
                </a:solidFill>
                <a:latin typeface="+mn-lt"/>
              </a:rPr>
              <a:t>marked by temporal and functional flexibility, job insecurity, and uncertainty (</a:t>
            </a:r>
            <a:r>
              <a:rPr lang="en-GB" sz="2000" b="0" i="0" u="none" strike="noStrike" baseline="0" dirty="0" err="1">
                <a:solidFill>
                  <a:srgbClr val="000000"/>
                </a:solidFill>
                <a:latin typeface="+mn-lt"/>
              </a:rPr>
              <a:t>Deuze</a:t>
            </a:r>
            <a:endParaRPr lang="en-GB" sz="2000" b="0" i="0" u="none" strike="noStrike" baseline="0" dirty="0">
              <a:solidFill>
                <a:srgbClr val="000000"/>
              </a:solidFill>
              <a:latin typeface="+mn-lt"/>
            </a:endParaRPr>
          </a:p>
          <a:p>
            <a:pPr marL="114300" indent="0" algn="l">
              <a:buNone/>
            </a:pPr>
            <a:r>
              <a:rPr lang="en-GB" sz="2000" b="0" i="0" u="none" strike="noStrike" baseline="0" dirty="0">
                <a:solidFill>
                  <a:srgbClr val="000080"/>
                </a:solidFill>
                <a:latin typeface="+mn-lt"/>
              </a:rPr>
              <a:t>2007</a:t>
            </a:r>
            <a:r>
              <a:rPr lang="en-GB" sz="2000" b="0" i="0" u="none" strike="noStrike" baseline="0" dirty="0">
                <a:solidFill>
                  <a:srgbClr val="000000"/>
                </a:solidFill>
                <a:latin typeface="+mn-lt"/>
              </a:rPr>
              <a:t>; </a:t>
            </a:r>
            <a:r>
              <a:rPr lang="en-GB" sz="2000" b="0" i="0" u="none" strike="noStrike" baseline="0" dirty="0" err="1">
                <a:solidFill>
                  <a:srgbClr val="000000"/>
                </a:solidFill>
                <a:latin typeface="+mn-lt"/>
              </a:rPr>
              <a:t>Paulussen</a:t>
            </a:r>
            <a:r>
              <a:rPr lang="en-GB" sz="2000" b="0" i="0" u="none" strike="noStrike" baseline="0" dirty="0">
                <a:solidFill>
                  <a:srgbClr val="000000"/>
                </a:solidFill>
                <a:latin typeface="+mn-lt"/>
              </a:rPr>
              <a:t> </a:t>
            </a:r>
            <a:r>
              <a:rPr lang="en-GB" sz="2000" b="0" i="0" u="none" strike="noStrike" baseline="0" dirty="0">
                <a:solidFill>
                  <a:srgbClr val="000080"/>
                </a:solidFill>
                <a:latin typeface="+mn-lt"/>
              </a:rPr>
              <a:t>2012</a:t>
            </a:r>
            <a:r>
              <a:rPr lang="en-GB" sz="2000" b="0" i="0" u="none" strike="noStrike" baseline="0" dirty="0">
                <a:solidFill>
                  <a:srgbClr val="000000"/>
                </a:solidFill>
                <a:latin typeface="+mn-lt"/>
              </a:rPr>
              <a:t>; </a:t>
            </a:r>
            <a:r>
              <a:rPr lang="en-GB" sz="2000" b="0" i="0" u="none" strike="noStrike" baseline="0" dirty="0" err="1">
                <a:solidFill>
                  <a:srgbClr val="000000"/>
                </a:solidFill>
                <a:latin typeface="+mn-lt"/>
              </a:rPr>
              <a:t>Reinardy</a:t>
            </a:r>
            <a:r>
              <a:rPr lang="en-GB" sz="2000" b="0" i="0" u="none" strike="noStrike" baseline="0" dirty="0">
                <a:solidFill>
                  <a:srgbClr val="000000"/>
                </a:solidFill>
                <a:latin typeface="+mn-lt"/>
              </a:rPr>
              <a:t> </a:t>
            </a:r>
            <a:r>
              <a:rPr lang="en-GB" sz="2000" b="0" i="0" u="none" strike="noStrike" baseline="0" dirty="0">
                <a:solidFill>
                  <a:srgbClr val="000080"/>
                </a:solidFill>
                <a:latin typeface="+mn-lt"/>
              </a:rPr>
              <a:t>2012</a:t>
            </a:r>
            <a:r>
              <a:rPr lang="en-GB" sz="2000" b="0" i="0" u="none" strike="noStrike" baseline="0" dirty="0">
                <a:solidFill>
                  <a:srgbClr val="000000"/>
                </a:solidFill>
                <a:latin typeface="+mn-lt"/>
              </a:rPr>
              <a:t>; Anderson </a:t>
            </a:r>
            <a:r>
              <a:rPr lang="en-GB" sz="2000" b="0" i="0" u="none" strike="noStrike" baseline="0" dirty="0">
                <a:solidFill>
                  <a:srgbClr val="000080"/>
                </a:solidFill>
                <a:latin typeface="+mn-lt"/>
              </a:rPr>
              <a:t>2013</a:t>
            </a:r>
            <a:r>
              <a:rPr lang="en-GB" sz="2000" b="0" i="0" u="none" strike="noStrike" baseline="0" dirty="0">
                <a:solidFill>
                  <a:srgbClr val="000000"/>
                </a:solidFill>
                <a:latin typeface="+mn-lt"/>
              </a:rPr>
              <a:t>; </a:t>
            </a:r>
            <a:r>
              <a:rPr lang="en-GB" sz="2000" b="0" i="0" u="none" strike="noStrike" baseline="0" dirty="0" err="1">
                <a:solidFill>
                  <a:srgbClr val="000000"/>
                </a:solidFill>
                <a:latin typeface="+mn-lt"/>
              </a:rPr>
              <a:t>Comor</a:t>
            </a:r>
            <a:r>
              <a:rPr lang="en-GB" sz="2000" b="0" i="0" u="none" strike="noStrike" baseline="0" dirty="0">
                <a:solidFill>
                  <a:srgbClr val="000000"/>
                </a:solidFill>
                <a:latin typeface="+mn-lt"/>
              </a:rPr>
              <a:t> and Compton </a:t>
            </a:r>
            <a:r>
              <a:rPr lang="en-GB" sz="2000" b="0" i="0" u="none" strike="noStrike" baseline="0" dirty="0">
                <a:solidFill>
                  <a:srgbClr val="000080"/>
                </a:solidFill>
                <a:latin typeface="+mn-lt"/>
              </a:rPr>
              <a:t>2015</a:t>
            </a:r>
            <a:r>
              <a:rPr lang="en-GB" sz="2000" b="0" i="0" u="none" strike="noStrike" baseline="0" dirty="0">
                <a:solidFill>
                  <a:srgbClr val="000000"/>
                </a:solidFill>
                <a:latin typeface="+mn-lt"/>
              </a:rPr>
              <a:t>). Many</a:t>
            </a:r>
          </a:p>
          <a:p>
            <a:pPr marL="114300" indent="0" algn="l">
              <a:buNone/>
            </a:pPr>
            <a:r>
              <a:rPr lang="en-GB" sz="2000" b="0" i="0" u="none" strike="noStrike" baseline="0" dirty="0">
                <a:solidFill>
                  <a:srgbClr val="000000"/>
                </a:solidFill>
                <a:latin typeface="+mn-lt"/>
              </a:rPr>
              <a:t>of these work pressures are not inherent to digital technologies themselves, but rather</a:t>
            </a:r>
          </a:p>
          <a:p>
            <a:pPr marL="114300" indent="0" algn="l">
              <a:buNone/>
            </a:pPr>
            <a:r>
              <a:rPr lang="en-GB" sz="2000" b="0" i="0" u="none" strike="noStrike" baseline="0" dirty="0">
                <a:solidFill>
                  <a:srgbClr val="000000"/>
                </a:solidFill>
                <a:latin typeface="+mn-lt"/>
              </a:rPr>
              <a:t>flow from management and production strategies, which now require media companies</a:t>
            </a:r>
          </a:p>
          <a:p>
            <a:pPr marL="114300" indent="0" algn="l">
              <a:buNone/>
            </a:pPr>
            <a:r>
              <a:rPr lang="en-GB" sz="2000" b="0" i="0" u="none" strike="noStrike" baseline="0" dirty="0">
                <a:solidFill>
                  <a:srgbClr val="000000"/>
                </a:solidFill>
                <a:latin typeface="+mn-lt"/>
              </a:rPr>
              <a:t>to produce massive amounts of content for a variety of media platforms—over which</a:t>
            </a:r>
          </a:p>
          <a:p>
            <a:pPr marL="114300" indent="0" algn="l">
              <a:buNone/>
            </a:pPr>
            <a:r>
              <a:rPr lang="en-GB" sz="2000" b="0" i="0" u="none" strike="noStrike" baseline="0" dirty="0">
                <a:solidFill>
                  <a:srgbClr val="000000"/>
                </a:solidFill>
                <a:latin typeface="+mn-lt"/>
              </a:rPr>
              <a:t>companies have no direct control—due to media concentration, declining print advertising</a:t>
            </a:r>
          </a:p>
          <a:p>
            <a:pPr marL="114300" indent="0" algn="l">
              <a:buNone/>
            </a:pPr>
            <a:r>
              <a:rPr lang="en-GB" sz="2000" b="0" i="0" u="none" strike="noStrike" baseline="0" dirty="0">
                <a:solidFill>
                  <a:srgbClr val="000000"/>
                </a:solidFill>
                <a:latin typeface="+mn-lt"/>
              </a:rPr>
              <a:t>revenue, shrinking staff, strategies of social media platforms, and competition, all</a:t>
            </a:r>
          </a:p>
          <a:p>
            <a:pPr marL="114300" indent="0" algn="l">
              <a:buNone/>
            </a:pPr>
            <a:r>
              <a:rPr lang="en-GB" sz="2000" b="0" i="0" u="none" strike="noStrike" baseline="0" dirty="0">
                <a:solidFill>
                  <a:srgbClr val="000000"/>
                </a:solidFill>
                <a:latin typeface="+mn-lt"/>
              </a:rPr>
              <a:t>stemming from for-profit logics of capitalist media production (McChesney </a:t>
            </a:r>
            <a:r>
              <a:rPr lang="en-GB" sz="2000" b="0" i="0" u="none" strike="noStrike" baseline="0" dirty="0">
                <a:solidFill>
                  <a:srgbClr val="000080"/>
                </a:solidFill>
                <a:latin typeface="+mn-lt"/>
              </a:rPr>
              <a:t>2013</a:t>
            </a:r>
            <a:r>
              <a:rPr lang="en-GB" sz="2000" b="0" i="0" u="none" strike="noStrike" baseline="0" dirty="0">
                <a:solidFill>
                  <a:srgbClr val="000000"/>
                </a:solidFill>
                <a:latin typeface="+mn-lt"/>
              </a:rPr>
              <a:t>; </a:t>
            </a:r>
            <a:r>
              <a:rPr lang="en-GB" sz="2000" b="0" i="0" u="none" strike="noStrike" baseline="0" dirty="0" err="1">
                <a:solidFill>
                  <a:srgbClr val="000000"/>
                </a:solidFill>
                <a:latin typeface="+mn-lt"/>
              </a:rPr>
              <a:t>Daum</a:t>
            </a:r>
            <a:endParaRPr lang="en-GB" sz="2000" b="0" i="0" u="none" strike="noStrike" baseline="0" dirty="0">
              <a:solidFill>
                <a:srgbClr val="000000"/>
              </a:solidFill>
              <a:latin typeface="+mn-lt"/>
            </a:endParaRPr>
          </a:p>
          <a:p>
            <a:pPr marL="114300" indent="0" algn="l">
              <a:buNone/>
            </a:pPr>
            <a:r>
              <a:rPr lang="en-GB" sz="2000" b="0" i="0" u="none" strike="noStrike" baseline="0" dirty="0">
                <a:solidFill>
                  <a:srgbClr val="000000"/>
                </a:solidFill>
                <a:latin typeface="+mn-lt"/>
              </a:rPr>
              <a:t>and Scherer </a:t>
            </a:r>
            <a:r>
              <a:rPr lang="en-GB" sz="2000" b="0" i="0" u="none" strike="noStrike" baseline="0" dirty="0">
                <a:solidFill>
                  <a:srgbClr val="000080"/>
                </a:solidFill>
                <a:latin typeface="+mn-lt"/>
              </a:rPr>
              <a:t>2017</a:t>
            </a:r>
            <a:r>
              <a:rPr lang="en-GB" sz="2000" b="0" i="0" u="none" strike="noStrike" baseline="0" dirty="0">
                <a:solidFill>
                  <a:srgbClr val="000000"/>
                </a:solidFill>
                <a:latin typeface="+mn-lt"/>
              </a:rPr>
              <a:t>).</a:t>
            </a:r>
            <a:endParaRPr lang="en-GB" sz="2000" dirty="0">
              <a:latin typeface="+mn-lt"/>
            </a:endParaRPr>
          </a:p>
        </p:txBody>
      </p:sp>
    </p:spTree>
    <p:extLst>
      <p:ext uri="{BB962C8B-B14F-4D97-AF65-F5344CB8AC3E}">
        <p14:creationId xmlns:p14="http://schemas.microsoft.com/office/powerpoint/2010/main" val="2057508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B03EDEB-8973-AF64-7977-6180EF046316}"/>
              </a:ext>
            </a:extLst>
          </p:cNvPr>
          <p:cNvSpPr>
            <a:spLocks noGrp="1"/>
          </p:cNvSpPr>
          <p:nvPr>
            <p:ph type="body" idx="4294967295"/>
          </p:nvPr>
        </p:nvSpPr>
        <p:spPr>
          <a:xfrm>
            <a:off x="838200" y="562883"/>
            <a:ext cx="10515600" cy="4351338"/>
          </a:xfrm>
        </p:spPr>
        <p:txBody>
          <a:bodyPr>
            <a:noAutofit/>
          </a:bodyPr>
          <a:lstStyle/>
          <a:p>
            <a:pPr marL="0" indent="0" algn="l">
              <a:lnSpc>
                <a:spcPct val="150000"/>
              </a:lnSpc>
              <a:spcBef>
                <a:spcPts val="0"/>
              </a:spcBef>
              <a:buNone/>
            </a:pPr>
            <a:r>
              <a:rPr lang="en-GB" sz="2000" dirty="0">
                <a:solidFill>
                  <a:srgbClr val="000000"/>
                </a:solidFill>
                <a:latin typeface="+mn-lt"/>
              </a:rPr>
              <a:t>T</a:t>
            </a:r>
            <a:r>
              <a:rPr lang="en-GB" sz="2000" b="0" i="0" u="none" strike="noStrike" baseline="0" dirty="0">
                <a:solidFill>
                  <a:srgbClr val="000000"/>
                </a:solidFill>
                <a:latin typeface="+mn-lt"/>
              </a:rPr>
              <a:t>he focus is on </a:t>
            </a:r>
            <a:r>
              <a:rPr lang="en-GB" sz="2000" b="0" i="0" u="none" strike="noStrike" baseline="0" dirty="0" err="1">
                <a:solidFill>
                  <a:srgbClr val="000000"/>
                </a:solidFill>
                <a:latin typeface="+mn-lt"/>
              </a:rPr>
              <a:t>labor</a:t>
            </a:r>
            <a:r>
              <a:rPr lang="en-GB" sz="2000" b="0" i="0" u="none" strike="noStrike" baseline="0" dirty="0">
                <a:solidFill>
                  <a:srgbClr val="000000"/>
                </a:solidFill>
                <a:latin typeface="+mn-lt"/>
              </a:rPr>
              <a:t>–capital dynamics as they stem from specific corporate ownership models and practices under a general mode of capitalist production, whereby companies exploit </a:t>
            </a:r>
            <a:r>
              <a:rPr lang="en-GB" sz="2000" b="0" i="0" u="none" strike="noStrike" baseline="0" dirty="0" err="1">
                <a:solidFill>
                  <a:srgbClr val="000000"/>
                </a:solidFill>
                <a:latin typeface="+mn-lt"/>
              </a:rPr>
              <a:t>labor</a:t>
            </a:r>
            <a:r>
              <a:rPr lang="en-GB" sz="2000" b="0" i="0" u="none" strike="noStrike" baseline="0" dirty="0">
                <a:solidFill>
                  <a:srgbClr val="000000"/>
                </a:solidFill>
                <a:latin typeface="+mn-lt"/>
              </a:rPr>
              <a:t> power to produce a commodity—in this case, media—by continually pressuring </a:t>
            </a:r>
            <a:r>
              <a:rPr lang="en-GB" sz="2000" b="0" i="0" u="none" strike="noStrike" baseline="0" dirty="0" err="1">
                <a:solidFill>
                  <a:srgbClr val="000000"/>
                </a:solidFill>
                <a:latin typeface="+mn-lt"/>
              </a:rPr>
              <a:t>labor</a:t>
            </a:r>
            <a:r>
              <a:rPr lang="en-GB" sz="2000" b="0" i="0" u="none" strike="noStrike" baseline="0" dirty="0">
                <a:solidFill>
                  <a:srgbClr val="000000"/>
                </a:solidFill>
                <a:latin typeface="+mn-lt"/>
              </a:rPr>
              <a:t> costs down and rationalizing production to increase profits (Braverman </a:t>
            </a:r>
            <a:r>
              <a:rPr lang="en-GB" sz="2000" b="0" i="0" u="none" strike="noStrike" baseline="0" dirty="0">
                <a:solidFill>
                  <a:srgbClr val="000080"/>
                </a:solidFill>
                <a:latin typeface="+mn-lt"/>
              </a:rPr>
              <a:t>1974</a:t>
            </a:r>
            <a:r>
              <a:rPr lang="en-GB" sz="2000" b="0" i="0" u="none" strike="noStrike" baseline="0" dirty="0">
                <a:solidFill>
                  <a:srgbClr val="000000"/>
                </a:solidFill>
                <a:latin typeface="+mn-lt"/>
              </a:rPr>
              <a:t>). Contemporary </a:t>
            </a:r>
            <a:r>
              <a:rPr lang="en-GB" sz="2000" b="0" i="0" u="none" strike="noStrike" baseline="0" dirty="0" err="1">
                <a:solidFill>
                  <a:srgbClr val="000000"/>
                </a:solidFill>
                <a:latin typeface="+mn-lt"/>
              </a:rPr>
              <a:t>labor</a:t>
            </a:r>
            <a:r>
              <a:rPr lang="en-GB" sz="2000" b="0" i="0" u="none" strike="noStrike" baseline="0" dirty="0">
                <a:solidFill>
                  <a:srgbClr val="000000"/>
                </a:solidFill>
                <a:latin typeface="+mn-lt"/>
              </a:rPr>
              <a:t> focused research, however, must expand to address the complex ways media corporations are entangled with new, often very powerful actors that are situated outside of the direct </a:t>
            </a:r>
            <a:r>
              <a:rPr lang="en-GB" sz="2000" b="0" i="0" u="none" strike="noStrike" baseline="0" dirty="0" err="1">
                <a:solidFill>
                  <a:srgbClr val="000000"/>
                </a:solidFill>
                <a:latin typeface="+mn-lt"/>
              </a:rPr>
              <a:t>labor</a:t>
            </a:r>
            <a:r>
              <a:rPr lang="en-GB" sz="2000" b="0" i="0" u="none" strike="noStrike" baseline="0" dirty="0">
                <a:solidFill>
                  <a:srgbClr val="000000"/>
                </a:solidFill>
                <a:latin typeface="+mn-lt"/>
              </a:rPr>
              <a:t>–capital relationship but which have enormous influence on how media corporations operate and how journalists work. Today’s media capitalism is constituted not only by media corporations—which themselves are best understood as “network media industries” (</a:t>
            </a:r>
            <a:r>
              <a:rPr lang="en-GB" sz="2000" b="0" i="0" u="none" strike="noStrike" baseline="0" dirty="0" err="1">
                <a:solidFill>
                  <a:srgbClr val="000000"/>
                </a:solidFill>
                <a:latin typeface="+mn-lt"/>
              </a:rPr>
              <a:t>Winseck</a:t>
            </a:r>
            <a:r>
              <a:rPr lang="en-GB" sz="2000" b="0" i="0" u="none" strike="noStrike" baseline="0" dirty="0">
                <a:solidFill>
                  <a:srgbClr val="000000"/>
                </a:solidFill>
                <a:latin typeface="+mn-lt"/>
              </a:rPr>
              <a:t> </a:t>
            </a:r>
            <a:r>
              <a:rPr lang="en-GB" sz="2000" b="0" i="0" u="none" strike="noStrike" baseline="0" dirty="0">
                <a:solidFill>
                  <a:srgbClr val="000080"/>
                </a:solidFill>
                <a:latin typeface="+mn-lt"/>
              </a:rPr>
              <a:t>2011</a:t>
            </a:r>
            <a:r>
              <a:rPr lang="en-GB" sz="2000" b="0" i="0" u="none" strike="noStrike" baseline="0" dirty="0">
                <a:solidFill>
                  <a:srgbClr val="000000"/>
                </a:solidFill>
                <a:latin typeface="+mn-lt"/>
              </a:rPr>
              <a:t>, 3)—but also by a network of external, digital-based corporations of various sizes and influence whose operating logics exert new pressures and forms of control on journalists.</a:t>
            </a:r>
            <a:endParaRPr lang="en-GB" sz="2000" dirty="0">
              <a:latin typeface="+mn-lt"/>
            </a:endParaRPr>
          </a:p>
        </p:txBody>
      </p:sp>
    </p:spTree>
    <p:extLst>
      <p:ext uri="{BB962C8B-B14F-4D97-AF65-F5344CB8AC3E}">
        <p14:creationId xmlns:p14="http://schemas.microsoft.com/office/powerpoint/2010/main" val="628819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E8B87-C696-1C33-828E-6C9BDF9B6C15}"/>
              </a:ext>
            </a:extLst>
          </p:cNvPr>
          <p:cNvSpPr>
            <a:spLocks noGrp="1"/>
          </p:cNvSpPr>
          <p:nvPr>
            <p:ph type="body" idx="4294967295"/>
          </p:nvPr>
        </p:nvSpPr>
        <p:spPr>
          <a:xfrm>
            <a:off x="838200" y="726168"/>
            <a:ext cx="10515600" cy="4351338"/>
          </a:xfrm>
        </p:spPr>
        <p:txBody>
          <a:bodyPr>
            <a:noAutofit/>
          </a:bodyPr>
          <a:lstStyle/>
          <a:p>
            <a:pPr marL="0" indent="0" algn="l">
              <a:lnSpc>
                <a:spcPct val="150000"/>
              </a:lnSpc>
              <a:spcBef>
                <a:spcPts val="0"/>
              </a:spcBef>
              <a:buNone/>
            </a:pPr>
            <a:r>
              <a:rPr lang="en-GB" sz="2000" b="0" i="0" u="none" strike="noStrike" baseline="0" dirty="0">
                <a:solidFill>
                  <a:srgbClr val="000000"/>
                </a:solidFill>
                <a:latin typeface="+mn-lt"/>
              </a:rPr>
              <a:t>The most influential </a:t>
            </a:r>
            <a:r>
              <a:rPr lang="en-GB" sz="2000" b="0" i="0" u="none" strike="noStrike" baseline="0" dirty="0" err="1">
                <a:solidFill>
                  <a:srgbClr val="000000"/>
                </a:solidFill>
                <a:latin typeface="+mn-lt"/>
              </a:rPr>
              <a:t>parajournalists</a:t>
            </a:r>
            <a:r>
              <a:rPr lang="en-GB" sz="2000" b="0" i="0" u="none" strike="noStrike" baseline="0" dirty="0">
                <a:solidFill>
                  <a:srgbClr val="000000"/>
                </a:solidFill>
                <a:latin typeface="+mn-lt"/>
              </a:rPr>
              <a:t> are Facebook, Google, and other social media</a:t>
            </a:r>
          </a:p>
          <a:p>
            <a:pPr marL="0" indent="0" algn="l">
              <a:lnSpc>
                <a:spcPct val="150000"/>
              </a:lnSpc>
              <a:spcBef>
                <a:spcPts val="0"/>
              </a:spcBef>
              <a:buNone/>
            </a:pPr>
            <a:r>
              <a:rPr lang="en-GB" sz="2000" b="0" i="0" u="none" strike="noStrike" baseline="0" dirty="0">
                <a:solidFill>
                  <a:srgbClr val="000000"/>
                </a:solidFill>
                <a:latin typeface="+mn-lt"/>
              </a:rPr>
              <a:t>corporations that </a:t>
            </a:r>
            <a:r>
              <a:rPr lang="en-GB" sz="2000" b="0" i="0" u="none" strike="noStrike" baseline="0" dirty="0" err="1">
                <a:solidFill>
                  <a:srgbClr val="000000"/>
                </a:solidFill>
                <a:latin typeface="+mn-lt"/>
              </a:rPr>
              <a:t>Smyrnaios</a:t>
            </a:r>
            <a:r>
              <a:rPr lang="en-GB" sz="2000" b="0" i="0" u="none" strike="noStrike" baseline="0" dirty="0">
                <a:solidFill>
                  <a:srgbClr val="000000"/>
                </a:solidFill>
                <a:latin typeface="+mn-lt"/>
              </a:rPr>
              <a:t> (</a:t>
            </a:r>
            <a:r>
              <a:rPr lang="en-GB" sz="2000" b="0" i="0" u="none" strike="noStrike" baseline="0" dirty="0">
                <a:solidFill>
                  <a:srgbClr val="000080"/>
                </a:solidFill>
                <a:latin typeface="+mn-lt"/>
              </a:rPr>
              <a:t>2015</a:t>
            </a:r>
            <a:r>
              <a:rPr lang="en-GB" sz="2000" b="0" i="0" u="none" strike="noStrike" baseline="0" dirty="0">
                <a:solidFill>
                  <a:srgbClr val="000000"/>
                </a:solidFill>
                <a:latin typeface="+mn-lt"/>
              </a:rPr>
              <a:t>) identifies as the new news intermediaries, as they</a:t>
            </a:r>
          </a:p>
          <a:p>
            <a:pPr marL="0" indent="0" algn="l">
              <a:lnSpc>
                <a:spcPct val="150000"/>
              </a:lnSpc>
              <a:spcBef>
                <a:spcPts val="0"/>
              </a:spcBef>
              <a:buNone/>
            </a:pPr>
            <a:r>
              <a:rPr lang="en-GB" sz="2000" b="0" i="0" u="none" strike="noStrike" baseline="0" dirty="0">
                <a:solidFill>
                  <a:srgbClr val="000000"/>
                </a:solidFill>
                <a:latin typeface="+mn-lt"/>
              </a:rPr>
              <a:t>exert influence over “the whole ecology of [journalistic] production, distribution, and</a:t>
            </a:r>
          </a:p>
          <a:p>
            <a:pPr marL="0" indent="0" algn="l">
              <a:lnSpc>
                <a:spcPct val="150000"/>
              </a:lnSpc>
              <a:spcBef>
                <a:spcPts val="0"/>
              </a:spcBef>
              <a:buNone/>
            </a:pPr>
            <a:r>
              <a:rPr lang="en-GB" sz="2000" b="0" i="0" u="none" strike="noStrike" baseline="0" dirty="0">
                <a:solidFill>
                  <a:srgbClr val="000000"/>
                </a:solidFill>
                <a:latin typeface="+mn-lt"/>
              </a:rPr>
              <a:t>consumption.” Their influence extends beyond capturing media companies’ potential</a:t>
            </a:r>
          </a:p>
          <a:p>
            <a:pPr marL="0" indent="0" algn="l">
              <a:lnSpc>
                <a:spcPct val="150000"/>
              </a:lnSpc>
              <a:spcBef>
                <a:spcPts val="0"/>
              </a:spcBef>
              <a:buNone/>
            </a:pPr>
            <a:r>
              <a:rPr lang="en-GB" sz="2000" b="0" i="0" u="none" strike="noStrike" baseline="0" dirty="0">
                <a:solidFill>
                  <a:srgbClr val="000000"/>
                </a:solidFill>
                <a:latin typeface="+mn-lt"/>
              </a:rPr>
              <a:t>advertising revenue to setting journalistic standards and shaping journalistic practices.</a:t>
            </a:r>
          </a:p>
          <a:p>
            <a:pPr marL="0" indent="0" algn="l">
              <a:lnSpc>
                <a:spcPct val="150000"/>
              </a:lnSpc>
              <a:spcBef>
                <a:spcPts val="0"/>
              </a:spcBef>
              <a:buNone/>
            </a:pPr>
            <a:r>
              <a:rPr lang="en-GB" sz="2000" b="0" i="0" u="none" strike="noStrike" baseline="0" dirty="0">
                <a:solidFill>
                  <a:srgbClr val="000000"/>
                </a:solidFill>
                <a:latin typeface="+mn-lt"/>
              </a:rPr>
              <a:t>As the New Republic’s former editor writes, “tech companies dictate the patterns of</a:t>
            </a:r>
          </a:p>
          <a:p>
            <a:pPr marL="0" indent="0" algn="l">
              <a:lnSpc>
                <a:spcPct val="150000"/>
              </a:lnSpc>
              <a:spcBef>
                <a:spcPts val="0"/>
              </a:spcBef>
              <a:buNone/>
            </a:pPr>
            <a:r>
              <a:rPr lang="en-GB" sz="2000" b="0" i="0" u="none" strike="noStrike" baseline="0" dirty="0">
                <a:solidFill>
                  <a:srgbClr val="000000"/>
                </a:solidFill>
                <a:latin typeface="+mn-lt"/>
              </a:rPr>
              <a:t>work … their influence can affect the ethos of an entire profession” (Foer </a:t>
            </a:r>
            <a:r>
              <a:rPr lang="en-GB" sz="2000" b="0" i="0" u="none" strike="noStrike" baseline="0" dirty="0">
                <a:solidFill>
                  <a:srgbClr val="000080"/>
                </a:solidFill>
                <a:latin typeface="+mn-lt"/>
              </a:rPr>
              <a:t>2017</a:t>
            </a:r>
            <a:r>
              <a:rPr lang="en-GB" sz="2000" b="0" i="0" u="none" strike="noStrike" baseline="0" dirty="0">
                <a:solidFill>
                  <a:srgbClr val="000000"/>
                </a:solidFill>
                <a:latin typeface="+mn-lt"/>
              </a:rPr>
              <a:t>). (</a:t>
            </a:r>
            <a:r>
              <a:rPr lang="en-GB" sz="2000" b="0" i="0" u="none" strike="noStrike" baseline="0" dirty="0" err="1">
                <a:solidFill>
                  <a:srgbClr val="000000"/>
                </a:solidFill>
                <a:latin typeface="+mn-lt"/>
              </a:rPr>
              <a:t>Poell</a:t>
            </a:r>
            <a:endParaRPr lang="en-GB" sz="2000" b="0" i="0" u="none" strike="noStrike" baseline="0" dirty="0">
              <a:solidFill>
                <a:srgbClr val="000000"/>
              </a:solidFill>
              <a:latin typeface="+mn-lt"/>
            </a:endParaRPr>
          </a:p>
          <a:p>
            <a:pPr marL="0" indent="0" algn="l">
              <a:lnSpc>
                <a:spcPct val="150000"/>
              </a:lnSpc>
              <a:spcBef>
                <a:spcPts val="0"/>
              </a:spcBef>
              <a:buNone/>
            </a:pPr>
            <a:r>
              <a:rPr lang="en-GB" sz="2000" b="0" i="0" u="none" strike="noStrike" baseline="0" dirty="0">
                <a:solidFill>
                  <a:srgbClr val="000080"/>
                </a:solidFill>
                <a:latin typeface="+mn-lt"/>
              </a:rPr>
              <a:t>2017</a:t>
            </a:r>
            <a:r>
              <a:rPr lang="en-GB" sz="2000" b="0" i="0" u="none" strike="noStrike" baseline="0" dirty="0">
                <a:solidFill>
                  <a:srgbClr val="000000"/>
                </a:solidFill>
                <a:latin typeface="+mn-lt"/>
              </a:rPr>
              <a:t>) calls this process </a:t>
            </a:r>
            <a:r>
              <a:rPr lang="en-GB" sz="2000" b="0" i="0" u="none" strike="noStrike" baseline="0" dirty="0" err="1">
                <a:solidFill>
                  <a:srgbClr val="000000"/>
                </a:solidFill>
                <a:latin typeface="+mn-lt"/>
              </a:rPr>
              <a:t>platformization</a:t>
            </a:r>
            <a:r>
              <a:rPr lang="en-GB" sz="2000" b="0" i="0" u="none" strike="noStrike" baseline="0" dirty="0">
                <a:solidFill>
                  <a:srgbClr val="000000"/>
                </a:solidFill>
                <a:latin typeface="+mn-lt"/>
              </a:rPr>
              <a:t>, whereby journalists “become increasingly oriented</a:t>
            </a:r>
          </a:p>
          <a:p>
            <a:pPr marL="0" indent="0" algn="l">
              <a:lnSpc>
                <a:spcPct val="150000"/>
              </a:lnSpc>
              <a:spcBef>
                <a:spcPts val="0"/>
              </a:spcBef>
              <a:buNone/>
            </a:pPr>
            <a:r>
              <a:rPr lang="en-GB" sz="2000" b="0" i="0" u="none" strike="noStrike" baseline="0" dirty="0">
                <a:solidFill>
                  <a:srgbClr val="000000"/>
                </a:solidFill>
                <a:latin typeface="+mn-lt"/>
              </a:rPr>
              <a:t>towards and organized through the platform ecosystem.” Journalists are bound</a:t>
            </a:r>
          </a:p>
          <a:p>
            <a:pPr marL="0" indent="0" algn="l">
              <a:lnSpc>
                <a:spcPct val="150000"/>
              </a:lnSpc>
              <a:spcBef>
                <a:spcPts val="0"/>
              </a:spcBef>
              <a:buNone/>
            </a:pPr>
            <a:r>
              <a:rPr lang="en-GB" sz="2000" b="0" i="0" u="none" strike="noStrike" baseline="0" dirty="0">
                <a:solidFill>
                  <a:srgbClr val="000000"/>
                </a:solidFill>
                <a:latin typeface="+mn-lt"/>
              </a:rPr>
              <a:t>to tech giants’ ever-changing requirements. When complex and secret algorithms frequently change, journalists must quickly adjust their strategies.</a:t>
            </a:r>
            <a:endParaRPr lang="en-GB" sz="2000" dirty="0">
              <a:latin typeface="+mn-lt"/>
            </a:endParaRPr>
          </a:p>
        </p:txBody>
      </p:sp>
    </p:spTree>
    <p:extLst>
      <p:ext uri="{BB962C8B-B14F-4D97-AF65-F5344CB8AC3E}">
        <p14:creationId xmlns:p14="http://schemas.microsoft.com/office/powerpoint/2010/main" val="403035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6"/>
          <p:cNvSpPr txBox="1">
            <a:spLocks noGrp="1"/>
          </p:cNvSpPr>
          <p:nvPr>
            <p:ph type="title"/>
          </p:nvPr>
        </p:nvSpPr>
        <p:spPr>
          <a:xfrm>
            <a:off x="415600" y="593367"/>
            <a:ext cx="11360800" cy="763600"/>
          </a:xfrm>
          <a:prstGeom prst="rect">
            <a:avLst/>
          </a:prstGeom>
          <a:noFill/>
          <a:ln>
            <a:noFill/>
          </a:ln>
        </p:spPr>
        <p:txBody>
          <a:bodyPr spcFirstLastPara="1" wrap="square" lIns="121900" tIns="121900" rIns="121900" bIns="121900" anchor="t" anchorCtr="0">
            <a:noAutofit/>
          </a:bodyPr>
          <a:lstStyle/>
          <a:p>
            <a:r>
              <a:rPr lang="sk-SK"/>
              <a:t>Úkol v menších skupinách</a:t>
            </a:r>
            <a:endParaRPr/>
          </a:p>
        </p:txBody>
      </p:sp>
      <p:sp>
        <p:nvSpPr>
          <p:cNvPr id="82" name="Google Shape;82;p6"/>
          <p:cNvSpPr txBox="1">
            <a:spLocks noGrp="1"/>
          </p:cNvSpPr>
          <p:nvPr>
            <p:ph type="body" idx="1"/>
          </p:nvPr>
        </p:nvSpPr>
        <p:spPr>
          <a:xfrm>
            <a:off x="415600" y="1536633"/>
            <a:ext cx="11360800" cy="4555200"/>
          </a:xfrm>
          <a:prstGeom prst="rect">
            <a:avLst/>
          </a:prstGeom>
          <a:noFill/>
          <a:ln>
            <a:noFill/>
          </a:ln>
        </p:spPr>
        <p:txBody>
          <a:bodyPr spcFirstLastPara="1" wrap="square" lIns="121900" tIns="121900" rIns="121900" bIns="121900" anchor="t" anchorCtr="0">
            <a:noAutofit/>
          </a:bodyPr>
          <a:lstStyle/>
          <a:p>
            <a:pPr marL="152396" indent="0">
              <a:buNone/>
            </a:pPr>
            <a:r>
              <a:rPr lang="sk-SK">
                <a:solidFill>
                  <a:schemeClr val="dk1"/>
                </a:solidFill>
              </a:rPr>
              <a:t>Financování a nové trendy v žurnalistice v ČR:</a:t>
            </a:r>
            <a:endParaRPr/>
          </a:p>
          <a:p>
            <a:pPr>
              <a:buAutoNum type="arabicPeriod"/>
            </a:pPr>
            <a:r>
              <a:rPr lang="sk-SK">
                <a:solidFill>
                  <a:schemeClr val="dk1"/>
                </a:solidFill>
              </a:rPr>
              <a:t>3 nejčtenější deníky v ČR – čtenost, druh média, cena, co je k dispozici zadarmo online, kdo je majitelem</a:t>
            </a:r>
            <a:endParaRPr/>
          </a:p>
          <a:p>
            <a:pPr>
              <a:buAutoNum type="arabicPeriod"/>
            </a:pPr>
            <a:r>
              <a:rPr lang="sk-SK">
                <a:solidFill>
                  <a:schemeClr val="dk1"/>
                </a:solidFill>
              </a:rPr>
              <a:t>Média veřejné služby – nejpopulárnější pořady, jaké jsou poplatky</a:t>
            </a:r>
            <a:endParaRPr/>
          </a:p>
          <a:p>
            <a:pPr>
              <a:buAutoNum type="arabicPeriod"/>
            </a:pPr>
            <a:r>
              <a:rPr lang="sk-SK">
                <a:solidFill>
                  <a:schemeClr val="dk1"/>
                </a:solidFill>
              </a:rPr>
              <a:t>Inovativní business modely – DeníkN (CR) nebo DenníkN (SK) – druhy předplatného, majitel, spolupráce s jinými médii; příklady crowdfunding, hyperlokální média</a:t>
            </a:r>
            <a:endParaRPr/>
          </a:p>
          <a:p>
            <a:pPr>
              <a:buAutoNum type="arabicPeriod"/>
            </a:pPr>
            <a:r>
              <a:rPr lang="sk-SK">
                <a:solidFill>
                  <a:schemeClr val="dk1"/>
                </a:solidFill>
              </a:rPr>
              <a:t>Umělá inteligence a žurnalistika – jak AI funguje v Associated Press a The New York Times? Máme příklady z ČR?   </a:t>
            </a:r>
            <a:endParaRPr>
              <a:solidFill>
                <a:schemeClr val="dk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9"/>
          <p:cNvSpPr txBox="1">
            <a:spLocks noGrp="1"/>
          </p:cNvSpPr>
          <p:nvPr>
            <p:ph type="title"/>
          </p:nvPr>
        </p:nvSpPr>
        <p:spPr>
          <a:xfrm>
            <a:off x="415600" y="593367"/>
            <a:ext cx="11360800" cy="763600"/>
          </a:xfrm>
          <a:prstGeom prst="rect">
            <a:avLst/>
          </a:prstGeom>
          <a:noFill/>
          <a:ln>
            <a:noFill/>
          </a:ln>
        </p:spPr>
        <p:txBody>
          <a:bodyPr spcFirstLastPara="1" wrap="square" lIns="121900" tIns="121900" rIns="121900" bIns="121900" anchor="t" anchorCtr="0">
            <a:noAutofit/>
          </a:bodyPr>
          <a:lstStyle/>
          <a:p>
            <a:r>
              <a:rPr lang="sk-SK"/>
              <a:t>Stav české/slovenské žurnalistiky </a:t>
            </a:r>
            <a:endParaRPr/>
          </a:p>
        </p:txBody>
      </p:sp>
      <p:sp>
        <p:nvSpPr>
          <p:cNvPr id="100" name="Google Shape;100;p9"/>
          <p:cNvSpPr txBox="1">
            <a:spLocks noGrp="1"/>
          </p:cNvSpPr>
          <p:nvPr>
            <p:ph type="body" idx="1"/>
          </p:nvPr>
        </p:nvSpPr>
        <p:spPr>
          <a:xfrm>
            <a:off x="415600" y="1536633"/>
            <a:ext cx="11360800" cy="4555200"/>
          </a:xfrm>
          <a:prstGeom prst="rect">
            <a:avLst/>
          </a:prstGeom>
          <a:noFill/>
          <a:ln>
            <a:noFill/>
          </a:ln>
        </p:spPr>
        <p:txBody>
          <a:bodyPr spcFirstLastPara="1" wrap="square" lIns="121900" tIns="121900" rIns="121900" bIns="121900" anchor="t" anchorCtr="0">
            <a:noAutofit/>
          </a:bodyPr>
          <a:lstStyle/>
          <a:p>
            <a:r>
              <a:rPr lang="sk-SK">
                <a:solidFill>
                  <a:schemeClr val="dk1"/>
                </a:solidFill>
              </a:rPr>
              <a:t>Co charakterizuje českou/slovenskou žurnalistiku? </a:t>
            </a:r>
            <a:endParaRPr/>
          </a:p>
          <a:p>
            <a:r>
              <a:rPr lang="sk-SK">
                <a:solidFill>
                  <a:schemeClr val="dk1"/>
                </a:solidFill>
              </a:rPr>
              <a:t>Vidíme podobné trendy jako v případě USA?</a:t>
            </a:r>
            <a:endParaRPr/>
          </a:p>
          <a:p>
            <a:r>
              <a:rPr lang="sk-SK">
                <a:solidFill>
                  <a:schemeClr val="dk1"/>
                </a:solidFill>
              </a:rPr>
              <a:t>Jaké jsou hlavní tlaky/problémy? Jak se liší v různých typech médií? A jaký je rozdíl mezi médii veřejné služby a médii komerčními/neziskovými?</a:t>
            </a:r>
            <a:endParaRPr>
              <a:solidFill>
                <a:schemeClr val="dk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1"/>
          <p:cNvSpPr txBox="1">
            <a:spLocks noGrp="1"/>
          </p:cNvSpPr>
          <p:nvPr>
            <p:ph type="title"/>
          </p:nvPr>
        </p:nvSpPr>
        <p:spPr>
          <a:xfrm>
            <a:off x="355533" y="209033"/>
            <a:ext cx="11360800" cy="763600"/>
          </a:xfrm>
          <a:prstGeom prst="rect">
            <a:avLst/>
          </a:prstGeom>
          <a:noFill/>
          <a:ln>
            <a:noFill/>
          </a:ln>
        </p:spPr>
        <p:txBody>
          <a:bodyPr spcFirstLastPara="1" wrap="square" lIns="121900" tIns="121900" rIns="121900" bIns="121900" anchor="t" anchorCtr="0">
            <a:noAutofit/>
          </a:bodyPr>
          <a:lstStyle/>
          <a:p>
            <a:r>
              <a:rPr lang="sk-SK" dirty="0"/>
              <a:t>Propojení kapitalismu a internetu v digitální žurnalistice je problematické </a:t>
            </a:r>
            <a:endParaRPr dirty="0"/>
          </a:p>
        </p:txBody>
      </p:sp>
      <p:sp>
        <p:nvSpPr>
          <p:cNvPr id="112" name="Google Shape;112;p11"/>
          <p:cNvSpPr txBox="1">
            <a:spLocks noGrp="1"/>
          </p:cNvSpPr>
          <p:nvPr>
            <p:ph type="body" idx="1"/>
          </p:nvPr>
        </p:nvSpPr>
        <p:spPr>
          <a:xfrm>
            <a:off x="355533" y="1993833"/>
            <a:ext cx="11360800" cy="4555200"/>
          </a:xfrm>
          <a:prstGeom prst="rect">
            <a:avLst/>
          </a:prstGeom>
          <a:noFill/>
          <a:ln>
            <a:noFill/>
          </a:ln>
        </p:spPr>
        <p:txBody>
          <a:bodyPr spcFirstLastPara="1" wrap="square" lIns="121900" tIns="121900" rIns="121900" bIns="121900" anchor="t" anchorCtr="0">
            <a:noAutofit/>
          </a:bodyPr>
          <a:lstStyle/>
          <a:p>
            <a:pPr marL="0" indent="0">
              <a:buNone/>
            </a:pPr>
            <a:r>
              <a:rPr lang="sk-SK" dirty="0">
                <a:solidFill>
                  <a:schemeClr val="tx1"/>
                </a:solidFill>
                <a:latin typeface="Calibri" panose="020F0502020204030204" pitchFamily="34" charset="0"/>
                <a:ea typeface="Calibri" panose="020F0502020204030204" pitchFamily="34" charset="0"/>
                <a:cs typeface="Calibri" panose="020F0502020204030204" pitchFamily="34" charset="0"/>
              </a:rPr>
              <a:t>McChesney </a:t>
            </a:r>
            <a:r>
              <a:rPr lang="en-GB" dirty="0">
                <a:solidFill>
                  <a:schemeClr val="tx1"/>
                </a:solidFill>
                <a:latin typeface="Calibri" panose="020F0502020204030204" pitchFamily="34" charset="0"/>
                <a:ea typeface="Calibri" panose="020F0502020204030204" pitchFamily="34" charset="0"/>
                <a:cs typeface="Calibri" panose="020F0502020204030204" pitchFamily="34" charset="0"/>
              </a:rPr>
              <a:t>(2013 </a:t>
            </a:r>
            <a:r>
              <a:rPr lang="en-GB"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Digital Disconnect How Capitalism Is Turning the Internet against Democracy</a:t>
            </a:r>
            <a:r>
              <a:rPr lang="en-GB"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sk-SK" dirty="0">
                <a:solidFill>
                  <a:schemeClr val="tx1"/>
                </a:solidFill>
                <a:latin typeface="Calibri" panose="020F0502020204030204" pitchFamily="34" charset="0"/>
                <a:ea typeface="Calibri" panose="020F0502020204030204" pitchFamily="34" charset="0"/>
                <a:cs typeface="Calibri" panose="020F0502020204030204" pitchFamily="34" charset="0"/>
              </a:rPr>
              <a:t>uvádí dva aspekty:</a:t>
            </a:r>
            <a:endParaRPr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spcBef>
                <a:spcPts val="2133"/>
              </a:spcBef>
              <a:buAutoNum type="arabicPeriod"/>
            </a:pPr>
            <a:r>
              <a:rPr lang="sk-SK" dirty="0">
                <a:solidFill>
                  <a:schemeClr val="tx1"/>
                </a:solidFill>
                <a:latin typeface="Calibri" panose="020F0502020204030204" pitchFamily="34" charset="0"/>
                <a:ea typeface="Calibri" panose="020F0502020204030204" pitchFamily="34" charset="0"/>
                <a:cs typeface="Calibri" panose="020F0502020204030204" pitchFamily="34" charset="0"/>
              </a:rPr>
              <a:t>Online žurnalistika bude výdělečná pro velké centralizované společnosti, pravděpodobně monopoly nebo téměř monopoly.</a:t>
            </a:r>
            <a:endParaRPr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a:buAutoNum type="arabicPeriod"/>
            </a:pPr>
            <a:r>
              <a:rPr lang="sk-SK" dirty="0">
                <a:solidFill>
                  <a:schemeClr val="tx1"/>
                </a:solidFill>
                <a:latin typeface="Calibri" panose="020F0502020204030204" pitchFamily="34" charset="0"/>
                <a:ea typeface="Calibri" panose="020F0502020204030204" pitchFamily="34" charset="0"/>
                <a:cs typeface="Calibri" panose="020F0502020204030204" pitchFamily="34" charset="0"/>
              </a:rPr>
              <a:t>V jádru business modelu je předpoklad, že platy žurnalistů je možné dramaticky snížit a zároveň je možné zvýšit množství jejich práce.  </a:t>
            </a:r>
            <a:endParaRPr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2"/>
          <p:cNvSpPr txBox="1">
            <a:spLocks noGrp="1"/>
          </p:cNvSpPr>
          <p:nvPr>
            <p:ph type="title"/>
          </p:nvPr>
        </p:nvSpPr>
        <p:spPr>
          <a:xfrm>
            <a:off x="415600" y="124967"/>
            <a:ext cx="11360800" cy="763600"/>
          </a:xfrm>
          <a:prstGeom prst="rect">
            <a:avLst/>
          </a:prstGeom>
          <a:noFill/>
          <a:ln>
            <a:noFill/>
          </a:ln>
        </p:spPr>
        <p:txBody>
          <a:bodyPr spcFirstLastPara="1" wrap="square" lIns="121900" tIns="121900" rIns="121900" bIns="121900" anchor="t" anchorCtr="0">
            <a:noAutofit/>
          </a:bodyPr>
          <a:lstStyle/>
          <a:p>
            <a:r>
              <a:rPr lang="sk-SK"/>
              <a:t>Zachrání žurnalistiku neziskové organizace a nadace?</a:t>
            </a:r>
            <a:endParaRPr/>
          </a:p>
        </p:txBody>
      </p:sp>
      <p:sp>
        <p:nvSpPr>
          <p:cNvPr id="118" name="Google Shape;118;p12"/>
          <p:cNvSpPr txBox="1">
            <a:spLocks noGrp="1"/>
          </p:cNvSpPr>
          <p:nvPr>
            <p:ph type="body" idx="1"/>
          </p:nvPr>
        </p:nvSpPr>
        <p:spPr>
          <a:xfrm>
            <a:off x="415600" y="1993833"/>
            <a:ext cx="11360800" cy="4555200"/>
          </a:xfrm>
          <a:prstGeom prst="rect">
            <a:avLst/>
          </a:prstGeom>
          <a:noFill/>
          <a:ln>
            <a:noFill/>
          </a:ln>
        </p:spPr>
        <p:txBody>
          <a:bodyPr spcFirstLastPara="1" wrap="square" lIns="121900" tIns="121900" rIns="121900" bIns="121900" anchor="t" anchorCtr="0">
            <a:noAutofit/>
          </a:bodyPr>
          <a:lstStyle/>
          <a:p>
            <a:pPr marL="0" indent="0">
              <a:buNone/>
            </a:pPr>
            <a:r>
              <a:rPr lang="sk-SK">
                <a:solidFill>
                  <a:schemeClr val="dk1"/>
                </a:solidFill>
              </a:rPr>
              <a:t>McChesney je v tomto ohledu skeptický, má 3 argumenty:</a:t>
            </a:r>
            <a:endParaRPr>
              <a:solidFill>
                <a:schemeClr val="dk1"/>
              </a:solidFill>
            </a:endParaRPr>
          </a:p>
          <a:p>
            <a:pPr>
              <a:spcBef>
                <a:spcPts val="2133"/>
              </a:spcBef>
              <a:buAutoNum type="arabicPeriod"/>
            </a:pPr>
            <a:r>
              <a:rPr lang="sk-SK">
                <a:solidFill>
                  <a:schemeClr val="dk1"/>
                </a:solidFill>
              </a:rPr>
              <a:t>Filantropické organizace nemají dostatek financí na subvencování značné části žurnalistiky. </a:t>
            </a:r>
            <a:endParaRPr>
              <a:solidFill>
                <a:schemeClr val="dk1"/>
              </a:solidFill>
            </a:endParaRPr>
          </a:p>
          <a:p>
            <a:pPr>
              <a:buAutoNum type="arabicPeriod"/>
            </a:pPr>
            <a:r>
              <a:rPr lang="sk-SK">
                <a:solidFill>
                  <a:schemeClr val="dk1"/>
                </a:solidFill>
              </a:rPr>
              <a:t>Tyto organizace nejsou neutrální - často prosazují určité politiky atd. </a:t>
            </a:r>
            <a:endParaRPr>
              <a:solidFill>
                <a:schemeClr val="dk1"/>
              </a:solidFill>
            </a:endParaRPr>
          </a:p>
          <a:p>
            <a:pPr>
              <a:buAutoNum type="arabicPeriod"/>
            </a:pPr>
            <a:r>
              <a:rPr lang="sk-SK">
                <a:solidFill>
                  <a:schemeClr val="dk1"/>
                </a:solidFill>
              </a:rPr>
              <a:t>Jejich podpora není dlouhodobá. </a:t>
            </a:r>
            <a:endParaRPr>
              <a:solidFill>
                <a:schemeClr val="dk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3"/>
          <p:cNvSpPr txBox="1">
            <a:spLocks noGrp="1"/>
          </p:cNvSpPr>
          <p:nvPr>
            <p:ph type="title"/>
          </p:nvPr>
        </p:nvSpPr>
        <p:spPr>
          <a:xfrm>
            <a:off x="415600" y="593367"/>
            <a:ext cx="11360800" cy="763600"/>
          </a:xfrm>
          <a:prstGeom prst="rect">
            <a:avLst/>
          </a:prstGeom>
          <a:noFill/>
          <a:ln>
            <a:noFill/>
          </a:ln>
        </p:spPr>
        <p:txBody>
          <a:bodyPr spcFirstLastPara="1" wrap="square" lIns="121900" tIns="121900" rIns="121900" bIns="121900" anchor="t" anchorCtr="0">
            <a:noAutofit/>
          </a:bodyPr>
          <a:lstStyle/>
          <a:p>
            <a:r>
              <a:rPr lang="sk-SK"/>
              <a:t>Jaká je situace s neziskovými/subvencovanými médii v ČR?</a:t>
            </a:r>
            <a:endParaRPr/>
          </a:p>
        </p:txBody>
      </p:sp>
      <p:sp>
        <p:nvSpPr>
          <p:cNvPr id="124" name="Google Shape;124;p13"/>
          <p:cNvSpPr txBox="1">
            <a:spLocks noGrp="1"/>
          </p:cNvSpPr>
          <p:nvPr>
            <p:ph type="body" idx="1"/>
          </p:nvPr>
        </p:nvSpPr>
        <p:spPr>
          <a:xfrm>
            <a:off x="415600" y="1826344"/>
            <a:ext cx="11360800" cy="4555200"/>
          </a:xfrm>
          <a:prstGeom prst="rect">
            <a:avLst/>
          </a:prstGeom>
          <a:noFill/>
          <a:ln>
            <a:noFill/>
          </a:ln>
        </p:spPr>
        <p:txBody>
          <a:bodyPr spcFirstLastPara="1" wrap="square" lIns="121900" tIns="121900" rIns="121900" bIns="121900" anchor="t" anchorCtr="0">
            <a:noAutofit/>
          </a:bodyPr>
          <a:lstStyle/>
          <a:p>
            <a:r>
              <a:rPr lang="sk-SK">
                <a:solidFill>
                  <a:schemeClr val="dk1"/>
                </a:solidFill>
              </a:rPr>
              <a:t>Nezisková – komunitní – média, vysílatel je nezisková organizace (třetí pilíř mediálního systému):</a:t>
            </a:r>
            <a:endParaRPr/>
          </a:p>
          <a:p>
            <a:pPr marL="152396" indent="0">
              <a:buNone/>
            </a:pPr>
            <a:r>
              <a:rPr lang="sk-SK">
                <a:solidFill>
                  <a:schemeClr val="dk1"/>
                </a:solidFill>
              </a:rPr>
              <a:t>Rádio Proglas, TV Noe</a:t>
            </a:r>
            <a:endParaRPr>
              <a:solidFill>
                <a:schemeClr val="dk1"/>
              </a:solidFill>
            </a:endParaRPr>
          </a:p>
          <a:p>
            <a:r>
              <a:rPr lang="sk-SK">
                <a:solidFill>
                  <a:schemeClr val="dk1"/>
                </a:solidFill>
              </a:rPr>
              <a:t>Ministerstvo kultury poskytuje dotace:</a:t>
            </a:r>
            <a:endParaRPr/>
          </a:p>
          <a:p>
            <a:pPr marL="152396" indent="0">
              <a:buNone/>
            </a:pPr>
            <a:r>
              <a:rPr lang="sk-SK">
                <a:solidFill>
                  <a:schemeClr val="dk1"/>
                </a:solidFill>
              </a:rPr>
              <a:t>Kinematografie a média</a:t>
            </a:r>
            <a:endParaRPr sz="3333"/>
          </a:p>
          <a:p>
            <a:pPr marL="0" indent="0">
              <a:buNone/>
            </a:pPr>
            <a:r>
              <a:rPr lang="sk-SK" u="sng">
                <a:solidFill>
                  <a:schemeClr val="hlink"/>
                </a:solidFill>
                <a:hlinkClick r:id="rId3"/>
              </a:rPr>
              <a:t>https://www.mkcr.cz/ii-vyberove-dotacni-rizeni-v-oblasti-kinematografie-a-medii-470.html</a:t>
            </a:r>
            <a:endParaRPr sz="3333"/>
          </a:p>
          <a:p>
            <a:pPr marL="152396" indent="0">
              <a:buNone/>
            </a:pPr>
            <a:r>
              <a:rPr lang="sk-SK">
                <a:solidFill>
                  <a:schemeClr val="dk1"/>
                </a:solidFill>
              </a:rPr>
              <a:t>TV, rozhlas a tisk pro národnostní menšiny</a:t>
            </a:r>
            <a:endParaRPr sz="3467"/>
          </a:p>
          <a:p>
            <a:pPr marL="152396" indent="0">
              <a:buNone/>
            </a:pPr>
            <a:r>
              <a:rPr lang="sk-SK" sz="2533" u="sng">
                <a:solidFill>
                  <a:schemeClr val="hlink"/>
                </a:solidFill>
                <a:hlinkClick r:id="rId4"/>
              </a:rPr>
              <a:t>https://www.mkcr.cz/i-program-podpory-rozsirovani-a-prijimani-informaci-v-jazycich-narodnostnich-mensin-469.html</a:t>
            </a:r>
            <a:endParaRPr sz="3467"/>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Jaký je náš vztah k obrazovkám a k internetu?</a:t>
            </a:r>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en-GB" dirty="0"/>
              <a:t>Reviews.org is hosting a “24-Hour Digital Detox Challenge” amid surge in screen time due to the ongoing COVID-19 pandemic</a:t>
            </a:r>
            <a:endParaRPr dirty="0"/>
          </a:p>
          <a:p>
            <a:pPr marL="0" lvl="0" indent="0" algn="l" rtl="0">
              <a:lnSpc>
                <a:spcPct val="90000"/>
              </a:lnSpc>
              <a:spcBef>
                <a:spcPts val="1000"/>
              </a:spcBef>
              <a:spcAft>
                <a:spcPts val="0"/>
              </a:spcAft>
              <a:buClr>
                <a:schemeClr val="dk1"/>
              </a:buClr>
              <a:buSzPct val="100000"/>
              <a:buNone/>
            </a:pPr>
            <a:r>
              <a:rPr lang="en-GB" u="sng" dirty="0">
                <a:solidFill>
                  <a:schemeClr val="hlink"/>
                </a:solidFill>
                <a:hlinkClick r:id="rId3"/>
              </a:rPr>
              <a:t>https://people.com/human-interest/this-company-will-pay-you-2400-to-turn-off-your-screens-for-24-hours-heres-how-to-apply/</a:t>
            </a:r>
            <a:r>
              <a:rPr lang="en-GB" dirty="0"/>
              <a:t> </a:t>
            </a:r>
            <a:br>
              <a:rPr lang="en-GB" dirty="0"/>
            </a:br>
            <a:endParaRPr dirty="0"/>
          </a:p>
          <a:p>
            <a:pPr marL="228600" lvl="0" indent="-228600" algn="l" rtl="0">
              <a:lnSpc>
                <a:spcPct val="90000"/>
              </a:lnSpc>
              <a:spcBef>
                <a:spcPts val="1000"/>
              </a:spcBef>
              <a:spcAft>
                <a:spcPts val="0"/>
              </a:spcAft>
              <a:buClr>
                <a:schemeClr val="dk1"/>
              </a:buClr>
              <a:buSzPct val="100000"/>
              <a:buChar char="•"/>
            </a:pPr>
            <a:r>
              <a:rPr lang="en-GB" dirty="0"/>
              <a:t>Citigroup CEO ordains Zoom-free Fridays to ease 'relentless' pandemic workday</a:t>
            </a:r>
            <a:endParaRPr dirty="0"/>
          </a:p>
          <a:p>
            <a:pPr marL="0" lvl="0" indent="0" algn="l" rtl="0">
              <a:lnSpc>
                <a:spcPct val="90000"/>
              </a:lnSpc>
              <a:spcBef>
                <a:spcPts val="1000"/>
              </a:spcBef>
              <a:spcAft>
                <a:spcPts val="0"/>
              </a:spcAft>
              <a:buClr>
                <a:schemeClr val="dk1"/>
              </a:buClr>
              <a:buSzPct val="100000"/>
              <a:buNone/>
            </a:pPr>
            <a:r>
              <a:rPr lang="en-GB" u="sng" dirty="0">
                <a:solidFill>
                  <a:schemeClr val="hlink"/>
                </a:solidFill>
                <a:hlinkClick r:id="rId4"/>
              </a:rPr>
              <a:t>https://www.theguardian.com/business/2021/mar/23/citigroup-ceo-ordains-zoom-free-fridays-to-ease-relentless-pandemic-workday</a:t>
            </a:r>
            <a:r>
              <a:rPr lang="en-GB" dirty="0"/>
              <a:t> </a:t>
            </a:r>
            <a:endParaRPr dirty="0"/>
          </a:p>
          <a:p>
            <a:pPr marL="0" lvl="0" indent="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Char char="•"/>
            </a:pPr>
            <a:r>
              <a:rPr lang="en-GB" dirty="0"/>
              <a:t>Internet Minute – co </a:t>
            </a:r>
            <a:r>
              <a:rPr lang="en-GB" dirty="0" err="1"/>
              <a:t>děláme</a:t>
            </a:r>
            <a:r>
              <a:rPr lang="en-GB" dirty="0"/>
              <a:t> </a:t>
            </a:r>
            <a:r>
              <a:rPr lang="en-GB" dirty="0" err="1"/>
              <a:t>na</a:t>
            </a:r>
            <a:r>
              <a:rPr lang="en-GB" dirty="0"/>
              <a:t> </a:t>
            </a:r>
            <a:r>
              <a:rPr lang="en-GB" dirty="0" err="1"/>
              <a:t>internetu</a:t>
            </a:r>
            <a:r>
              <a:rPr lang="en-GB" dirty="0"/>
              <a:t>?</a:t>
            </a:r>
          </a:p>
          <a:p>
            <a:pPr marL="0" lvl="0" indent="0" algn="l" rtl="0">
              <a:lnSpc>
                <a:spcPct val="90000"/>
              </a:lnSpc>
              <a:spcBef>
                <a:spcPts val="1000"/>
              </a:spcBef>
              <a:spcAft>
                <a:spcPts val="0"/>
              </a:spcAft>
              <a:buClr>
                <a:schemeClr val="dk1"/>
              </a:buClr>
              <a:buSzPct val="100000"/>
              <a:buNone/>
            </a:pPr>
            <a:r>
              <a:rPr lang="en-GB" dirty="0">
                <a:hlinkClick r:id="rId5"/>
              </a:rPr>
              <a:t>https://localiq.com/blog/what-happens-in-an-internet-minute/</a:t>
            </a:r>
            <a:r>
              <a:rPr lang="en-GB" dirty="0"/>
              <a:t> </a:t>
            </a: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6"/>
          <p:cNvSpPr txBox="1">
            <a:spLocks noGrp="1"/>
          </p:cNvSpPr>
          <p:nvPr>
            <p:ph type="title"/>
          </p:nvPr>
        </p:nvSpPr>
        <p:spPr>
          <a:xfrm>
            <a:off x="415600" y="593367"/>
            <a:ext cx="11360800" cy="763600"/>
          </a:xfrm>
          <a:prstGeom prst="rect">
            <a:avLst/>
          </a:prstGeom>
          <a:noFill/>
          <a:ln>
            <a:noFill/>
          </a:ln>
        </p:spPr>
        <p:txBody>
          <a:bodyPr spcFirstLastPara="1" wrap="square" lIns="121900" tIns="121900" rIns="121900" bIns="121900" anchor="t" anchorCtr="0">
            <a:noAutofit/>
          </a:bodyPr>
          <a:lstStyle/>
          <a:p>
            <a:pPr>
              <a:lnSpc>
                <a:spcPct val="100000"/>
              </a:lnSpc>
              <a:buSzPts val="2800"/>
            </a:pPr>
            <a:r>
              <a:rPr lang="sk-SK"/>
              <a:t>Inovace, nové směry</a:t>
            </a:r>
            <a:endParaRPr/>
          </a:p>
        </p:txBody>
      </p:sp>
      <p:sp>
        <p:nvSpPr>
          <p:cNvPr id="142" name="Google Shape;142;p16"/>
          <p:cNvSpPr txBox="1">
            <a:spLocks noGrp="1"/>
          </p:cNvSpPr>
          <p:nvPr>
            <p:ph type="body" idx="1"/>
          </p:nvPr>
        </p:nvSpPr>
        <p:spPr>
          <a:xfrm>
            <a:off x="415600" y="1536633"/>
            <a:ext cx="11360800" cy="4555200"/>
          </a:xfrm>
          <a:prstGeom prst="rect">
            <a:avLst/>
          </a:prstGeom>
          <a:noFill/>
          <a:ln>
            <a:noFill/>
          </a:ln>
        </p:spPr>
        <p:txBody>
          <a:bodyPr spcFirstLastPara="1" wrap="square" lIns="121900" tIns="121900" rIns="121900" bIns="121900" anchor="t" anchorCtr="0">
            <a:normAutofit fontScale="92500" lnSpcReduction="10000"/>
          </a:bodyPr>
          <a:lstStyle/>
          <a:p>
            <a:pPr marL="609585" indent="-457189">
              <a:lnSpc>
                <a:spcPct val="115000"/>
              </a:lnSpc>
              <a:spcBef>
                <a:spcPts val="0"/>
              </a:spcBef>
              <a:buChar char="●"/>
            </a:pPr>
            <a:r>
              <a:rPr lang="sk-SK"/>
              <a:t>Příklady „občanské žurnalistiky“</a:t>
            </a:r>
            <a:endParaRPr/>
          </a:p>
          <a:p>
            <a:pPr marL="0" indent="0">
              <a:lnSpc>
                <a:spcPct val="115000"/>
              </a:lnSpc>
              <a:spcBef>
                <a:spcPts val="0"/>
              </a:spcBef>
              <a:buNone/>
            </a:pPr>
            <a:r>
              <a:rPr lang="sk-SK" u="sng">
                <a:solidFill>
                  <a:schemeClr val="hlink"/>
                </a:solidFill>
                <a:hlinkClick r:id="rId3"/>
              </a:rPr>
              <a:t>https://www.ushahidi.com/</a:t>
            </a:r>
            <a:endParaRPr/>
          </a:p>
          <a:p>
            <a:pPr marL="0" indent="0">
              <a:lnSpc>
                <a:spcPct val="115000"/>
              </a:lnSpc>
              <a:spcBef>
                <a:spcPts val="0"/>
              </a:spcBef>
              <a:buNone/>
            </a:pPr>
            <a:r>
              <a:rPr lang="sk-SK" u="sng">
                <a:solidFill>
                  <a:schemeClr val="hlink"/>
                </a:solidFill>
                <a:hlinkClick r:id="rId4"/>
              </a:rPr>
              <a:t>https://www.bellingcat.com/</a:t>
            </a:r>
            <a:endParaRPr/>
          </a:p>
          <a:p>
            <a:pPr marL="0" indent="0">
              <a:lnSpc>
                <a:spcPct val="115000"/>
              </a:lnSpc>
              <a:spcBef>
                <a:spcPts val="0"/>
              </a:spcBef>
              <a:buNone/>
            </a:pPr>
            <a:r>
              <a:rPr lang="sk-SK"/>
              <a:t>Rozhovor se zakladatelem bellingcat</a:t>
            </a:r>
            <a:endParaRPr/>
          </a:p>
          <a:p>
            <a:pPr marL="0" indent="0">
              <a:lnSpc>
                <a:spcPct val="115000"/>
              </a:lnSpc>
              <a:spcBef>
                <a:spcPts val="0"/>
              </a:spcBef>
              <a:buNone/>
            </a:pPr>
            <a:r>
              <a:rPr lang="sk-SK" u="sng">
                <a:solidFill>
                  <a:schemeClr val="hlink"/>
                </a:solidFill>
                <a:hlinkClick r:id="rId5"/>
              </a:rPr>
              <a:t>https://www.youtube.com/watch?v=JX3kuyc0zXo</a:t>
            </a:r>
            <a:endParaRPr/>
          </a:p>
          <a:p>
            <a:pPr marL="609585" indent="-457189">
              <a:lnSpc>
                <a:spcPct val="115000"/>
              </a:lnSpc>
              <a:spcBef>
                <a:spcPts val="0"/>
              </a:spcBef>
              <a:buChar char="●"/>
            </a:pPr>
            <a:r>
              <a:rPr lang="sk-SK"/>
              <a:t>Inovace v žurnalistice, tzv. „slow journalism“, solution journalism, entrepreneurial journalism atd. </a:t>
            </a:r>
            <a:endParaRPr/>
          </a:p>
          <a:p>
            <a:pPr marL="0" indent="0">
              <a:lnSpc>
                <a:spcPct val="115000"/>
              </a:lnSpc>
              <a:spcBef>
                <a:spcPts val="0"/>
              </a:spcBef>
              <a:buNone/>
            </a:pPr>
            <a:r>
              <a:rPr lang="sk-SK" u="sng">
                <a:solidFill>
                  <a:schemeClr val="hlink"/>
                </a:solidFill>
                <a:hlinkClick r:id="rId6"/>
              </a:rPr>
              <a:t>https://www.slow-journalism.com/</a:t>
            </a:r>
            <a:endParaRPr/>
          </a:p>
          <a:p>
            <a:pPr marL="0" indent="0">
              <a:lnSpc>
                <a:spcPct val="115000"/>
              </a:lnSpc>
              <a:spcBef>
                <a:spcPts val="0"/>
              </a:spcBef>
              <a:buNone/>
            </a:pPr>
            <a:r>
              <a:rPr lang="sk-SK"/>
              <a:t>TED talk se zakladatelem časopisu Delayed Gratification</a:t>
            </a:r>
            <a:endParaRPr/>
          </a:p>
          <a:p>
            <a:pPr marL="0" indent="0">
              <a:lnSpc>
                <a:spcPct val="115000"/>
              </a:lnSpc>
              <a:spcBef>
                <a:spcPts val="0"/>
              </a:spcBef>
              <a:buNone/>
            </a:pPr>
            <a:r>
              <a:rPr lang="sk-SK" u="sng">
                <a:solidFill>
                  <a:schemeClr val="hlink"/>
                </a:solidFill>
                <a:hlinkClick r:id="rId7"/>
              </a:rPr>
              <a:t>https://www.youtube.com/watch?v=UGtFXtnWME4</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7"/>
          <p:cNvSpPr txBox="1">
            <a:spLocks noGrp="1"/>
          </p:cNvSpPr>
          <p:nvPr>
            <p:ph type="title"/>
          </p:nvPr>
        </p:nvSpPr>
        <p:spPr>
          <a:xfrm>
            <a:off x="415600" y="593367"/>
            <a:ext cx="11360800" cy="763600"/>
          </a:xfrm>
          <a:prstGeom prst="rect">
            <a:avLst/>
          </a:prstGeom>
          <a:noFill/>
          <a:ln>
            <a:noFill/>
          </a:ln>
        </p:spPr>
        <p:txBody>
          <a:bodyPr spcFirstLastPara="1" wrap="square" lIns="121900" tIns="121900" rIns="121900" bIns="121900" anchor="t" anchorCtr="0">
            <a:noAutofit/>
          </a:bodyPr>
          <a:lstStyle/>
          <a:p>
            <a:pPr>
              <a:lnSpc>
                <a:spcPct val="100000"/>
              </a:lnSpc>
              <a:buSzPts val="2800"/>
            </a:pPr>
            <a:r>
              <a:rPr lang="sk-SK"/>
              <a:t>Doporučená četba – hlavní teze</a:t>
            </a:r>
            <a:endParaRPr/>
          </a:p>
        </p:txBody>
      </p:sp>
      <p:sp>
        <p:nvSpPr>
          <p:cNvPr id="148" name="Google Shape;148;p17"/>
          <p:cNvSpPr txBox="1">
            <a:spLocks noGrp="1"/>
          </p:cNvSpPr>
          <p:nvPr>
            <p:ph type="body" idx="1"/>
          </p:nvPr>
        </p:nvSpPr>
        <p:spPr>
          <a:xfrm>
            <a:off x="415600" y="1536633"/>
            <a:ext cx="11360800" cy="4555200"/>
          </a:xfrm>
          <a:prstGeom prst="rect">
            <a:avLst/>
          </a:prstGeom>
          <a:noFill/>
          <a:ln>
            <a:noFill/>
          </a:ln>
        </p:spPr>
        <p:txBody>
          <a:bodyPr spcFirstLastPara="1" wrap="square" lIns="121900" tIns="121900" rIns="121900" bIns="121900" anchor="t" anchorCtr="0">
            <a:normAutofit lnSpcReduction="10000"/>
          </a:bodyPr>
          <a:lstStyle/>
          <a:p>
            <a:pPr marL="152396" indent="0">
              <a:lnSpc>
                <a:spcPct val="115000"/>
              </a:lnSpc>
              <a:spcBef>
                <a:spcPts val="0"/>
              </a:spcBef>
              <a:buNone/>
            </a:pPr>
            <a:r>
              <a:rPr lang="sk-SK">
                <a:solidFill>
                  <a:schemeClr val="dk1"/>
                </a:solidFill>
              </a:rPr>
              <a:t>Hamilton, J. And Morgan, F. (2018) “Poor Information: How Economics Affects the Information Lives of Low-Income Individuals”</a:t>
            </a:r>
            <a:endParaRPr>
              <a:solidFill>
                <a:schemeClr val="dk1"/>
              </a:solidFill>
            </a:endParaRPr>
          </a:p>
          <a:p>
            <a:pPr marL="152396" indent="0">
              <a:lnSpc>
                <a:spcPct val="115000"/>
              </a:lnSpc>
              <a:spcBef>
                <a:spcPts val="0"/>
              </a:spcBef>
              <a:buNone/>
            </a:pPr>
            <a:r>
              <a:rPr lang="sk-SK">
                <a:solidFill>
                  <a:schemeClr val="dk1"/>
                </a:solidFill>
              </a:rPr>
              <a:t>V USA nízký finanční příjem znamená informační chudobu: Poor individuals</a:t>
            </a:r>
            <a:endParaRPr/>
          </a:p>
          <a:p>
            <a:pPr marL="152396" indent="0">
              <a:lnSpc>
                <a:spcPct val="115000"/>
              </a:lnSpc>
              <a:spcBef>
                <a:spcPts val="0"/>
              </a:spcBef>
              <a:buNone/>
            </a:pPr>
            <a:r>
              <a:rPr lang="sk-SK">
                <a:solidFill>
                  <a:schemeClr val="dk1"/>
                </a:solidFill>
              </a:rPr>
              <a:t>have less access to digital technology such as broadband service, fewer years of formal education, and lower rates of literacy and numeracy. While debate about the digital divide highlights differences across income classes in the use of devices, less scholarly or policy attention focuses on the content gaps experienced in low-income communities. Obsahy cílené na skupiny s nízkým příjmem jsou méně kvalitní a jejich kvantita je taky nižší. </a:t>
            </a:r>
            <a:endParaRPr>
              <a:solidFill>
                <a:schemeClr val="dk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8"/>
          <p:cNvSpPr txBox="1">
            <a:spLocks noGrp="1"/>
          </p:cNvSpPr>
          <p:nvPr>
            <p:ph type="body" idx="4294967295"/>
          </p:nvPr>
        </p:nvSpPr>
        <p:spPr>
          <a:xfrm>
            <a:off x="414867" y="941276"/>
            <a:ext cx="11362267" cy="4555067"/>
          </a:xfrm>
          <a:prstGeom prst="rect">
            <a:avLst/>
          </a:prstGeom>
          <a:noFill/>
          <a:ln>
            <a:noFill/>
          </a:ln>
        </p:spPr>
        <p:txBody>
          <a:bodyPr spcFirstLastPara="1" wrap="square" lIns="121900" tIns="121900" rIns="121900" bIns="121900" anchor="t" anchorCtr="0">
            <a:noAutofit/>
          </a:bodyPr>
          <a:lstStyle/>
          <a:p>
            <a:pPr marL="152396" indent="0">
              <a:lnSpc>
                <a:spcPct val="115000"/>
              </a:lnSpc>
              <a:spcBef>
                <a:spcPts val="0"/>
              </a:spcBef>
              <a:buSzPts val="1800"/>
              <a:buNone/>
            </a:pPr>
            <a:r>
              <a:rPr lang="sk-SK">
                <a:solidFill>
                  <a:schemeClr val="dk1"/>
                </a:solidFill>
              </a:rPr>
              <a:t>Metykova, M. and Císařová, L. W. (2020) 'Closed doors, empty desks: The declining material conditions of the Czech local print newsroom.‘ </a:t>
            </a:r>
            <a:endParaRPr>
              <a:solidFill>
                <a:schemeClr val="dk1"/>
              </a:solidFill>
            </a:endParaRPr>
          </a:p>
          <a:p>
            <a:pPr marL="152396" indent="0">
              <a:lnSpc>
                <a:spcPct val="115000"/>
              </a:lnSpc>
              <a:spcBef>
                <a:spcPts val="0"/>
              </a:spcBef>
              <a:buSzPts val="1800"/>
              <a:buNone/>
            </a:pPr>
            <a:r>
              <a:rPr lang="sk-SK">
                <a:solidFill>
                  <a:schemeClr val="dk1"/>
                </a:solidFill>
              </a:rPr>
              <a:t>Finanční tlaky mají za následek horší materiální podmínky v redakcích regionálních deníků. Tyto materální podmínky pak negativně ovlivňují profesní autonomii novinářů a novinářek.  </a:t>
            </a:r>
            <a:endParaRPr>
              <a:solidFill>
                <a:schemeClr val="dk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9"/>
          <p:cNvSpPr txBox="1">
            <a:spLocks noGrp="1"/>
          </p:cNvSpPr>
          <p:nvPr>
            <p:ph type="body" idx="4294967295"/>
          </p:nvPr>
        </p:nvSpPr>
        <p:spPr>
          <a:xfrm>
            <a:off x="414866" y="507113"/>
            <a:ext cx="11362267" cy="4555067"/>
          </a:xfrm>
          <a:prstGeom prst="rect">
            <a:avLst/>
          </a:prstGeom>
          <a:noFill/>
          <a:ln>
            <a:noFill/>
          </a:ln>
        </p:spPr>
        <p:txBody>
          <a:bodyPr spcFirstLastPara="1" wrap="square" lIns="121900" tIns="121900" rIns="121900" bIns="121900" anchor="t" anchorCtr="0">
            <a:noAutofit/>
          </a:bodyPr>
          <a:lstStyle/>
          <a:p>
            <a:pPr marL="152396" indent="0">
              <a:lnSpc>
                <a:spcPct val="115000"/>
              </a:lnSpc>
              <a:spcBef>
                <a:spcPts val="0"/>
              </a:spcBef>
              <a:buSzPts val="1800"/>
              <a:buNone/>
            </a:pPr>
            <a:r>
              <a:rPr lang="sk-SK" dirty="0">
                <a:solidFill>
                  <a:schemeClr val="dk1"/>
                </a:solidFill>
              </a:rPr>
              <a:t>Benson, R. (2018) “Can foundations solve the journalism crisis?”</a:t>
            </a:r>
            <a:endParaRPr dirty="0">
              <a:solidFill>
                <a:schemeClr val="dk1"/>
              </a:solidFill>
            </a:endParaRPr>
          </a:p>
          <a:p>
            <a:pPr marL="152396" indent="0">
              <a:lnSpc>
                <a:spcPct val="115000"/>
              </a:lnSpc>
              <a:spcBef>
                <a:spcPts val="0"/>
              </a:spcBef>
              <a:buSzPts val="1800"/>
              <a:buNone/>
            </a:pPr>
            <a:r>
              <a:rPr lang="sk-SK" dirty="0">
                <a:solidFill>
                  <a:schemeClr val="dk1"/>
                </a:solidFill>
              </a:rPr>
              <a:t>Argumentuje podobně jako McChesney: Foundations are shown to place</a:t>
            </a:r>
            <a:endParaRPr dirty="0"/>
          </a:p>
          <a:p>
            <a:pPr marL="152396" indent="0">
              <a:lnSpc>
                <a:spcPct val="115000"/>
              </a:lnSpc>
              <a:spcBef>
                <a:spcPts val="0"/>
              </a:spcBef>
              <a:buSzPts val="1800"/>
              <a:buNone/>
            </a:pPr>
            <a:r>
              <a:rPr lang="sk-SK" dirty="0">
                <a:solidFill>
                  <a:schemeClr val="dk1"/>
                </a:solidFill>
              </a:rPr>
              <a:t>many nonprofits in a Catch-22 because of competing demands to achieve both economic “sustainability” and civic “impact,” ultimately creating pressures to reproduce dominant commercial media news practices or orient news primarily for small, elite audiences. Further, media organizations dependent on foundation project-based funding risk being captured by foundation agendas and thus less able to investigate the issues they deem most important. Reforms encouraging more long-term, no-strings-attached funding by foundations, along with development of small donor and public funding, could help nonprofits overcome their current limitations.</a:t>
            </a:r>
            <a:endParaRPr dirty="0">
              <a:solidFill>
                <a:schemeClr val="dk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57DA2C-71C0-45BA-ED3B-D177CB1F3358}"/>
              </a:ext>
            </a:extLst>
          </p:cNvPr>
          <p:cNvSpPr>
            <a:spLocks noGrp="1"/>
          </p:cNvSpPr>
          <p:nvPr>
            <p:ph type="body" idx="4294967295"/>
          </p:nvPr>
        </p:nvSpPr>
        <p:spPr>
          <a:xfrm>
            <a:off x="576943" y="239486"/>
            <a:ext cx="11364686" cy="6226627"/>
          </a:xfrm>
        </p:spPr>
        <p:txBody>
          <a:bodyPr>
            <a:normAutofit fontScale="85000" lnSpcReduction="10000"/>
          </a:bodyPr>
          <a:lstStyle/>
          <a:p>
            <a:pPr marL="0" indent="0" algn="l">
              <a:lnSpc>
                <a:spcPct val="160000"/>
              </a:lnSpc>
              <a:spcBef>
                <a:spcPts val="0"/>
              </a:spcBef>
              <a:buNone/>
            </a:pPr>
            <a:r>
              <a:rPr lang="en-GB" sz="2000" b="1" dirty="0" err="1">
                <a:solidFill>
                  <a:schemeClr val="tx1"/>
                </a:solidFill>
                <a:latin typeface="+mj-lt"/>
              </a:rPr>
              <a:t>Jinrong</a:t>
            </a:r>
            <a:r>
              <a:rPr lang="en-GB" sz="2000" b="1" dirty="0">
                <a:solidFill>
                  <a:schemeClr val="tx1"/>
                </a:solidFill>
                <a:latin typeface="+mj-lt"/>
              </a:rPr>
              <a:t> Tong: </a:t>
            </a:r>
            <a:r>
              <a:rPr lang="en-GB" sz="2000" b="1" i="0" u="none" strike="noStrike" baseline="0" dirty="0">
                <a:solidFill>
                  <a:schemeClr val="tx1"/>
                </a:solidFill>
                <a:latin typeface="+mj-lt"/>
              </a:rPr>
              <a:t>The Taming of Critical Journalism in China: A combination of political, economic and technological forces</a:t>
            </a:r>
          </a:p>
          <a:p>
            <a:pPr marL="0" indent="0" algn="l">
              <a:lnSpc>
                <a:spcPct val="160000"/>
              </a:lnSpc>
              <a:spcBef>
                <a:spcPts val="0"/>
              </a:spcBef>
              <a:buNone/>
            </a:pPr>
            <a:endParaRPr lang="en-GB" sz="2000" dirty="0">
              <a:solidFill>
                <a:schemeClr val="tx1"/>
              </a:solidFill>
              <a:latin typeface="+mj-lt"/>
            </a:endParaRPr>
          </a:p>
          <a:p>
            <a:pPr marL="0" indent="0" algn="l">
              <a:lnSpc>
                <a:spcPct val="160000"/>
              </a:lnSpc>
              <a:spcBef>
                <a:spcPts val="0"/>
              </a:spcBef>
              <a:buNone/>
            </a:pPr>
            <a:r>
              <a:rPr lang="en-GB" sz="2000" b="1" i="0" u="none" strike="noStrike" baseline="0" dirty="0">
                <a:solidFill>
                  <a:schemeClr val="tx1"/>
                </a:solidFill>
                <a:latin typeface="+mj-lt"/>
              </a:rPr>
              <a:t>Conclusion</a:t>
            </a:r>
          </a:p>
          <a:p>
            <a:pPr marL="0" indent="0" algn="l">
              <a:lnSpc>
                <a:spcPct val="160000"/>
              </a:lnSpc>
              <a:spcBef>
                <a:spcPts val="0"/>
              </a:spcBef>
              <a:buNone/>
            </a:pPr>
            <a:r>
              <a:rPr lang="en-GB" sz="2000" b="0" i="0" u="none" strike="noStrike" baseline="0" dirty="0">
                <a:solidFill>
                  <a:schemeClr val="tx1"/>
                </a:solidFill>
                <a:latin typeface="+mj-lt"/>
              </a:rPr>
              <a:t>The analysis in this article offers an example of where the market, the state and digital communication technologies have a combining effect on journalism. The case of China discussed here has demonstrated that the market and digital communication technologies have turned out to be a powerful constraining force. Alongside strong political control, commercial and technological forces have transformed the whole environment into one that is unsuitable for the development and sustainability of critical journalism. In the external environment where critical journalism is practised, when political control remains the same or even becomes worse, what greatly matters is the power of the market and digital communication technologies. During the Jiang and Hu eras, the market acted as an opposing force against media control in most cases, although it could limit media autonomy too. Likewise, at that communication technologies in general—and in particular the capitalisation of digital communication— in Chinese society. The commercial and technological factors exacerbate the vulnerability of critical journalism in the face of media control.</a:t>
            </a:r>
            <a:endParaRPr lang="en-GB" sz="2000" dirty="0">
              <a:solidFill>
                <a:schemeClr val="tx1"/>
              </a:solidFill>
              <a:latin typeface="+mj-lt"/>
            </a:endParaRPr>
          </a:p>
        </p:txBody>
      </p:sp>
    </p:spTree>
    <p:extLst>
      <p:ext uri="{BB962C8B-B14F-4D97-AF65-F5344CB8AC3E}">
        <p14:creationId xmlns:p14="http://schemas.microsoft.com/office/powerpoint/2010/main" val="65355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Úkol v menších skupinách</a:t>
            </a:r>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dirty="0"/>
          </a:p>
          <a:p>
            <a:pPr marL="228600" lvl="0" indent="-228600" algn="l" rtl="0">
              <a:lnSpc>
                <a:spcPct val="90000"/>
              </a:lnSpc>
              <a:spcBef>
                <a:spcPts val="1000"/>
              </a:spcBef>
              <a:spcAft>
                <a:spcPts val="0"/>
              </a:spcAft>
              <a:buClr>
                <a:schemeClr val="dk1"/>
              </a:buClr>
              <a:buSzPts val="2800"/>
              <a:buChar char="•"/>
            </a:pPr>
            <a:r>
              <a:rPr lang="en-GB" dirty="0" err="1"/>
              <a:t>Kolik</a:t>
            </a:r>
            <a:r>
              <a:rPr lang="en-GB" dirty="0"/>
              <a:t> je v ČR </a:t>
            </a:r>
            <a:r>
              <a:rPr lang="en-GB" dirty="0" err="1"/>
              <a:t>uživatelů</a:t>
            </a:r>
            <a:r>
              <a:rPr lang="en-GB" dirty="0"/>
              <a:t> </a:t>
            </a:r>
            <a:r>
              <a:rPr lang="en-GB" dirty="0" err="1"/>
              <a:t>internetu</a:t>
            </a:r>
            <a:r>
              <a:rPr lang="en-GB" dirty="0"/>
              <a:t>? </a:t>
            </a:r>
            <a:r>
              <a:rPr lang="en-GB" dirty="0" err="1"/>
              <a:t>Které</a:t>
            </a:r>
            <a:r>
              <a:rPr lang="en-GB" dirty="0"/>
              <a:t> </a:t>
            </a:r>
            <a:r>
              <a:rPr lang="en-GB" dirty="0" err="1"/>
              <a:t>internetové</a:t>
            </a:r>
            <a:r>
              <a:rPr lang="en-GB" dirty="0"/>
              <a:t> </a:t>
            </a:r>
            <a:r>
              <a:rPr lang="en-GB" dirty="0" err="1"/>
              <a:t>portály</a:t>
            </a:r>
            <a:r>
              <a:rPr lang="en-GB" dirty="0"/>
              <a:t> </a:t>
            </a:r>
            <a:r>
              <a:rPr lang="en-GB" dirty="0" err="1"/>
              <a:t>jsou</a:t>
            </a:r>
            <a:r>
              <a:rPr lang="en-GB" dirty="0"/>
              <a:t> </a:t>
            </a:r>
            <a:r>
              <a:rPr lang="en-GB" dirty="0" err="1"/>
              <a:t>nejpopulárnější</a:t>
            </a:r>
            <a:r>
              <a:rPr lang="en-GB" dirty="0"/>
              <a:t> pro </a:t>
            </a:r>
            <a:r>
              <a:rPr lang="en-GB" dirty="0" err="1"/>
              <a:t>hledání</a:t>
            </a:r>
            <a:r>
              <a:rPr lang="en-GB" dirty="0"/>
              <a:t> </a:t>
            </a:r>
            <a:r>
              <a:rPr lang="en-GB" dirty="0" err="1"/>
              <a:t>informací</a:t>
            </a:r>
            <a:r>
              <a:rPr lang="en-GB" dirty="0"/>
              <a:t>, </a:t>
            </a:r>
            <a:r>
              <a:rPr lang="en-GB" dirty="0" err="1"/>
              <a:t>zpravodajství</a:t>
            </a:r>
            <a:r>
              <a:rPr lang="en-GB" dirty="0"/>
              <a:t>, online </a:t>
            </a:r>
            <a:r>
              <a:rPr lang="en-GB" dirty="0" err="1"/>
              <a:t>nákupy</a:t>
            </a:r>
            <a:r>
              <a:rPr lang="en-GB" dirty="0"/>
              <a:t>, </a:t>
            </a:r>
            <a:r>
              <a:rPr lang="en-GB" dirty="0" err="1"/>
              <a:t>finanční</a:t>
            </a:r>
            <a:r>
              <a:rPr lang="en-GB" dirty="0"/>
              <a:t> </a:t>
            </a:r>
            <a:r>
              <a:rPr lang="en-GB" dirty="0" err="1"/>
              <a:t>služby</a:t>
            </a:r>
            <a:r>
              <a:rPr lang="en-GB" dirty="0"/>
              <a:t> </a:t>
            </a:r>
            <a:r>
              <a:rPr lang="en-GB" dirty="0" err="1"/>
              <a:t>apod</a:t>
            </a:r>
            <a:r>
              <a:rPr lang="en-GB" dirty="0"/>
              <a:t>. </a:t>
            </a:r>
            <a:endParaRPr dirty="0"/>
          </a:p>
          <a:p>
            <a:pPr marL="228600" lvl="0" indent="-228600" algn="l" rtl="0">
              <a:lnSpc>
                <a:spcPct val="90000"/>
              </a:lnSpc>
              <a:spcBef>
                <a:spcPts val="1000"/>
              </a:spcBef>
              <a:spcAft>
                <a:spcPts val="0"/>
              </a:spcAft>
              <a:buClr>
                <a:schemeClr val="dk1"/>
              </a:buClr>
              <a:buSzPts val="2800"/>
              <a:buChar char="•"/>
            </a:pPr>
            <a:r>
              <a:rPr lang="en-GB" dirty="0" err="1"/>
              <a:t>Sociální</a:t>
            </a:r>
            <a:r>
              <a:rPr lang="en-GB" dirty="0"/>
              <a:t> </a:t>
            </a:r>
            <a:r>
              <a:rPr lang="en-GB" dirty="0" err="1"/>
              <a:t>sítě</a:t>
            </a:r>
            <a:r>
              <a:rPr lang="en-GB" dirty="0"/>
              <a:t> – </a:t>
            </a:r>
            <a:r>
              <a:rPr lang="en-GB" dirty="0" err="1"/>
              <a:t>kolik</a:t>
            </a:r>
            <a:r>
              <a:rPr lang="en-GB" dirty="0"/>
              <a:t> je </a:t>
            </a:r>
            <a:r>
              <a:rPr lang="en-GB" dirty="0" err="1"/>
              <a:t>uživatelů</a:t>
            </a:r>
            <a:r>
              <a:rPr lang="en-GB" dirty="0"/>
              <a:t>, </a:t>
            </a:r>
            <a:r>
              <a:rPr lang="en-GB" dirty="0" err="1"/>
              <a:t>které</a:t>
            </a:r>
            <a:r>
              <a:rPr lang="en-GB" dirty="0"/>
              <a:t> </a:t>
            </a:r>
            <a:r>
              <a:rPr lang="en-GB" dirty="0" err="1"/>
              <a:t>jsou</a:t>
            </a:r>
            <a:r>
              <a:rPr lang="en-GB" dirty="0"/>
              <a:t> </a:t>
            </a:r>
            <a:r>
              <a:rPr lang="en-GB" dirty="0" err="1"/>
              <a:t>nejoblíbenější</a:t>
            </a:r>
            <a:r>
              <a:rPr lang="en-GB" dirty="0"/>
              <a:t> </a:t>
            </a:r>
            <a:r>
              <a:rPr lang="en-GB" dirty="0" err="1"/>
              <a:t>apod</a:t>
            </a:r>
            <a:r>
              <a:rPr lang="en-GB" dirty="0"/>
              <a:t>. ?</a:t>
            </a:r>
            <a:endParaRPr dirty="0"/>
          </a:p>
          <a:p>
            <a:pPr marL="228600" lvl="0" indent="-228600" algn="l" rtl="0">
              <a:lnSpc>
                <a:spcPct val="90000"/>
              </a:lnSpc>
              <a:spcBef>
                <a:spcPts val="1000"/>
              </a:spcBef>
              <a:spcAft>
                <a:spcPts val="0"/>
              </a:spcAft>
              <a:buClr>
                <a:schemeClr val="dk1"/>
              </a:buClr>
              <a:buSzPts val="2800"/>
              <a:buChar char="•"/>
            </a:pPr>
            <a:r>
              <a:rPr lang="en-GB" dirty="0" err="1"/>
              <a:t>Streamovací</a:t>
            </a:r>
            <a:r>
              <a:rPr lang="en-GB" dirty="0"/>
              <a:t> </a:t>
            </a:r>
            <a:r>
              <a:rPr lang="en-GB" dirty="0" err="1"/>
              <a:t>služby</a:t>
            </a:r>
            <a:r>
              <a:rPr lang="en-GB" dirty="0"/>
              <a:t> – co je k </a:t>
            </a:r>
            <a:r>
              <a:rPr lang="en-GB" dirty="0" err="1"/>
              <a:t>dispozici</a:t>
            </a:r>
            <a:r>
              <a:rPr lang="en-GB" dirty="0"/>
              <a:t> v ČR? Netflix, Disney+, Spotify </a:t>
            </a:r>
            <a:r>
              <a:rPr lang="en-GB" dirty="0" err="1"/>
              <a:t>atd</a:t>
            </a:r>
            <a:r>
              <a:rPr lang="en-GB" dirty="0"/>
              <a:t>. </a:t>
            </a:r>
            <a:r>
              <a:rPr lang="en-GB" dirty="0" err="1"/>
              <a:t>Kolik</a:t>
            </a:r>
            <a:r>
              <a:rPr lang="en-GB" dirty="0"/>
              <a:t> </a:t>
            </a:r>
            <a:r>
              <a:rPr lang="en-GB" dirty="0" err="1"/>
              <a:t>mají</a:t>
            </a:r>
            <a:r>
              <a:rPr lang="en-GB" dirty="0"/>
              <a:t> </a:t>
            </a:r>
            <a:r>
              <a:rPr lang="en-GB" dirty="0" err="1"/>
              <a:t>předplatitelů</a:t>
            </a:r>
            <a:r>
              <a:rPr lang="en-GB" dirty="0"/>
              <a:t>?  </a:t>
            </a:r>
            <a:r>
              <a:rPr lang="en-GB" dirty="0" err="1"/>
              <a:t>Jaké</a:t>
            </a:r>
            <a:r>
              <a:rPr lang="en-GB" dirty="0"/>
              <a:t> </a:t>
            </a:r>
            <a:r>
              <a:rPr lang="en-GB" dirty="0" err="1"/>
              <a:t>jsou</a:t>
            </a:r>
            <a:r>
              <a:rPr lang="en-GB" dirty="0"/>
              <a:t> </a:t>
            </a:r>
            <a:r>
              <a:rPr lang="en-GB" dirty="0" err="1"/>
              <a:t>ceny</a:t>
            </a:r>
            <a:r>
              <a:rPr lang="en-GB" dirty="0"/>
              <a:t>?</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Povinná četba</a:t>
            </a:r>
            <a:endParaRPr/>
          </a:p>
        </p:txBody>
      </p:sp>
      <p:sp>
        <p:nvSpPr>
          <p:cNvPr id="109" name="Google Shape;109;p5"/>
          <p:cNvSpPr txBox="1">
            <a:spLocks noGrp="1"/>
          </p:cNvSpPr>
          <p:nvPr>
            <p:ph type="body" idx="1"/>
          </p:nvPr>
        </p:nvSpPr>
        <p:spPr>
          <a:xfrm>
            <a:off x="838200" y="1393371"/>
            <a:ext cx="10515600" cy="5508171"/>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lnSpc>
                <a:spcPct val="90000"/>
              </a:lnSpc>
              <a:spcBef>
                <a:spcPts val="0"/>
              </a:spcBef>
              <a:spcAft>
                <a:spcPts val="0"/>
              </a:spcAft>
              <a:buClr>
                <a:schemeClr val="dk1"/>
              </a:buClr>
              <a:buSzPct val="100000"/>
              <a:buNone/>
            </a:pPr>
            <a:r>
              <a:rPr lang="en-GB" sz="3200" dirty="0">
                <a:latin typeface="+mn-lt"/>
              </a:rPr>
              <a:t>The Political Economy of the Internet: Social Networking Sites and a Reply to Fuchs</a:t>
            </a:r>
            <a:endParaRPr sz="3200" dirty="0">
              <a:latin typeface="+mn-lt"/>
            </a:endParaRPr>
          </a:p>
          <a:p>
            <a:pPr marL="228600" lvl="0" indent="-228600" algn="l" rtl="0">
              <a:lnSpc>
                <a:spcPct val="90000"/>
              </a:lnSpc>
              <a:spcBef>
                <a:spcPts val="1000"/>
              </a:spcBef>
              <a:spcAft>
                <a:spcPts val="0"/>
              </a:spcAft>
              <a:buClr>
                <a:schemeClr val="dk1"/>
              </a:buClr>
              <a:buSzPct val="100000"/>
              <a:buFont typeface="Calibri"/>
              <a:buChar char="-"/>
            </a:pPr>
            <a:r>
              <a:rPr lang="en-GB" sz="3200" dirty="0" err="1">
                <a:latin typeface="+mn-lt"/>
              </a:rPr>
              <a:t>historie</a:t>
            </a:r>
            <a:r>
              <a:rPr lang="en-GB" sz="3200" dirty="0">
                <a:latin typeface="+mn-lt"/>
              </a:rPr>
              <a:t> </a:t>
            </a:r>
            <a:r>
              <a:rPr lang="en-GB" sz="3200" dirty="0" err="1">
                <a:latin typeface="+mn-lt"/>
              </a:rPr>
              <a:t>internetu</a:t>
            </a:r>
            <a:r>
              <a:rPr lang="en-GB" sz="3200" dirty="0">
                <a:latin typeface="+mn-lt"/>
              </a:rPr>
              <a:t>- od </a:t>
            </a:r>
            <a:r>
              <a:rPr lang="en-GB" sz="3200" dirty="0" err="1">
                <a:latin typeface="+mn-lt"/>
              </a:rPr>
              <a:t>veřejného</a:t>
            </a:r>
            <a:r>
              <a:rPr lang="en-GB" sz="3200" dirty="0">
                <a:latin typeface="+mn-lt"/>
              </a:rPr>
              <a:t> </a:t>
            </a:r>
            <a:r>
              <a:rPr lang="en-GB" sz="3200" dirty="0" err="1">
                <a:latin typeface="+mn-lt"/>
              </a:rPr>
              <a:t>vlastnictví</a:t>
            </a:r>
            <a:r>
              <a:rPr lang="en-GB" sz="3200" dirty="0">
                <a:latin typeface="+mn-lt"/>
              </a:rPr>
              <a:t> k </a:t>
            </a:r>
            <a:r>
              <a:rPr lang="en-GB" sz="3200" dirty="0" err="1">
                <a:latin typeface="+mn-lt"/>
              </a:rPr>
              <a:t>privátnímu</a:t>
            </a:r>
            <a:r>
              <a:rPr lang="en-GB" sz="3200" dirty="0">
                <a:latin typeface="+mn-lt"/>
              </a:rPr>
              <a:t>:</a:t>
            </a:r>
            <a:endParaRPr sz="3200" dirty="0">
              <a:latin typeface="+mn-lt"/>
            </a:endParaRPr>
          </a:p>
          <a:p>
            <a:pPr marL="0" lvl="0" indent="0" algn="l" rtl="0">
              <a:lnSpc>
                <a:spcPct val="90000"/>
              </a:lnSpc>
              <a:spcBef>
                <a:spcPts val="1000"/>
              </a:spcBef>
              <a:spcAft>
                <a:spcPts val="0"/>
              </a:spcAft>
              <a:buClr>
                <a:schemeClr val="dk1"/>
              </a:buClr>
              <a:buSzPct val="100000"/>
              <a:buNone/>
            </a:pPr>
            <a:r>
              <a:rPr lang="en-GB" sz="3200" dirty="0">
                <a:latin typeface="+mn-lt"/>
              </a:rPr>
              <a:t>By the late-1970s, other entities entered the field when the public agency that controlled and exploited the network, the National Science Foundation (NSF), granted these same capacities to the private sector. In 1979, the first information service, known as </a:t>
            </a:r>
            <a:r>
              <a:rPr lang="en-GB" sz="3200" dirty="0" err="1">
                <a:latin typeface="+mn-lt"/>
              </a:rPr>
              <a:t>Compuserve</a:t>
            </a:r>
            <a:r>
              <a:rPr lang="en-GB" sz="3200" dirty="0">
                <a:latin typeface="+mn-lt"/>
              </a:rPr>
              <a:t>, was created. In 1985, the Domain Name System (DNS) ranked machine connections over the network. At the same time, the Bulletin Board System (BBS) started to be used as one of the first communications services through the network. It was developed by America Online, which became the world’s first major Internet service provider (ISP) in the 1990s. The NSF made good use of these first backbones for the system it created. Besides these technical advances, people looked to create the necessary hardware to access the Internet. In 1989, Tim Berners-Lee and Robert </a:t>
            </a:r>
            <a:r>
              <a:rPr lang="en-GB" sz="3200" dirty="0" err="1">
                <a:latin typeface="+mn-lt"/>
              </a:rPr>
              <a:t>Caillau</a:t>
            </a:r>
            <a:r>
              <a:rPr lang="en-GB" sz="3200" dirty="0">
                <a:latin typeface="+mn-lt"/>
              </a:rPr>
              <a:t>, both scientists from the Organisation </a:t>
            </a:r>
            <a:r>
              <a:rPr lang="en-GB" sz="3200" dirty="0" err="1">
                <a:latin typeface="+mn-lt"/>
              </a:rPr>
              <a:t>Européenne</a:t>
            </a:r>
            <a:r>
              <a:rPr lang="en-GB" sz="3200" dirty="0">
                <a:latin typeface="+mn-lt"/>
              </a:rPr>
              <a:t> pour la Recherche </a:t>
            </a:r>
            <a:r>
              <a:rPr lang="en-GB" sz="3200" dirty="0" err="1">
                <a:latin typeface="+mn-lt"/>
              </a:rPr>
              <a:t>Nucléaire</a:t>
            </a:r>
            <a:r>
              <a:rPr lang="en-GB" sz="3200" dirty="0">
                <a:latin typeface="+mn-lt"/>
              </a:rPr>
              <a:t> (CERN), developed the web and released it in 1991 as the World Wide Web (WWW). The WWW involved a new language pattern that allowed multidirectional hypertext and required an Internet browser. The year 1995 marked a disruption between these two models of organizing the Internet. The NSF solely managed the network infrastructure, while private companies, such as Prodigy, AOL, </a:t>
            </a:r>
            <a:r>
              <a:rPr lang="en-GB" sz="3200" dirty="0" err="1">
                <a:latin typeface="+mn-lt"/>
              </a:rPr>
              <a:t>Compuserve</a:t>
            </a:r>
            <a:r>
              <a:rPr lang="en-GB" sz="3200" dirty="0">
                <a:latin typeface="+mn-lt"/>
              </a:rPr>
              <a:t>, and </a:t>
            </a:r>
            <a:r>
              <a:rPr lang="en-GB" sz="3200" dirty="0" err="1">
                <a:latin typeface="+mn-lt"/>
              </a:rPr>
              <a:t>Teletel</a:t>
            </a:r>
            <a:r>
              <a:rPr lang="en-GB" sz="3200" dirty="0">
                <a:latin typeface="+mn-lt"/>
              </a:rPr>
              <a:t> (France), became the first major ISPs (</a:t>
            </a:r>
            <a:r>
              <a:rPr lang="en-GB" sz="3200" dirty="0" err="1">
                <a:latin typeface="+mn-lt"/>
              </a:rPr>
              <a:t>Bolaño</a:t>
            </a:r>
            <a:r>
              <a:rPr lang="en-GB" sz="3200" dirty="0">
                <a:latin typeface="+mn-lt"/>
              </a:rPr>
              <a:t> et al. 2011). This new regulation allowed these companies to explore the market for the new network and profit from it.</a:t>
            </a:r>
            <a:endParaRPr sz="3200" dirty="0">
              <a:latin typeface="+mn-lt"/>
            </a:endParaRPr>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Mýtus člověka, který se sám vypracoval </a:t>
            </a:r>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GB"/>
              <a:t>The possibilities of transforming small businesses managed by young college students to large Internet firms help to restore the old myth of “self-made man” brought into the Internet business environment. In fact, it is an example of a spatially concentrated cluster of innovation firms that benefited from political decisions, linked to important university centers, and was supported by major venture capital companies (firms specialized in earning money by owning equity in the new companies, usually start-ups and other high-risk and innovative businesses), the first investors of early staged businesses.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Další fáze ve vývoji internetu</a:t>
            </a:r>
            <a:endParaRPr/>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70000" lnSpcReduction="20000"/>
          </a:bodyPr>
          <a:lstStyle/>
          <a:p>
            <a:pPr marL="0" lvl="0" indent="0" algn="l" rtl="0">
              <a:lnSpc>
                <a:spcPct val="90000"/>
              </a:lnSpc>
              <a:spcBef>
                <a:spcPts val="0"/>
              </a:spcBef>
              <a:spcAft>
                <a:spcPts val="0"/>
              </a:spcAft>
              <a:buClr>
                <a:schemeClr val="dk1"/>
              </a:buClr>
              <a:buSzPct val="100000"/>
              <a:buNone/>
            </a:pPr>
            <a:r>
              <a:rPr lang="en-GB"/>
              <a:t>The Internet is not only an information and communications technology (ICT), nor it is not only some kind of new industry, but actually it is a space for the convergence of all industrialized cultural production. The Internet is the result of the development of new technologies and its interpretation through global expansion (Bolaño et al. 2011). The technological development that resulted in the creation of the Internet was only the first step in establishing a new model of profit based in another model already known by the Cultural Industry, namely, the audience commodity. The audience commodity is an intermediary product, traded in an intra-capitalistic market (Braz 2011), that may attract the commercial and state interests at the same time. Much like the U.S. television market, in which programs are offered for free to the audience, many Internet services (e-mail, news, communication, weather, games, and freeware) are offered free of charge to the users in order to get their attention. As with television, the audience is the product. “The audience buyers are exactly the sellers of goods and services, authorities, politicians, or, in just one word, everyone who needs to communicate with the audience” (Bolaño 2000, 115-116). Or according to Monteiro (2008), “The migration of major trade companies, media and entertainment to the Internet transformed the international network into another Culture Industry and social commoditization vehicle.” Before the Internet, companies never had as many opportunities to track and keep so much information about their customers. Today, the consumer’s data chase the advertiser, not advertisers chasing consumers. This happened exactly because the new platform permitted so much data storage that then could be repurposed and exploited (Fuchs, 2011).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Sociální sítě</a:t>
            </a:r>
            <a:endParaRPr/>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SNSs allow users to (1) construct a public or semi-public profile within a bounded system, (2) articulate a list of other users with whom they share a connection, and (3) view and traverse their list of connections and those made by others within the system (boyd and Ellison 2007).</a:t>
            </a:r>
            <a:endParaRPr/>
          </a:p>
          <a:p>
            <a:pPr marL="0" lvl="0" indent="0" algn="l" rtl="0">
              <a:lnSpc>
                <a:spcPct val="90000"/>
              </a:lnSpc>
              <a:spcBef>
                <a:spcPts val="1000"/>
              </a:spcBef>
              <a:spcAft>
                <a:spcPts val="0"/>
              </a:spcAft>
              <a:buClr>
                <a:schemeClr val="dk1"/>
              </a:buClr>
              <a:buSzPct val="100000"/>
              <a:buNone/>
            </a:pPr>
            <a:r>
              <a:rPr lang="en-GB"/>
              <a:t>The first major SNS was Friendster. It had so many users that Google intended to buy it in 2003 (Dybwad 2009). Even though it lost some users to MySpace, the second big SNS, especially in the United States, Friendster received more than US$50 million in venture capital. One of the main investors was MOL Global, the biggest Internet Company in Asia. Based in Kuala Lampur, Malaysia, MOL acquired the company in 2009 for more than US$26 million (Arrington 2009). The company changed the focus of the platform to online games and other entertainment products for Asian consumers. Another notorious SNS since 2004 was MySpace. It was propelled by musicians and indie groups using the SNS to publish their work and to host mp3 music files. In 2005, News Corporation bought MySpace from Intermix Media for US$580 million. In the following year, the site faced phishing attempts, spam, and malwares, leading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a:t>Uživatelé sociálních sítí jako komodita</a:t>
            </a:r>
            <a:endParaRPr/>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90000"/>
              </a:lnSpc>
              <a:spcBef>
                <a:spcPts val="0"/>
              </a:spcBef>
              <a:spcAft>
                <a:spcPts val="0"/>
              </a:spcAft>
              <a:buClr>
                <a:schemeClr val="dk1"/>
              </a:buClr>
              <a:buSzPct val="100000"/>
              <a:buNone/>
            </a:pPr>
            <a:r>
              <a:rPr lang="en-GB"/>
              <a:t>What makes the capital accumulation process for the Internet different from broadcasting is precisely the way it acquires the audience commodity. Television advertisers buy statistics about potential viewer attention to advertisements, a passive audience model. Internet companies instead may offer and refine information collected from an active audience when users spontaneously provide data about their personal tastes, preferences, desires, and pathways through their browsers (see also Pariser 2012). Internet advertisers thus can more accurately target the audiences they intend to reach. We are not affirming that this is the only model of capital accumulation on the Internet. Many different kinds of business organizations and models coexist with many other forms of communication that are not necessarily mercantile-based. In the case we are discussing, however, the final consumer does not pay anything; every product or service offered by the companies are financed by a third party, the advertiser, who buys the audience commodity obtained in this business model, also known as “the club logic” (Tremblay 1997).</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3874</Words>
  <Application>Microsoft Office PowerPoint</Application>
  <PresentationFormat>Widescreen</PresentationFormat>
  <Paragraphs>157</Paragraphs>
  <Slides>34</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Politická ekonomie médií</vt:lpstr>
      <vt:lpstr>Základní definice </vt:lpstr>
      <vt:lpstr>Jaký je náš vztah k obrazovkám a k internetu?</vt:lpstr>
      <vt:lpstr>Úkol v menších skupinách</vt:lpstr>
      <vt:lpstr>Povinná četba</vt:lpstr>
      <vt:lpstr>Mýtus člověka, který se sám vypracoval </vt:lpstr>
      <vt:lpstr>Další fáze ve vývoji internetu</vt:lpstr>
      <vt:lpstr>Sociální sítě</vt:lpstr>
      <vt:lpstr>Uživatelé sociálních sítí jako komodita</vt:lpstr>
      <vt:lpstr>Business model sociálních sítí</vt:lpstr>
      <vt:lpstr>Politicko-ekonomický pohled je specifický</vt:lpstr>
      <vt:lpstr>Představy z 90-ých let o tom jak internet změní společnost </vt:lpstr>
      <vt:lpstr>Úkol v malých skupinách</vt:lpstr>
      <vt:lpstr>A co na současnou situaci říká vynálezce internetu Tim Berners-Lee?</vt:lpstr>
      <vt:lpstr>Materiální charakter internetu</vt:lpstr>
      <vt:lpstr>Doporučená četba – hlavní teze</vt:lpstr>
      <vt:lpstr>PowerPoint Presentation</vt:lpstr>
      <vt:lpstr>PowerPoint Presentation</vt:lpstr>
      <vt:lpstr>Politická ekonomie žurnalistiky</vt:lpstr>
      <vt:lpstr>PowerPoint Presentation</vt:lpstr>
      <vt:lpstr>PowerPoint Presentation</vt:lpstr>
      <vt:lpstr>PowerPoint Presentation</vt:lpstr>
      <vt:lpstr>PowerPoint Presentation</vt:lpstr>
      <vt:lpstr>PowerPoint Presentation</vt:lpstr>
      <vt:lpstr>Úkol v menších skupinách</vt:lpstr>
      <vt:lpstr>Stav české/slovenské žurnalistiky </vt:lpstr>
      <vt:lpstr>Propojení kapitalismu a internetu v digitální žurnalistice je problematické </vt:lpstr>
      <vt:lpstr>Zachrání žurnalistiku neziskové organizace a nadace?</vt:lpstr>
      <vt:lpstr>Jaká je situace s neziskovými/subvencovanými médii v ČR?</vt:lpstr>
      <vt:lpstr>Inovace, nové směry</vt:lpstr>
      <vt:lpstr>Doporučená četba – hlavní teze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Politická ekonomie médií</dc:title>
  <dc:creator>Monika Metykova</dc:creator>
  <cp:lastModifiedBy>Monika Metykova</cp:lastModifiedBy>
  <cp:revision>6</cp:revision>
  <dcterms:created xsi:type="dcterms:W3CDTF">2021-03-12T13:15:12Z</dcterms:created>
  <dcterms:modified xsi:type="dcterms:W3CDTF">2023-04-11T20:31:30Z</dcterms:modified>
</cp:coreProperties>
</file>