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8" r:id="rId13"/>
    <p:sldId id="280" r:id="rId14"/>
    <p:sldId id="281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6" r:id="rId25"/>
    <p:sldId id="277" r:id="rId26"/>
    <p:sldId id="279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FE89-C84D-35D9-2A80-50D56B74C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2FB6CE-2E88-ECFA-D97F-CEFDA312D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96A88-112B-8DAF-7974-51152EE2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C09D8-ADBC-0602-15B4-AAB82C236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65F52-6BA5-DF76-0F2C-67BD47DE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276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524A0-0F6A-3B7C-8A11-F5899331D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A8AC1-A8C5-6A78-62B1-07B7471BAA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CD78D-21E3-EDEC-7786-A92AEF82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A5446-3920-B7C8-3D59-A11D3898F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A9E3E-72F7-8D42-B5E1-29B4B0E3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2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B1022C-2610-714F-346C-5A3683BA47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B1F8A-DDCD-228C-61F4-F3BF98787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3D1F8-3822-07C0-BC84-5B0515B79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75F46-2EBF-EDF1-F73F-24E9FE0A2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1754F-B98A-C4F5-2E27-FDC4E849B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27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FFD9-F004-139C-352C-A1B4BBE4D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8E1F1-BC34-FB56-5889-300DFB322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93E2F-57FC-F535-6B0F-98B247621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08B8E-BB94-9953-1D59-A54FF97E1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8F83A-6421-8D83-70E2-5E9C7C5F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0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6B231-EE07-1786-67AB-E9D7E3154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6F11A-49D8-AB93-AEF1-0CED4D5D0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EA89C-36B8-78DC-0F86-B4A3EBD9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FDB0-1F58-2346-178B-6D39E7879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504A3-77F3-5663-355F-E87FA193E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53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E176A-C43A-47E7-FE82-C8B1EC7B6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8FD9F-F3BC-C0AC-2691-16DBF0BC6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83ED84-873D-A63C-787C-D654A0274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0EEF6-BF5B-AC22-FDD9-6AE91B237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6FB452-8C57-F70B-7747-09A3516F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2DF69-2414-0027-AC3E-08268E61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87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22AE5-84E4-7E82-A51E-B875556AE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3ADA03-C02C-92DC-7D42-77A14B34F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AA2DF-7A9E-CBC8-9BC8-33A5421B9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08DC9C-960C-41A7-0A84-10B20E39F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B83AF-2340-4F12-AD5E-BE3F01E1AE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CD62BE-533B-CFAE-EB9D-62161871F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E72885-1846-1CD8-8772-2E0A257B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F8EF8-57FB-DD95-2003-D1B3B7532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39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E04D-1CE8-BDD4-6B34-F01C421F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766A9D-4BFA-881E-A4EC-9B3B455B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B7BCE8-569F-D6EF-CC09-2C0D617C9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92F2EF-4908-2DF3-C0DF-2A17DB53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5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D88222-47DF-9D6D-5ECC-CD9F25383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F34743-3963-39BF-6806-B6B167DE1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82314-0F43-7F2B-A563-3525EAAC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89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7F5B4-D7B5-8882-58C6-8034B3A1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4173C-E4F0-6618-B729-A7A9188E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997E03-F71F-7DE1-0972-D65B226B8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20172-E62F-3CAF-C791-912F411E1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70DBE-3487-F1B6-7DD7-80917DFB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F6704-5240-BF98-55D6-201EA59F3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3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80D24-C8D5-EE6A-D1E3-4323A5B4E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DFFB38-FB28-DDCF-DD1B-31342DC39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B91B0C-742F-B0F5-2014-D1DE71C44B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E6186-5914-A2C4-13B4-E492FF655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F8A05-F647-0166-ADA2-7A9EC9BC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C5C39-E096-1946-74E4-1FE2BBFCE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83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ADF9D-4481-DDF9-013A-3C45F5BDE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4DB2C-317F-C7D7-27F1-B5556239B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BAC11-7282-4E75-AD20-755334027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81C9-95D2-45CC-B1DD-F70C3EA2C038}" type="datetimeFigureOut">
              <a:rPr lang="en-GB" smtClean="0"/>
              <a:t>18/04/2023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2832-8D7C-7DBF-106E-946C36B0F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13999-71D8-F877-DD22-15D1D813D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CC03B-B882-4C6E-8F8A-3BD10387D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9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ronews.com/culture/2023/02/14/forbes-reveals-the-worlds-highest-paid-entertainers-of-202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E076-02C3-128F-C261-A91B16D1C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Po</a:t>
            </a:r>
            <a:r>
              <a:rPr lang="sk-SK" dirty="0"/>
              <a:t>litická ekonomie médií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30CF4-625F-B3E8-1C56-3AB0E1E08F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Závěrečný kvíz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7959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AE5AA-6D99-95E5-2392-4B3261C6006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356485"/>
            <a:ext cx="10515600" cy="1325563"/>
          </a:xfrm>
        </p:spPr>
        <p:txBody>
          <a:bodyPr>
            <a:normAutofit/>
          </a:bodyPr>
          <a:lstStyle/>
          <a:p>
            <a:r>
              <a:rPr lang="sk-SK" sz="2800" dirty="0">
                <a:latin typeface="+mn-lt"/>
              </a:rPr>
              <a:t>Kapitalismus má své přednosti, ale jaké problémy se nám nedaří řešit? </a:t>
            </a:r>
            <a:endParaRPr lang="en-GB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8992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D887D-33E6-B09A-ED71-E22009728E2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24560" y="2997518"/>
            <a:ext cx="10515600" cy="132556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výskumu Deutsche Bank „Mapping the World</a:t>
            </a:r>
            <a: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Prices 2019“ v přepočtu na HDP byl iPhone XS nejdržší v Brazílii (2050 USD), 164 procent ceny v USA. Které z těchto zemí se v ceně  iPhonu nejvíc blíží USA?</a:t>
            </a:r>
            <a:b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republika</a:t>
            </a:r>
            <a:b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Turecko</a:t>
            </a:r>
            <a:b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Hong Kong</a:t>
            </a:r>
            <a:b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Německo</a:t>
            </a:r>
            <a:br>
              <a:rPr lang="en-GB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Japonsko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84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7E7A-9080-5583-6DAA-809538DD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/>
              <a:t>Highest paid entertainers of 2022 (Forbes) Top 10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7B5E9-3480-D6BD-BEA8-1CB30220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fontAlgn="auto">
              <a:buFont typeface="+mj-lt"/>
              <a:buAutoNum type="arabicPeriod"/>
            </a:pPr>
            <a:r>
              <a:rPr lang="sk-SK" b="1" i="0" dirty="0">
                <a:solidFill>
                  <a:srgbClr val="1A1B1B"/>
                </a:solidFill>
                <a:effectLst/>
                <a:latin typeface="Inter"/>
              </a:rPr>
              <a:t> </a:t>
            </a: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Brad Pitt</a:t>
            </a:r>
            <a:endParaRPr lang="sk-SK" i="0" dirty="0">
              <a:solidFill>
                <a:srgbClr val="1A1B1B"/>
              </a:solidFill>
              <a:effectLst/>
              <a:latin typeface="Inter"/>
            </a:endParaRPr>
          </a:p>
          <a:p>
            <a:pPr algn="l" fontAlgn="auto">
              <a:buFont typeface="+mj-lt"/>
              <a:buAutoNum type="arabicPeriod"/>
            </a:pPr>
            <a:r>
              <a:rPr lang="sk-SK" i="0" dirty="0">
                <a:solidFill>
                  <a:srgbClr val="1A1B1B"/>
                </a:solidFill>
                <a:effectLst/>
                <a:latin typeface="Inter"/>
              </a:rPr>
              <a:t> </a:t>
            </a: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The Rolling Stones  </a:t>
            </a:r>
          </a:p>
          <a:p>
            <a:pPr algn="l" fontAlgn="auto">
              <a:buFont typeface="+mj-lt"/>
              <a:buAutoNum type="arabicPeriod"/>
            </a:pP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 Taylor Swift</a:t>
            </a:r>
          </a:p>
          <a:p>
            <a:pPr algn="l" fontAlgn="auto">
              <a:buFont typeface="+mj-lt"/>
              <a:buAutoNum type="arabicPeriod"/>
            </a:pP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 </a:t>
            </a:r>
            <a:r>
              <a:rPr lang="sk-SK" i="0" dirty="0">
                <a:solidFill>
                  <a:srgbClr val="1A1B1B"/>
                </a:solidFill>
                <a:effectLst/>
                <a:latin typeface="Inter"/>
              </a:rPr>
              <a:t>Bad Bunny</a:t>
            </a:r>
            <a:endParaRPr lang="en-GB" i="0" dirty="0">
              <a:solidFill>
                <a:srgbClr val="1A1B1B"/>
              </a:solidFill>
              <a:effectLst/>
              <a:latin typeface="Inter"/>
            </a:endParaRPr>
          </a:p>
          <a:p>
            <a:pPr algn="l" fontAlgn="auto">
              <a:buFont typeface="+mj-lt"/>
              <a:buAutoNum type="arabicPeriod"/>
            </a:pPr>
            <a:r>
              <a:rPr lang="sk-SK" i="0" dirty="0">
                <a:solidFill>
                  <a:srgbClr val="1A1B1B"/>
                </a:solidFill>
                <a:effectLst/>
                <a:latin typeface="Inter"/>
              </a:rPr>
              <a:t> </a:t>
            </a: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Trey Parker &amp; Matt Stone  </a:t>
            </a:r>
          </a:p>
          <a:p>
            <a:pPr algn="l" fontAlgn="auto">
              <a:buFont typeface="+mj-lt"/>
              <a:buAutoNum type="arabicPeriod"/>
            </a:pP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  Genesis</a:t>
            </a:r>
          </a:p>
          <a:p>
            <a:pPr algn="l" fontAlgn="auto">
              <a:buFont typeface="+mj-lt"/>
              <a:buAutoNum type="arabicPeriod"/>
            </a:pP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 </a:t>
            </a:r>
            <a:r>
              <a:rPr lang="sk-SK" i="0" dirty="0">
                <a:solidFill>
                  <a:srgbClr val="1A1B1B"/>
                </a:solidFill>
                <a:effectLst/>
                <a:latin typeface="Inter"/>
              </a:rPr>
              <a:t>Sting</a:t>
            </a:r>
            <a:endParaRPr lang="en-GB" i="0" dirty="0">
              <a:solidFill>
                <a:srgbClr val="1A1B1B"/>
              </a:solidFill>
              <a:effectLst/>
              <a:latin typeface="Inter"/>
            </a:endParaRPr>
          </a:p>
          <a:p>
            <a:pPr algn="l" fontAlgn="auto">
              <a:buFont typeface="+mj-lt"/>
              <a:buAutoNum type="arabicPeriod"/>
            </a:pPr>
            <a:r>
              <a:rPr lang="sk-SK" i="0" dirty="0">
                <a:solidFill>
                  <a:srgbClr val="1A1B1B"/>
                </a:solidFill>
                <a:effectLst/>
                <a:latin typeface="Inter"/>
              </a:rPr>
              <a:t> </a:t>
            </a: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James Cameron </a:t>
            </a:r>
          </a:p>
          <a:p>
            <a:pPr algn="l" fontAlgn="auto">
              <a:buFont typeface="+mj-lt"/>
              <a:buAutoNum type="arabicPeriod"/>
            </a:pPr>
            <a:r>
              <a:rPr lang="sk-SK" i="0" dirty="0">
                <a:solidFill>
                  <a:srgbClr val="1A1B1B"/>
                </a:solidFill>
                <a:effectLst/>
                <a:latin typeface="Inter"/>
              </a:rPr>
              <a:t> </a:t>
            </a: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Tyler Perry  </a:t>
            </a:r>
            <a:endParaRPr lang="sk-SK" i="0" dirty="0">
              <a:solidFill>
                <a:srgbClr val="1A1B1B"/>
              </a:solidFill>
              <a:effectLst/>
              <a:latin typeface="Inter"/>
            </a:endParaRPr>
          </a:p>
          <a:p>
            <a:pPr algn="l" fontAlgn="auto">
              <a:buFont typeface="+mj-lt"/>
              <a:buAutoNum type="arabicPeriod"/>
            </a:pPr>
            <a:r>
              <a:rPr lang="sk-SK" i="0" dirty="0">
                <a:solidFill>
                  <a:srgbClr val="1A1B1B"/>
                </a:solidFill>
                <a:effectLst/>
                <a:latin typeface="Inter"/>
              </a:rPr>
              <a:t> </a:t>
            </a:r>
            <a:r>
              <a:rPr lang="en-GB" i="0" dirty="0">
                <a:solidFill>
                  <a:srgbClr val="1A1B1B"/>
                </a:solidFill>
                <a:effectLst/>
                <a:latin typeface="Inter"/>
              </a:rPr>
              <a:t>James L. Brooks &amp; Matt Groening 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33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70E8-5D96-4FD9-4449-EF689B3A8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1325563"/>
          </a:xfrm>
        </p:spPr>
        <p:txBody>
          <a:bodyPr/>
          <a:lstStyle/>
          <a:p>
            <a:r>
              <a:rPr lang="sk-SK" b="1" dirty="0"/>
              <a:t>5 highest earning actresses in 2022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A70B3-1195-F924-5835-9A4AF921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01967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Gal Gadot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Jennifer Lopez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Emily Blunt</a:t>
            </a:r>
            <a:endParaRPr lang="sk-SK" sz="36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Anya Taylor-Joy</a:t>
            </a:r>
            <a:endParaRPr lang="sk-SK" sz="36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Jamie Lee Curtis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36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36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36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223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BD4F9-1B19-C522-6052-4027EDA2B5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27760" y="1622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Bob Dylan </a:t>
            </a:r>
            <a:r>
              <a:rPr lang="en-GB" dirty="0" err="1"/>
              <a:t>prodal</a:t>
            </a:r>
            <a:r>
              <a:rPr lang="en-GB" dirty="0"/>
              <a:t> </a:t>
            </a:r>
            <a:r>
              <a:rPr lang="cs-CZ" dirty="0"/>
              <a:t>celý svůj katalog 600 písniček, za jakou cenu</a:t>
            </a:r>
            <a:r>
              <a:rPr lang="cs-CZ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239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3C2BE-4F03-3160-5877-65CB0043298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26160" y="2386965"/>
            <a:ext cx="10515600" cy="1325563"/>
          </a:xfrm>
        </p:spPr>
        <p:txBody>
          <a:bodyPr/>
          <a:lstStyle/>
          <a:p>
            <a:r>
              <a:rPr lang="sk-SK" dirty="0"/>
              <a:t>Odpovědi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890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2A318-A785-AB59-1131-400B00A571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37920" y="1409065"/>
            <a:ext cx="10515600" cy="4351338"/>
          </a:xfrm>
        </p:spPr>
        <p:txBody>
          <a:bodyPr/>
          <a:lstStyle/>
          <a:p>
            <a:r>
              <a:rPr lang="sk-SK" dirty="0"/>
              <a:t>Co charakterizuje přístup politické ekonomie médií ve 2 minutách?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14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116D-FD89-49C3-119A-3128B29048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0229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Pravdivé tvrzení nebo nepravdivé?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řešení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pro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chudob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Chudoba žen je důležitou otázkou ve studiu komunikace a médií. P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politické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genderované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podrobuje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kritice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genderované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globální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P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8524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C6644-E8B7-252B-C935-44DE08A210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85520" y="921385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Který „technologický gigant“ vlastní: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Instagram Facebook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 Google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 Facebook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 Microsoft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210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6FCF1-4D9A-08E7-327E-C36764A6EE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44880" y="1470025"/>
            <a:ext cx="10515600" cy="4351338"/>
          </a:xfrm>
        </p:spPr>
        <p:txBody>
          <a:bodyPr/>
          <a:lstStyle/>
          <a:p>
            <a:r>
              <a:rPr lang="sk-SK" dirty="0"/>
              <a:t>Proč je koncentrace vlastnictví médií nežádoucí ve 2 minutách?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65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2A318-A785-AB59-1131-400B00A5715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37920" y="1409065"/>
            <a:ext cx="10515600" cy="4351338"/>
          </a:xfrm>
        </p:spPr>
        <p:txBody>
          <a:bodyPr/>
          <a:lstStyle/>
          <a:p>
            <a:r>
              <a:rPr lang="sk-SK" dirty="0"/>
              <a:t>Co charakterizuje přístup politické ekonomie médií ve 2 minutách?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628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6688D-CD32-03F9-833B-80A53E9E7F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2456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Smith – považovaný za zakladatele politické ekonomie – se domníval, že bohatství národ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ů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morální dimenzi. Co z jeho myšlení vás v tomto ohledu překvapilo z pozice člověka, který žije v 21. století – pozitivně nebo negativně?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706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AFCAF-D345-5B39-3261-FFDA8B3F4C1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4720" y="1165225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z nich není politickým ekonomem?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McChesney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Smith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Locke (1632-1704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p</a:t>
            </a:r>
            <a:r>
              <a:rPr lang="sk-SK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ráva</a:t>
            </a:r>
            <a:endParaRPr lang="en-GB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 Marx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0037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B6575-5842-9C90-771B-E79BD7E74D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5840" y="1602105"/>
            <a:ext cx="10515600" cy="4351338"/>
          </a:xfrm>
        </p:spPr>
        <p:txBody>
          <a:bodyPr/>
          <a:lstStyle/>
          <a:p>
            <a:r>
              <a:rPr lang="sk-SK" dirty="0"/>
              <a:t>Pojmenujete mediální produkty, které existují ve více podobách/platfomách ve 2 minutách.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930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E339-7966-193F-D009-275729026F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944563"/>
            <a:ext cx="10515600" cy="5130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Pravdivé tvrzení nebo nepravdivé: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ekonomických mechanismech rozhodují tři typy ekonomických aktérů: konzumenti, firmy a vlády. P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mediální firmy jsou komerční organizace a předpoklad, že každé rozhodnutí komerční firmy se řídí maximalizací zisku je správné. 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Oligopolu se dá zabránit regulací (vládní politika) a pokud schází intervence, dominantní firmy fungují jako bariéra pro vstup na trh. P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Přístup k regulaci mediálního vlastnictví je neutrální, neřídí se širšími ideologickými pozicemi. N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1875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0E256-50E9-7927-F3F6-BD1A379CA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5525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výskumu Deutsche Bank „Mapping the World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Prices 2019“ v přrepočtu na HDP byl iPhone XS nejdržší v Brazílii (2050 USD), 164 procent ceny v USA. Které z těchto zemí se v ceně  iPhonu nejvíc blíží USA?</a:t>
            </a:r>
            <a:b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republika 119 procent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Turecko 150 procent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Hong Kong 101 procent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Německo 117 procent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Japonsko 100 procent</a:t>
            </a:r>
            <a:b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83705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77E7A-9080-5583-6DAA-809538DD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/>
              <a:t>Highest paid entertainers of 2022 (Forbes) Top 10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7B5E9-3480-D6BD-BEA8-1CB30220B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Genesis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$230M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Sting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$210M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Tyler Perry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$175M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Trey Parker &amp; Matt Stone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$160M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James L. Brooks &amp; Matt Groening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$105M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Brad Pitt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$100M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The Rolling Stones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$98M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James Cameron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$95M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Taylor Swift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$92M</a:t>
            </a:r>
          </a:p>
          <a:p>
            <a:pPr algn="l" fontAlgn="auto">
              <a:buFont typeface="+mj-lt"/>
              <a:buAutoNum type="arabicPeriod"/>
            </a:pPr>
            <a:r>
              <a:rPr lang="en-GB" b="1" i="0" dirty="0">
                <a:solidFill>
                  <a:srgbClr val="1A1B1B"/>
                </a:solidFill>
                <a:effectLst/>
                <a:latin typeface="Inter"/>
              </a:rPr>
              <a:t>Bad Bunny</a:t>
            </a:r>
            <a:r>
              <a:rPr lang="en-GB" b="0" i="0" dirty="0">
                <a:solidFill>
                  <a:srgbClr val="1A1B1B"/>
                </a:solidFill>
                <a:effectLst/>
                <a:latin typeface="Inter"/>
              </a:rPr>
              <a:t> – $88M</a:t>
            </a:r>
            <a:endParaRPr lang="sk-SK" b="0" i="0" dirty="0">
              <a:solidFill>
                <a:srgbClr val="1A1B1B"/>
              </a:solidFill>
              <a:effectLst/>
              <a:latin typeface="Inter"/>
            </a:endParaRPr>
          </a:p>
          <a:p>
            <a:pPr marL="0" indent="0" algn="l" fontAlgn="auto">
              <a:buNone/>
            </a:pPr>
            <a:r>
              <a:rPr lang="en-GB" b="0" i="0" dirty="0">
                <a:solidFill>
                  <a:srgbClr val="1A1B1B"/>
                </a:solidFill>
                <a:effectLst/>
                <a:latin typeface="Inter"/>
                <a:hlinkClick r:id="rId2"/>
              </a:rPr>
              <a:t>https://www.euronews.com/culture/2023/02/14/forbes-reveals-the-worlds-highest-paid-entertainers-of-2022</a:t>
            </a:r>
            <a:r>
              <a:rPr lang="sk-SK" b="0" i="0" dirty="0">
                <a:solidFill>
                  <a:srgbClr val="1A1B1B"/>
                </a:solidFill>
                <a:effectLst/>
                <a:latin typeface="Inter"/>
              </a:rPr>
              <a:t> </a:t>
            </a:r>
            <a:endParaRPr lang="en-GB" b="0" i="0" dirty="0">
              <a:solidFill>
                <a:srgbClr val="1A1B1B"/>
              </a:solidFill>
              <a:effectLst/>
              <a:latin typeface="Inter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1329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70E8-5D96-4FD9-4449-EF689B3A8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5 highest earning actresses in 2022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A70B3-1195-F924-5835-9A4AF9213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5019675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Anya Taylor-Joy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US$ 1.8 million, Furiosa</a:t>
            </a:r>
            <a:endParaRPr lang="sk-SK" sz="36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Jamie Lee Curtis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US$ 3.5 million, Halloween Ends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Emily Blunt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US$ 4 million, Oppenheimer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Gal Gadot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US$ 5 million, Death on the Nile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Jennifer Lopez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3600" dirty="0"/>
              <a:t>US$ 8.5 million, Marry Me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70825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7BD4F9-1B19-C522-6052-4027EDA2B5F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27760" y="1622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Bob Dylan </a:t>
            </a:r>
            <a:r>
              <a:rPr lang="en-GB" dirty="0" err="1"/>
              <a:t>prodal</a:t>
            </a:r>
            <a:r>
              <a:rPr lang="en-GB" dirty="0"/>
              <a:t> </a:t>
            </a:r>
            <a:r>
              <a:rPr lang="cs-CZ" dirty="0"/>
              <a:t>celý svůj katalog 600 písniček, za jakou cenu? Odhaduje se USD 300 million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743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F116D-FD89-49C3-119A-3128B29048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1022985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Pravdivé tvrzení nebo nepravdivé?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komunikační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řešení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 pro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chudob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Chudoba žen je důležitou otázkou ve studiu komunikace a médií.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rozvoj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politické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genderované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termíny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podrobuje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kritice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genderované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kapitál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globální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ekonomie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531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C6644-E8B7-252B-C935-44DE08A210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85520" y="921385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Který „technologický gigant“ vlastní: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Instagram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YouTube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WhatsApp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LinkedIn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48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6FCF1-4D9A-08E7-327E-C36764A6EE1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44880" y="1470025"/>
            <a:ext cx="10515600" cy="4351338"/>
          </a:xfrm>
        </p:spPr>
        <p:txBody>
          <a:bodyPr/>
          <a:lstStyle/>
          <a:p>
            <a:r>
              <a:rPr lang="sk-SK" dirty="0"/>
              <a:t>Proč je koncentrace vlastnictví médií nežádoucí ve 2 minutách?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879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6688D-CD32-03F9-833B-80A53E9E7F6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2456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Smith – považovaný za zakladatele politické ekonomie – se domníval, že bohatství národ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ů</a:t>
            </a: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má morální dimenzi. Co z jeho myšlení vás v tomto ohledu překvapilo z pozice člověka, který žije v 21. století – pozitivně nebo negativně?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12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AFCAF-D345-5B39-3261-FFDA8B3F4C1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4720" y="1165225"/>
            <a:ext cx="10515600" cy="435133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z nich není politickým ekonomem?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McChesney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Adam Smith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Locke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 Marx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32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B6575-5842-9C90-771B-E79BD7E74D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05840" y="1602105"/>
            <a:ext cx="10515600" cy="4351338"/>
          </a:xfrm>
        </p:spPr>
        <p:txBody>
          <a:bodyPr/>
          <a:lstStyle/>
          <a:p>
            <a:r>
              <a:rPr lang="sk-SK" dirty="0"/>
              <a:t>Pojmenujete mediální produkty, které existují ve více podobách/platfomách ve 2 minutách.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185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9E339-7966-193F-D009-275729026F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944563"/>
            <a:ext cx="10515600" cy="51308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Pravdivé tvrzení nebo nepravdivé: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ekonomických mechanismech rozhodují tři typy ekonomických aktérů: konzumenti, firmy a vlády.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Všechny mediální firmy jsou komerční organizace a předpoklad, že každé rozhodnutí komerční firmy se řídí maximalizací zisku je správné.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Oligopolu se dá zabránit regulací (vládní politika) a pokud schází intervence, dominantní firmy fungují jako bariéra pro vstup na trh.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Přístup k regulaci mediálního vlastnictví je neutrální, neřídí se širšími ideologickými pozicemi. 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703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866</Words>
  <Application>Microsoft Office PowerPoint</Application>
  <PresentationFormat>Širokoúhlá obrazovka</PresentationFormat>
  <Paragraphs>97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Inter</vt:lpstr>
      <vt:lpstr>Symbol</vt:lpstr>
      <vt:lpstr>Office Theme</vt:lpstr>
      <vt:lpstr>Politická ekonomie médií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Kapitalismus má své přednosti, ale jaké problémy se nám nedaří řešit? </vt:lpstr>
      <vt:lpstr>Podle výskumu Deutsche Bank „Mapping the World’s Prices 2019“ v přepočtu na HDP byl iPhone XS nejdržší v Brazílii (2050 USD), 164 procent ceny v USA. Které z těchto zemí se v ceně  iPhonu nejvíc blíží USA?  Česká republika Turecko Hong Kong Německo Japonsko </vt:lpstr>
      <vt:lpstr>Highest paid entertainers of 2022 (Forbes) Top 10</vt:lpstr>
      <vt:lpstr>5 highest earning actresses in 2022</vt:lpstr>
      <vt:lpstr>Prezentace aplikace PowerPoint</vt:lpstr>
      <vt:lpstr>Odpovědi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Podle výskumu Deutsche Bank „Mapping the World’s Prices 2019“ v přrepočtu na HDP byl iPhone XS nejdržší v Brazílii (2050 USD), 164 procent ceny v USA. Které z těchto zemí se v ceně  iPhonu nejvíc blíží USA?  Česká republika 119 procent Turecko 150 procent Hong Kong 101 procent Německo 117 procent Japonsko 100 procent </vt:lpstr>
      <vt:lpstr>Highest paid entertainers of 2022 (Forbes) Top 10</vt:lpstr>
      <vt:lpstr>5 highest earning actresses in 2022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Metykova</dc:creator>
  <cp:lastModifiedBy>Ucitel</cp:lastModifiedBy>
  <cp:revision>10</cp:revision>
  <dcterms:created xsi:type="dcterms:W3CDTF">2023-04-17T22:30:41Z</dcterms:created>
  <dcterms:modified xsi:type="dcterms:W3CDTF">2023-04-18T11:00:33Z</dcterms:modified>
</cp:coreProperties>
</file>