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257" r:id="rId4"/>
    <p:sldId id="328" r:id="rId5"/>
    <p:sldId id="327" r:id="rId6"/>
    <p:sldId id="260" r:id="rId7"/>
    <p:sldId id="261" r:id="rId8"/>
    <p:sldId id="324" r:id="rId9"/>
    <p:sldId id="262" r:id="rId10"/>
    <p:sldId id="263" r:id="rId11"/>
    <p:sldId id="329" r:id="rId12"/>
    <p:sldId id="269" r:id="rId13"/>
    <p:sldId id="321" r:id="rId14"/>
    <p:sldId id="286" r:id="rId15"/>
    <p:sldId id="288" r:id="rId16"/>
    <p:sldId id="287" r:id="rId17"/>
    <p:sldId id="289" r:id="rId18"/>
    <p:sldId id="290" r:id="rId19"/>
    <p:sldId id="319" r:id="rId20"/>
    <p:sldId id="320" r:id="rId21"/>
    <p:sldId id="282" r:id="rId22"/>
    <p:sldId id="331" r:id="rId23"/>
    <p:sldId id="283" r:id="rId24"/>
    <p:sldId id="318" r:id="rId25"/>
    <p:sldId id="285" r:id="rId26"/>
    <p:sldId id="325" r:id="rId27"/>
    <p:sldId id="291" r:id="rId28"/>
    <p:sldId id="292" r:id="rId29"/>
    <p:sldId id="293" r:id="rId30"/>
    <p:sldId id="295" r:id="rId31"/>
    <p:sldId id="296" r:id="rId32"/>
    <p:sldId id="333" r:id="rId33"/>
    <p:sldId id="326" r:id="rId34"/>
    <p:sldId id="297" r:id="rId35"/>
    <p:sldId id="298" r:id="rId36"/>
    <p:sldId id="334" r:id="rId37"/>
    <p:sldId id="299" r:id="rId38"/>
    <p:sldId id="300" r:id="rId39"/>
    <p:sldId id="337" r:id="rId40"/>
    <p:sldId id="338" r:id="rId41"/>
    <p:sldId id="339" r:id="rId42"/>
    <p:sldId id="348" r:id="rId43"/>
    <p:sldId id="349" r:id="rId44"/>
    <p:sldId id="347" r:id="rId45"/>
    <p:sldId id="346" r:id="rId46"/>
    <p:sldId id="345" r:id="rId47"/>
    <p:sldId id="344" r:id="rId48"/>
    <p:sldId id="343" r:id="rId49"/>
    <p:sldId id="357" r:id="rId50"/>
    <p:sldId id="350" r:id="rId51"/>
    <p:sldId id="354" r:id="rId52"/>
    <p:sldId id="358" r:id="rId53"/>
    <p:sldId id="355" r:id="rId54"/>
    <p:sldId id="353" r:id="rId55"/>
    <p:sldId id="356" r:id="rId56"/>
    <p:sldId id="310" r:id="rId57"/>
    <p:sldId id="312" r:id="rId58"/>
    <p:sldId id="311" r:id="rId59"/>
    <p:sldId id="313" r:id="rId60"/>
    <p:sldId id="314" r:id="rId61"/>
    <p:sldId id="315" r:id="rId6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3B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693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453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a5cf5ecd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791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a5cf5ecd_0_3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a5cf5ecd_0_7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a5cf5ecd_0_8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7811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109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0a5cf5ecd_0_1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0a5cf5ecd_0_1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3933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434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5392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8605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52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8936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8181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192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90112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379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5792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83322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6466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406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11017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0a5cf5ecd_0_20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0a5cf5ecd_0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60a5cf5ec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fc877e4a_0_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35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05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6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26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86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71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1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0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9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73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74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8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8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jaksipujcit.php?podsekce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s://knihovna.fss.muni.cz/jaksipujcit.php?podsekce=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knihovna.fss.muni.cz/ezdroje.php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s://discovery.muni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s://www.knihovny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72" TargetMode="External"/><Relationship Id="rId3" Type="http://schemas.openxmlformats.org/officeDocument/2006/relationships/hyperlink" Target="http://go.galegroup.com/ps/start.do?p=GVRL&amp;u=masaryk&amp;authCount=1" TargetMode="External"/><Relationship Id="rId7" Type="http://schemas.openxmlformats.org/officeDocument/2006/relationships/hyperlink" Target="http://www.tandfebook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sagepub.com/" TargetMode="External"/><Relationship Id="rId5" Type="http://schemas.openxmlformats.org/officeDocument/2006/relationships/hyperlink" Target="http://knihovna.fss.muni.cz/ezdroje.php?podsekce=&amp;ukol=2&amp;subukol=1&amp;id=61" TargetMode="External"/><Relationship Id="rId4" Type="http://schemas.openxmlformats.org/officeDocument/2006/relationships/hyperlink" Target="http://knihovna.fss.muni.cz/ezdroje.php?podsekce=&amp;ukol=2&amp;subukol=1&amp;id=2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abooks.org/doab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google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15&amp;ukol=1&amp;subukol=1&amp;id=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16" TargetMode="External"/><Relationship Id="rId5" Type="http://schemas.openxmlformats.org/officeDocument/2006/relationships/hyperlink" Target="http://knihovna.fss.muni.cz/ezdroje.php?podsekce=15&amp;ukol=1&amp;subukol=1&amp;id=78" TargetMode="External"/><Relationship Id="rId4" Type="http://schemas.openxmlformats.org/officeDocument/2006/relationships/hyperlink" Target="http://knihovna.fss.muni.cz/ezdroje.php?podsekce=15&amp;ukol=1&amp;subukol=1&amp;id=8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t-europe.org/basic-search.php" TargetMode="External"/><Relationship Id="rId2" Type="http://schemas.openxmlformats.org/officeDocument/2006/relationships/hyperlink" Target="https://pqdtopen.proquest.com/search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://knihovna.fss.muni.cz/ezdroje.php?podsekce=15&amp;ukol=2&amp;subukol=1&amp;id=2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9Jh_GffRPU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repozitar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doar.org/" TargetMode="External"/><Relationship Id="rId4" Type="http://schemas.openxmlformats.org/officeDocument/2006/relationships/hyperlink" Target="http://roar.eprints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books.org/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78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merius-edu.lib.cas.cz/podminky-zpristupneni" TargetMode="External"/><Relationship Id="rId5" Type="http://schemas.openxmlformats.org/officeDocument/2006/relationships/hyperlink" Target="https://knihovna.fss.muni.cz/ezdroje.php?podsekce=86" TargetMode="External"/><Relationship Id="rId4" Type="http://schemas.openxmlformats.org/officeDocument/2006/relationships/hyperlink" Target="http://knihovna.fss.muni.cz/ezdroje.php?podsekce=77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.muni.cz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zdroje.muni.cz/" TargetMode="External"/><Relationship Id="rId4" Type="http://schemas.openxmlformats.org/officeDocument/2006/relationships/hyperlink" Target="http://knihovna.fss.muni.cz/ezdroje.php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nihovna@fss.muni.cz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vutbr.cz/xmlui/handle/11012/61751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soubory/OAweek-2011.pdf" TargetMode="External"/><Relationship Id="rId4" Type="http://schemas.openxmlformats.org/officeDocument/2006/relationships/hyperlink" Target="http://www.openaccess.cz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about/program-areas/open-access/open-access-logo/" TargetMode="External"/><Relationship Id="rId4" Type="http://schemas.openxmlformats.org/officeDocument/2006/relationships/hyperlink" Target="https://www.cnews.cz/co-je-to-deep-invisible-hluboky-dark-temny-we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615455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63257" y="2111128"/>
            <a:ext cx="7240554" cy="145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 algn="just">
              <a:buClr>
                <a:srgbClr val="0000DC"/>
              </a:buClr>
              <a:buSzPts val="4400"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mgr.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studenty </a:t>
            </a:r>
            <a:r>
              <a:rPr lang="cs-CZ" sz="4400" b="1" dirty="0">
                <a:solidFill>
                  <a:srgbClr val="0000DC"/>
                </a:solidFill>
                <a:latin typeface="Arial"/>
                <a:cs typeface="Arial"/>
              </a:rPr>
              <a:t>ZURn4110</a:t>
            </a:r>
            <a:endParaRPr sz="44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263257" y="3768458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Mazancová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63257" y="5572178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3. května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50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 dirty="0"/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43980" y="183883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komerční (licencované, "</a:t>
            </a:r>
            <a:r>
              <a:rPr lang="cs-CZ" sz="2800" b="1" dirty="0">
                <a:solidFill>
                  <a:schemeClr val="dk1"/>
                </a:solidFill>
              </a:rPr>
              <a:t>za úplatu")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/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Databáze</a:t>
            </a:r>
            <a:endParaRPr sz="4000" dirty="0"/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263100" y="161858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</a:t>
            </a:r>
          </a:p>
          <a:p>
            <a:pPr marL="356670"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</a:rPr>
              <a:t>    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882002" y="37457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 Aneb nejdůležitější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</a:b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263100" y="2641533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http://knihovna.fss.muni.cz/ezdroje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http://ezdroje.muni.cz/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79322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 Aneb 2. nejdůležitější </a:t>
            </a:r>
            <a:r>
              <a:rPr lang="cs-CZ" sz="35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této prezentace 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131550" y="3103002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Shibboleth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EZproxy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Prosím, prostudujte si, jak funguje tzv. </a:t>
            </a:r>
            <a:r>
              <a:rPr lang="cs-CZ" sz="2200" b="1" dirty="0"/>
              <a:t>vzdálený přístup k e-zdrojům </a:t>
            </a:r>
            <a:r>
              <a:rPr lang="cs-CZ" sz="2200" dirty="0"/>
              <a:t>(tj. mimo počítačovou síť MU) - </a:t>
            </a:r>
            <a:r>
              <a:rPr lang="cs-CZ" sz="2200" dirty="0">
                <a:hlinkClick r:id="rId3"/>
              </a:rPr>
              <a:t>https://ezdroje.muni.cz</a:t>
            </a:r>
            <a:r>
              <a:rPr lang="cs-CZ" sz="2200" dirty="0"/>
              <a:t> - sekce vzdálený přístup </a:t>
            </a:r>
            <a:r>
              <a:rPr lang="cs-CZ" sz="2200" dirty="0">
                <a:solidFill>
                  <a:schemeClr val="tx1"/>
                </a:solidFill>
              </a:rPr>
              <a:t>a jeden z přístupů si zvolte pro další práci. </a:t>
            </a:r>
          </a:p>
          <a:p>
            <a:pPr algn="just"/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 Poté se zkuste připojit do databáze </a:t>
            </a:r>
            <a:r>
              <a:rPr lang="cs-CZ" sz="2200" b="1" dirty="0" err="1"/>
              <a:t>Sage</a:t>
            </a:r>
            <a:r>
              <a:rPr lang="cs-CZ" sz="2200" b="1" dirty="0"/>
              <a:t> </a:t>
            </a:r>
            <a:r>
              <a:rPr lang="cs-CZ" sz="2200" b="1" dirty="0" err="1"/>
              <a:t>Journals</a:t>
            </a:r>
            <a:r>
              <a:rPr lang="cs-CZ" sz="2200" b="1" dirty="0"/>
              <a:t> Online.</a:t>
            </a:r>
          </a:p>
          <a:p>
            <a:pPr algn="just"/>
            <a:r>
              <a:rPr lang="cs-CZ" sz="2200" b="1" dirty="0"/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Na stránce </a:t>
            </a:r>
            <a:r>
              <a:rPr lang="cs-CZ" sz="2200" b="1" dirty="0"/>
              <a:t>ezdroje.muni.cz </a:t>
            </a:r>
            <a:r>
              <a:rPr lang="cs-CZ" sz="2200" dirty="0"/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Dohledejte si databázi </a:t>
            </a:r>
            <a:r>
              <a:rPr lang="cs-CZ" sz="2200" b="1" dirty="0" err="1"/>
              <a:t>Sage</a:t>
            </a:r>
            <a:r>
              <a:rPr lang="cs-CZ" sz="2200" b="1" dirty="0"/>
              <a:t> </a:t>
            </a:r>
            <a:r>
              <a:rPr lang="cs-CZ" sz="2200" b="1" dirty="0" err="1"/>
              <a:t>Journals</a:t>
            </a:r>
            <a:r>
              <a:rPr lang="cs-CZ" sz="2200" b="1" dirty="0"/>
              <a:t> Online, </a:t>
            </a:r>
            <a:r>
              <a:rPr lang="cs-CZ" sz="2200" dirty="0"/>
              <a:t>u ní si klikněte na „více informací“ a poté zvolte dole na stránce „</a:t>
            </a:r>
            <a:r>
              <a:rPr lang="cs-CZ" sz="2200" dirty="0" err="1"/>
              <a:t>EZproxy</a:t>
            </a:r>
            <a:r>
              <a:rPr lang="cs-CZ" sz="2200" dirty="0"/>
              <a:t>“ nebo „</a:t>
            </a:r>
            <a:r>
              <a:rPr lang="cs-CZ" sz="2200" dirty="0" err="1"/>
              <a:t>Shibboleth</a:t>
            </a:r>
            <a:r>
              <a:rPr lang="cs-CZ" sz="2200" dirty="0"/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Následně se zobrazí tabulka, do které zadáte univerzitní </a:t>
            </a:r>
            <a:r>
              <a:rPr lang="cs-CZ" sz="2200" dirty="0" err="1"/>
              <a:t>příhlašovací</a:t>
            </a:r>
            <a:r>
              <a:rPr lang="cs-CZ" sz="2200" dirty="0"/>
              <a:t> údaje. Případně českou federaci a následně MU. Alternativou samozřejmě zůstává přihlášení přes </a:t>
            </a:r>
            <a:r>
              <a:rPr lang="cs-CZ" sz="2200" dirty="0" err="1"/>
              <a:t>OpenVPN</a:t>
            </a:r>
            <a:r>
              <a:rPr lang="cs-CZ" sz="22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Jak by měla stránka databáze vypadat, si můžete zkontrolovat na dalším </a:t>
            </a:r>
            <a:r>
              <a:rPr lang="cs-CZ" sz="2200" dirty="0" err="1"/>
              <a:t>slidu</a:t>
            </a:r>
            <a:r>
              <a:rPr lang="cs-CZ" sz="22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586662" y="3059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793225" y="218987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024C16-0076-4AD0-B8E0-194B89078470}"/>
              </a:ext>
            </a:extLst>
          </p:cNvPr>
          <p:cNvSpPr txBox="1"/>
          <p:nvPr/>
        </p:nvSpPr>
        <p:spPr>
          <a:xfrm>
            <a:off x="6048693" y="5169702"/>
            <a:ext cx="5131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https://journals.sagepub.com/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9F9320C-2A53-4FDA-995B-DB9FD5171B86}"/>
              </a:ext>
            </a:extLst>
          </p:cNvPr>
          <p:cNvSpPr txBox="1"/>
          <p:nvPr/>
        </p:nvSpPr>
        <p:spPr>
          <a:xfrm>
            <a:off x="177281" y="5169702"/>
            <a:ext cx="80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Náhled databáze </a:t>
            </a:r>
            <a:r>
              <a:rPr lang="cs-CZ" dirty="0" err="1"/>
              <a:t>Sage</a:t>
            </a:r>
            <a:r>
              <a:rPr lang="cs-CZ" dirty="0"/>
              <a:t> po přihlášení přes </a:t>
            </a:r>
            <a:r>
              <a:rPr lang="cs-CZ" dirty="0" err="1"/>
              <a:t>Shibboleth</a:t>
            </a:r>
            <a:r>
              <a:rPr lang="cs-CZ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21AD-3172-446F-81F4-C28A7A474841}"/>
              </a:ext>
            </a:extLst>
          </p:cNvPr>
          <p:cNvSpPr txBox="1"/>
          <p:nvPr/>
        </p:nvSpPr>
        <p:spPr>
          <a:xfrm>
            <a:off x="177281" y="5721848"/>
            <a:ext cx="876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Další verze cvičení pro zvídavé - zkuste si dohledat oborové časopisy nebo články vztahující se k tématu, které aktuálně řešíte. Vyhledávání v databázích bude náplní další lekce.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C4E0E7-996A-4F52-98B7-05BBC56B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447"/>
            <a:ext cx="9144000" cy="43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346334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222569"/>
            <a:ext cx="8195754" cy="542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informacemi, přehled informačních zdrojů, Open Access</a:t>
            </a: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elektronickými informačními zdroji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Přehled vyhledávacích technik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/>
              <a:t>Citace, citování, plagiátorství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Odborná terminologie, citační styly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Citování jednotlivých druhů dokumentů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elektronickými informačními zdroji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EBSCO </a:t>
            </a:r>
            <a:r>
              <a:rPr lang="cs-CZ" altLang="cs-CZ" sz="2000" dirty="0" err="1"/>
              <a:t>Discovery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Service</a:t>
            </a:r>
            <a:r>
              <a:rPr lang="cs-CZ" altLang="cs-CZ" sz="2000" dirty="0"/>
              <a:t>, nadstavbové nástroje</a:t>
            </a: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knih</a:t>
            </a:r>
            <a:endParaRPr lang="cs-CZ" altLang="cs-CZ" sz="2000" strike="sngStrike" dirty="0">
              <a:solidFill>
                <a:srgbClr val="00B050"/>
              </a:solidFill>
            </a:endParaRPr>
          </a:p>
          <a:p>
            <a:pPr marL="800100"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databáze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a5cf5ecd_0_0"/>
          <p:cNvSpPr txBox="1">
            <a:spLocks noGrp="1"/>
          </p:cNvSpPr>
          <p:nvPr>
            <p:ph type="title"/>
          </p:nvPr>
        </p:nvSpPr>
        <p:spPr>
          <a:xfrm>
            <a:off x="806301" y="6460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275" name="Google Shape;275;g60a5cf5ecd_0_0"/>
          <p:cNvSpPr txBox="1"/>
          <p:nvPr/>
        </p:nvSpPr>
        <p:spPr>
          <a:xfrm>
            <a:off x="263100" y="1702325"/>
            <a:ext cx="8543275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</a:p>
          <a:p>
            <a:pPr marL="381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4290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Výpůjčka z knihovny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Výpůjčka/dodání dokumentu z jiné knihovny v  ČR/zahraničí -   MVS/MMVS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E-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prezenčka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 Copy on 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Demand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(</a:t>
            </a:r>
            <a:r>
              <a:rPr lang="cs-CZ" sz="22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CoD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)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Licencované databáze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cs-CZ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cs-CZ" dirty="0">
              <a:solidFill>
                <a:schemeClr val="dk1"/>
              </a:solidFill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Informační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zdroje</a:t>
            </a: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177650" y="16755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1061185" y="65666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980083" y="1707492"/>
            <a:ext cx="6894954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Zkuste se zamysle</a:t>
            </a:r>
            <a:r>
              <a:rPr lang="cs-CZ" sz="2800" dirty="0">
                <a:solidFill>
                  <a:schemeClr val="dk1"/>
                </a:solidFill>
              </a:rPr>
              <a:t>t, jaký je rozdíl mezi: 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chemeClr val="dk1"/>
                </a:solidFill>
              </a:rPr>
              <a:t>Deep</a:t>
            </a:r>
            <a:r>
              <a:rPr lang="cs-CZ" sz="2800" b="1" dirty="0">
                <a:solidFill>
                  <a:schemeClr val="dk1"/>
                </a:solidFill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endParaRPr lang="cs-CZ" sz="2800" b="1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Řešení naleznete na dalším </a:t>
            </a:r>
            <a:r>
              <a:rPr lang="cs-CZ" sz="28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slidu</a:t>
            </a:r>
            <a:r>
              <a:rPr lang="cs-CZ" sz="2800" dirty="0">
                <a:solidFill>
                  <a:schemeClr val="dk1"/>
                </a:solidFill>
              </a:rPr>
              <a:t>.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06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2D605E7-0412-4A29-8AF6-61FC059C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836712"/>
            <a:ext cx="6124575" cy="52101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0FDEF6-97E9-493E-B8C0-C00309BD5252}"/>
              </a:ext>
            </a:extLst>
          </p:cNvPr>
          <p:cNvSpPr txBox="1"/>
          <p:nvPr/>
        </p:nvSpPr>
        <p:spPr>
          <a:xfrm>
            <a:off x="0" y="836712"/>
            <a:ext cx="28644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latin typeface="Tahoma"/>
                <a:ea typeface="Tahoma"/>
                <a:cs typeface="Tahoma"/>
                <a:sym typeface="Tahoma"/>
              </a:rPr>
              <a:t>Surface</a:t>
            </a:r>
            <a:r>
              <a:rPr lang="cs-CZ" sz="28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2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28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2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2800" b="1" dirty="0" err="1">
                <a:latin typeface="Tahoma"/>
                <a:ea typeface="Tahoma"/>
                <a:cs typeface="Tahoma"/>
                <a:sym typeface="Tahoma"/>
              </a:rPr>
              <a:t>Deep</a:t>
            </a:r>
            <a:r>
              <a:rPr lang="cs-CZ" sz="28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2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28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2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2800" b="1" dirty="0" err="1">
                <a:latin typeface="Tahoma"/>
                <a:ea typeface="Tahoma"/>
                <a:cs typeface="Tahoma"/>
                <a:sym typeface="Tahoma"/>
              </a:rPr>
              <a:t>Dark</a:t>
            </a:r>
            <a:r>
              <a:rPr lang="cs-CZ" sz="28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97CC19-FD67-442C-993B-0A4030C5E0F1}"/>
              </a:ext>
            </a:extLst>
          </p:cNvPr>
          <p:cNvSpPr txBox="1"/>
          <p:nvPr/>
        </p:nvSpPr>
        <p:spPr>
          <a:xfrm>
            <a:off x="3019425" y="6503437"/>
            <a:ext cx="654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Zdroj: https://www.cnews.cz/co-je-to-deep-invisible-hluboky-dark-temny-web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347CAD3-4277-4DC9-AF4E-B6D8D9FC8671}"/>
              </a:ext>
            </a:extLst>
          </p:cNvPr>
          <p:cNvSpPr/>
          <p:nvPr/>
        </p:nvSpPr>
        <p:spPr>
          <a:xfrm>
            <a:off x="6081712" y="2696547"/>
            <a:ext cx="1149512" cy="18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4FAA79-54CE-4CFF-AE4F-13ADB99E5B51}"/>
              </a:ext>
            </a:extLst>
          </p:cNvPr>
          <p:cNvSpPr txBox="1"/>
          <p:nvPr/>
        </p:nvSpPr>
        <p:spPr>
          <a:xfrm>
            <a:off x="0" y="3657600"/>
            <a:ext cx="3019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Prosím všimněte si, že </a:t>
            </a:r>
          </a:p>
          <a:p>
            <a:r>
              <a:rPr lang="cs-CZ" dirty="0"/>
              <a:t>"licencované zdroje", tj. naše univerzitní databáze jsou součásti tzv. </a:t>
            </a:r>
            <a:r>
              <a:rPr lang="cs-CZ" dirty="0" err="1"/>
              <a:t>deep</a:t>
            </a:r>
            <a:r>
              <a:rPr lang="cs-CZ" dirty="0"/>
              <a:t> webu.</a:t>
            </a:r>
          </a:p>
          <a:p>
            <a:endParaRPr lang="cs-CZ" dirty="0"/>
          </a:p>
          <a:p>
            <a:r>
              <a:rPr lang="cs-CZ" dirty="0"/>
              <a:t>O uvedené problematice lze na internetu dohledat velké množství informací. Některé z nich obsahuje i odkaz, uvedený pod obrázkem.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zdroje?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0a5cf5ecd_0_72"/>
          <p:cNvSpPr txBox="1">
            <a:spLocks noGrp="1"/>
          </p:cNvSpPr>
          <p:nvPr>
            <p:ph type="title"/>
          </p:nvPr>
        </p:nvSpPr>
        <p:spPr>
          <a:xfrm>
            <a:off x="296075" y="640900"/>
            <a:ext cx="87165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začít?</a:t>
            </a:r>
            <a:b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Vyhledávače, discovery systémy a vědecké sítě</a:t>
            </a:r>
            <a:endParaRPr sz="3000"/>
          </a:p>
        </p:txBody>
      </p:sp>
      <p:sp>
        <p:nvSpPr>
          <p:cNvPr id="339" name="Google Shape;339;g60a5cf5ecd_0_72"/>
          <p:cNvSpPr txBox="1"/>
          <p:nvPr/>
        </p:nvSpPr>
        <p:spPr>
          <a:xfrm>
            <a:off x="131550" y="2307183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372" y="1945679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970001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075" y="1812329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I.</a:t>
            </a:r>
            <a:endParaRPr sz="3600"/>
          </a:p>
        </p:txBody>
      </p:sp>
      <p:sp>
        <p:nvSpPr>
          <p:cNvPr id="349" name="Google Shape;349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JSTOR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ProQuest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Journals</a:t>
            </a:r>
            <a:r>
              <a:rPr lang="cs-CZ" sz="2400" b="1" dirty="0">
                <a:solidFill>
                  <a:schemeClr val="dk1"/>
                </a:solidFill>
              </a:rPr>
              <a:t> Online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ScienceDirect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SpringerLink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Taylor&amp;Francis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Wiley</a:t>
            </a:r>
            <a:r>
              <a:rPr lang="cs-CZ" sz="2400" b="1" dirty="0">
                <a:solidFill>
                  <a:schemeClr val="dk1"/>
                </a:solidFill>
              </a:rPr>
              <a:t> Online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50" name="Google Shape;350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hromadně prostřednictvím </a:t>
            </a:r>
            <a:r>
              <a:rPr lang="cs-CZ" sz="2400" b="0" i="1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II.</a:t>
            </a:r>
            <a:endParaRPr sz="3600"/>
          </a:p>
        </p:txBody>
      </p:sp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dostupné zdroje:</a:t>
            </a:r>
          </a:p>
          <a:p>
            <a:pPr marL="254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1" indent="-4445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Journals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(DOAJ)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adresář FT vědec. a akad. časopisů s otevřeným přístupem, přes 10.000 čas.</a:t>
            </a:r>
          </a:p>
          <a:p>
            <a:pPr marL="412750" marR="0" lvl="1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1929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De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Gruyter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Online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dostupný multioborový zdroj, stovky odborných časopisů (zadejte hledaná klíčová slova a následně zvolte „open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a „free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553528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</a:t>
            </a:r>
            <a:endParaRPr sz="3600" dirty="0"/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Katalog MU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Aleph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knihovny.cz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CASLIN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Discovery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Service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526014" y="345328"/>
            <a:ext cx="8076810" cy="555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Prezentace nám zcela určitě nenahradí tradiční výuku a semináře v počítačových učebnách.</a:t>
            </a:r>
          </a:p>
          <a:p>
            <a:pPr marL="38418" lvl="0" indent="0" algn="just">
              <a:lnSpc>
                <a:spcPct val="140000"/>
              </a:lnSpc>
              <a:spcBef>
                <a:spcPts val="881"/>
              </a:spcBef>
              <a:buNone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Bohužel nemůžu aktuálně posoudit, jaké jsou vaše dosavadní zkušenosti a znalost práce s e-zdroji, tak je v prezentaci pro jistotu uvedeno vše od základů. Je tedy možné, že některé </a:t>
            </a:r>
            <a:r>
              <a:rPr lang="cs-CZ" sz="2400" b="1" dirty="0" err="1">
                <a:latin typeface="Arial"/>
                <a:ea typeface="Arial"/>
                <a:cs typeface="Arial"/>
                <a:sym typeface="Arial"/>
              </a:rPr>
              <a:t>slidy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 budete moci přeskočit a přesunout se rovnou k praktickým cvičením nebo k aktuálním možnostem přístupu k literatuře (v době omezeného přístupu do knihoven). Toto je na posouzení každého z vás </a:t>
            </a:r>
            <a:r>
              <a:rPr lang="cs-CZ" sz="2400" b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just">
              <a:lnSpc>
                <a:spcPct val="100000"/>
              </a:lnSpc>
              <a:spcBef>
                <a:spcPts val="480"/>
              </a:spcBef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107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II.</a:t>
            </a:r>
            <a:endParaRPr sz="3600" dirty="0"/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cs-CZ" sz="2400" dirty="0"/>
              <a:t> Licencované databáze:</a:t>
            </a:r>
            <a:endParaRPr lang="cs-CZ" sz="2400" dirty="0">
              <a:hlinkClick r:id="rId3"/>
            </a:endParaRPr>
          </a:p>
          <a:p>
            <a:pPr marL="457200" lvl="1">
              <a:defRPr/>
            </a:pPr>
            <a:endParaRPr lang="cs-CZ" sz="2400" dirty="0">
              <a:hlinkClick r:id="rId3"/>
            </a:endParaRP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sz="2400" dirty="0">
                <a:hlinkClick r:id="rId4"/>
              </a:rPr>
              <a:t>Gale </a:t>
            </a:r>
            <a:r>
              <a:rPr lang="cs-CZ" sz="2400" dirty="0" err="1">
                <a:hlinkClick r:id="rId4"/>
              </a:rPr>
              <a:t>Virtual</a:t>
            </a:r>
            <a:r>
              <a:rPr lang="cs-CZ" sz="2400" dirty="0">
                <a:hlinkClick r:id="rId4"/>
              </a:rPr>
              <a:t> Reference </a:t>
            </a:r>
            <a:r>
              <a:rPr lang="cs-CZ" sz="2400" dirty="0" err="1">
                <a:hlinkClick r:id="rId4"/>
              </a:rPr>
              <a:t>Library</a:t>
            </a:r>
            <a:r>
              <a:rPr lang="cs-CZ" sz="2400" dirty="0"/>
              <a:t> (encyklopedie)</a:t>
            </a:r>
          </a:p>
          <a:p>
            <a:pPr marL="342900" lvl="1" indent="-342900">
              <a:buFont typeface="Wingdings" panose="05000000000000000000" pitchFamily="2" charset="2"/>
              <a:buChar char="v"/>
              <a:defRPr/>
            </a:pPr>
            <a:endParaRPr lang="cs-CZ" sz="2400" dirty="0"/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err="1">
                <a:hlinkClick r:id="rId5"/>
              </a:rPr>
              <a:t>Ebsco</a:t>
            </a:r>
            <a:r>
              <a:rPr lang="cs-CZ" altLang="cs-CZ" sz="2400" dirty="0">
                <a:hlinkClick r:id="rId5"/>
              </a:rPr>
              <a:t> </a:t>
            </a:r>
            <a:r>
              <a:rPr lang="cs-CZ" altLang="cs-CZ" sz="2400" dirty="0" err="1">
                <a:hlinkClick r:id="rId5"/>
              </a:rPr>
              <a:t>eBooks</a:t>
            </a:r>
            <a:endParaRPr lang="en-US" altLang="cs-CZ" sz="2400" dirty="0"/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en-US" altLang="cs-CZ" sz="2400" dirty="0">
                <a:hlinkClick r:id="rId6"/>
              </a:rPr>
              <a:t>Sage Knowledge</a:t>
            </a:r>
            <a:endParaRPr lang="cs-CZ" altLang="cs-CZ" sz="24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400" dirty="0" err="1">
                <a:hlinkClick r:id="rId7"/>
              </a:rPr>
              <a:t>Taylor</a:t>
            </a:r>
            <a:r>
              <a:rPr lang="cs-CZ" sz="2400" dirty="0">
                <a:hlinkClick r:id="rId7"/>
              </a:rPr>
              <a:t> </a:t>
            </a:r>
            <a:r>
              <a:rPr lang="en-US" sz="2400" dirty="0">
                <a:hlinkClick r:id="rId7"/>
              </a:rPr>
              <a:t>&amp; Francis </a:t>
            </a:r>
            <a:endParaRPr lang="en-US" sz="2400" dirty="0"/>
          </a:p>
          <a:p>
            <a:pPr marL="342900" lvl="1" indent="-3429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sz="24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400" dirty="0">
                <a:solidFill>
                  <a:srgbClr val="0000FF"/>
                </a:solidFill>
                <a:hlinkClick r:id="rId8"/>
              </a:rPr>
              <a:t>DDA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nový způsob nákupu e-knih dle požadavku uživatelů, platforma </a:t>
            </a:r>
            <a:r>
              <a:rPr lang="cs-CZ" sz="2400" dirty="0" err="1">
                <a:solidFill>
                  <a:schemeClr val="dk1"/>
                </a:solidFill>
              </a:rPr>
              <a:t>ProQuest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Ebook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Central</a:t>
            </a:r>
            <a:endParaRPr lang="cs-CZ" sz="2400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sz="2400" dirty="0"/>
          </a:p>
          <a:p>
            <a:pPr marL="914400" marR="0" lvl="1" indent="-3044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03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III.</a:t>
            </a:r>
            <a:endParaRPr sz="3600" dirty="0"/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3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Books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(DOAB)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Books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4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03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87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5" y="1564368"/>
            <a:ext cx="78867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https://katalog.muni.cz/</a:t>
            </a:r>
            <a:endParaRPr lang="cs-CZ" dirty="0"/>
          </a:p>
          <a:p>
            <a:pPr marL="11430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V dolní části stránky si zvolte „abecední procházení“. Zde můžete vyhledávat podle tématu dokumentu. Zadejte si výraz, který Vás aktuálně zajímá a projděte si zobrazené výsledky. Poté se můžete podívat na dostupnost dokumentů v knihovnách MU.</a:t>
            </a:r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757336" y="2487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131550" y="1301408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251548" y="248708"/>
            <a:ext cx="8640900" cy="5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b="1" u="sng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1800" b="1" dirty="0">
              <a:hlinkClick r:id="rId3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1800" b="1" dirty="0" err="1">
                <a:hlinkClick r:id="rId3"/>
              </a:rPr>
              <a:t>Anopress</a:t>
            </a:r>
            <a:r>
              <a:rPr lang="cs-CZ" altLang="cs-CZ" sz="1800" b="1" dirty="0">
                <a:hlinkClick r:id="rId3"/>
              </a:rPr>
              <a:t> Monitoring Online</a:t>
            </a:r>
            <a:endParaRPr lang="cs-CZ" altLang="cs-CZ" sz="1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1800" dirty="0"/>
              <a:t>Databáze českých mediálních zdrojů</a:t>
            </a:r>
          </a:p>
          <a:p>
            <a:pPr marL="108000" lvl="1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endParaRPr lang="en-US" alt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altLang="cs-CZ" sz="1800" dirty="0"/>
              <a:t> </a:t>
            </a:r>
            <a:r>
              <a:rPr lang="en-US" altLang="cs-CZ" sz="1800" b="1" dirty="0">
                <a:hlinkClick r:id="rId4"/>
              </a:rPr>
              <a:t>Newton Media</a:t>
            </a:r>
            <a:endParaRPr lang="en-US" altLang="cs-CZ" sz="1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cs-CZ" sz="1800" dirty="0" err="1"/>
              <a:t>Datab</a:t>
            </a:r>
            <a:r>
              <a:rPr lang="cs-CZ" altLang="cs-CZ" sz="1800" dirty="0" err="1"/>
              <a:t>áze</a:t>
            </a:r>
            <a:r>
              <a:rPr lang="cs-CZ" altLang="cs-CZ" sz="1800" dirty="0"/>
              <a:t> slovenských mediálních zdrojů</a:t>
            </a:r>
          </a:p>
          <a:p>
            <a:pPr marL="108000" lvl="1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endParaRPr lang="cs-CZ" altLang="cs-CZ" sz="1800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800" b="1" dirty="0" err="1">
                <a:hlinkClick r:id="rId5"/>
              </a:rPr>
              <a:t>PressReader</a:t>
            </a:r>
            <a:endParaRPr lang="cs-CZ" altLang="cs-CZ" sz="1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1800" dirty="0"/>
              <a:t>Zahraniční deníky a populárně naučné časopisy, archiv u většiny titulů 3 měsíce</a:t>
            </a:r>
          </a:p>
          <a:p>
            <a:pPr marL="457200" lvl="1">
              <a:spcBef>
                <a:spcPts val="1000"/>
              </a:spcBef>
              <a:defRPr/>
            </a:pPr>
            <a:endParaRPr lang="cs-CZ" alt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800" b="1" dirty="0" err="1">
                <a:hlinkClick r:id="rId6"/>
              </a:rPr>
              <a:t>ProQuest</a:t>
            </a:r>
            <a:endParaRPr lang="cs-CZ" altLang="cs-CZ" sz="1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1800" dirty="0"/>
              <a:t>Multioborová databáze, obsahuje i tituly periodik, např. New York </a:t>
            </a:r>
            <a:r>
              <a:rPr lang="cs-CZ" altLang="cs-CZ" sz="1800" dirty="0" err="1"/>
              <a:t>Times</a:t>
            </a:r>
            <a:r>
              <a:rPr lang="cs-CZ" altLang="cs-CZ" sz="1800" dirty="0"/>
              <a:t> s rozsáhlou retrospektivou</a:t>
            </a:r>
          </a:p>
          <a:p>
            <a:pPr marL="457200">
              <a:spcBef>
                <a:spcPts val="1000"/>
              </a:spcBef>
              <a:defRPr/>
            </a:pPr>
            <a:endParaRPr lang="cs-CZ" altLang="cs-CZ" sz="1800" dirty="0">
              <a:latin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800" b="1" dirty="0"/>
              <a:t>Databanka ČTK- </a:t>
            </a:r>
            <a:r>
              <a:rPr lang="cs-CZ" sz="1800" dirty="0"/>
              <a:t>p</a:t>
            </a:r>
            <a:r>
              <a:rPr lang="cs-CZ" altLang="cs-CZ" sz="1800" dirty="0"/>
              <a:t>řístup z ÚK FSS a PC54</a:t>
            </a:r>
          </a:p>
          <a:p>
            <a:pPr>
              <a:defRPr/>
            </a:pPr>
            <a:endParaRPr lang="cs-CZ" altLang="cs-CZ" sz="1800" dirty="0"/>
          </a:p>
          <a:p>
            <a:pPr marL="457200"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18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Pozn. první čtyři zdroje fungují i přes vzdálený přístup.</a:t>
            </a:r>
            <a:endParaRPr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26"/>
          <p:cNvSpPr txBox="1">
            <a:spLocks noGrp="1"/>
          </p:cNvSpPr>
          <p:nvPr>
            <p:ph type="title"/>
          </p:nvPr>
        </p:nvSpPr>
        <p:spPr>
          <a:xfrm>
            <a:off x="748836" y="4734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96" name="Google Shape;39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60a5cf5ecd_0_126"/>
          <p:cNvSpPr txBox="1"/>
          <p:nvPr/>
        </p:nvSpPr>
        <p:spPr>
          <a:xfrm>
            <a:off x="551627" y="18654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 závěrečných prací MU -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-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DART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Europe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E-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Portal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závěrečné práce</a:t>
            </a:r>
          </a:p>
          <a:p>
            <a:pPr marL="50800"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ProQuest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®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Dissertations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&amp;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(PQDT OPEN)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Open Access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Dissertatitons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5" y="1564368"/>
            <a:ext cx="78867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PQDT OPEN</a:t>
            </a:r>
            <a:r>
              <a:rPr lang="cs-CZ" dirty="0"/>
              <a:t> případně </a:t>
            </a:r>
            <a:r>
              <a:rPr lang="cs-CZ" dirty="0">
                <a:hlinkClick r:id="rId3"/>
              </a:rPr>
              <a:t>DART.</a:t>
            </a:r>
            <a:endParaRPr lang="cs-CZ" dirty="0"/>
          </a:p>
          <a:p>
            <a:pPr marL="11430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Zkuste se podívat, zda již někdo zpracovával téma diplomové práce podobné tomu Vašemu. Případně se podívejte na práce k jakémukoli tématu, které Vás aktuálně zajímá.</a:t>
            </a:r>
          </a:p>
        </p:txBody>
      </p:sp>
    </p:spTree>
    <p:extLst>
      <p:ext uri="{BB962C8B-B14F-4D97-AF65-F5344CB8AC3E}">
        <p14:creationId xmlns:p14="http://schemas.microsoft.com/office/powerpoint/2010/main" val="1609039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60a5cf5ecd_0_133"/>
          <p:cNvSpPr txBox="1">
            <a:spLocks noGrp="1"/>
          </p:cNvSpPr>
          <p:nvPr>
            <p:ph type="title"/>
          </p:nvPr>
        </p:nvSpPr>
        <p:spPr>
          <a:xfrm>
            <a:off x="857250" y="7128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 dirty="0"/>
          </a:p>
        </p:txBody>
      </p:sp>
      <p:sp>
        <p:nvSpPr>
          <p:cNvPr id="404" name="Google Shape;40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60a5cf5ecd_0_133"/>
          <p:cNvSpPr txBox="1"/>
          <p:nvPr/>
        </p:nvSpPr>
        <p:spPr>
          <a:xfrm>
            <a:off x="732789" y="19700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Gale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Virtual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Reference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Library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(encyklopedie)</a:t>
            </a:r>
            <a:endParaRPr sz="32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The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World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Factbook</a:t>
            </a: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Český statistický úřad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Eurostat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943100"/>
            <a:ext cx="7305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8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2856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Video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Canadian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Librarias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alt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McGill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3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526014" y="345328"/>
            <a:ext cx="7886700" cy="555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Prezentaci, prosím, berte jako přehledovou. Možností a zdrojů je opravdu obrovské množství. </a:t>
            </a:r>
            <a:endParaRPr lang="cs-CZ"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Vyzkoušejte si uvedená praktická cvičení, podrobnější práce s databázemi bude obsahem následující lekce.</a:t>
            </a:r>
          </a:p>
          <a:p>
            <a:pPr marL="342900" lvl="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Přeji vám hodně štěstí při studiu. V případě jakýchkoli dotazů či problémů se prosím ozvěte na email 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  <a:hlinkClick r:id="rId3"/>
              </a:rPr>
              <a:t>mazancov@fss.muni.cz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. Pokusím se Vám ozvat co nejdříve to bude možné </a:t>
            </a:r>
            <a:r>
              <a:rPr lang="cs-CZ" sz="2400" b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 Děkuji.</a:t>
            </a:r>
          </a:p>
          <a:p>
            <a:pPr marL="457200" lvl="1" indent="0" algn="just">
              <a:lnSpc>
                <a:spcPct val="100000"/>
              </a:lnSpc>
              <a:spcBef>
                <a:spcPts val="480"/>
              </a:spcBef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96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726622" y="455829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Open Access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251550" y="15135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Alternativa k tradičnímu šíření vědeckých poznatků prostřednictvím vědeckých časopisů </a:t>
            </a:r>
          </a:p>
          <a:p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Výrazně k němu přispěl vysoký nárůst cen předplatného časopisů (tzv. </a:t>
            </a:r>
            <a:r>
              <a:rPr lang="cs-CZ" altLang="cs-CZ" sz="3200" dirty="0" err="1"/>
              <a:t>Serial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Crisis</a:t>
            </a:r>
            <a:r>
              <a:rPr lang="cs-CZ" altLang="cs-CZ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b="1" dirty="0"/>
              <a:t>Neomezený online přístup k vědeckým informacím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2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Cesty k Open Access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784942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00B050"/>
                </a:solidFill>
              </a:rPr>
              <a:t>Zelená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 err="1"/>
              <a:t>Autoarchivace</a:t>
            </a:r>
            <a:r>
              <a:rPr lang="cs-CZ" altLang="cs-CZ" sz="2600" dirty="0"/>
              <a:t> v otevřených </a:t>
            </a:r>
            <a:r>
              <a:rPr lang="cs-CZ" altLang="cs-CZ" sz="2600" b="1" dirty="0" err="1"/>
              <a:t>repozitářích</a:t>
            </a:r>
            <a:r>
              <a:rPr lang="cs-CZ" altLang="cs-CZ" sz="2600" b="1" dirty="0"/>
              <a:t> 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Snaha o zpřístupňování zejména recenzovaných publikací 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/>
              <a:t>Při publikování záleží na právech k dílu               </a:t>
            </a:r>
            <a:r>
              <a:rPr lang="cs-CZ" altLang="cs-CZ" sz="2600" dirty="0"/>
              <a:t>(v </a:t>
            </a:r>
            <a:r>
              <a:rPr lang="cs-CZ" altLang="cs-CZ" sz="2600" dirty="0" err="1"/>
              <a:t>repozitáři</a:t>
            </a:r>
            <a:r>
              <a:rPr lang="cs-CZ" altLang="cs-CZ" sz="2600" dirty="0"/>
              <a:t> se může objevit preprint, </a:t>
            </a:r>
            <a:r>
              <a:rPr lang="cs-CZ" altLang="cs-CZ" sz="2600" dirty="0" err="1"/>
              <a:t>postprint</a:t>
            </a:r>
            <a:r>
              <a:rPr lang="cs-CZ" altLang="cs-CZ" sz="2600" dirty="0"/>
              <a:t>, vydavatelská verze)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OA poskytují </a:t>
            </a:r>
            <a:r>
              <a:rPr lang="cs-CZ" altLang="cs-CZ" sz="2600" b="1" dirty="0"/>
              <a:t>autoři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552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628650" y="49936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Cesty k Open Access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503100" y="15135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FFC000"/>
                </a:solidFill>
              </a:rPr>
              <a:t>Zlatá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Publikování v otevřených </a:t>
            </a:r>
            <a:r>
              <a:rPr lang="cs-CZ" altLang="cs-CZ" sz="2600" b="1" dirty="0"/>
              <a:t>časopisech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OA poskytují </a:t>
            </a:r>
            <a:r>
              <a:rPr lang="cs-CZ" altLang="cs-CZ" sz="2600" b="1" dirty="0"/>
              <a:t>vydavatelé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/>
              <a:t>Fin. náklady </a:t>
            </a:r>
            <a:r>
              <a:rPr lang="cs-CZ" altLang="cs-CZ" sz="2600" dirty="0"/>
              <a:t>na fungování nakladatelství a celého věd. publikování </a:t>
            </a:r>
            <a:r>
              <a:rPr lang="cs-CZ" altLang="cs-CZ" sz="2600" b="1" dirty="0"/>
              <a:t>se přenášejí na autora, </a:t>
            </a:r>
            <a:r>
              <a:rPr lang="cs-CZ" altLang="cs-CZ" sz="2600" dirty="0"/>
              <a:t>který platí autorský publikační poplatek </a:t>
            </a:r>
            <a:r>
              <a:rPr lang="cs-CZ" altLang="cs-CZ" sz="2600" b="1" dirty="0"/>
              <a:t>(APC)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2 cesty  </a:t>
            </a:r>
            <a:r>
              <a:rPr lang="cs-CZ" altLang="cs-CZ" sz="2600" b="1" dirty="0"/>
              <a:t>- plně otevřené časopisy</a:t>
            </a:r>
          </a:p>
          <a:p>
            <a:pPr marL="709613" lvl="1"/>
            <a:r>
              <a:rPr lang="cs-CZ" altLang="cs-CZ" sz="2600" b="1" dirty="0"/>
              <a:t>                  - hybridní časopisy (problém double  </a:t>
            </a:r>
          </a:p>
          <a:p>
            <a:pPr marL="709613" lvl="1"/>
            <a:r>
              <a:rPr lang="cs-CZ" altLang="cs-CZ" sz="2600" b="1" dirty="0"/>
              <a:t>                       </a:t>
            </a:r>
            <a:r>
              <a:rPr lang="cs-CZ" altLang="cs-CZ" sz="2600" b="1" dirty="0" err="1"/>
              <a:t>dipping</a:t>
            </a:r>
            <a:r>
              <a:rPr lang="cs-CZ" altLang="cs-CZ" sz="2600" b="1" dirty="0"/>
              <a:t>)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Nástroje na podporu -</a:t>
            </a:r>
            <a:r>
              <a:rPr lang="cs-CZ" altLang="cs-CZ" sz="2600" b="1" dirty="0"/>
              <a:t> DOAJ </a:t>
            </a:r>
            <a:r>
              <a:rPr lang="cs-CZ" altLang="cs-CZ" sz="2600" dirty="0"/>
              <a:t>(od 2003) </a:t>
            </a:r>
            <a:r>
              <a:rPr lang="cs-CZ" altLang="cs-CZ" sz="2600" b="1" dirty="0"/>
              <a:t>a DOAB </a:t>
            </a:r>
            <a:r>
              <a:rPr lang="cs-CZ" altLang="cs-CZ" sz="2600" dirty="0"/>
              <a:t>(od 2012)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519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Přínosy Open Access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569669" y="1301408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303249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/>
              <a:t>Zrychlení výměny </a:t>
            </a:r>
            <a:r>
              <a:rPr lang="cs-CZ" altLang="cs-CZ" sz="32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/>
              <a:t>Rozšíření dostupnosti </a:t>
            </a:r>
            <a:r>
              <a:rPr lang="cs-CZ" altLang="cs-CZ" sz="32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/>
              <a:t>Zvýšení viditelnosti </a:t>
            </a:r>
            <a:r>
              <a:rPr lang="cs-CZ" altLang="cs-CZ" sz="32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/>
              <a:t>Zvýšení čtenářské základny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/>
              <a:t>Zvýšení informačního dopadu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445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628650" y="3519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BBB - iniciativy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503100" y="13920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Budapešťská inciativa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Budapest</a:t>
            </a:r>
            <a:r>
              <a:rPr lang="cs-CZ" altLang="cs-CZ" sz="2000" dirty="0"/>
              <a:t> Open Access </a:t>
            </a:r>
            <a:r>
              <a:rPr lang="cs-CZ" altLang="cs-CZ" sz="2000" dirty="0" err="1"/>
              <a:t>Iniciative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2002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principy, zdůvodnění a postupy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Prohlášení z </a:t>
            </a:r>
            <a:r>
              <a:rPr lang="cs-CZ" altLang="cs-CZ" sz="2400" b="1" dirty="0" err="1"/>
              <a:t>Bethesdy</a:t>
            </a:r>
            <a:endParaRPr lang="cs-CZ" altLang="cs-CZ" sz="2400" b="1" dirty="0"/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Bethesda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Statement</a:t>
            </a:r>
            <a:r>
              <a:rPr lang="cs-CZ" altLang="cs-CZ" sz="2000" dirty="0"/>
              <a:t> on Open Access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Kroky pro přechod k OA pro všechny subjekty ve sféře vědeckého publikování (výzkumné instituce, vydavatele, vědce atd.)</a:t>
            </a:r>
            <a:endParaRPr lang="cs-CZ" alt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Berlínská deklarace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en-US" altLang="cs-CZ" sz="2000" dirty="0"/>
              <a:t>Berlin Declaration on OA to Knowledge in Sciences and Humanities</a:t>
            </a:r>
            <a:r>
              <a:rPr lang="cs-CZ" altLang="cs-CZ" sz="2000" dirty="0"/>
              <a:t>, 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Výzva pro vědce a vědecké instituce, podepsalo již na 300 institucí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MU - prvenství mezi českými univerzitami, připojila se 11. 10. 2010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44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551627" y="455829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Open Access zdroje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551627" y="15135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3"/>
              </a:rPr>
              <a:t>Directory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Open Access </a:t>
            </a:r>
            <a:r>
              <a:rPr lang="cs-CZ" sz="2800" dirty="0" err="1">
                <a:hlinkClick r:id="rId3"/>
              </a:rPr>
              <a:t>Journals</a:t>
            </a:r>
            <a:r>
              <a:rPr lang="cs-CZ" sz="2800" dirty="0">
                <a:hlinkClick r:id="rId3"/>
              </a:rPr>
              <a:t> (DOAJ)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přes 11.000 časopisů s otevřeným přístupem</a:t>
            </a:r>
          </a:p>
          <a:p>
            <a:pPr marL="0" lvl="1"/>
            <a:endParaRPr lang="cs-CZ" altLang="cs-CZ" sz="2400" b="1" dirty="0">
              <a:hlinkClick r:id="rId4"/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5"/>
              </a:rPr>
              <a:t>Directory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of</a:t>
            </a:r>
            <a:r>
              <a:rPr lang="cs-CZ" altLang="cs-CZ" sz="2800" dirty="0">
                <a:hlinkClick r:id="rId5"/>
              </a:rPr>
              <a:t> Open Access </a:t>
            </a:r>
            <a:r>
              <a:rPr lang="cs-CZ" altLang="cs-CZ" sz="2800" dirty="0" err="1">
                <a:hlinkClick r:id="rId5"/>
              </a:rPr>
              <a:t>Books</a:t>
            </a:r>
            <a:r>
              <a:rPr lang="cs-CZ" altLang="cs-CZ" sz="2800" dirty="0">
                <a:hlinkClick r:id="rId5"/>
              </a:rPr>
              <a:t> (DOAB)</a:t>
            </a:r>
            <a:endParaRPr lang="cs-CZ" altLang="cs-CZ" sz="2800" dirty="0"/>
          </a:p>
          <a:p>
            <a:pPr marL="0" lvl="1"/>
            <a:endParaRPr lang="cs-CZ" altLang="cs-CZ" sz="28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>
                <a:hlinkClick r:id="rId4"/>
              </a:rPr>
              <a:t>OAPEN </a:t>
            </a:r>
            <a:r>
              <a:rPr lang="cs-CZ" altLang="cs-CZ" sz="2800" dirty="0" err="1">
                <a:hlinkClick r:id="rId4"/>
              </a:rPr>
              <a:t>Library</a:t>
            </a:r>
            <a:r>
              <a:rPr lang="cs-CZ" altLang="cs-CZ" sz="2800" dirty="0"/>
              <a:t> </a:t>
            </a:r>
            <a:r>
              <a:rPr lang="cs-CZ" altLang="cs-CZ" sz="2800" b="1" dirty="0"/>
              <a:t>- </a:t>
            </a:r>
            <a:r>
              <a:rPr lang="cs-CZ" altLang="cs-CZ" sz="2400" dirty="0"/>
              <a:t>cílem projektu je volně publikovat plné texty recenzovaných knih se zaměřením na humanitní a sociální vědy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6"/>
              </a:rPr>
              <a:t>OpenAIRE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</a:t>
            </a:r>
            <a:r>
              <a:rPr lang="cs-CZ" altLang="cs-CZ" sz="2400" dirty="0"/>
              <a:t>data z více než 450 </a:t>
            </a:r>
            <a:r>
              <a:rPr lang="cs-CZ" altLang="cs-CZ" sz="2400" dirty="0" err="1"/>
              <a:t>repozitářů</a:t>
            </a:r>
            <a:r>
              <a:rPr lang="cs-CZ" altLang="cs-CZ" sz="2400" dirty="0"/>
              <a:t> a OA časopisů</a:t>
            </a:r>
            <a:endParaRPr lang="cs-CZ" altLang="cs-CZ" sz="2800" i="1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79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Repozitář</a:t>
            </a:r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 MU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Funkce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Evidence publikací MU</a:t>
            </a:r>
            <a:endParaRPr lang="cs-CZ" altLang="cs-CZ" sz="2400" b="1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Uložiště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hlinkClick r:id="rId4"/>
              </a:rPr>
              <a:t>Vyhledávací rozhraní</a:t>
            </a: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Vkládání příspěvků do </a:t>
            </a:r>
            <a:r>
              <a:rPr lang="cs-CZ" altLang="cs-CZ" sz="2400" dirty="0" err="1"/>
              <a:t>repozitáře</a:t>
            </a:r>
            <a:r>
              <a:rPr lang="cs-CZ" altLang="cs-CZ" sz="2400" dirty="0"/>
              <a:t> je dobrovolné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787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altLang="cs-CZ" sz="3600" b="1" dirty="0">
                <a:solidFill>
                  <a:srgbClr val="0000DC"/>
                </a:solidFill>
                <a:latin typeface="Arial"/>
                <a:cs typeface="Arial"/>
              </a:rPr>
              <a:t>Registry otevřených </a:t>
            </a:r>
            <a:r>
              <a:rPr lang="cs-CZ" alt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repozitářů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05428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>
                <a:hlinkClick r:id="rId4"/>
              </a:rPr>
              <a:t>ROAR</a:t>
            </a:r>
            <a:r>
              <a:rPr lang="cs-CZ" altLang="cs-CZ" sz="3200" b="1" dirty="0"/>
              <a:t> </a:t>
            </a:r>
            <a:r>
              <a:rPr lang="cs-CZ" altLang="cs-CZ" sz="3200" dirty="0"/>
              <a:t>-</a:t>
            </a:r>
            <a:r>
              <a:rPr lang="cs-CZ" altLang="cs-CZ" sz="4800" dirty="0"/>
              <a:t> </a:t>
            </a:r>
            <a:r>
              <a:rPr lang="cs-CZ" altLang="cs-CZ" sz="3200" dirty="0"/>
              <a:t>Registry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OA </a:t>
            </a:r>
            <a:r>
              <a:rPr lang="cs-CZ" altLang="cs-CZ" sz="3200" dirty="0" err="1"/>
              <a:t>Repositories</a:t>
            </a:r>
            <a:endParaRPr lang="cs-CZ" altLang="cs-CZ" sz="3200" dirty="0"/>
          </a:p>
          <a:p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>
                <a:hlinkClick r:id="rId5"/>
              </a:rPr>
              <a:t>OpenDOAR</a:t>
            </a:r>
            <a:r>
              <a:rPr lang="cs-CZ" altLang="cs-CZ" sz="4800" dirty="0"/>
              <a:t> - </a:t>
            </a:r>
            <a:r>
              <a:rPr lang="cs-CZ" altLang="cs-CZ" sz="3200" dirty="0" err="1"/>
              <a:t>Directory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OA </a:t>
            </a:r>
            <a:r>
              <a:rPr lang="cs-CZ" altLang="cs-CZ" sz="3200" dirty="0" err="1"/>
              <a:t>Repositories</a:t>
            </a:r>
            <a:endParaRPr lang="cs-CZ" altLang="cs-CZ" sz="3200" b="1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362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5" y="1564368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DOAJ</a:t>
            </a:r>
            <a:r>
              <a:rPr lang="cs-CZ" dirty="0"/>
              <a:t> případně </a:t>
            </a:r>
            <a:r>
              <a:rPr lang="cs-CZ" dirty="0">
                <a:hlinkClick r:id="rId3"/>
              </a:rPr>
              <a:t>DOAB.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Zkuste se podívat, zda se Vám nepodaří dohledat časopis/článek nebo knihu na téma, které Vás aktuálně zajímá nebo je potřebujete pro psaní diplomovou práci.</a:t>
            </a:r>
          </a:p>
        </p:txBody>
      </p:sp>
    </p:spTree>
    <p:extLst>
      <p:ext uri="{BB962C8B-B14F-4D97-AF65-F5344CB8AC3E}">
        <p14:creationId xmlns:p14="http://schemas.microsoft.com/office/powerpoint/2010/main" val="13592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60a5cf5ecd_0_188"/>
          <p:cNvSpPr txBox="1"/>
          <p:nvPr/>
        </p:nvSpPr>
        <p:spPr>
          <a:xfrm>
            <a:off x="763049" y="1854355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Aktuální situace aneb co ještě můžeme využívat, když máte omezený přístup do knihoven</a:t>
            </a:r>
            <a:endParaRPr sz="6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91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360150" y="26566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Hledám knihu I.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360150" y="1011085"/>
            <a:ext cx="8544700" cy="5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se jedná o tištěnou knihu, která je součástí našeho knihovního fondu, tak existuje šance, že je součástí tzv. e-</a:t>
            </a:r>
            <a:r>
              <a:rPr lang="cs-CZ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prezenčky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Knihovny MU poskytují naskenovanou zakoupenou studijní literaturu ke studiu na obrazovce (bez možnosti stahování a dalšího šíření) - elektronickou analogii prezenční výpůjčky, čili </a:t>
            </a:r>
            <a:r>
              <a:rPr lang="cs-CZ" sz="2200" b="1" dirty="0"/>
              <a:t>e-</a:t>
            </a:r>
            <a:r>
              <a:rPr lang="cs-CZ" sz="2200" b="1" dirty="0" err="1"/>
              <a:t>prezenčku</a:t>
            </a:r>
            <a:r>
              <a:rPr lang="cs-CZ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dirty="0"/>
              <a:t>Aktuálně obsahuje přes 11 000 titulů studijní literatury z knihoven MUNI. Vzdálený přístup k e-</a:t>
            </a:r>
            <a:r>
              <a:rPr lang="cs-CZ" sz="2200" dirty="0" err="1"/>
              <a:t>prezenčce</a:t>
            </a:r>
            <a:r>
              <a:rPr lang="cs-CZ" sz="2200" dirty="0"/>
              <a:t> je možný prostřednictvím knihovního katalogu MUNI.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200" b="1" dirty="0">
                <a:hlinkClick r:id="rId3"/>
              </a:rPr>
              <a:t>E-</a:t>
            </a:r>
            <a:r>
              <a:rPr lang="cs-CZ" sz="2200" b="1" dirty="0" err="1">
                <a:hlinkClick r:id="rId3"/>
              </a:rPr>
              <a:t>prezenčka</a:t>
            </a:r>
            <a:r>
              <a:rPr lang="cs-CZ" sz="2200" b="1" dirty="0">
                <a:hlinkClick r:id="rId3"/>
              </a:rPr>
              <a:t> – návod</a:t>
            </a:r>
            <a:endParaRPr lang="cs-CZ" sz="2200" dirty="0"/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802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17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360150" y="26566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Hledám knihu II.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360150" y="1240505"/>
            <a:ext cx="834531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Knihy některých českých vydavatelství je možné prohledávat pomocí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Online knihovny </a:t>
            </a:r>
            <a:r>
              <a:rPr lang="cs-CZ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Bookport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,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 které máme zkušební přístup.</a:t>
            </a:r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možností je využít 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Národní digitální knihovnu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 jistotu doporučuji prohledávat jak fond MZK, tak NK ČR)</a:t>
            </a:r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Nedávno jsme ještě objevili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Digitální knihovnu AV ČR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182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425464" y="3693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Hledám knihu III.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360150" y="1252445"/>
            <a:ext cx="834531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se jedná o zahraniční knihu, tak se můžete zkusit podívat do databáze </a:t>
            </a:r>
            <a:r>
              <a:rPr lang="cs-CZ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ProQuest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cs-CZ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Ebook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cs-CZ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Central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 případě, že zde knihu dohledáte, tak odešlete svůj požadavek knihovně a knihovníci mohou rozhodnout o nákupu dané knihy. Ta je Vám i dalším uživatelům poté online zpřístupněna.</a:t>
            </a:r>
            <a:endParaRPr lang="cs-CZ" sz="2200" dirty="0"/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v"/>
            </a:pPr>
            <a:endParaRPr lang="cs-CZ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917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360150" y="43261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Hledám článek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360150" y="1294825"/>
            <a:ext cx="834531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Tady vše zůstává "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starém ",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můžete využít licencované databáze: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3" indent="-342900">
              <a:buFont typeface="Wingdings" panose="05000000000000000000" pitchFamily="2" charset="2"/>
              <a:buChar char="v"/>
            </a:pPr>
            <a:r>
              <a:rPr lang="cs-CZ" sz="2200" dirty="0"/>
              <a:t>Vyhledávání v databázích z jednoho místa - </a:t>
            </a:r>
            <a:r>
              <a:rPr lang="cs-CZ" sz="2200" dirty="0">
                <a:hlinkClick r:id="rId3"/>
              </a:rPr>
              <a:t>EBSCO </a:t>
            </a:r>
            <a:r>
              <a:rPr lang="cs-CZ" sz="2200" dirty="0" err="1">
                <a:hlinkClick r:id="rId3"/>
              </a:rPr>
              <a:t>Discovery</a:t>
            </a:r>
            <a:r>
              <a:rPr lang="cs-CZ" sz="2200" dirty="0">
                <a:hlinkClick r:id="rId3"/>
              </a:rPr>
              <a:t> </a:t>
            </a:r>
            <a:r>
              <a:rPr lang="cs-CZ" sz="2200" dirty="0" err="1">
                <a:hlinkClick r:id="rId3"/>
              </a:rPr>
              <a:t>Service</a:t>
            </a:r>
            <a:endParaRPr lang="cs-CZ" sz="2200" dirty="0"/>
          </a:p>
          <a:p>
            <a:pPr lvl="3"/>
            <a:endParaRPr lang="cs-CZ" sz="2200" dirty="0"/>
          </a:p>
          <a:p>
            <a:pPr marL="342900" lvl="3" indent="-342900">
              <a:buFont typeface="Wingdings" panose="05000000000000000000" pitchFamily="2" charset="2"/>
              <a:buChar char="v"/>
            </a:pPr>
            <a:r>
              <a:rPr lang="cs-CZ" sz="2200" dirty="0"/>
              <a:t>Prohledávání jednotlivých databází - </a:t>
            </a:r>
            <a:r>
              <a:rPr lang="cs-CZ" sz="2200" dirty="0">
                <a:hlinkClick r:id="rId4"/>
              </a:rPr>
              <a:t>seznam zdrojů na stránkách knihovny FSS</a:t>
            </a:r>
            <a:r>
              <a:rPr lang="cs-CZ" sz="2200" dirty="0"/>
              <a:t> nebo na </a:t>
            </a:r>
            <a:r>
              <a:rPr lang="cs-CZ" sz="2200" dirty="0">
                <a:hlinkClick r:id="rId5"/>
              </a:rPr>
              <a:t>Portále elektronických informačních zdrojů MU</a:t>
            </a:r>
            <a:endParaRPr lang="cs-CZ" sz="2200" dirty="0"/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v"/>
            </a:pPr>
            <a:endParaRPr lang="cs-CZ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187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628650" y="684307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Zkušební přístup ke zdrojům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28650" y="1177800"/>
            <a:ext cx="808665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Seznam možností je průběžně 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aktualizován na stránkách 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Knihovny FSS</a:t>
            </a: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640"/>
              </a:spcBef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se Vám stále nedaří dohledat nějaké dokumenty,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 se mi ozvěte nebo napište na email 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knihovna@fss.muni.cz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630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0a5cf5ecd_0_19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60a5cf5ecd_0_193"/>
          <p:cNvSpPr txBox="1"/>
          <p:nvPr/>
        </p:nvSpPr>
        <p:spPr>
          <a:xfrm>
            <a:off x="480150" y="85056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 zdroje (open </a:t>
            </a:r>
            <a:r>
              <a:rPr lang="cs-CZ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540150" y="369300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3826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186920"/>
            <a:ext cx="838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cs-CZ" sz="1800" dirty="0">
                <a:cs typeface="Arial" panose="020B0604020202020204" pitchFamily="34" charset="0"/>
              </a:rPr>
              <a:t>BARTOŠEK, Miroslav, Petra DĚDIČOVÁ, Ondřej FABIÁN, et al. </a:t>
            </a:r>
            <a:r>
              <a:rPr lang="cs-CZ" sz="1800" i="1" dirty="0">
                <a:cs typeface="Arial" panose="020B0604020202020204" pitchFamily="34" charset="0"/>
              </a:rPr>
              <a:t>Otevřený přístup k vědeckým informacím: současný stav v České republice a ve světě</a:t>
            </a:r>
            <a:r>
              <a:rPr lang="cs-CZ" sz="1800" dirty="0">
                <a:cs typeface="Arial" panose="020B0604020202020204" pitchFamily="34" charset="0"/>
              </a:rPr>
              <a:t>. V Brně: Vysoké učení technické v Brně, [2016]. ISBN 978-80-214-5282-4. </a:t>
            </a:r>
            <a:r>
              <a:rPr lang="cs-CZ" altLang="cs-CZ" sz="1800" dirty="0">
                <a:cs typeface="Arial" panose="020B0604020202020204" pitchFamily="34" charset="0"/>
              </a:rPr>
              <a:t>[cit. 28-03-2019]. </a:t>
            </a:r>
            <a:r>
              <a:rPr lang="cs-CZ" sz="1800" dirty="0">
                <a:cs typeface="Arial" panose="020B0604020202020204" pitchFamily="34" charset="0"/>
              </a:rPr>
              <a:t>Dostupné také z: </a:t>
            </a:r>
            <a:r>
              <a:rPr lang="cs-CZ" sz="1800" dirty="0">
                <a:cs typeface="Arial" panose="020B0604020202020204" pitchFamily="34" charset="0"/>
                <a:hlinkClick r:id="rId3"/>
              </a:rPr>
              <a:t>https://dspace.vutbr.cz/xmlui/handle/11012/61751</a:t>
            </a:r>
            <a:endParaRPr lang="cs-CZ" sz="1800" dirty="0">
              <a:cs typeface="Arial" panose="020B0604020202020204" pitchFamily="34" charset="0"/>
            </a:endParaRPr>
          </a:p>
          <a:p>
            <a:pPr>
              <a:defRPr/>
            </a:pPr>
            <a:endParaRPr lang="cs-CZ" sz="1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dirty="0">
                <a:cs typeface="Arial" panose="020B0604020202020204" pitchFamily="34" charset="0"/>
              </a:rPr>
              <a:t>Open Access v ČR [online]. [cit. 28-03-2019]. Dostupný z: </a:t>
            </a:r>
            <a:r>
              <a:rPr lang="cs-CZ" altLang="cs-CZ" sz="1800" dirty="0">
                <a:cs typeface="Arial" panose="020B0604020202020204" pitchFamily="34" charset="0"/>
                <a:hlinkClick r:id="rId4"/>
              </a:rPr>
              <a:t>http://www.openaccess.cz</a:t>
            </a:r>
            <a:endParaRPr lang="cs-CZ" altLang="cs-CZ" sz="1800" dirty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1800" dirty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1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dirty="0">
                <a:cs typeface="Arial" panose="020B0604020202020204" pitchFamily="34" charset="0"/>
              </a:rPr>
              <a:t>BARTOŠEK, Miroslav. </a:t>
            </a:r>
            <a:r>
              <a:rPr lang="cs-CZ" altLang="cs-CZ" sz="1800" i="1" dirty="0">
                <a:cs typeface="Arial" panose="020B0604020202020204" pitchFamily="34" charset="0"/>
              </a:rPr>
              <a:t>Open Access. Otevřený přístup k vědeckým informacím </a:t>
            </a:r>
            <a:r>
              <a:rPr lang="cs-CZ" altLang="cs-CZ" sz="1800" dirty="0">
                <a:cs typeface="Arial" panose="020B0604020202020204" pitchFamily="34" charset="0"/>
              </a:rPr>
              <a:t>[online]. [cit. 28-03-2019]. Dostupný z </a:t>
            </a:r>
            <a:r>
              <a:rPr lang="cs-CZ" altLang="cs-CZ" sz="1800" dirty="0">
                <a:cs typeface="Arial" panose="020B0604020202020204" pitchFamily="34" charset="0"/>
                <a:hlinkClick r:id="rId5"/>
              </a:rPr>
              <a:t>http://knihovna.fss.muni.cz/soubory/OAweek-2011.pdf</a:t>
            </a:r>
            <a:endParaRPr lang="cs-CZ" altLang="cs-CZ" sz="1800" dirty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1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800" dirty="0"/>
              <a:t>KATUŠČÁK, D., B. DROBÍKOVÁ, R. PAPÍK. </a:t>
            </a:r>
            <a:r>
              <a:rPr lang="cs-CZ" altLang="cs-CZ" sz="1800" i="1" dirty="0"/>
              <a:t>Jak psát závěrečné a kvalifikační práce.</a:t>
            </a:r>
            <a:r>
              <a:rPr lang="cs-CZ" altLang="cs-CZ" sz="1800" dirty="0"/>
              <a:t> Nitra: Enigma, 2008, 161 s. ISBN 978-80-89132-70-6.</a:t>
            </a:r>
          </a:p>
          <a:p>
            <a:pPr>
              <a:defRPr/>
            </a:pPr>
            <a:endParaRPr lang="cs-CZ" altLang="cs-CZ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dirty="0"/>
              <a:t>BOTHMA, Theo. </a:t>
            </a:r>
            <a:r>
              <a:rPr lang="en-US" sz="1800" i="1" dirty="0"/>
              <a:t>Navigating information literacy: your information society survival toolkit</a:t>
            </a:r>
            <a:r>
              <a:rPr lang="en-US" sz="1800" dirty="0"/>
              <a:t>. 3rd ed. Cape Town: Pearson Education, 2011, 208 s. ISBN 9781775782278. </a:t>
            </a:r>
            <a:endParaRPr lang="cs-CZ" altLang="cs-CZ" sz="18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g60a5cf5ecd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60a5cf5ecd_0_214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600"/>
          </a:p>
        </p:txBody>
      </p:sp>
      <p:sp>
        <p:nvSpPr>
          <p:cNvPr id="519" name="Google Shape;519;g60a5cf5ecd_0_21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60a5cf5ecd_0_214"/>
          <p:cNvSpPr txBox="1"/>
          <p:nvPr/>
        </p:nvSpPr>
        <p:spPr>
          <a:xfrm>
            <a:off x="480150" y="15135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cs-CZ" altLang="cs-CZ" sz="2400" dirty="0">
                <a:hlinkClick r:id="rId4"/>
              </a:rPr>
              <a:t>https://www.cnews.cz/co-je-to-deep-invisible-hluboky-dark-temny-web</a:t>
            </a:r>
            <a:endParaRPr lang="cs-CZ" altLang="cs-CZ" sz="2400" dirty="0"/>
          </a:p>
          <a:p>
            <a:pPr lvl="1"/>
            <a:endParaRPr lang="cs-CZ" altLang="cs-CZ" sz="2400" dirty="0"/>
          </a:p>
          <a:p>
            <a:r>
              <a:rPr lang="cs-CZ" altLang="cs-CZ" sz="2400" dirty="0">
                <a:hlinkClick r:id="rId5"/>
              </a:rPr>
              <a:t>https://creativecommons.org/about/program-areas/open-access/open-access-logo/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sz="4000" dirty="0"/>
          </a:p>
        </p:txBody>
      </p:sp>
      <p:sp>
        <p:nvSpPr>
          <p:cNvPr id="124" name="Google Shape;124;g5ffc877e4a_0_6"/>
          <p:cNvSpPr txBox="1">
            <a:spLocks noGrp="1"/>
          </p:cNvSpPr>
          <p:nvPr>
            <p:ph type="body" idx="1"/>
          </p:nvPr>
        </p:nvSpPr>
        <p:spPr>
          <a:xfrm>
            <a:off x="628650" y="923731"/>
            <a:ext cx="7886700" cy="61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  <a:defRPr/>
            </a:pPr>
            <a:endParaRPr lang="cs-CZ" altLang="cs-CZ" dirty="0"/>
          </a:p>
          <a:p>
            <a:pPr indent="-4572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Práce s informacemi</a:t>
            </a:r>
          </a:p>
          <a:p>
            <a:pPr marL="800100" lvl="1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informační společnost</a:t>
            </a:r>
          </a:p>
          <a:p>
            <a:pPr marL="800100" lvl="1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informační gramotnost</a:t>
            </a:r>
          </a:p>
          <a:p>
            <a:pPr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Informační zdroje</a:t>
            </a:r>
          </a:p>
          <a:p>
            <a:pPr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typy informačních zdrojů</a:t>
            </a:r>
          </a:p>
          <a:p>
            <a:pPr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licencované zdroje</a:t>
            </a:r>
          </a:p>
          <a:p>
            <a:pPr marL="457200" lvl="1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Kde hledat informační zdroje</a:t>
            </a:r>
          </a:p>
          <a:p>
            <a:pPr lvl="1" indent="-457200">
              <a:spcBef>
                <a:spcPts val="120"/>
              </a:spcBef>
              <a:buSzPct val="69000"/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Knihovny</a:t>
            </a:r>
          </a:p>
          <a:p>
            <a:pPr lvl="1" indent="-457200">
              <a:spcBef>
                <a:spcPts val="120"/>
              </a:spcBef>
              <a:buSzPct val="69000"/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Open Access</a:t>
            </a:r>
          </a:p>
          <a:p>
            <a:pPr lvl="1" indent="-457200">
              <a:spcBef>
                <a:spcPts val="120"/>
              </a:spcBef>
              <a:buSzPct val="69000"/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volně dostupné zdroje</a:t>
            </a:r>
          </a:p>
          <a:p>
            <a:pPr marL="533400" lvl="1" indent="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 a těším se na Vás v online semináři 13. 5.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41588" y="19803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budete něco potřebovat, tak se určitě ozvěte: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@fss.muni.cz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Cíle dnešní lekce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9828" y="1649756"/>
            <a:ext cx="8215532" cy="486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just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Naučit se rozeznat licencované zdroje informací a některé volně dostupné zdroje. Seznámit se základními pojmy.</a:t>
            </a:r>
            <a:endParaRPr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Zorientovat se v nabídce e-zdrojů na stránkách knihovny a Portále elektronických informačních zdrojů MUNI.</a:t>
            </a:r>
          </a:p>
          <a:p>
            <a:pPr marL="342900" indent="-304482" algn="just">
              <a:lnSpc>
                <a:spcPct val="140000"/>
              </a:lnSpc>
              <a:spcBef>
                <a:spcPts val="881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Umět přistupovat ke zdrojům mimo počítačovou síť MU.</a:t>
            </a: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Vysvětlit si pojem Open Access.</a:t>
            </a: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Nastínit </a:t>
            </a:r>
            <a:r>
              <a:rPr lang="cs-CZ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možnosti přístupu k literatuře vzhledem k aktuální situaci</a:t>
            </a:r>
            <a:r>
              <a:rPr lang="cs-CZ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aneb </a:t>
            </a:r>
            <a:r>
              <a:rPr lang="cs-CZ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 můžu dělat, když mám omezený přístup do knihovny?</a:t>
            </a:r>
          </a:p>
        </p:txBody>
      </p:sp>
    </p:spTree>
    <p:extLst>
      <p:ext uri="{BB962C8B-B14F-4D97-AF65-F5344CB8AC3E}">
        <p14:creationId xmlns:p14="http://schemas.microsoft.com/office/powerpoint/2010/main" val="305727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13ab93460_0_0"/>
          <p:cNvSpPr txBox="1">
            <a:spLocks noGrp="1"/>
          </p:cNvSpPr>
          <p:nvPr>
            <p:ph type="body" idx="1"/>
          </p:nvPr>
        </p:nvSpPr>
        <p:spPr>
          <a:xfrm>
            <a:off x="288182" y="237506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cs-CZ" altLang="cs-CZ" sz="4000" b="1" i="1" dirty="0" err="1">
                <a:latin typeface="+mn-lt"/>
              </a:rPr>
              <a:t>Knowledge</a:t>
            </a:r>
            <a:r>
              <a:rPr lang="cs-CZ" altLang="cs-CZ" sz="4000" b="1" i="1" dirty="0">
                <a:latin typeface="+mn-lt"/>
              </a:rPr>
              <a:t> </a:t>
            </a:r>
            <a:r>
              <a:rPr lang="cs-CZ" altLang="cs-CZ" sz="4000" b="1" i="1" dirty="0" err="1">
                <a:latin typeface="+mn-lt"/>
              </a:rPr>
              <a:t>is</a:t>
            </a:r>
            <a:r>
              <a:rPr lang="cs-CZ" altLang="cs-CZ" sz="4000" b="1" i="1" dirty="0">
                <a:latin typeface="+mn-lt"/>
              </a:rPr>
              <a:t> </a:t>
            </a:r>
            <a:r>
              <a:rPr lang="cs-CZ" altLang="cs-CZ" sz="4000" b="1" i="1" dirty="0" err="1">
                <a:latin typeface="+mn-lt"/>
              </a:rPr>
              <a:t>power</a:t>
            </a:r>
            <a:r>
              <a:rPr lang="cs-CZ" altLang="cs-CZ" sz="4000" b="1" i="1" dirty="0">
                <a:latin typeface="+mn-lt"/>
              </a:rPr>
              <a:t>.</a:t>
            </a:r>
          </a:p>
          <a:p>
            <a:pPr marL="3771900" lvl="8" indent="0" algn="ctr">
              <a:buNone/>
            </a:pPr>
            <a:r>
              <a:rPr lang="cs-CZ" altLang="cs-CZ" sz="4000" dirty="0">
                <a:latin typeface="+mn-lt"/>
              </a:rPr>
              <a:t>                                                                   </a:t>
            </a:r>
            <a:r>
              <a:rPr lang="cs-CZ" altLang="cs-CZ" sz="3200" dirty="0">
                <a:latin typeface="+mn-lt"/>
              </a:rPr>
              <a:t>Francis Bacon</a:t>
            </a: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137" name="Google Shape;137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2493</Words>
  <Application>Microsoft Office PowerPoint</Application>
  <PresentationFormat>Předvádění na obrazovce (4:3)</PresentationFormat>
  <Paragraphs>388</Paragraphs>
  <Slides>60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Noto Sans Symbols</vt:lpstr>
      <vt:lpstr>Tahoma</vt:lpstr>
      <vt:lpstr>Wingdings</vt:lpstr>
      <vt:lpstr>Motiv Office</vt:lpstr>
      <vt:lpstr>Motiv systému Office</vt:lpstr>
      <vt:lpstr>Informační zdroje pro mgr.  studenty ZURn4110</vt:lpstr>
      <vt:lpstr>Osnova kurzu</vt:lpstr>
      <vt:lpstr>Prezentace aplikace PowerPoint</vt:lpstr>
      <vt:lpstr>Prezentace aplikace PowerPoint</vt:lpstr>
      <vt:lpstr>Prezentace aplikace PowerPoint</vt:lpstr>
      <vt:lpstr>Osnova</vt:lpstr>
      <vt:lpstr>Cíle dnešní lekce</vt:lpstr>
      <vt:lpstr>Prezentace aplikace PowerPoint</vt:lpstr>
      <vt:lpstr>Informační společnost</vt:lpstr>
      <vt:lpstr>Prezentace aplikace PowerPoint</vt:lpstr>
      <vt:lpstr>Informační gramotnost</vt:lpstr>
      <vt:lpstr>Prezentace aplikace PowerPoint</vt:lpstr>
      <vt:lpstr>Licencované zdroje I.</vt:lpstr>
      <vt:lpstr>Licencované zdroje II.</vt:lpstr>
      <vt:lpstr>Databáze</vt:lpstr>
      <vt:lpstr>Jak se dostanu k licencovaným zdrojům? Aneb nejdůležitější slide této prezentace   </vt:lpstr>
      <vt:lpstr>Jak se dostanu k licencovaným zdrojům mimo počítačovou síť univerzity? Aneb 2. nejdůležitější slide této prezentace </vt:lpstr>
      <vt:lpstr>Cvičení </vt:lpstr>
      <vt:lpstr>Cvičení </vt:lpstr>
      <vt:lpstr>Informační průzkum</vt:lpstr>
      <vt:lpstr>Prezentace aplikace PowerPoint</vt:lpstr>
      <vt:lpstr>Informační zdroje</vt:lpstr>
      <vt:lpstr>Cvičení </vt:lpstr>
      <vt:lpstr>Prezentace aplikace PowerPoint</vt:lpstr>
      <vt:lpstr>Prezentace aplikace PowerPoint</vt:lpstr>
      <vt:lpstr>Kde začít? Vyhledávače, discovery systémy a vědecké sítě</vt:lpstr>
      <vt:lpstr>Kde hledat odborné časopisy? I.</vt:lpstr>
      <vt:lpstr>Kde hledat odborné časopisy? II.</vt:lpstr>
      <vt:lpstr>Kde hledat knihy?</vt:lpstr>
      <vt:lpstr>Kde hledat knihy? II.</vt:lpstr>
      <vt:lpstr>Kde hledat knihy? III.</vt:lpstr>
      <vt:lpstr>Cvičení </vt:lpstr>
      <vt:lpstr>Kde hledat informace z médií?</vt:lpstr>
      <vt:lpstr>Kde hledat závěrečné práce?</vt:lpstr>
      <vt:lpstr>Cvičení </vt:lpstr>
      <vt:lpstr>Kde hledat referenční díla?</vt:lpstr>
      <vt:lpstr>Kde hledat statistické údaje?</vt:lpstr>
      <vt:lpstr>Prezentace aplikace PowerPoint</vt:lpstr>
      <vt:lpstr>Prezentace aplikace PowerPoint</vt:lpstr>
      <vt:lpstr>Open Access</vt:lpstr>
      <vt:lpstr>Cesty k Open Access</vt:lpstr>
      <vt:lpstr>Cesty k Open Access</vt:lpstr>
      <vt:lpstr>Přínosy Open Access</vt:lpstr>
      <vt:lpstr>BBB - iniciativy</vt:lpstr>
      <vt:lpstr>Open Access zdroje</vt:lpstr>
      <vt:lpstr>Repozitář MU</vt:lpstr>
      <vt:lpstr>Registry otevřených repozitářů</vt:lpstr>
      <vt:lpstr>Cvičení </vt:lpstr>
      <vt:lpstr>Prezentace aplikace PowerPoint</vt:lpstr>
      <vt:lpstr>Hledám knihu I.</vt:lpstr>
      <vt:lpstr>Hledám knihu II.</vt:lpstr>
      <vt:lpstr>Hledám knihu III.</vt:lpstr>
      <vt:lpstr>Hledám článek</vt:lpstr>
      <vt:lpstr>Zkušební přístup ke zdrojům</vt:lpstr>
      <vt:lpstr>Prezentace aplikace PowerPoint</vt:lpstr>
      <vt:lpstr>Prezentace aplikace PowerPoint</vt:lpstr>
      <vt:lpstr>Prezentace aplikace PowerPoint</vt:lpstr>
      <vt:lpstr>Literatura</vt:lpstr>
      <vt:lpstr>Obrázky</vt:lpstr>
      <vt:lpstr>Děkuji vám za pozornost a těším se na Vás v online semináři 13. 5.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55</cp:revision>
  <cp:lastPrinted>2019-10-08T11:35:25Z</cp:lastPrinted>
  <dcterms:created xsi:type="dcterms:W3CDTF">2019-07-22T10:37:01Z</dcterms:created>
  <dcterms:modified xsi:type="dcterms:W3CDTF">2021-05-03T13:57:10Z</dcterms:modified>
</cp:coreProperties>
</file>