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4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40" r:id="rId16"/>
    <p:sldId id="441" r:id="rId17"/>
    <p:sldId id="442" r:id="rId18"/>
    <p:sldId id="341" r:id="rId19"/>
    <p:sldId id="342" r:id="rId20"/>
    <p:sldId id="404" r:id="rId21"/>
    <p:sldId id="407" r:id="rId22"/>
    <p:sldId id="408" r:id="rId23"/>
    <p:sldId id="409" r:id="rId24"/>
    <p:sldId id="410" r:id="rId25"/>
    <p:sldId id="411" r:id="rId26"/>
    <p:sldId id="413" r:id="rId27"/>
    <p:sldId id="412" r:id="rId28"/>
    <p:sldId id="405" r:id="rId29"/>
    <p:sldId id="406" r:id="rId30"/>
    <p:sldId id="443" r:id="rId31"/>
    <p:sldId id="356" r:id="rId32"/>
    <p:sldId id="357" r:id="rId33"/>
    <p:sldId id="414" r:id="rId34"/>
    <p:sldId id="415" r:id="rId35"/>
    <p:sldId id="416" r:id="rId36"/>
    <p:sldId id="418" r:id="rId37"/>
    <p:sldId id="417" r:id="rId38"/>
    <p:sldId id="419" r:id="rId39"/>
    <p:sldId id="420" r:id="rId40"/>
    <p:sldId id="421" r:id="rId41"/>
    <p:sldId id="422" r:id="rId42"/>
    <p:sldId id="444" r:id="rId43"/>
    <p:sldId id="424" r:id="rId44"/>
    <p:sldId id="426" r:id="rId45"/>
    <p:sldId id="363" r:id="rId46"/>
    <p:sldId id="369" r:id="rId47"/>
    <p:sldId id="431" r:id="rId48"/>
    <p:sldId id="427" r:id="rId49"/>
    <p:sldId id="371" r:id="rId50"/>
    <p:sldId id="428" r:id="rId51"/>
    <p:sldId id="429" r:id="rId52"/>
    <p:sldId id="376" r:id="rId53"/>
    <p:sldId id="445" r:id="rId54"/>
    <p:sldId id="458" r:id="rId55"/>
    <p:sldId id="432" r:id="rId56"/>
    <p:sldId id="384" r:id="rId57"/>
    <p:sldId id="456" r:id="rId58"/>
    <p:sldId id="457" r:id="rId59"/>
    <p:sldId id="434" r:id="rId60"/>
    <p:sldId id="446" r:id="rId61"/>
    <p:sldId id="423" r:id="rId62"/>
    <p:sldId id="393" r:id="rId63"/>
    <p:sldId id="447" r:id="rId64"/>
    <p:sldId id="398" r:id="rId65"/>
    <p:sldId id="287" r:id="rId66"/>
    <p:sldId id="448" r:id="rId67"/>
    <p:sldId id="399" r:id="rId68"/>
    <p:sldId id="293" r:id="rId69"/>
    <p:sldId id="294" r:id="rId70"/>
    <p:sldId id="295" r:id="rId71"/>
    <p:sldId id="450" r:id="rId72"/>
    <p:sldId id="451" r:id="rId73"/>
    <p:sldId id="298" r:id="rId74"/>
    <p:sldId id="452" r:id="rId75"/>
    <p:sldId id="453" r:id="rId76"/>
    <p:sldId id="301" r:id="rId77"/>
    <p:sldId id="304" r:id="rId78"/>
    <p:sldId id="460" r:id="rId79"/>
    <p:sldId id="401" r:id="rId80"/>
    <p:sldId id="454" r:id="rId81"/>
    <p:sldId id="340" r:id="rId82"/>
    <p:sldId id="306" r:id="rId8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19.05.2021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19.05.2021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s://owl.purdue.edu/owl/research_and_citation/apa_style/apa_formatting_and_style_guide/general_format.html" TargetMode="External"/><Relationship Id="rId7" Type="http://schemas.openxmlformats.org/officeDocument/2006/relationships/hyperlink" Target="https://libguides.williams.edu/citing/chicago-author-date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hicagomanualofstyle.org/home.html" TargetMode="External"/><Relationship Id="rId5" Type="http://schemas.openxmlformats.org/officeDocument/2006/relationships/hyperlink" Target="http://iva.k.utb.cz/prehled-kurzu/" TargetMode="External"/><Relationship Id="rId4" Type="http://schemas.openxmlformats.org/officeDocument/2006/relationships/hyperlink" Target="http://www.citace.com/CSN-ISO-690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zeSIXD6y3WQ" TargetMode="External"/><Relationship Id="rId4" Type="http://schemas.openxmlformats.org/officeDocument/2006/relationships/hyperlink" Target="https://apastyle.apa.org/blo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image" Target="../media/image2.png"/><Relationship Id="rId7" Type="http://schemas.openxmlformats.org/officeDocument/2006/relationships/slide" Target="slide4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9.xml"/><Relationship Id="rId10" Type="http://schemas.openxmlformats.org/officeDocument/2006/relationships/slide" Target="slide78.xml"/><Relationship Id="rId4" Type="http://schemas.openxmlformats.org/officeDocument/2006/relationships/slide" Target="slide17.xml"/><Relationship Id="rId9" Type="http://schemas.openxmlformats.org/officeDocument/2006/relationships/slide" Target="slide7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notea.org/" TargetMode="External"/><Relationship Id="rId5" Type="http://schemas.openxmlformats.org/officeDocument/2006/relationships/hyperlink" Target="https://kuk.muni.cz/vyuka/materialy/zotero/index.html" TargetMode="External"/><Relationship Id="rId4" Type="http://schemas.openxmlformats.org/officeDocument/2006/relationships/hyperlink" Target="https://www.youtube.com/watch?v=Hm0TboOcAuM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32.jfif"/><Relationship Id="rId5" Type="http://schemas.openxmlformats.org/officeDocument/2006/relationships/image" Target="../media/image29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apa_style/apa_style_introduction.html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youtube.com/watch?v=Gv6_HuCYE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uni.cz/o-univerzite/uredni-deska/plagiatorstvi" TargetMode="External"/><Relationship Id="rId11" Type="http://schemas.openxmlformats.org/officeDocument/2006/relationships/hyperlink" Target="https://media.unisa.edu.au/Play/24409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www.youtube.com/watch?v=zeSIXD6y3W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citování (APA style), 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citační software</a:t>
            </a:r>
          </a:p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ZURn4110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20. 5. 2021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hlavní rozdíly mezi 6. vyd. a novým 7. vyd.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stylu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(doporučujeme především těm, co citují dle APA stylu již delší dobu)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https://www.youtube.com/watch?v=zeSIXD6y3WQ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</a:t>
            </a:r>
            <a:r>
              <a:rPr lang="en-US" sz="2000"/>
              <a:t>.).</a:t>
            </a:r>
            <a:r>
              <a:rPr lang="en-US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/>
              <a:t>https</a:t>
            </a:r>
            <a:r>
              <a:rPr lang="en-US" sz="2000" dirty="0"/>
              <a:t>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online cvičení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doporučené zdroje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strany, případně rozsah stran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 pro jednu stranu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pp.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table 1)</a:t>
            </a: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Lyon et al. (2014)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textu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et al., 2014, p. 125)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Lyon et al., 2014, p. 125)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Lyon et al.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termíny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485791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Video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pořadí, v jakém jsou uvedeny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Kolektivní autor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autor a vydavatel je stejná organizace, tak ji uvádíme jen na místě autora, 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vydavatele vynecháme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169121" cy="55473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(datum vydání čísla,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838993"/>
            <a:ext cx="8241466" cy="3914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McNair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 (2004).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Sociologie žurnalistiky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Portál.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Giddens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Sutton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P. W. (2013).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Sociology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(7th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.). Polity.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Kenski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Jamieson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 H.,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 W. (2010).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Oxford University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Gershon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R. A. (2017).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Digital media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: management and design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SAGE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https://doi.org/10.4135/9781483399836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uhn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E. (E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(2003).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ournalism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New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hallenges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ractices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Kyzlinková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Pojer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P., &amp;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Veverková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S. (2018).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New forms of employment in the Czech Republic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VÚPSV. http://praha.vupsv.cz/Fulltext/vz_449.pdf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Bystrom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Gender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Content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Holtz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-Bacha &amp; M. R. Just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Routledge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andbook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(pp.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38-48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https://doi.org/10.4324/9781315694504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pp. 269-289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 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pp.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(p.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Investigativní žurnalistika. (2020, Jan. 21).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18, 2020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https://cs.wikipedia.org/w/index.php?title=Investigativn%C3%AD_%C5%BEurnalistika&amp;oldid=18071519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22117" y="2959560"/>
            <a:ext cx="7886700" cy="375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s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Hellman, H., &amp;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Jaakkola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(2012). From aesthetes to reporters: the paradigm shift in arts journalism in Finland.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(6), 783-801.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https://doi.org/10.1177/1464884911431382</a:t>
            </a: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alčanová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L., &amp;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taveník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 (2019).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Ageing in the changing countryside : The experience of rural Czechs.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Sociologia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Ruralis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https//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10.1111/soru.12292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Lupač, P. (2013). Užívání internetu a sociabilita: kořeny, vývoj a současnost výzkumu.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254-273.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Bonciu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F. (2019). Impact of the 4</a:t>
            </a:r>
            <a:r>
              <a:rPr lang="en-GB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evolution on the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rder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Romanian Journal of European Affairs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(2), 51–62. http://rjea.ier.gov.ro/wp-content/uploads/2019/11/Art.-3-Florin-Bonciu.pdf</a:t>
            </a:r>
            <a:b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5682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Šmíd, M. (2016,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28). Média v době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Online článek z novin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Škařupová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K. (2007).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Televize v rodinách, které ji nevlastní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Master‘s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thesis,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Theses.cz.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https://theses.cz/id/x1upjy/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Kůst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F. (2003).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V. (1995).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Vztah médií a politických stran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[Diplomová práce]. Karlova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 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July 27).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export/import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 citací do textu, vytváření seznamů literatury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výměna/sdílení citací s kolegy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65048ECC-B4A0-47A7-8F05-5F8D6176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" y="565353"/>
            <a:ext cx="7048836" cy="4728657"/>
          </a:xfr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8C5147ED-E5B3-4EE2-8353-F2635F40600C}"/>
              </a:ext>
            </a:extLst>
          </p:cNvPr>
          <p:cNvSpPr txBox="1"/>
          <p:nvPr/>
        </p:nvSpPr>
        <p:spPr>
          <a:xfrm>
            <a:off x="683568" y="564512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2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Souce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University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South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Australia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Library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(2017,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February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9).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 Your References: Tools to Help You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[video]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https://media.unisa.edu.au/Play/24409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sekundární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BD727C-8616-4BB8-8DCB-AF8B51199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44" y="3429000"/>
            <a:ext cx="4084556" cy="290025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62115" y="4242601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9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67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dirty="0">
                <a:hlinkClick r:id="rId4"/>
              </a:rPr>
              <a:t>https://www.youtube.com/watch?v=Hm0TboOcAuM</a:t>
            </a:r>
            <a:br>
              <a:rPr lang="cs-CZ" dirty="0"/>
            </a:br>
            <a:endParaRPr lang="cs-CZ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6" tooltip="Connote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6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82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97A0-2EAB-4300-BC17-71A5107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cvičení – volitelné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7449E-F281-44A5-8D57-CED01E09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42 bodů)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10. 6. 2021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cvičení je dobrovolné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36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bibliografické citace 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126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Guelph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(2013,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17).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hen / why to cite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1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7397</Words>
  <Application>Microsoft Office PowerPoint</Application>
  <PresentationFormat>Předvádění na obrazovce (4:3)</PresentationFormat>
  <Paragraphs>541</Paragraphs>
  <Slides>81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APA style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Kolektivní autor </vt:lpstr>
      <vt:lpstr>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Kontrola importovaných citací</vt:lpstr>
      <vt:lpstr>Online cvičení – volitelné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516</cp:revision>
  <dcterms:created xsi:type="dcterms:W3CDTF">2019-07-22T10:37:01Z</dcterms:created>
  <dcterms:modified xsi:type="dcterms:W3CDTF">2021-05-19T18:57:26Z</dcterms:modified>
</cp:coreProperties>
</file>