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6" r:id="rId3"/>
    <p:sldId id="298" r:id="rId4"/>
    <p:sldId id="312" r:id="rId5"/>
    <p:sldId id="297" r:id="rId6"/>
    <p:sldId id="292" r:id="rId7"/>
    <p:sldId id="309" r:id="rId8"/>
    <p:sldId id="304" r:id="rId9"/>
    <p:sldId id="317" r:id="rId10"/>
    <p:sldId id="318" r:id="rId11"/>
    <p:sldId id="316" r:id="rId12"/>
    <p:sldId id="299" r:id="rId13"/>
    <p:sldId id="300" r:id="rId14"/>
    <p:sldId id="301" r:id="rId15"/>
    <p:sldId id="302" r:id="rId16"/>
    <p:sldId id="303" r:id="rId17"/>
    <p:sldId id="305" r:id="rId18"/>
    <p:sldId id="306" r:id="rId19"/>
    <p:sldId id="307" r:id="rId20"/>
    <p:sldId id="311" r:id="rId21"/>
    <p:sldId id="319" r:id="rId22"/>
    <p:sldId id="320" r:id="rId23"/>
    <p:sldId id="313" r:id="rId24"/>
    <p:sldId id="310" r:id="rId25"/>
    <p:sldId id="314" r:id="rId26"/>
    <p:sldId id="321" r:id="rId27"/>
    <p:sldId id="315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B1723-9A96-4125-BCFF-51DE74140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ED335-78A8-4CC6-B2A9-4E306F561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AA538C-81BE-486B-847B-FBBF485D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02D004-C4E2-4924-80EC-FF989197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74590-9D27-4465-9FE3-638C0F01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0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4161-C647-4D25-B82E-E25C3F9A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50F36C-F16B-4A64-98A4-A4B36A3B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7396F-060B-4E1E-A8BB-EF89AF3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6F93D1-048D-4DBB-AD59-E6C6F8F49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3B6CD6-B2E0-4D19-AF21-9BC4F3F9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3491BA-18AE-4EE6-AAD9-E81C75517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636F67-D28F-4C46-99E0-BAE34B632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83F125-3FFD-4A5F-B43D-FFBC4546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FE19E-FBF8-44A8-9D18-AEFE49BC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B03A27-24C6-4779-91EC-62B10FFD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3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ABB31-6E41-4AB6-9910-6A0032BC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F3E07-EAEC-4752-8722-E9EA4021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589E9-519D-4250-87FB-7B35A75E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017F2-50FC-42C0-AA37-3C1799C1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27EF6-B84B-4536-AE78-BDF218D3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5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63FA3-8982-46D8-B6C1-72C78391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832C81-4302-45AF-96A4-670675B8D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49E7C-7BD4-4B82-8BC7-6EB61BAE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F2477-C5D5-4880-A3DA-DBAF47F3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25996E-D6A6-4D73-BE04-57F4E450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57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3530E-57A7-44A8-A5C4-89E93A8A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2C9B7-CE12-4E3D-AB2D-B07810526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17CB73-9570-4F16-8AD0-E7794102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FCCED3-7C40-40FC-8C48-F791AB17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21CF15-5868-42CA-8C23-35A197A4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63CD6F-454A-4405-BC81-E42719A8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5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ADC3A-A5B3-45E0-AEDF-8F6DC751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84E66F-ED36-4CF7-AA6F-4F3FC4A56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B3CDC-33ED-4204-A4FA-351D0B06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6F1AC56-7988-44E5-B99E-74E7D09E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7095AE4-0191-413B-B6E5-F66D7FB81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C7A90D-FEE9-4E05-B715-78C250E1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A0A8E0-AB38-4518-B40C-C7250A68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266B1F-A6C2-4C5E-A2B3-CD248F28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1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A5E61-ECA2-4D2D-B729-4670B976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9A5C71-2213-45AE-AA5D-FA90AEB6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ADD205-AC50-49F3-8838-192AD84C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EFFDED-40F7-4DB0-9072-C9BC4EC6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03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809EA4-2066-47F0-9040-48601D9C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0224B1-DF1D-4B0E-8A20-B187407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10D204-D8F9-4436-962C-F56E5196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1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AC470-4FF7-4A7C-9DCA-3F72AC28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D5197-8BD0-44A7-B4D4-8DD5E641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C81E0D-E3F4-4ADA-9CA4-316C214A6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009529-DBE5-4F11-9A09-3FEAE827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E35B39-6EDD-4586-83DD-A5B6EEF73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58C48D-FF83-4CE7-AA65-F727DB04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F4504-347F-45E5-B81F-32783E65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180DA3-D250-4747-814A-D95E3BCE4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D6C2AA-AC23-4E5D-AAF5-BE1C6AFB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65BD2A-F45A-4F31-AF17-3053A5DB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5A8E92-D132-48CE-936D-F9D4F5DE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078562-2AC5-4116-AF4D-FE67666C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04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F0B32B-5F3D-48C1-941F-E23B5747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3A545E-EDF4-4120-8D89-9C979A68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0F1E4-EF66-4823-AC83-7C4E32BBC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CB95-D872-41C5-A598-2D36D4FAD209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EB17F6-2331-43B2-88A0-55FBCA11F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004715-943B-4367-9FEE-AC34A8556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5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ZURn6211 Teorie a výzkum online komunikace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938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uchopit anonymitu?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Scott (1998)</a:t>
            </a:r>
            <a:r>
              <a:rPr lang="cs-CZ" dirty="0"/>
              <a:t>: </a:t>
            </a:r>
          </a:p>
          <a:p>
            <a:pPr lvl="1"/>
            <a:r>
              <a:rPr lang="en-US" dirty="0"/>
              <a:t>physical anonymity </a:t>
            </a:r>
            <a:r>
              <a:rPr lang="cs-CZ" dirty="0"/>
              <a:t> - </a:t>
            </a:r>
            <a:r>
              <a:rPr lang="en-US" dirty="0"/>
              <a:t>the physical separation from the source</a:t>
            </a:r>
            <a:endParaRPr lang="cs-CZ" dirty="0"/>
          </a:p>
          <a:p>
            <a:pPr lvl="1"/>
            <a:r>
              <a:rPr lang="en-US" dirty="0" err="1"/>
              <a:t>discoursive</a:t>
            </a:r>
            <a:r>
              <a:rPr lang="en-US" dirty="0"/>
              <a:t> anonymity</a:t>
            </a:r>
            <a:r>
              <a:rPr lang="cs-CZ" dirty="0"/>
              <a:t> - </a:t>
            </a:r>
            <a:r>
              <a:rPr lang="en-US" dirty="0"/>
              <a:t>inability to link information and </a:t>
            </a:r>
            <a:r>
              <a:rPr lang="cs-CZ" dirty="0" err="1"/>
              <a:t>true</a:t>
            </a:r>
            <a:r>
              <a:rPr lang="cs-CZ" dirty="0"/>
              <a:t> identity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source</a:t>
            </a:r>
            <a:r>
              <a:rPr lang="cs-CZ" dirty="0"/>
              <a:t> – také </a:t>
            </a:r>
            <a:r>
              <a:rPr lang="en-US" dirty="0" err="1"/>
              <a:t>pseudonymity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Diskutované dopady anonymity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chování</a:t>
            </a:r>
          </a:p>
          <a:p>
            <a:r>
              <a:rPr lang="cs-CZ" dirty="0"/>
              <a:t>Antisociální projevy – zvýšená agrese</a:t>
            </a:r>
          </a:p>
          <a:p>
            <a:r>
              <a:rPr lang="cs-CZ" dirty="0"/>
              <a:t>Prosociální chování – dvojí efekt (pozitivní i negativní)</a:t>
            </a:r>
          </a:p>
          <a:p>
            <a:r>
              <a:rPr lang="cs-CZ" dirty="0"/>
              <a:t>Sebe-odkrývání</a:t>
            </a:r>
          </a:p>
          <a:p>
            <a:endParaRPr lang="cs-CZ" dirty="0"/>
          </a:p>
          <a:p>
            <a:r>
              <a:rPr lang="cs-CZ" dirty="0"/>
              <a:t>Jak to je vysvětlováno?</a:t>
            </a:r>
          </a:p>
        </p:txBody>
      </p:sp>
    </p:spTree>
    <p:extLst>
      <p:ext uri="{BB962C8B-B14F-4D97-AF65-F5344CB8AC3E}">
        <p14:creationId xmlns:p14="http://schemas.microsoft.com/office/powerpoint/2010/main" val="4139387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en-US" dirty="0" err="1"/>
              <a:t>qualization</a:t>
            </a:r>
            <a:r>
              <a:rPr lang="en-US" dirty="0"/>
              <a:t> hypothesis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Dubrovsky</a:t>
            </a:r>
            <a:r>
              <a:rPr lang="en-US" dirty="0"/>
              <a:t> </a:t>
            </a:r>
            <a:r>
              <a:rPr lang="cs-CZ" dirty="0"/>
              <a:t>et al. </a:t>
            </a:r>
            <a:r>
              <a:rPr lang="en-US" dirty="0"/>
              <a:t>(1991) </a:t>
            </a:r>
            <a:endParaRPr lang="cs-CZ" dirty="0"/>
          </a:p>
          <a:p>
            <a:endParaRPr lang="cs-CZ" dirty="0"/>
          </a:p>
          <a:p>
            <a:r>
              <a:rPr lang="cs-CZ" dirty="0"/>
              <a:t>Anonymita - i</a:t>
            </a:r>
            <a:r>
              <a:rPr lang="en-US" dirty="0" err="1"/>
              <a:t>nternet</a:t>
            </a:r>
            <a:r>
              <a:rPr lang="en-US" dirty="0"/>
              <a:t> </a:t>
            </a:r>
            <a:r>
              <a:rPr lang="cs-CZ" dirty="0"/>
              <a:t>vytváří podmínky které smazávají rozdíly, např. týkající se sociálního statusu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86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Suler</a:t>
            </a:r>
            <a:r>
              <a:rPr lang="cs-CZ" dirty="0"/>
              <a:t> (2004)</a:t>
            </a:r>
          </a:p>
          <a:p>
            <a:endParaRPr lang="cs-CZ" dirty="0"/>
          </a:p>
          <a:p>
            <a:r>
              <a:rPr lang="cs-CZ" dirty="0"/>
              <a:t>Anonymita jako jeden ze šesti rysů online prostředí</a:t>
            </a:r>
          </a:p>
          <a:p>
            <a:pPr lvl="1"/>
            <a:r>
              <a:rPr lang="cs-CZ" dirty="0"/>
              <a:t>+ neviditelnost, distanc, solipsistická introjekce, asynchronní komunikace, smazávání statusových nerovností</a:t>
            </a:r>
          </a:p>
          <a:p>
            <a:endParaRPr lang="cs-CZ" dirty="0"/>
          </a:p>
          <a:p>
            <a:r>
              <a:rPr lang="cs-CZ" dirty="0"/>
              <a:t>Podporuje </a:t>
            </a:r>
            <a:r>
              <a:rPr lang="cs-CZ" dirty="0" err="1"/>
              <a:t>disinhibované</a:t>
            </a:r>
            <a:r>
              <a:rPr lang="cs-CZ" dirty="0"/>
              <a:t> chování  (toxické i benigní)</a:t>
            </a:r>
          </a:p>
        </p:txBody>
      </p:sp>
    </p:spTree>
    <p:extLst>
      <p:ext uri="{BB962C8B-B14F-4D97-AF65-F5344CB8AC3E}">
        <p14:creationId xmlns:p14="http://schemas.microsoft.com/office/powerpoint/2010/main" val="132077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 – </a:t>
            </a:r>
            <a:r>
              <a:rPr lang="cs-CZ" dirty="0" err="1"/>
              <a:t>social</a:t>
            </a:r>
            <a:r>
              <a:rPr lang="cs-CZ" dirty="0"/>
              <a:t> identity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deindividuation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Anonymita – v rámci výzkumu hlavně vizuální – podporuje depersonalizaci</a:t>
            </a:r>
          </a:p>
          <a:p>
            <a:endParaRPr lang="cs-CZ" dirty="0"/>
          </a:p>
          <a:p>
            <a:r>
              <a:rPr lang="cs-CZ" dirty="0"/>
              <a:t>Anonymita nás a druhých</a:t>
            </a:r>
          </a:p>
          <a:p>
            <a:endParaRPr lang="cs-CZ" dirty="0"/>
          </a:p>
          <a:p>
            <a:r>
              <a:rPr lang="cs-CZ" dirty="0"/>
              <a:t>Kognitivní komponenta: více </a:t>
            </a:r>
            <a:r>
              <a:rPr lang="cs-CZ" dirty="0" err="1"/>
              <a:t>salientní</a:t>
            </a:r>
            <a:r>
              <a:rPr lang="cs-CZ" dirty="0"/>
              <a:t> sociální identita = inklinace k chování v rámci sociální skupiny a jejích norem</a:t>
            </a:r>
          </a:p>
          <a:p>
            <a:endParaRPr lang="cs-CZ" dirty="0"/>
          </a:p>
          <a:p>
            <a:r>
              <a:rPr lang="cs-CZ" dirty="0"/>
              <a:t>Strategická komponenta – dopady vlastní anonymity</a:t>
            </a:r>
          </a:p>
        </p:txBody>
      </p:sp>
    </p:spTree>
    <p:extLst>
      <p:ext uri="{BB962C8B-B14F-4D97-AF65-F5344CB8AC3E}">
        <p14:creationId xmlns:p14="http://schemas.microsoft.com/office/powerpoint/2010/main" val="1925533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Anonymous</a:t>
            </a:r>
            <a:r>
              <a:rPr lang="cs-CZ" dirty="0"/>
              <a:t>“ ( = </a:t>
            </a:r>
            <a:r>
              <a:rPr lang="cs-CZ" dirty="0" err="1"/>
              <a:t>Scott</a:t>
            </a:r>
            <a:r>
              <a:rPr lang="cs-CZ" dirty="0"/>
              <a:t>:) on anonymity (1998)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Kritický přístup ke konceptu</a:t>
            </a:r>
          </a:p>
          <a:p>
            <a:endParaRPr lang="cs-CZ" dirty="0"/>
          </a:p>
          <a:p>
            <a:r>
              <a:rPr lang="cs-CZ" dirty="0"/>
              <a:t>Problémy:</a:t>
            </a:r>
          </a:p>
          <a:p>
            <a:pPr lvl="1"/>
            <a:r>
              <a:rPr lang="cs-CZ" dirty="0"/>
              <a:t>Dichotomické chápání</a:t>
            </a:r>
          </a:p>
          <a:p>
            <a:pPr lvl="1"/>
            <a:r>
              <a:rPr lang="cs-CZ" dirty="0"/>
              <a:t>Anonymita koho?</a:t>
            </a:r>
          </a:p>
          <a:p>
            <a:pPr lvl="1"/>
            <a:r>
              <a:rPr lang="cs-CZ" dirty="0"/>
              <a:t>Vnímaná anonymita (problém zůstává dodnes)</a:t>
            </a:r>
          </a:p>
          <a:p>
            <a:pPr lvl="1"/>
            <a:r>
              <a:rPr lang="cs-CZ" dirty="0"/>
              <a:t>Jaká anonymita? </a:t>
            </a:r>
          </a:p>
        </p:txBody>
      </p:sp>
    </p:spTree>
    <p:extLst>
      <p:ext uri="{BB962C8B-B14F-4D97-AF65-F5344CB8AC3E}">
        <p14:creationId xmlns:p14="http://schemas.microsoft.com/office/powerpoint/2010/main" val="3003193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3253" y="-320675"/>
            <a:ext cx="10515600" cy="1325563"/>
          </a:xfrm>
        </p:spPr>
        <p:txBody>
          <a:bodyPr/>
          <a:lstStyle/>
          <a:p>
            <a:r>
              <a:rPr lang="cs-CZ" dirty="0"/>
              <a:t>Model: </a:t>
            </a:r>
            <a:r>
              <a:rPr lang="cs-CZ" dirty="0" err="1"/>
              <a:t>sender</a:t>
            </a:r>
            <a:r>
              <a:rPr lang="cs-CZ" dirty="0"/>
              <a:t> and </a:t>
            </a:r>
            <a:r>
              <a:rPr lang="cs-CZ" dirty="0" err="1"/>
              <a:t>receiver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938" y="491288"/>
            <a:ext cx="9902627" cy="695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152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online…dnes?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 online prostředí</a:t>
            </a:r>
          </a:p>
          <a:p>
            <a:pPr lvl="1"/>
            <a:r>
              <a:rPr lang="cs-CZ" dirty="0"/>
              <a:t>Sociální sítě a prolínání online a </a:t>
            </a:r>
            <a:r>
              <a:rPr lang="cs-CZ" dirty="0" err="1"/>
              <a:t>offline</a:t>
            </a:r>
            <a:r>
              <a:rPr lang="cs-CZ" dirty="0"/>
              <a:t> života</a:t>
            </a:r>
          </a:p>
          <a:p>
            <a:pPr lvl="1"/>
            <a:r>
              <a:rPr lang="cs-CZ" dirty="0"/>
              <a:t>Habituace na informační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292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Hayne </a:t>
            </a:r>
            <a:r>
              <a:rPr lang="cs-CZ" dirty="0"/>
              <a:t>&amp;</a:t>
            </a:r>
            <a:r>
              <a:rPr lang="en-US" dirty="0"/>
              <a:t> Rice</a:t>
            </a:r>
            <a:r>
              <a:rPr lang="cs-CZ" dirty="0"/>
              <a:t> (</a:t>
            </a:r>
            <a:r>
              <a:rPr lang="en-US" dirty="0"/>
              <a:t>1997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„</a:t>
            </a:r>
            <a:r>
              <a:rPr lang="cs-CZ" dirty="0"/>
              <a:t>Technická</a:t>
            </a:r>
            <a:r>
              <a:rPr lang="en-US" dirty="0"/>
              <a:t>" a „</a:t>
            </a:r>
            <a:r>
              <a:rPr lang="cs-CZ" dirty="0"/>
              <a:t>sociální</a:t>
            </a:r>
            <a:r>
              <a:rPr lang="en-US" dirty="0"/>
              <a:t>" </a:t>
            </a:r>
            <a:r>
              <a:rPr lang="en-US" dirty="0" err="1"/>
              <a:t>anonymit</a:t>
            </a:r>
            <a:r>
              <a:rPr lang="cs-CZ" dirty="0"/>
              <a:t>a</a:t>
            </a:r>
          </a:p>
          <a:p>
            <a:endParaRPr lang="cs-CZ" dirty="0"/>
          </a:p>
          <a:p>
            <a:r>
              <a:rPr lang="cs-CZ" dirty="0"/>
              <a:t>Technická: </a:t>
            </a:r>
            <a:r>
              <a:rPr lang="en-US" dirty="0"/>
              <a:t>"occurs when any meaningful identifying information about others (or yourself) is removed from any material exchange  (p.432)</a:t>
            </a:r>
            <a:endParaRPr lang="cs-CZ" dirty="0"/>
          </a:p>
          <a:p>
            <a:r>
              <a:rPr lang="cs-CZ" dirty="0"/>
              <a:t>Sociální: </a:t>
            </a:r>
            <a:r>
              <a:rPr lang="en-US" dirty="0"/>
              <a:t>"occurs  when  users  actually  perceive  others  (and  perhaps  even oneself ) to be </a:t>
            </a:r>
            <a:r>
              <a:rPr lang="en-US" dirty="0" err="1"/>
              <a:t>deindividuated</a:t>
            </a:r>
            <a:r>
              <a:rPr lang="en-US" dirty="0"/>
              <a:t> or unidentifiable, perhaps because they do not perceive any cues or contexts available to use in attributing the identities of others in relating multiple message" (p.432)</a:t>
            </a:r>
            <a:endParaRPr lang="cs-CZ" dirty="0"/>
          </a:p>
          <a:p>
            <a:r>
              <a:rPr lang="cs-CZ" dirty="0"/>
              <a:t>Jak jsou propojeny? </a:t>
            </a:r>
          </a:p>
        </p:txBody>
      </p:sp>
    </p:spTree>
    <p:extLst>
      <p:ext uri="{BB962C8B-B14F-4D97-AF65-F5344CB8AC3E}">
        <p14:creationId xmlns:p14="http://schemas.microsoft.com/office/powerpoint/2010/main" val="1842144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„tvoří“ (a „boří“) anonymitu v CMC?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/>
              <a:t>„Co je online a jak?“</a:t>
            </a:r>
          </a:p>
          <a:p>
            <a:r>
              <a:rPr lang="cs-CZ" dirty="0"/>
              <a:t>Charakter komunikace – Vizuál? Text?</a:t>
            </a:r>
          </a:p>
          <a:p>
            <a:r>
              <a:rPr lang="cs-CZ" dirty="0"/>
              <a:t>Vodítka k identitě – profil? Informace v textu?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„S kým interagujeme?“</a:t>
            </a:r>
          </a:p>
          <a:p>
            <a:r>
              <a:rPr lang="cs-CZ" dirty="0"/>
              <a:t> charakter vztahu – existující blízkost, anticipace kontaktu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„Kdo jsme?“</a:t>
            </a:r>
          </a:p>
          <a:p>
            <a:r>
              <a:rPr lang="cs-CZ" dirty="0"/>
              <a:t>Individuální faktory – např. tendence k sebe-odkrývání, </a:t>
            </a:r>
            <a:r>
              <a:rPr lang="cs-CZ" dirty="0" err="1"/>
              <a:t>anxieta</a:t>
            </a:r>
            <a:r>
              <a:rPr lang="cs-CZ" dirty="0"/>
              <a:t> vztažená k CMC, hranice soukromí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2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Téma: anonymita online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Anonymita – často skloňovaná s ohledem na dění v online prostředí</a:t>
            </a:r>
          </a:p>
          <a:p>
            <a:endParaRPr lang="cs-CZ" dirty="0"/>
          </a:p>
          <a:p>
            <a:r>
              <a:rPr lang="cs-CZ" dirty="0"/>
              <a:t>Odráží jeden aspekt který odlišuje online a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</p:txBody>
      </p:sp>
    </p:spTree>
    <p:extLst>
      <p:ext uri="{BB962C8B-B14F-4D97-AF65-F5344CB8AC3E}">
        <p14:creationId xmlns:p14="http://schemas.microsoft.com/office/powerpoint/2010/main" val="443105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ve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ji měříme?</a:t>
            </a:r>
          </a:p>
          <a:p>
            <a:endParaRPr lang="cs-CZ" dirty="0"/>
          </a:p>
          <a:p>
            <a:r>
              <a:rPr lang="cs-CZ" dirty="0"/>
              <a:t>Experimenty: Anonymita jako podmínka: ne/vizuál, profil s informacemi a bez</a:t>
            </a:r>
          </a:p>
          <a:p>
            <a:r>
              <a:rPr lang="cs-CZ" dirty="0"/>
              <a:t>Obsahová analýza: kódování identifikujících informací (faktických či personálních)</a:t>
            </a:r>
          </a:p>
          <a:p>
            <a:r>
              <a:rPr lang="cs-CZ" dirty="0"/>
              <a:t>Dotazníky: Otázky na anonymitu – vnímaná, na základě publikovaných informací</a:t>
            </a:r>
          </a:p>
          <a:p>
            <a:r>
              <a:rPr lang="cs-CZ" i="1" dirty="0"/>
              <a:t>Slabá místa?</a:t>
            </a:r>
          </a:p>
        </p:txBody>
      </p:sp>
    </p:spTree>
    <p:extLst>
      <p:ext uri="{BB962C8B-B14F-4D97-AF65-F5344CB8AC3E}">
        <p14:creationId xmlns:p14="http://schemas.microsoft.com/office/powerpoint/2010/main" val="1079213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ve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Problémy metody </a:t>
            </a:r>
          </a:p>
          <a:p>
            <a:pPr lvl="1"/>
            <a:r>
              <a:rPr lang="cs-CZ" dirty="0"/>
              <a:t>anonymita výzkumu anonymity</a:t>
            </a:r>
          </a:p>
          <a:p>
            <a:pPr lvl="1"/>
            <a:r>
              <a:rPr lang="cs-CZ" dirty="0"/>
              <a:t>redukce anonymity na konkrétní podmínku</a:t>
            </a:r>
          </a:p>
          <a:p>
            <a:pPr lvl="1"/>
            <a:r>
              <a:rPr lang="cs-CZ" dirty="0"/>
              <a:t>dichotomizující chápání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Efekty nejsou jednoznačné – i když zjištění podporují efekt anonymity na chování</a:t>
            </a:r>
          </a:p>
          <a:p>
            <a:pPr lvl="1"/>
            <a:r>
              <a:rPr lang="cs-CZ" dirty="0"/>
              <a:t>Často jako moderační efekt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Potřeba zapojit více vysvětlujících faktorů – PROČ anonymita má daný efekt?</a:t>
            </a:r>
          </a:p>
        </p:txBody>
      </p:sp>
    </p:spTree>
    <p:extLst>
      <p:ext uri="{BB962C8B-B14F-4D97-AF65-F5344CB8AC3E}">
        <p14:creationId xmlns:p14="http://schemas.microsoft.com/office/powerpoint/2010/main" val="3709990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antisociální chování – </a:t>
            </a:r>
            <a:r>
              <a:rPr lang="cs-CZ" dirty="0" err="1"/>
              <a:t>kyberšikana</a:t>
            </a:r>
            <a:r>
              <a:rPr lang="cs-CZ" dirty="0"/>
              <a:t> a </a:t>
            </a:r>
            <a:r>
              <a:rPr lang="cs-CZ" dirty="0" err="1"/>
              <a:t>flaming</a:t>
            </a:r>
            <a:endParaRPr lang="cs-CZ" dirty="0"/>
          </a:p>
          <a:p>
            <a:r>
              <a:rPr lang="cs-CZ" dirty="0"/>
              <a:t>Prezentace o </a:t>
            </a:r>
            <a:r>
              <a:rPr lang="cs-CZ" dirty="0" err="1"/>
              <a:t>self-disclosure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425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i="1" dirty="0" err="1"/>
              <a:t>Barlett</a:t>
            </a:r>
            <a:r>
              <a:rPr lang="cs-CZ" sz="2800" i="1" dirty="0"/>
              <a:t>, C. P., </a:t>
            </a:r>
            <a:r>
              <a:rPr lang="cs-CZ" sz="2800" i="1" dirty="0" err="1"/>
              <a:t>Gentile</a:t>
            </a:r>
            <a:r>
              <a:rPr lang="cs-CZ" sz="2800" i="1" dirty="0"/>
              <a:t>, D. A., &amp; </a:t>
            </a:r>
            <a:r>
              <a:rPr lang="cs-CZ" sz="2800" i="1" dirty="0" err="1"/>
              <a:t>Chew</a:t>
            </a:r>
            <a:r>
              <a:rPr lang="cs-CZ" sz="2800" i="1" dirty="0"/>
              <a:t>, C. (2016). </a:t>
            </a:r>
            <a:r>
              <a:rPr lang="cs-CZ" sz="2800" i="1" dirty="0" err="1"/>
              <a:t>Predicting</a:t>
            </a:r>
            <a:r>
              <a:rPr lang="cs-CZ" sz="2800" i="1" dirty="0"/>
              <a:t> </a:t>
            </a:r>
            <a:r>
              <a:rPr lang="cs-CZ" sz="2800" i="1" dirty="0" err="1"/>
              <a:t>cyberbullying</a:t>
            </a:r>
            <a:r>
              <a:rPr lang="cs-CZ" sz="2800" i="1" dirty="0"/>
              <a:t> </a:t>
            </a:r>
            <a:r>
              <a:rPr lang="cs-CZ" sz="2800" i="1" dirty="0" err="1"/>
              <a:t>from</a:t>
            </a:r>
            <a:r>
              <a:rPr lang="cs-CZ" sz="2800" i="1" dirty="0"/>
              <a:t> anonymity. Psychology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Popular</a:t>
            </a:r>
            <a:r>
              <a:rPr lang="cs-CZ" sz="2800" i="1" dirty="0"/>
              <a:t> Media </a:t>
            </a:r>
            <a:r>
              <a:rPr lang="cs-CZ" sz="2800" i="1" dirty="0" err="1"/>
              <a:t>Culture</a:t>
            </a:r>
            <a:r>
              <a:rPr lang="cs-CZ" sz="2800" i="1" dirty="0"/>
              <a:t>, 5(2), 171–180.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Předpoklad: </a:t>
            </a:r>
            <a:r>
              <a:rPr lang="cs-CZ" dirty="0" err="1"/>
              <a:t>Suler</a:t>
            </a:r>
            <a:r>
              <a:rPr lang="cs-CZ" dirty="0"/>
              <a:t> a </a:t>
            </a:r>
            <a:r>
              <a:rPr lang="cs-CZ" dirty="0" err="1"/>
              <a:t>disinhibice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 err="1"/>
              <a:t>nonymity</a:t>
            </a:r>
            <a:r>
              <a:rPr lang="en-US" dirty="0"/>
              <a:t> subscale of the Attitude</a:t>
            </a:r>
            <a:r>
              <a:rPr lang="cs-CZ" dirty="0"/>
              <a:t> </a:t>
            </a:r>
            <a:r>
              <a:rPr lang="en-US" dirty="0"/>
              <a:t>and Strength Differential Scale (</a:t>
            </a:r>
            <a:r>
              <a:rPr lang="en-US" dirty="0" err="1"/>
              <a:t>Barlett</a:t>
            </a:r>
            <a:r>
              <a:rPr lang="en-US" dirty="0"/>
              <a:t> &amp; Gentile, 2012)</a:t>
            </a:r>
            <a:r>
              <a:rPr lang="cs-CZ" dirty="0"/>
              <a:t>, </a:t>
            </a:r>
            <a:r>
              <a:rPr lang="en-US" dirty="0"/>
              <a:t>five items</a:t>
            </a:r>
            <a:r>
              <a:rPr lang="cs-CZ" dirty="0"/>
              <a:t>: 1 </a:t>
            </a:r>
            <a:r>
              <a:rPr lang="en-US" dirty="0"/>
              <a:t>strongly</a:t>
            </a:r>
            <a:r>
              <a:rPr lang="cs-CZ" dirty="0"/>
              <a:t> </a:t>
            </a:r>
            <a:r>
              <a:rPr lang="en-US" dirty="0"/>
              <a:t>di</a:t>
            </a:r>
            <a:r>
              <a:rPr lang="cs-CZ" dirty="0"/>
              <a:t>s</a:t>
            </a:r>
            <a:r>
              <a:rPr lang="en-US" dirty="0"/>
              <a:t>agree</a:t>
            </a:r>
            <a:r>
              <a:rPr lang="cs-CZ" dirty="0"/>
              <a:t> – 2 </a:t>
            </a:r>
            <a:r>
              <a:rPr lang="en-US" dirty="0"/>
              <a:t>strongly </a:t>
            </a:r>
            <a:r>
              <a:rPr lang="cs-CZ" dirty="0"/>
              <a:t> </a:t>
            </a:r>
            <a:r>
              <a:rPr lang="en-US" dirty="0"/>
              <a:t>agree</a:t>
            </a:r>
            <a:endParaRPr lang="cs-CZ" dirty="0"/>
          </a:p>
          <a:p>
            <a:r>
              <a:rPr lang="en-US" i="1" dirty="0"/>
              <a:t>Sending  mean  e-mails  or  text  messages</a:t>
            </a:r>
            <a:r>
              <a:rPr lang="cs-CZ" i="1" dirty="0"/>
              <a:t> </a:t>
            </a:r>
            <a:r>
              <a:rPr lang="en-US" i="1" dirty="0"/>
              <a:t>is  easy  to  do  because  I  am  not  face-to-face with the other person.</a:t>
            </a:r>
          </a:p>
          <a:p>
            <a:r>
              <a:rPr lang="en-US" i="1" dirty="0"/>
              <a:t>I  feel  comfortable  sending  mean  text</a:t>
            </a:r>
            <a:r>
              <a:rPr lang="cs-CZ" i="1" dirty="0"/>
              <a:t> </a:t>
            </a:r>
            <a:r>
              <a:rPr lang="en-US" i="1" dirty="0"/>
              <a:t>messages or e-mails to anybody no matter if I know them or not. </a:t>
            </a:r>
          </a:p>
          <a:p>
            <a:r>
              <a:rPr lang="en-US" i="1" dirty="0"/>
              <a:t>I  join  Facebook  or  </a:t>
            </a:r>
            <a:r>
              <a:rPr lang="en-US" i="1" dirty="0" err="1"/>
              <a:t>MySpace</a:t>
            </a:r>
            <a:r>
              <a:rPr lang="en-US" i="1" dirty="0"/>
              <a:t>  groups  that</a:t>
            </a:r>
            <a:r>
              <a:rPr lang="cs-CZ" i="1" dirty="0"/>
              <a:t> </a:t>
            </a:r>
            <a:r>
              <a:rPr lang="en-US" i="1" dirty="0"/>
              <a:t>are  mean  to  someone  I  do  not  know  be-cause  my  friends  are  members  of  that</a:t>
            </a:r>
            <a:r>
              <a:rPr lang="cs-CZ" i="1" dirty="0"/>
              <a:t> </a:t>
            </a:r>
            <a:r>
              <a:rPr lang="en-US" i="1" dirty="0"/>
              <a:t>group. </a:t>
            </a:r>
          </a:p>
          <a:p>
            <a:r>
              <a:rPr lang="en-US" i="1" dirty="0"/>
              <a:t>I  am  less  likely  to  send  mean  e-mails  or</a:t>
            </a:r>
            <a:r>
              <a:rPr lang="cs-CZ" i="1" dirty="0"/>
              <a:t> </a:t>
            </a:r>
            <a:r>
              <a:rPr lang="en-US" i="1" dirty="0"/>
              <a:t>text  messages  if  my  name  can  be  identified. </a:t>
            </a:r>
          </a:p>
          <a:p>
            <a:r>
              <a:rPr lang="en-US" i="1" dirty="0"/>
              <a:t>Mean  e-mails  or  text  messages  that  do</a:t>
            </a:r>
            <a:r>
              <a:rPr lang="cs-CZ" i="1" dirty="0"/>
              <a:t> </a:t>
            </a:r>
            <a:r>
              <a:rPr lang="en-US" i="1" dirty="0"/>
              <a:t>not have my name attached to them are</a:t>
            </a:r>
            <a:r>
              <a:rPr lang="cs-CZ" i="1" dirty="0"/>
              <a:t> </a:t>
            </a:r>
            <a:r>
              <a:rPr lang="en-US" i="1" dirty="0"/>
              <a:t>easy to forward on to others.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67494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248" y="637659"/>
            <a:ext cx="9691803" cy="5661687"/>
          </a:xfrm>
        </p:spPr>
      </p:pic>
    </p:spTree>
    <p:extLst>
      <p:ext uri="{BB962C8B-B14F-4D97-AF65-F5344CB8AC3E}">
        <p14:creationId xmlns:p14="http://schemas.microsoft.com/office/powerpoint/2010/main" val="1296437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Lapidot-Lefler</a:t>
            </a:r>
            <a:r>
              <a:rPr lang="en-US" sz="2800" dirty="0"/>
              <a:t>, N., &amp; Barak, A. (2012). Effects of anonymity, invisibility, and lack of eye-contact on toxic online disinhibition. </a:t>
            </a:r>
            <a:r>
              <a:rPr lang="en-US" sz="2800" i="1" dirty="0"/>
              <a:t>Computers in human behavior</a:t>
            </a:r>
            <a:r>
              <a:rPr lang="en-US" sz="2800" dirty="0"/>
              <a:t>, </a:t>
            </a:r>
            <a:r>
              <a:rPr lang="en-US" sz="2800" i="1" dirty="0"/>
              <a:t>28</a:t>
            </a:r>
            <a:r>
              <a:rPr lang="en-US" sz="2800" dirty="0"/>
              <a:t>(2), 434-443.</a:t>
            </a:r>
            <a:br>
              <a:rPr lang="en-US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 (anonymity/non-anonymity)</a:t>
            </a:r>
            <a:r>
              <a:rPr lang="cs-CZ" dirty="0"/>
              <a:t> * </a:t>
            </a:r>
            <a:r>
              <a:rPr lang="en-US" dirty="0"/>
              <a:t>2 (visibility/invisibility)</a:t>
            </a:r>
            <a:r>
              <a:rPr lang="cs-CZ" dirty="0"/>
              <a:t> * </a:t>
            </a:r>
            <a:r>
              <a:rPr lang="en-US" dirty="0"/>
              <a:t>2 (eye-contact/absence of eye-contact) factorial experimental </a:t>
            </a:r>
            <a:r>
              <a:rPr lang="en-US" dirty="0" err="1"/>
              <a:t>desig</a:t>
            </a:r>
            <a:r>
              <a:rPr lang="cs-CZ" dirty="0"/>
              <a:t>n</a:t>
            </a:r>
          </a:p>
          <a:p>
            <a:pPr lvl="1"/>
            <a:r>
              <a:rPr lang="en-US" dirty="0"/>
              <a:t>Anonymity</a:t>
            </a:r>
            <a:r>
              <a:rPr lang="cs-CZ" dirty="0"/>
              <a:t>: </a:t>
            </a:r>
            <a:r>
              <a:rPr lang="en-US" dirty="0"/>
              <a:t>assigning the participants random aliases, with no further identification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en-US" dirty="0"/>
              <a:t>on-anonym</a:t>
            </a:r>
            <a:r>
              <a:rPr lang="cs-CZ" dirty="0" err="1"/>
              <a:t>ity</a:t>
            </a:r>
            <a:r>
              <a:rPr lang="cs-CZ" dirty="0"/>
              <a:t>: </a:t>
            </a:r>
            <a:r>
              <a:rPr lang="en-US" dirty="0"/>
              <a:t>first name, surname, gender, age, place of residence, </a:t>
            </a:r>
            <a:r>
              <a:rPr lang="cs-CZ" dirty="0"/>
              <a:t>m</a:t>
            </a:r>
            <a:r>
              <a:rPr lang="en-US" dirty="0" err="1"/>
              <a:t>ajor</a:t>
            </a:r>
            <a:r>
              <a:rPr lang="en-US" dirty="0"/>
              <a:t> field of study, and job held if employed</a:t>
            </a:r>
            <a:endParaRPr lang="cs-CZ" dirty="0"/>
          </a:p>
          <a:p>
            <a:pPr lvl="1"/>
            <a:r>
              <a:rPr lang="cs-CZ" dirty="0" err="1"/>
              <a:t>Visibility</a:t>
            </a:r>
            <a:r>
              <a:rPr lang="cs-CZ" dirty="0"/>
              <a:t>: 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webcam</a:t>
            </a:r>
            <a:r>
              <a:rPr lang="cs-CZ" dirty="0"/>
              <a:t> (od ramen)</a:t>
            </a:r>
          </a:p>
          <a:p>
            <a:pPr lvl="1"/>
            <a:r>
              <a:rPr lang="en-US" dirty="0"/>
              <a:t>eye-contact</a:t>
            </a:r>
            <a:r>
              <a:rPr lang="cs-CZ" dirty="0"/>
              <a:t> – kamera u očí, žádost o udržování kontaktu</a:t>
            </a:r>
          </a:p>
          <a:p>
            <a:r>
              <a:rPr lang="cs-CZ" dirty="0"/>
              <a:t>Messenger – diskuse „</a:t>
            </a:r>
            <a:r>
              <a:rPr lang="cs-CZ" dirty="0" err="1"/>
              <a:t>life-saving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dilemma</a:t>
            </a:r>
            <a:r>
              <a:rPr lang="cs-CZ" dirty="0"/>
              <a:t>“</a:t>
            </a:r>
          </a:p>
          <a:p>
            <a:r>
              <a:rPr lang="cs-CZ" dirty="0"/>
              <a:t>Kódování rozhovoru (výhrůžky, negativní atmosféra, </a:t>
            </a:r>
            <a:r>
              <a:rPr lang="cs-CZ" dirty="0" err="1"/>
              <a:t>flaming</a:t>
            </a:r>
            <a:r>
              <a:rPr lang="cs-CZ" dirty="0"/>
              <a:t>) + </a:t>
            </a:r>
            <a:r>
              <a:rPr lang="cs-CZ" dirty="0" err="1"/>
              <a:t>self</a:t>
            </a:r>
            <a:r>
              <a:rPr lang="cs-CZ" dirty="0"/>
              <a:t>-report (</a:t>
            </a:r>
            <a:r>
              <a:rPr lang="cs-CZ" dirty="0" err="1"/>
              <a:t>flaming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5817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21712-CD5E-4934-91AB-A45A890E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3EF6BD-8826-4CA8-98F3-8DDF2F69C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en-US" dirty="0"/>
              <a:t>eye-contact was enforced, participants experienced fewer occurrences of flaming and fewer threats than when there was no eye-contact</a:t>
            </a:r>
            <a:endParaRPr lang="cs-CZ" dirty="0"/>
          </a:p>
          <a:p>
            <a:r>
              <a:rPr lang="en-US" dirty="0"/>
              <a:t>Anonymity, however, produced a significant main effect for one measure only (i.e., threats)</a:t>
            </a:r>
            <a:endParaRPr lang="cs-CZ" dirty="0"/>
          </a:p>
          <a:p>
            <a:r>
              <a:rPr lang="en-US" dirty="0"/>
              <a:t>Similarly, visibility exerted a significant main effect on a single measure only (i.e., negative atmosphere).</a:t>
            </a:r>
            <a:endParaRPr lang="cs-CZ" dirty="0"/>
          </a:p>
          <a:p>
            <a:r>
              <a:rPr lang="en-US" dirty="0"/>
              <a:t>Of the interactive effects, four were significant, all involving eye-contact. It seems that although the eye-contact variable had no significant effects on all of the dependent measures, it caused more impact than either anonymity or invisibility in producing the toxic behaviors implied by online disinhibition.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412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Flaming</a:t>
            </a:r>
            <a:r>
              <a:rPr lang="cs-CZ" dirty="0"/>
              <a:t> - celkový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Nejvíce: </a:t>
            </a:r>
            <a:r>
              <a:rPr lang="en-US" dirty="0"/>
              <a:t>anonymous</a:t>
            </a:r>
            <a:r>
              <a:rPr lang="cs-CZ" dirty="0"/>
              <a:t> </a:t>
            </a:r>
            <a:r>
              <a:rPr lang="en-US" dirty="0"/>
              <a:t>and invisible participants who had no eye-contact (M= 75.95). </a:t>
            </a:r>
            <a:endParaRPr lang="cs-CZ" dirty="0"/>
          </a:p>
          <a:p>
            <a:r>
              <a:rPr lang="cs-CZ" dirty="0"/>
              <a:t>Nejméně: </a:t>
            </a:r>
            <a:r>
              <a:rPr lang="en-US" dirty="0"/>
              <a:t>anonymous</a:t>
            </a:r>
            <a:r>
              <a:rPr lang="cs-CZ" dirty="0"/>
              <a:t> </a:t>
            </a:r>
            <a:r>
              <a:rPr lang="en-US" dirty="0"/>
              <a:t>and invisible participants who had eye-contact (M= 49.32). </a:t>
            </a:r>
            <a:endParaRPr lang="cs-CZ" dirty="0"/>
          </a:p>
          <a:p>
            <a:r>
              <a:rPr lang="cs-CZ" dirty="0"/>
              <a:t>Hlavní efekt očního kontaktu</a:t>
            </a:r>
          </a:p>
          <a:p>
            <a:r>
              <a:rPr lang="cs-CZ" dirty="0"/>
              <a:t>Interakce: v podmínce anonymity bez kontaktu vyšší </a:t>
            </a:r>
            <a:r>
              <a:rPr lang="cs-CZ" dirty="0" err="1"/>
              <a:t>flaming</a:t>
            </a:r>
            <a:r>
              <a:rPr lang="cs-CZ" dirty="0"/>
              <a:t> než s kontaktem</a:t>
            </a:r>
          </a:p>
          <a:p>
            <a:endParaRPr lang="cs-CZ" dirty="0"/>
          </a:p>
          <a:p>
            <a:r>
              <a:rPr lang="cs-CZ" i="1" dirty="0"/>
              <a:t>online </a:t>
            </a:r>
            <a:r>
              <a:rPr lang="cs-CZ" i="1" dirty="0" err="1"/>
              <a:t>sense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unidentifiability</a:t>
            </a:r>
            <a:r>
              <a:rPr lang="cs-CZ" i="1" dirty="0"/>
              <a:t> - </a:t>
            </a:r>
            <a:r>
              <a:rPr lang="en-US" dirty="0"/>
              <a:t>non-disclosure of personal details, invisibility, and absence of eye-contact compose the most significant assemblage; these components appear to combine in different degrees, thus yielding a variety of “anonymities.”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1701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Téma: anonymita online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Anonymita – často skloňovaná s ohledem na dění v online prostředí</a:t>
            </a:r>
          </a:p>
          <a:p>
            <a:endParaRPr lang="cs-CZ" dirty="0"/>
          </a:p>
          <a:p>
            <a:r>
              <a:rPr lang="cs-CZ" dirty="0"/>
              <a:t>Odráží jeden aspekt který odlišuje online a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  <a:p>
            <a:endParaRPr lang="cs-CZ" dirty="0"/>
          </a:p>
          <a:p>
            <a:r>
              <a:rPr lang="cs-CZ" dirty="0"/>
              <a:t>Odlišuje? Částečně….a jen někdy</a:t>
            </a:r>
          </a:p>
        </p:txBody>
      </p:sp>
    </p:spTree>
    <p:extLst>
      <p:ext uri="{BB962C8B-B14F-4D97-AF65-F5344CB8AC3E}">
        <p14:creationId xmlns:p14="http://schemas.microsoft.com/office/powerpoint/2010/main" val="34088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– interdisciplinární koncept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Mediální a komunikační studia</a:t>
            </a:r>
          </a:p>
          <a:p>
            <a:r>
              <a:rPr lang="cs-CZ" dirty="0"/>
              <a:t>Psychologie</a:t>
            </a:r>
          </a:p>
          <a:p>
            <a:r>
              <a:rPr lang="cs-CZ" dirty="0"/>
              <a:t>ICT oblast</a:t>
            </a:r>
          </a:p>
          <a:p>
            <a:r>
              <a:rPr lang="cs-CZ" dirty="0"/>
              <a:t>Právo</a:t>
            </a:r>
          </a:p>
        </p:txBody>
      </p:sp>
    </p:spTree>
    <p:extLst>
      <p:ext uri="{BB962C8B-B14F-4D97-AF65-F5344CB8AC3E}">
        <p14:creationId xmlns:p14="http://schemas.microsoft.com/office/powerpoint/2010/main" val="3578740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anonymity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známý už dekády zpět</a:t>
            </a:r>
          </a:p>
          <a:p>
            <a:endParaRPr lang="cs-CZ" dirty="0"/>
          </a:p>
          <a:p>
            <a:r>
              <a:rPr lang="cs-CZ" dirty="0"/>
              <a:t>Výzkum skupinového chování a </a:t>
            </a:r>
            <a:r>
              <a:rPr lang="cs-CZ" dirty="0" err="1"/>
              <a:t>deindividuace</a:t>
            </a:r>
            <a:endParaRPr lang="cs-CZ" dirty="0"/>
          </a:p>
          <a:p>
            <a:endParaRPr lang="cs-CZ" dirty="0"/>
          </a:p>
          <a:p>
            <a:r>
              <a:rPr lang="cs-CZ" dirty="0"/>
              <a:t>V 90. letech – </a:t>
            </a:r>
            <a:r>
              <a:rPr lang="cs-CZ" dirty="0" err="1"/>
              <a:t>mediovaná</a:t>
            </a:r>
            <a:r>
              <a:rPr lang="cs-CZ" dirty="0"/>
              <a:t> komunikace (ale studie i mnohem dříve)</a:t>
            </a:r>
          </a:p>
          <a:p>
            <a:pPr lvl="1"/>
            <a:r>
              <a:rPr lang="cs-CZ" dirty="0"/>
              <a:t>GDSS - Group </a:t>
            </a:r>
            <a:r>
              <a:rPr lang="cs-CZ" dirty="0" err="1"/>
              <a:t>Decision</a:t>
            </a:r>
            <a:r>
              <a:rPr lang="cs-CZ" dirty="0"/>
              <a:t> Support Systems </a:t>
            </a:r>
          </a:p>
        </p:txBody>
      </p:sp>
    </p:spTree>
    <p:extLst>
      <p:ext uri="{BB962C8B-B14F-4D97-AF65-F5344CB8AC3E}">
        <p14:creationId xmlns:p14="http://schemas.microsoft.com/office/powerpoint/2010/main" val="210300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 online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si představíte pod pojmem anonymita?</a:t>
            </a:r>
          </a:p>
          <a:p>
            <a:endParaRPr lang="cs-CZ" dirty="0"/>
          </a:p>
          <a:p>
            <a:r>
              <a:rPr lang="cs-CZ" dirty="0"/>
              <a:t>Co si představíte pod pojmem online anonymita?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17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anonymity?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Scott</a:t>
            </a:r>
            <a:r>
              <a:rPr lang="cs-CZ" dirty="0"/>
              <a:t> (</a:t>
            </a:r>
            <a:r>
              <a:rPr lang="cs-CZ" dirty="0" err="1"/>
              <a:t>Anonymous</a:t>
            </a:r>
            <a:r>
              <a:rPr lang="cs-CZ" dirty="0"/>
              <a:t>; 1998): </a:t>
            </a:r>
            <a:r>
              <a:rPr lang="en-US" dirty="0"/>
              <a:t>the degree to which the identity of a message source</a:t>
            </a:r>
            <a:r>
              <a:rPr lang="cs-CZ" dirty="0"/>
              <a:t> </a:t>
            </a:r>
            <a:r>
              <a:rPr lang="en-US" dirty="0"/>
              <a:t>is unknown and unspecified</a:t>
            </a:r>
            <a:endParaRPr lang="cs-CZ" dirty="0"/>
          </a:p>
          <a:p>
            <a:endParaRPr lang="cs-CZ" dirty="0"/>
          </a:p>
          <a:p>
            <a:r>
              <a:rPr lang="cs-CZ" dirty="0"/>
              <a:t>Velmi často jako „negace“ identity – neidentifikovatelnost</a:t>
            </a:r>
          </a:p>
          <a:p>
            <a:pPr lvl="1"/>
            <a:r>
              <a:rPr lang="cs-CZ" dirty="0"/>
              <a:t>absence jakéhokoli vodítka k </a:t>
            </a:r>
            <a:r>
              <a:rPr lang="cs-CZ" b="1" dirty="0"/>
              <a:t>identitě</a:t>
            </a:r>
          </a:p>
        </p:txBody>
      </p:sp>
    </p:spTree>
    <p:extLst>
      <p:ext uri="{BB962C8B-B14F-4D97-AF65-F5344CB8AC3E}">
        <p14:creationId xmlns:p14="http://schemas.microsoft.com/office/powerpoint/2010/main" val="1853993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uchopit anonymitu?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Pfitzmann</a:t>
            </a:r>
            <a:r>
              <a:rPr lang="en-US" dirty="0"/>
              <a:t> </a:t>
            </a:r>
            <a:r>
              <a:rPr lang="cs-CZ" dirty="0"/>
              <a:t>&amp;</a:t>
            </a:r>
            <a:r>
              <a:rPr lang="en-US" dirty="0"/>
              <a:t> </a:t>
            </a:r>
            <a:r>
              <a:rPr lang="en-US" dirty="0" err="1"/>
              <a:t>Köhntopp</a:t>
            </a:r>
            <a:r>
              <a:rPr lang="en-US" dirty="0"/>
              <a:t>, (2001)</a:t>
            </a:r>
            <a:r>
              <a:rPr lang="cs-CZ" dirty="0"/>
              <a:t>: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en-US" dirty="0"/>
              <a:t>anonymity </a:t>
            </a:r>
            <a:r>
              <a:rPr lang="cs-CZ" dirty="0"/>
              <a:t>- </a:t>
            </a:r>
            <a:r>
              <a:rPr lang="en-US" dirty="0"/>
              <a:t>the state of being not identifiable within a set of subjects</a:t>
            </a:r>
            <a:endParaRPr lang="cs-CZ" dirty="0"/>
          </a:p>
          <a:p>
            <a:pPr lvl="2"/>
            <a:r>
              <a:rPr lang="en-US" dirty="0" err="1"/>
              <a:t>unlinkability</a:t>
            </a:r>
            <a:r>
              <a:rPr lang="cs-CZ" dirty="0"/>
              <a:t> - </a:t>
            </a:r>
            <a:r>
              <a:rPr lang="en-US" dirty="0"/>
              <a:t>particular message is</a:t>
            </a:r>
            <a:r>
              <a:rPr lang="cs-CZ" dirty="0"/>
              <a:t> </a:t>
            </a:r>
            <a:r>
              <a:rPr lang="en-US" dirty="0"/>
              <a:t>not linkable to any sender</a:t>
            </a:r>
            <a:r>
              <a:rPr lang="cs-CZ" dirty="0" err="1"/>
              <a:t>úreceiver</a:t>
            </a:r>
            <a:r>
              <a:rPr lang="en-US" dirty="0"/>
              <a:t> and that to a particular sender</a:t>
            </a:r>
            <a:r>
              <a:rPr lang="cs-CZ" dirty="0"/>
              <a:t>/</a:t>
            </a:r>
            <a:r>
              <a:rPr lang="cs-CZ" dirty="0" err="1"/>
              <a:t>receiver</a:t>
            </a:r>
            <a:r>
              <a:rPr lang="en-US" dirty="0"/>
              <a:t>, no message is linkable</a:t>
            </a:r>
            <a:endParaRPr lang="cs-CZ" dirty="0"/>
          </a:p>
          <a:p>
            <a:pPr lvl="2"/>
            <a:r>
              <a:rPr lang="en-US" dirty="0"/>
              <a:t>Unobservability</a:t>
            </a:r>
            <a:r>
              <a:rPr lang="cs-CZ" dirty="0"/>
              <a:t> - </a:t>
            </a:r>
            <a:r>
              <a:rPr lang="en-US" dirty="0"/>
              <a:t>it is not noticeable whether any</a:t>
            </a:r>
            <a:r>
              <a:rPr lang="cs-CZ" dirty="0"/>
              <a:t> </a:t>
            </a:r>
            <a:r>
              <a:rPr lang="en-US" dirty="0"/>
              <a:t>sender within the unobservability set sends</a:t>
            </a:r>
            <a:r>
              <a:rPr lang="cs-CZ" dirty="0"/>
              <a:t>/</a:t>
            </a:r>
            <a:r>
              <a:rPr lang="cs-CZ" dirty="0" err="1"/>
              <a:t>receiver</a:t>
            </a:r>
            <a:endParaRPr lang="cs-CZ" dirty="0"/>
          </a:p>
          <a:p>
            <a:pPr lvl="2"/>
            <a:r>
              <a:rPr lang="en-US" dirty="0" err="1"/>
              <a:t>Pseudonymity</a:t>
            </a:r>
            <a:r>
              <a:rPr lang="cs-CZ" dirty="0"/>
              <a:t> - </a:t>
            </a:r>
            <a:r>
              <a:rPr lang="en-US" dirty="0"/>
              <a:t>The subject that may be</a:t>
            </a:r>
            <a:r>
              <a:rPr lang="cs-CZ" dirty="0"/>
              <a:t> </a:t>
            </a:r>
            <a:r>
              <a:rPr lang="en-US" dirty="0" err="1"/>
              <a:t>identi</a:t>
            </a:r>
            <a:r>
              <a:rPr lang="cs-CZ" dirty="0" err="1"/>
              <a:t>fi</a:t>
            </a:r>
            <a:r>
              <a:rPr lang="en-US" dirty="0"/>
              <a:t>ed by the pseudonym is the</a:t>
            </a:r>
            <a:r>
              <a:rPr lang="cs-CZ" dirty="0"/>
              <a:t> </a:t>
            </a:r>
            <a:r>
              <a:rPr lang="en-US" dirty="0"/>
              <a:t>holder</a:t>
            </a:r>
            <a:r>
              <a:rPr lang="cs-CZ" dirty="0"/>
              <a:t> </a:t>
            </a:r>
            <a:r>
              <a:rPr lang="en-US" dirty="0"/>
              <a:t>of the pseudonym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761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uchopit anonymitu?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Pinsonneault</a:t>
            </a:r>
            <a:r>
              <a:rPr lang="en-US" dirty="0"/>
              <a:t> </a:t>
            </a:r>
            <a:r>
              <a:rPr lang="cs-CZ" dirty="0"/>
              <a:t>&amp;</a:t>
            </a:r>
            <a:r>
              <a:rPr lang="en-US" dirty="0"/>
              <a:t> </a:t>
            </a:r>
            <a:r>
              <a:rPr lang="en-US" dirty="0" err="1"/>
              <a:t>Heppel</a:t>
            </a:r>
            <a:r>
              <a:rPr lang="en-US" dirty="0"/>
              <a:t> (1998)</a:t>
            </a:r>
            <a:r>
              <a:rPr lang="cs-CZ" dirty="0"/>
              <a:t>: </a:t>
            </a:r>
            <a:r>
              <a:rPr lang="en-US" dirty="0"/>
              <a:t>“the  inability of group members to identify the origin of messages they receive  and  the  destination  of  messages  they  send”  (p.  90) </a:t>
            </a:r>
            <a:endParaRPr lang="cs-CZ" dirty="0"/>
          </a:p>
          <a:p>
            <a:pPr lvl="1"/>
            <a:r>
              <a:rPr lang="cs-CZ" dirty="0"/>
              <a:t>Public </a:t>
            </a:r>
            <a:r>
              <a:rPr lang="cs-CZ" dirty="0" err="1"/>
              <a:t>self-awareness</a:t>
            </a:r>
            <a:r>
              <a:rPr lang="cs-CZ" dirty="0"/>
              <a:t> – </a:t>
            </a:r>
            <a:r>
              <a:rPr lang="cs-CZ" dirty="0" err="1"/>
              <a:t>accountability</a:t>
            </a:r>
            <a:endParaRPr lang="cs-CZ" dirty="0"/>
          </a:p>
          <a:p>
            <a:pPr lvl="1"/>
            <a:r>
              <a:rPr lang="en-US" dirty="0"/>
              <a:t>the degree to which individuals feel liberated from social evaluation and from threats of punishment: </a:t>
            </a:r>
            <a:r>
              <a:rPr lang="cs-CZ" dirty="0"/>
              <a:t> </a:t>
            </a:r>
            <a:r>
              <a:rPr lang="en-US" dirty="0"/>
              <a:t>lack of identification, diffused responsibility, proximity, knowledge of other g</a:t>
            </a:r>
            <a:r>
              <a:rPr lang="cs-CZ" dirty="0"/>
              <a:t>r</a:t>
            </a:r>
            <a:r>
              <a:rPr lang="en-US" dirty="0" err="1"/>
              <a:t>oup</a:t>
            </a:r>
            <a:r>
              <a:rPr lang="en-US" dirty="0"/>
              <a:t> members, confidence group members have in the system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2820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1338</Words>
  <Application>Microsoft Office PowerPoint</Application>
  <PresentationFormat>Širokoúhlá obrazovka</PresentationFormat>
  <Paragraphs>148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ZURn6211 Teorie a výzkum online komunikace </vt:lpstr>
      <vt:lpstr>Téma: anonymita online</vt:lpstr>
      <vt:lpstr>Téma: anonymita online</vt:lpstr>
      <vt:lpstr>Anonymita – interdisciplinární koncept</vt:lpstr>
      <vt:lpstr>Koncept anonymity</vt:lpstr>
      <vt:lpstr>Anonymita online</vt:lpstr>
      <vt:lpstr>Definice anonymity?</vt:lpstr>
      <vt:lpstr>Jak uchopit anonymitu?</vt:lpstr>
      <vt:lpstr>Jak uchopit anonymitu?</vt:lpstr>
      <vt:lpstr>Jak uchopit anonymitu?</vt:lpstr>
      <vt:lpstr>Diskutované dopady anonymity</vt:lpstr>
      <vt:lpstr>Equalization hypothesis</vt:lpstr>
      <vt:lpstr>Online disinhibice</vt:lpstr>
      <vt:lpstr>SIDE – social identity model of deindividuation effects</vt:lpstr>
      <vt:lpstr>„Anonymous“ ( = Scott:) on anonymity (1998)</vt:lpstr>
      <vt:lpstr>Model: sender and receiver</vt:lpstr>
      <vt:lpstr>Anonymita online…dnes?</vt:lpstr>
      <vt:lpstr>Hayne &amp; Rice (1997)</vt:lpstr>
      <vt:lpstr>Co „tvoří“ (a „boří“) anonymitu v CMC?</vt:lpstr>
      <vt:lpstr>Anonymita ve výzkumu</vt:lpstr>
      <vt:lpstr>Anonymita ve výzkumu</vt:lpstr>
      <vt:lpstr>Ukázky výzkumu</vt:lpstr>
      <vt:lpstr>Barlett, C. P., Gentile, D. A., &amp; Chew, C. (2016). Predicting cyberbullying from anonymity. Psychology of Popular Media Culture, 5(2), 171–180. </vt:lpstr>
      <vt:lpstr>Prezentace aplikace PowerPoint</vt:lpstr>
      <vt:lpstr>Lapidot-Lefler, N., &amp; Barak, A. (2012). Effects of anonymity, invisibility, and lack of eye-contact on toxic online disinhibition. Computers in human behavior, 28(2), 434-443. </vt:lpstr>
      <vt:lpstr>Prezentace aplikace PowerPoint</vt:lpstr>
      <vt:lpstr>Flaming - celkový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Bedrošová</dc:creator>
  <cp:lastModifiedBy>Hana Macháčková</cp:lastModifiedBy>
  <cp:revision>283</cp:revision>
  <dcterms:created xsi:type="dcterms:W3CDTF">2021-02-25T11:57:10Z</dcterms:created>
  <dcterms:modified xsi:type="dcterms:W3CDTF">2023-03-07T11:12:37Z</dcterms:modified>
</cp:coreProperties>
</file>