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79"/>
  </p:notesMasterIdLst>
  <p:handoutMasterIdLst>
    <p:handoutMasterId r:id="rId80"/>
  </p:handoutMasterIdLst>
  <p:sldIdLst>
    <p:sldId id="256" r:id="rId2"/>
    <p:sldId id="258" r:id="rId3"/>
    <p:sldId id="259" r:id="rId4"/>
    <p:sldId id="262" r:id="rId5"/>
    <p:sldId id="264" r:id="rId6"/>
    <p:sldId id="260" r:id="rId7"/>
    <p:sldId id="261" r:id="rId8"/>
    <p:sldId id="267" r:id="rId9"/>
    <p:sldId id="271" r:id="rId10"/>
    <p:sldId id="269" r:id="rId11"/>
    <p:sldId id="531" r:id="rId12"/>
    <p:sldId id="270" r:id="rId13"/>
    <p:sldId id="272" r:id="rId14"/>
    <p:sldId id="266" r:id="rId15"/>
    <p:sldId id="273" r:id="rId16"/>
    <p:sldId id="496" r:id="rId17"/>
    <p:sldId id="497" r:id="rId18"/>
    <p:sldId id="498" r:id="rId19"/>
    <p:sldId id="499" r:id="rId20"/>
    <p:sldId id="500" r:id="rId21"/>
    <p:sldId id="501" r:id="rId22"/>
    <p:sldId id="502" r:id="rId23"/>
    <p:sldId id="503" r:id="rId24"/>
    <p:sldId id="506" r:id="rId25"/>
    <p:sldId id="505" r:id="rId26"/>
    <p:sldId id="507" r:id="rId27"/>
    <p:sldId id="532" r:id="rId28"/>
    <p:sldId id="508" r:id="rId29"/>
    <p:sldId id="509" r:id="rId30"/>
    <p:sldId id="510" r:id="rId31"/>
    <p:sldId id="511" r:id="rId32"/>
    <p:sldId id="512" r:id="rId33"/>
    <p:sldId id="513" r:id="rId34"/>
    <p:sldId id="514" r:id="rId35"/>
    <p:sldId id="515" r:id="rId36"/>
    <p:sldId id="516" r:id="rId37"/>
    <p:sldId id="517" r:id="rId38"/>
    <p:sldId id="518" r:id="rId39"/>
    <p:sldId id="523" r:id="rId40"/>
    <p:sldId id="367" r:id="rId41"/>
    <p:sldId id="519" r:id="rId42"/>
    <p:sldId id="368" r:id="rId43"/>
    <p:sldId id="520" r:id="rId44"/>
    <p:sldId id="521" r:id="rId45"/>
    <p:sldId id="369" r:id="rId46"/>
    <p:sldId id="522" r:id="rId47"/>
    <p:sldId id="371" r:id="rId48"/>
    <p:sldId id="529" r:id="rId49"/>
    <p:sldId id="524" r:id="rId50"/>
    <p:sldId id="373" r:id="rId51"/>
    <p:sldId id="530" r:id="rId52"/>
    <p:sldId id="525" r:id="rId53"/>
    <p:sldId id="375" r:id="rId54"/>
    <p:sldId id="527" r:id="rId55"/>
    <p:sldId id="377" r:id="rId56"/>
    <p:sldId id="528" r:id="rId57"/>
    <p:sldId id="533" r:id="rId58"/>
    <p:sldId id="526" r:id="rId59"/>
    <p:sldId id="534" r:id="rId60"/>
    <p:sldId id="535" r:id="rId61"/>
    <p:sldId id="536" r:id="rId62"/>
    <p:sldId id="537" r:id="rId63"/>
    <p:sldId id="538" r:id="rId64"/>
    <p:sldId id="303" r:id="rId65"/>
    <p:sldId id="539" r:id="rId66"/>
    <p:sldId id="540" r:id="rId67"/>
    <p:sldId id="541" r:id="rId68"/>
    <p:sldId id="542" r:id="rId69"/>
    <p:sldId id="543" r:id="rId70"/>
    <p:sldId id="544" r:id="rId71"/>
    <p:sldId id="545" r:id="rId72"/>
    <p:sldId id="546" r:id="rId73"/>
    <p:sldId id="547" r:id="rId74"/>
    <p:sldId id="548" r:id="rId75"/>
    <p:sldId id="550" r:id="rId76"/>
    <p:sldId id="552" r:id="rId77"/>
    <p:sldId id="551" r:id="rId7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B7DA"/>
    <a:srgbClr val="D65353"/>
    <a:srgbClr val="D65252"/>
    <a:srgbClr val="FFFFFF"/>
    <a:srgbClr val="F4D0D0"/>
    <a:srgbClr val="0000DC"/>
    <a:srgbClr val="007A53"/>
    <a:srgbClr val="9100DC"/>
    <a:srgbClr val="F01928"/>
    <a:srgbClr val="5AC8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489" autoAdjust="0"/>
  </p:normalViewPr>
  <p:slideViewPr>
    <p:cSldViewPr snapToGrid="0">
      <p:cViewPr varScale="1">
        <p:scale>
          <a:sx n="98" d="100"/>
          <a:sy n="98" d="100"/>
        </p:scale>
        <p:origin x="1074" y="8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386205\ownCloud\Cybercon%20prezentace\hatee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386205\ownCloud\Cybercon%20prezentace\hateee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386205\ownCloud\Cybercon%20prezentace\hatee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966540404040403E-2"/>
          <c:y val="5.6621331424481031E-2"/>
          <c:w val="0.92341224747474748"/>
          <c:h val="0.806015748031496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Expozice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B6-4CA1-9867-24DC0C69D7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Finsko</c:v>
                </c:pt>
                <c:pt idx="1">
                  <c:v>USA</c:v>
                </c:pt>
                <c:pt idx="2">
                  <c:v>Německo</c:v>
                </c:pt>
                <c:pt idx="3">
                  <c:v>UK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48</c:v>
                </c:pt>
                <c:pt idx="1">
                  <c:v>53</c:v>
                </c:pt>
                <c:pt idx="2">
                  <c:v>31</c:v>
                </c:pt>
                <c:pt idx="3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B6-4CA1-9867-24DC0C69D716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Viktimizace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2B6-4CA1-9867-24DC0C69D7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Finsko</c:v>
                </c:pt>
                <c:pt idx="1">
                  <c:v>USA</c:v>
                </c:pt>
                <c:pt idx="2">
                  <c:v>Německo</c:v>
                </c:pt>
                <c:pt idx="3">
                  <c:v>UK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10</c:v>
                </c:pt>
                <c:pt idx="1">
                  <c:v>16</c:v>
                </c:pt>
                <c:pt idx="2">
                  <c:v>4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2B6-4CA1-9867-24DC0C69D716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Agrese</c:v>
                </c:pt>
              </c:strCache>
            </c:strRef>
          </c:tx>
          <c:spPr>
            <a:solidFill>
              <a:srgbClr val="FF4B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Finsko</c:v>
                </c:pt>
                <c:pt idx="1">
                  <c:v>USA</c:v>
                </c:pt>
                <c:pt idx="2">
                  <c:v>Německo</c:v>
                </c:pt>
                <c:pt idx="3">
                  <c:v>UK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4</c:v>
                </c:pt>
                <c:pt idx="1">
                  <c:v>4.0999999999999996</c:v>
                </c:pt>
                <c:pt idx="2">
                  <c:v>0.9</c:v>
                </c:pt>
                <c:pt idx="3">
                  <c:v>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2B6-4CA1-9867-24DC0C69D7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8027072"/>
        <c:axId val="228026288"/>
      </c:barChart>
      <c:catAx>
        <c:axId val="228027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28026288"/>
        <c:crosses val="autoZero"/>
        <c:auto val="1"/>
        <c:lblAlgn val="ctr"/>
        <c:lblOffset val="100"/>
        <c:noMultiLvlLbl val="0"/>
      </c:catAx>
      <c:valAx>
        <c:axId val="2280262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28027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863661616161616"/>
          <c:y val="0.94170794559770943"/>
          <c:w val="0.35234797979797977"/>
          <c:h val="5.8292054402290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785528850525299"/>
          <c:y val="4.3006897809741096E-2"/>
          <c:w val="0.50725898194232621"/>
          <c:h val="0.8824812248364495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% z obětí kybernenávisti</c:v>
                </c:pt>
              </c:strCache>
            </c:strRef>
          </c:tx>
          <c:spPr>
            <a:solidFill>
              <a:srgbClr val="F6CF3F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2.471913729675922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3E-470F-A637-168DC78F0E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List1!$A$2:$A$10</c:f>
              <c:strCache>
                <c:ptCount val="9"/>
                <c:pt idx="0">
                  <c:v>Jiný způsob</c:v>
                </c:pt>
                <c:pt idx="1">
                  <c:v>Email</c:v>
                </c:pt>
                <c:pt idx="2">
                  <c:v>Hlasová zpráva</c:v>
                </c:pt>
                <c:pt idx="3">
                  <c:v>Online komunita, která nenávidí určité lidi</c:v>
                </c:pt>
                <c:pt idx="4">
                  <c:v>SMS</c:v>
                </c:pt>
                <c:pt idx="5">
                  <c:v>Stránka pro sdílení fotek a videí (např. YouTube, Instagram, Snapchat)</c:v>
                </c:pt>
                <c:pt idx="6">
                  <c:v>Online hra</c:v>
                </c:pt>
                <c:pt idx="7">
                  <c:v>Messenger (např. přes Facebook, MSN, WhatsApp, Skype)</c:v>
                </c:pt>
                <c:pt idx="8">
                  <c:v>Sociální síť (např. Facebook, Twitter)</c:v>
                </c:pt>
              </c:strCache>
            </c:strRef>
          </c:cat>
          <c:val>
            <c:numRef>
              <c:f>List1!$B$2:$B$10</c:f>
              <c:numCache>
                <c:formatCode>###0</c:formatCode>
                <c:ptCount val="9"/>
                <c:pt idx="0">
                  <c:v>14.960629921259844</c:v>
                </c:pt>
                <c:pt idx="1">
                  <c:v>3.9370078740157481</c:v>
                </c:pt>
                <c:pt idx="2">
                  <c:v>4.7244094488188972</c:v>
                </c:pt>
                <c:pt idx="3">
                  <c:v>8.6614173228346463</c:v>
                </c:pt>
                <c:pt idx="4">
                  <c:v>13.385826771653544</c:v>
                </c:pt>
                <c:pt idx="5">
                  <c:v>22.834645669291341</c:v>
                </c:pt>
                <c:pt idx="6">
                  <c:v>24.409448818897637</c:v>
                </c:pt>
                <c:pt idx="7">
                  <c:v>42.519685039370081</c:v>
                </c:pt>
                <c:pt idx="8">
                  <c:v>65.354330708661408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3E-470F-A637-168DC78F0E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19176848"/>
        <c:axId val="1257465600"/>
      </c:barChart>
      <c:catAx>
        <c:axId val="1319176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cs-CZ"/>
          </a:p>
        </c:txPr>
        <c:crossAx val="1257465600"/>
        <c:crosses val="autoZero"/>
        <c:auto val="1"/>
        <c:lblAlgn val="ctr"/>
        <c:lblOffset val="100"/>
        <c:noMultiLvlLbl val="0"/>
      </c:catAx>
      <c:valAx>
        <c:axId val="1257465600"/>
        <c:scaling>
          <c:orientation val="minMax"/>
          <c:max val="100"/>
        </c:scaling>
        <c:delete val="0"/>
        <c:axPos val="b"/>
        <c:numFmt formatCode="###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cs-CZ"/>
          </a:p>
        </c:txPr>
        <c:crossAx val="131917684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800">
          <a:solidFill>
            <a:sysClr val="windowText" lastClr="000000"/>
          </a:solidFill>
          <a:latin typeface="+mj-lt"/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6849573742026505"/>
          <c:y val="5.1237249370262299E-2"/>
          <c:w val="0.39399018461130336"/>
          <c:h val="0.839914587468623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List1!$B$24</c:f>
              <c:strCache>
                <c:ptCount val="1"/>
                <c:pt idx="0">
                  <c:v>% z obětí kybernenávisti</c:v>
                </c:pt>
              </c:strCache>
            </c:strRef>
          </c:tx>
          <c:spPr>
            <a:solidFill>
              <a:srgbClr val="009FE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List1!$A$25:$A$33</c:f>
              <c:strCache>
                <c:ptCount val="9"/>
                <c:pt idx="0">
                  <c:v>Vztek</c:v>
                </c:pt>
                <c:pt idx="1">
                  <c:v>Smutek</c:v>
                </c:pt>
                <c:pt idx="2">
                  <c:v>Nenávist</c:v>
                </c:pt>
                <c:pt idx="3">
                  <c:v>Ponížení</c:v>
                </c:pt>
                <c:pt idx="4">
                  <c:v>Touhu vyhýbat se lidem</c:v>
                </c:pt>
                <c:pt idx="5">
                  <c:v>Nic</c:v>
                </c:pt>
                <c:pt idx="6">
                  <c:v>Strach</c:v>
                </c:pt>
                <c:pt idx="7">
                  <c:v>Stud</c:v>
                </c:pt>
                <c:pt idx="8">
                  <c:v>Pobavení/nadšení</c:v>
                </c:pt>
              </c:strCache>
            </c:strRef>
          </c:cat>
          <c:val>
            <c:numRef>
              <c:f>List1!$B$25:$B$33</c:f>
              <c:numCache>
                <c:formatCode>###0</c:formatCode>
                <c:ptCount val="9"/>
                <c:pt idx="0">
                  <c:v>35.727440147329645</c:v>
                </c:pt>
                <c:pt idx="1">
                  <c:v>30.570902394106813</c:v>
                </c:pt>
                <c:pt idx="2">
                  <c:v>26.937269372693727</c:v>
                </c:pt>
                <c:pt idx="3">
                  <c:v>20.994475138121548</c:v>
                </c:pt>
                <c:pt idx="4">
                  <c:v>18.081180811808117</c:v>
                </c:pt>
                <c:pt idx="5">
                  <c:v>17.311233885819522</c:v>
                </c:pt>
                <c:pt idx="6">
                  <c:v>13.812154696132598</c:v>
                </c:pt>
                <c:pt idx="7">
                  <c:v>12.154696132596685</c:v>
                </c:pt>
                <c:pt idx="8">
                  <c:v>7.9189686924493561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5E-4B24-8577-D4D3604C5B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19176848"/>
        <c:axId val="1257465600"/>
      </c:barChart>
      <c:catAx>
        <c:axId val="13191768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cs-CZ"/>
          </a:p>
        </c:txPr>
        <c:crossAx val="1257465600"/>
        <c:crosses val="autoZero"/>
        <c:auto val="1"/>
        <c:lblAlgn val="ctr"/>
        <c:lblOffset val="100"/>
        <c:noMultiLvlLbl val="0"/>
      </c:catAx>
      <c:valAx>
        <c:axId val="1257465600"/>
        <c:scaling>
          <c:orientation val="minMax"/>
          <c:max val="100"/>
        </c:scaling>
        <c:delete val="0"/>
        <c:axPos val="t"/>
        <c:numFmt formatCode="#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cs-CZ"/>
          </a:p>
        </c:txPr>
        <c:crossAx val="131917684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cs-CZ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6849573742026505"/>
          <c:y val="5.1237249370262299E-2"/>
          <c:w val="0.39399018461130336"/>
          <c:h val="0.839914587468623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List1!$B$36</c:f>
              <c:strCache>
                <c:ptCount val="1"/>
                <c:pt idx="0">
                  <c:v>% z těch, co viděli kybernenávist</c:v>
                </c:pt>
              </c:strCache>
            </c:strRef>
          </c:tx>
          <c:spPr>
            <a:solidFill>
              <a:srgbClr val="009FE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List1!$A$37:$A$45</c:f>
              <c:strCache>
                <c:ptCount val="9"/>
                <c:pt idx="0">
                  <c:v>Vztek</c:v>
                </c:pt>
                <c:pt idx="1">
                  <c:v>Smutek</c:v>
                </c:pt>
                <c:pt idx="2">
                  <c:v>Nenávist</c:v>
                </c:pt>
                <c:pt idx="3">
                  <c:v>Ponížení</c:v>
                </c:pt>
                <c:pt idx="4">
                  <c:v>Touhu vyhýbat se lidem</c:v>
                </c:pt>
                <c:pt idx="5">
                  <c:v>Nic</c:v>
                </c:pt>
                <c:pt idx="6">
                  <c:v>Strach</c:v>
                </c:pt>
                <c:pt idx="7">
                  <c:v>Stud</c:v>
                </c:pt>
                <c:pt idx="8">
                  <c:v>Pobavení/nadšení</c:v>
                </c:pt>
              </c:strCache>
            </c:strRef>
          </c:cat>
          <c:val>
            <c:numRef>
              <c:f>List1!$B$37:$B$45</c:f>
              <c:numCache>
                <c:formatCode>###0</c:formatCode>
                <c:ptCount val="9"/>
                <c:pt idx="0">
                  <c:v>32.587859424920126</c:v>
                </c:pt>
                <c:pt idx="1">
                  <c:v>34.504792332268366</c:v>
                </c:pt>
                <c:pt idx="2">
                  <c:v>28.594249201277954</c:v>
                </c:pt>
                <c:pt idx="3">
                  <c:v>10.862619808306709</c:v>
                </c:pt>
                <c:pt idx="4">
                  <c:v>11.661341853035143</c:v>
                </c:pt>
                <c:pt idx="5">
                  <c:v>12.300319488817891</c:v>
                </c:pt>
                <c:pt idx="6">
                  <c:v>11.980830670926517</c:v>
                </c:pt>
                <c:pt idx="7">
                  <c:v>17.731629392971247</c:v>
                </c:pt>
                <c:pt idx="8">
                  <c:v>8.6261980830670915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5D-4382-91A8-070BF82238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19176848"/>
        <c:axId val="1257465600"/>
      </c:barChart>
      <c:catAx>
        <c:axId val="13191768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cs-CZ"/>
          </a:p>
        </c:txPr>
        <c:crossAx val="1257465600"/>
        <c:crosses val="autoZero"/>
        <c:auto val="1"/>
        <c:lblAlgn val="ctr"/>
        <c:lblOffset val="100"/>
        <c:noMultiLvlLbl val="0"/>
      </c:catAx>
      <c:valAx>
        <c:axId val="1257465600"/>
        <c:scaling>
          <c:orientation val="minMax"/>
          <c:max val="100"/>
        </c:scaling>
        <c:delete val="0"/>
        <c:axPos val="t"/>
        <c:numFmt formatCode="#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cs-CZ"/>
          </a:p>
        </c:txPr>
        <c:crossAx val="131917684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AFED94-63C1-41C1-BE82-A98B01027A45}" type="doc">
      <dgm:prSet loTypeId="urn:microsoft.com/office/officeart/2005/8/layout/venn1" loCatId="relationship" qsTypeId="urn:microsoft.com/office/officeart/2005/8/quickstyle/simple2" qsCatId="simple" csTypeId="urn:microsoft.com/office/officeart/2005/8/colors/colorful4" csCatId="colorful" phldr="1"/>
      <dgm:spPr/>
    </dgm:pt>
    <dgm:pt modelId="{6AF0854E-C794-42A1-8D0C-C325B10FD555}">
      <dgm:prSet phldrT="[Text]"/>
      <dgm:spPr>
        <a:solidFill>
          <a:schemeClr val="accent5">
            <a:alpha val="50000"/>
          </a:schemeClr>
        </a:solidFill>
      </dgm:spPr>
      <dgm:t>
        <a:bodyPr/>
        <a:lstStyle/>
        <a:p>
          <a:r>
            <a:rPr lang="cs-CZ" dirty="0">
              <a:solidFill>
                <a:schemeClr val="bg1"/>
              </a:solidFill>
            </a:rPr>
            <a:t>Sociální identita</a:t>
          </a:r>
        </a:p>
      </dgm:t>
    </dgm:pt>
    <dgm:pt modelId="{BB2C0F89-D140-4880-A917-56286B39BDED}" type="parTrans" cxnId="{305E0A21-A084-4C58-8A49-8EC0691F4CFF}">
      <dgm:prSet/>
      <dgm:spPr/>
      <dgm:t>
        <a:bodyPr/>
        <a:lstStyle/>
        <a:p>
          <a:endParaRPr lang="cs-CZ"/>
        </a:p>
      </dgm:t>
    </dgm:pt>
    <dgm:pt modelId="{6F3E57EB-E63F-4BF3-8441-311043652091}" type="sibTrans" cxnId="{305E0A21-A084-4C58-8A49-8EC0691F4CFF}">
      <dgm:prSet/>
      <dgm:spPr/>
      <dgm:t>
        <a:bodyPr/>
        <a:lstStyle/>
        <a:p>
          <a:endParaRPr lang="cs-CZ"/>
        </a:p>
      </dgm:t>
    </dgm:pt>
    <dgm:pt modelId="{CB43B9B0-E54E-4230-8891-7DA659B6A5AD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cs-CZ" dirty="0">
              <a:solidFill>
                <a:schemeClr val="bg1"/>
              </a:solidFill>
            </a:rPr>
            <a:t>Osobní identita</a:t>
          </a:r>
        </a:p>
      </dgm:t>
    </dgm:pt>
    <dgm:pt modelId="{A44812B2-F096-4567-BA63-2D84DE371F19}" type="parTrans" cxnId="{6BAC1E22-3E95-4837-B65C-0B68E19CB6D3}">
      <dgm:prSet/>
      <dgm:spPr/>
      <dgm:t>
        <a:bodyPr/>
        <a:lstStyle/>
        <a:p>
          <a:endParaRPr lang="cs-CZ"/>
        </a:p>
      </dgm:t>
    </dgm:pt>
    <dgm:pt modelId="{A24FFB48-334D-46BF-905B-BC8F5C76EAFE}" type="sibTrans" cxnId="{6BAC1E22-3E95-4837-B65C-0B68E19CB6D3}">
      <dgm:prSet/>
      <dgm:spPr/>
      <dgm:t>
        <a:bodyPr/>
        <a:lstStyle/>
        <a:p>
          <a:endParaRPr lang="cs-CZ"/>
        </a:p>
      </dgm:t>
    </dgm:pt>
    <dgm:pt modelId="{397382BB-720D-4198-8DD8-5C97C71A171C}" type="pres">
      <dgm:prSet presAssocID="{59AFED94-63C1-41C1-BE82-A98B01027A45}" presName="compositeShape" presStyleCnt="0">
        <dgm:presLayoutVars>
          <dgm:chMax val="7"/>
          <dgm:dir/>
          <dgm:resizeHandles val="exact"/>
        </dgm:presLayoutVars>
      </dgm:prSet>
      <dgm:spPr/>
    </dgm:pt>
    <dgm:pt modelId="{435AECD5-277F-41C3-B445-CB1D976D8E72}" type="pres">
      <dgm:prSet presAssocID="{6AF0854E-C794-42A1-8D0C-C325B10FD555}" presName="circ1" presStyleLbl="vennNode1" presStyleIdx="0" presStyleCnt="2"/>
      <dgm:spPr/>
    </dgm:pt>
    <dgm:pt modelId="{362828B7-95AF-4ACC-BB8F-5B2D4DCC5440}" type="pres">
      <dgm:prSet presAssocID="{6AF0854E-C794-42A1-8D0C-C325B10FD55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0A75064-0E1C-42EF-8F31-651E5C351A74}" type="pres">
      <dgm:prSet presAssocID="{CB43B9B0-E54E-4230-8891-7DA659B6A5AD}" presName="circ2" presStyleLbl="vennNode1" presStyleIdx="1" presStyleCnt="2"/>
      <dgm:spPr/>
    </dgm:pt>
    <dgm:pt modelId="{8C1CE8BD-13E7-469A-B1B5-68A49B354A1A}" type="pres">
      <dgm:prSet presAssocID="{CB43B9B0-E54E-4230-8891-7DA659B6A5A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05E0A21-A084-4C58-8A49-8EC0691F4CFF}" srcId="{59AFED94-63C1-41C1-BE82-A98B01027A45}" destId="{6AF0854E-C794-42A1-8D0C-C325B10FD555}" srcOrd="0" destOrd="0" parTransId="{BB2C0F89-D140-4880-A917-56286B39BDED}" sibTransId="{6F3E57EB-E63F-4BF3-8441-311043652091}"/>
    <dgm:cxn modelId="{6BAC1E22-3E95-4837-B65C-0B68E19CB6D3}" srcId="{59AFED94-63C1-41C1-BE82-A98B01027A45}" destId="{CB43B9B0-E54E-4230-8891-7DA659B6A5AD}" srcOrd="1" destOrd="0" parTransId="{A44812B2-F096-4567-BA63-2D84DE371F19}" sibTransId="{A24FFB48-334D-46BF-905B-BC8F5C76EAFE}"/>
    <dgm:cxn modelId="{8004803F-194D-4C98-A371-608B4CE34010}" type="presOf" srcId="{6AF0854E-C794-42A1-8D0C-C325B10FD555}" destId="{362828B7-95AF-4ACC-BB8F-5B2D4DCC5440}" srcOrd="1" destOrd="0" presId="urn:microsoft.com/office/officeart/2005/8/layout/venn1"/>
    <dgm:cxn modelId="{194CE44C-2FE4-4057-ACEC-FF4A07EBE9EA}" type="presOf" srcId="{CB43B9B0-E54E-4230-8891-7DA659B6A5AD}" destId="{C0A75064-0E1C-42EF-8F31-651E5C351A74}" srcOrd="0" destOrd="0" presId="urn:microsoft.com/office/officeart/2005/8/layout/venn1"/>
    <dgm:cxn modelId="{ECA9BA72-A2EE-4EEE-A529-91C902EEFE92}" type="presOf" srcId="{59AFED94-63C1-41C1-BE82-A98B01027A45}" destId="{397382BB-720D-4198-8DD8-5C97C71A171C}" srcOrd="0" destOrd="0" presId="urn:microsoft.com/office/officeart/2005/8/layout/venn1"/>
    <dgm:cxn modelId="{108AC8AC-7C31-4649-8792-C2950DAC817A}" type="presOf" srcId="{CB43B9B0-E54E-4230-8891-7DA659B6A5AD}" destId="{8C1CE8BD-13E7-469A-B1B5-68A49B354A1A}" srcOrd="1" destOrd="0" presId="urn:microsoft.com/office/officeart/2005/8/layout/venn1"/>
    <dgm:cxn modelId="{9BD24FBD-41C5-429C-9896-90D16E4FA916}" type="presOf" srcId="{6AF0854E-C794-42A1-8D0C-C325B10FD555}" destId="{435AECD5-277F-41C3-B445-CB1D976D8E72}" srcOrd="0" destOrd="0" presId="urn:microsoft.com/office/officeart/2005/8/layout/venn1"/>
    <dgm:cxn modelId="{88C7D03D-C5C8-418A-942F-8A58E2B03094}" type="presParOf" srcId="{397382BB-720D-4198-8DD8-5C97C71A171C}" destId="{435AECD5-277F-41C3-B445-CB1D976D8E72}" srcOrd="0" destOrd="0" presId="urn:microsoft.com/office/officeart/2005/8/layout/venn1"/>
    <dgm:cxn modelId="{C266B458-DF0F-4025-9804-409AA0B3FC20}" type="presParOf" srcId="{397382BB-720D-4198-8DD8-5C97C71A171C}" destId="{362828B7-95AF-4ACC-BB8F-5B2D4DCC5440}" srcOrd="1" destOrd="0" presId="urn:microsoft.com/office/officeart/2005/8/layout/venn1"/>
    <dgm:cxn modelId="{7E079857-E35A-4B84-AE37-DD1523335721}" type="presParOf" srcId="{397382BB-720D-4198-8DD8-5C97C71A171C}" destId="{C0A75064-0E1C-42EF-8F31-651E5C351A74}" srcOrd="2" destOrd="0" presId="urn:microsoft.com/office/officeart/2005/8/layout/venn1"/>
    <dgm:cxn modelId="{109E7F4D-A0C2-45E3-AD65-FD42C3343CF8}" type="presParOf" srcId="{397382BB-720D-4198-8DD8-5C97C71A171C}" destId="{8C1CE8BD-13E7-469A-B1B5-68A49B354A1A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AFED94-63C1-41C1-BE82-A98B01027A45}" type="doc">
      <dgm:prSet loTypeId="urn:microsoft.com/office/officeart/2005/8/layout/venn1" loCatId="relationship" qsTypeId="urn:microsoft.com/office/officeart/2005/8/quickstyle/simple2" qsCatId="simple" csTypeId="urn:microsoft.com/office/officeart/2005/8/colors/colorful4" csCatId="colorful" phldr="1"/>
      <dgm:spPr/>
    </dgm:pt>
    <dgm:pt modelId="{6AF0854E-C794-42A1-8D0C-C325B10FD555}">
      <dgm:prSet phldrT="[Text]"/>
      <dgm:spPr>
        <a:solidFill>
          <a:schemeClr val="accent5">
            <a:alpha val="50000"/>
          </a:schemeClr>
        </a:solidFill>
      </dgm:spPr>
      <dgm:t>
        <a:bodyPr/>
        <a:lstStyle/>
        <a:p>
          <a:r>
            <a:rPr lang="cs-CZ" dirty="0">
              <a:solidFill>
                <a:schemeClr val="bg1"/>
              </a:solidFill>
            </a:rPr>
            <a:t>Sociální identita</a:t>
          </a:r>
        </a:p>
      </dgm:t>
    </dgm:pt>
    <dgm:pt modelId="{BB2C0F89-D140-4880-A917-56286B39BDED}" type="parTrans" cxnId="{305E0A21-A084-4C58-8A49-8EC0691F4CFF}">
      <dgm:prSet/>
      <dgm:spPr/>
      <dgm:t>
        <a:bodyPr/>
        <a:lstStyle/>
        <a:p>
          <a:endParaRPr lang="cs-CZ"/>
        </a:p>
      </dgm:t>
    </dgm:pt>
    <dgm:pt modelId="{6F3E57EB-E63F-4BF3-8441-311043652091}" type="sibTrans" cxnId="{305E0A21-A084-4C58-8A49-8EC0691F4CFF}">
      <dgm:prSet/>
      <dgm:spPr/>
      <dgm:t>
        <a:bodyPr/>
        <a:lstStyle/>
        <a:p>
          <a:endParaRPr lang="cs-CZ"/>
        </a:p>
      </dgm:t>
    </dgm:pt>
    <dgm:pt modelId="{CB43B9B0-E54E-4230-8891-7DA659B6A5AD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cs-CZ" dirty="0">
              <a:solidFill>
                <a:schemeClr val="bg1"/>
              </a:solidFill>
            </a:rPr>
            <a:t>Osobní identita</a:t>
          </a:r>
        </a:p>
      </dgm:t>
    </dgm:pt>
    <dgm:pt modelId="{A44812B2-F096-4567-BA63-2D84DE371F19}" type="parTrans" cxnId="{6BAC1E22-3E95-4837-B65C-0B68E19CB6D3}">
      <dgm:prSet/>
      <dgm:spPr/>
      <dgm:t>
        <a:bodyPr/>
        <a:lstStyle/>
        <a:p>
          <a:endParaRPr lang="cs-CZ"/>
        </a:p>
      </dgm:t>
    </dgm:pt>
    <dgm:pt modelId="{A24FFB48-334D-46BF-905B-BC8F5C76EAFE}" type="sibTrans" cxnId="{6BAC1E22-3E95-4837-B65C-0B68E19CB6D3}">
      <dgm:prSet/>
      <dgm:spPr/>
      <dgm:t>
        <a:bodyPr/>
        <a:lstStyle/>
        <a:p>
          <a:endParaRPr lang="cs-CZ"/>
        </a:p>
      </dgm:t>
    </dgm:pt>
    <dgm:pt modelId="{397382BB-720D-4198-8DD8-5C97C71A171C}" type="pres">
      <dgm:prSet presAssocID="{59AFED94-63C1-41C1-BE82-A98B01027A45}" presName="compositeShape" presStyleCnt="0">
        <dgm:presLayoutVars>
          <dgm:chMax val="7"/>
          <dgm:dir/>
          <dgm:resizeHandles val="exact"/>
        </dgm:presLayoutVars>
      </dgm:prSet>
      <dgm:spPr/>
    </dgm:pt>
    <dgm:pt modelId="{435AECD5-277F-41C3-B445-CB1D976D8E72}" type="pres">
      <dgm:prSet presAssocID="{6AF0854E-C794-42A1-8D0C-C325B10FD555}" presName="circ1" presStyleLbl="vennNode1" presStyleIdx="0" presStyleCnt="2"/>
      <dgm:spPr/>
    </dgm:pt>
    <dgm:pt modelId="{362828B7-95AF-4ACC-BB8F-5B2D4DCC5440}" type="pres">
      <dgm:prSet presAssocID="{6AF0854E-C794-42A1-8D0C-C325B10FD55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0A75064-0E1C-42EF-8F31-651E5C351A74}" type="pres">
      <dgm:prSet presAssocID="{CB43B9B0-E54E-4230-8891-7DA659B6A5AD}" presName="circ2" presStyleLbl="vennNode1" presStyleIdx="1" presStyleCnt="2"/>
      <dgm:spPr/>
    </dgm:pt>
    <dgm:pt modelId="{8C1CE8BD-13E7-469A-B1B5-68A49B354A1A}" type="pres">
      <dgm:prSet presAssocID="{CB43B9B0-E54E-4230-8891-7DA659B6A5A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05E0A21-A084-4C58-8A49-8EC0691F4CFF}" srcId="{59AFED94-63C1-41C1-BE82-A98B01027A45}" destId="{6AF0854E-C794-42A1-8D0C-C325B10FD555}" srcOrd="0" destOrd="0" parTransId="{BB2C0F89-D140-4880-A917-56286B39BDED}" sibTransId="{6F3E57EB-E63F-4BF3-8441-311043652091}"/>
    <dgm:cxn modelId="{6BAC1E22-3E95-4837-B65C-0B68E19CB6D3}" srcId="{59AFED94-63C1-41C1-BE82-A98B01027A45}" destId="{CB43B9B0-E54E-4230-8891-7DA659B6A5AD}" srcOrd="1" destOrd="0" parTransId="{A44812B2-F096-4567-BA63-2D84DE371F19}" sibTransId="{A24FFB48-334D-46BF-905B-BC8F5C76EAFE}"/>
    <dgm:cxn modelId="{8004803F-194D-4C98-A371-608B4CE34010}" type="presOf" srcId="{6AF0854E-C794-42A1-8D0C-C325B10FD555}" destId="{362828B7-95AF-4ACC-BB8F-5B2D4DCC5440}" srcOrd="1" destOrd="0" presId="urn:microsoft.com/office/officeart/2005/8/layout/venn1"/>
    <dgm:cxn modelId="{194CE44C-2FE4-4057-ACEC-FF4A07EBE9EA}" type="presOf" srcId="{CB43B9B0-E54E-4230-8891-7DA659B6A5AD}" destId="{C0A75064-0E1C-42EF-8F31-651E5C351A74}" srcOrd="0" destOrd="0" presId="urn:microsoft.com/office/officeart/2005/8/layout/venn1"/>
    <dgm:cxn modelId="{ECA9BA72-A2EE-4EEE-A529-91C902EEFE92}" type="presOf" srcId="{59AFED94-63C1-41C1-BE82-A98B01027A45}" destId="{397382BB-720D-4198-8DD8-5C97C71A171C}" srcOrd="0" destOrd="0" presId="urn:microsoft.com/office/officeart/2005/8/layout/venn1"/>
    <dgm:cxn modelId="{108AC8AC-7C31-4649-8792-C2950DAC817A}" type="presOf" srcId="{CB43B9B0-E54E-4230-8891-7DA659B6A5AD}" destId="{8C1CE8BD-13E7-469A-B1B5-68A49B354A1A}" srcOrd="1" destOrd="0" presId="urn:microsoft.com/office/officeart/2005/8/layout/venn1"/>
    <dgm:cxn modelId="{9BD24FBD-41C5-429C-9896-90D16E4FA916}" type="presOf" srcId="{6AF0854E-C794-42A1-8D0C-C325B10FD555}" destId="{435AECD5-277F-41C3-B445-CB1D976D8E72}" srcOrd="0" destOrd="0" presId="urn:microsoft.com/office/officeart/2005/8/layout/venn1"/>
    <dgm:cxn modelId="{88C7D03D-C5C8-418A-942F-8A58E2B03094}" type="presParOf" srcId="{397382BB-720D-4198-8DD8-5C97C71A171C}" destId="{435AECD5-277F-41C3-B445-CB1D976D8E72}" srcOrd="0" destOrd="0" presId="urn:microsoft.com/office/officeart/2005/8/layout/venn1"/>
    <dgm:cxn modelId="{C266B458-DF0F-4025-9804-409AA0B3FC20}" type="presParOf" srcId="{397382BB-720D-4198-8DD8-5C97C71A171C}" destId="{362828B7-95AF-4ACC-BB8F-5B2D4DCC5440}" srcOrd="1" destOrd="0" presId="urn:microsoft.com/office/officeart/2005/8/layout/venn1"/>
    <dgm:cxn modelId="{7E079857-E35A-4B84-AE37-DD1523335721}" type="presParOf" srcId="{397382BB-720D-4198-8DD8-5C97C71A171C}" destId="{C0A75064-0E1C-42EF-8F31-651E5C351A74}" srcOrd="2" destOrd="0" presId="urn:microsoft.com/office/officeart/2005/8/layout/venn1"/>
    <dgm:cxn modelId="{109E7F4D-A0C2-45E3-AD65-FD42C3343CF8}" type="presParOf" srcId="{397382BB-720D-4198-8DD8-5C97C71A171C}" destId="{8C1CE8BD-13E7-469A-B1B5-68A49B354A1A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AECD5-277F-41C3-B445-CB1D976D8E72}">
      <dsp:nvSpPr>
        <dsp:cNvPr id="0" name=""/>
        <dsp:cNvSpPr/>
      </dsp:nvSpPr>
      <dsp:spPr>
        <a:xfrm>
          <a:off x="116682" y="215498"/>
          <a:ext cx="2878162" cy="2878162"/>
        </a:xfrm>
        <a:prstGeom prst="ellipse">
          <a:avLst/>
        </a:prstGeom>
        <a:solidFill>
          <a:schemeClr val="accent5">
            <a:alpha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solidFill>
                <a:schemeClr val="bg1"/>
              </a:solidFill>
            </a:rPr>
            <a:t>Sociální identita</a:t>
          </a:r>
        </a:p>
      </dsp:txBody>
      <dsp:txXfrm>
        <a:off x="518587" y="554895"/>
        <a:ext cx="1659480" cy="2199367"/>
      </dsp:txXfrm>
    </dsp:sp>
    <dsp:sp modelId="{C0A75064-0E1C-42EF-8F31-651E5C351A74}">
      <dsp:nvSpPr>
        <dsp:cNvPr id="0" name=""/>
        <dsp:cNvSpPr/>
      </dsp:nvSpPr>
      <dsp:spPr>
        <a:xfrm>
          <a:off x="2191033" y="215498"/>
          <a:ext cx="2878162" cy="2878162"/>
        </a:xfrm>
        <a:prstGeom prst="ellipse">
          <a:avLst/>
        </a:prstGeom>
        <a:solidFill>
          <a:schemeClr val="accent6">
            <a:alpha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solidFill>
                <a:schemeClr val="bg1"/>
              </a:solidFill>
            </a:rPr>
            <a:t>Osobní identita</a:t>
          </a:r>
        </a:p>
      </dsp:txBody>
      <dsp:txXfrm>
        <a:off x="3007809" y="554895"/>
        <a:ext cx="1659480" cy="21993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AECD5-277F-41C3-B445-CB1D976D8E72}">
      <dsp:nvSpPr>
        <dsp:cNvPr id="0" name=""/>
        <dsp:cNvSpPr/>
      </dsp:nvSpPr>
      <dsp:spPr>
        <a:xfrm>
          <a:off x="116682" y="215498"/>
          <a:ext cx="2878162" cy="2878162"/>
        </a:xfrm>
        <a:prstGeom prst="ellipse">
          <a:avLst/>
        </a:prstGeom>
        <a:solidFill>
          <a:schemeClr val="accent5">
            <a:alpha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solidFill>
                <a:schemeClr val="bg1"/>
              </a:solidFill>
            </a:rPr>
            <a:t>Sociální identita</a:t>
          </a:r>
        </a:p>
      </dsp:txBody>
      <dsp:txXfrm>
        <a:off x="518587" y="554895"/>
        <a:ext cx="1659480" cy="2199367"/>
      </dsp:txXfrm>
    </dsp:sp>
    <dsp:sp modelId="{C0A75064-0E1C-42EF-8F31-651E5C351A74}">
      <dsp:nvSpPr>
        <dsp:cNvPr id="0" name=""/>
        <dsp:cNvSpPr/>
      </dsp:nvSpPr>
      <dsp:spPr>
        <a:xfrm>
          <a:off x="2191033" y="215498"/>
          <a:ext cx="2878162" cy="2878162"/>
        </a:xfrm>
        <a:prstGeom prst="ellipse">
          <a:avLst/>
        </a:prstGeom>
        <a:solidFill>
          <a:schemeClr val="accent6">
            <a:alpha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solidFill>
                <a:schemeClr val="bg1"/>
              </a:solidFill>
            </a:rPr>
            <a:t>Osobní identita</a:t>
          </a:r>
        </a:p>
      </dsp:txBody>
      <dsp:txXfrm>
        <a:off x="3007809" y="554895"/>
        <a:ext cx="1659480" cy="2199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3198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4977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27A80-94F3-4D10-BE95-4BF72BFEFBF2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365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27A80-94F3-4D10-BE95-4BF72BFEFBF2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72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27A80-94F3-4D10-BE95-4BF72BFEFBF2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110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27A80-94F3-4D10-BE95-4BF72BFEFBF2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7272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27A80-94F3-4D10-BE95-4BF72BFEFBF2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973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27A80-94F3-4D10-BE95-4BF72BFEFBF2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973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27A80-94F3-4D10-BE95-4BF72BFEFBF2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876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27A80-94F3-4D10-BE95-4BF72BFEFBF2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225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27A80-94F3-4D10-BE95-4BF72BFEFBF2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6748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9381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27A80-94F3-4D10-BE95-4BF72BFEFBF2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754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27A80-94F3-4D10-BE95-4BF72BFEFBF2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5616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27A80-94F3-4D10-BE95-4BF72BFEFBF2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480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08B28-1A76-4192-BE76-E328BD09B008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9929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08B28-1A76-4192-BE76-E328BD09B008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7002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65144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210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771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7974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9396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6049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0821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6235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5850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96504829-97A8-0C4A-80EE-4326F3B88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B34EDCF-2F50-6D46-80EF-64A38D013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A3528B9-C12B-BC4F-AF93-D9895556F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F90D2AF3-9D7F-614C-BFDA-1610205D1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72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FC09-C862-41E9-9DB1-537572B11499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CBD9-BF17-4E90-9F37-C5CDFD750C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484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076177D2-E0A9-DB4F-9BE6-71A1D66CE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D12A9152-FA59-9745-A59D-D50FB6F18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98DFDC9-AC84-AB44-B9E6-08C20AB269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CF56576F-AF41-3849-BD6B-FA3394CC1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0B77763-CB1F-AC44-ACDB-7C064A26D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CD4E5D6-29D8-8A49-B4AC-98EC5D460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0859298-EE15-7744-AB43-3DB4F7409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46E247F-6353-7D48-AB74-30C474494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Kybernenávist a diskriminace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>
            <a:normAutofit/>
          </a:bodyPr>
          <a:lstStyle/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900" dirty="0">
                <a:solidFill>
                  <a:schemeClr val="tx1"/>
                </a:solidFill>
              </a:rPr>
              <a:t>ZURn6211 Teorie a výzkum online komunikace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endParaRPr lang="cs-CZ" sz="1900" dirty="0">
              <a:solidFill>
                <a:schemeClr val="tx1"/>
              </a:solidFill>
            </a:endParaRPr>
          </a:p>
        </p:txBody>
      </p:sp>
      <p:pic>
        <p:nvPicPr>
          <p:cNvPr id="6" name="Picture 2" descr="Hater cartoon character writing bad comments on social media.  Cyberbullying, cyberhate, cyberharrasment. Internet trolling, hate speech  11427449 Vector Art at Vecteezy">
            <a:extLst>
              <a:ext uri="{FF2B5EF4-FFF2-40B4-BE49-F238E27FC236}">
                <a16:creationId xmlns:a16="http://schemas.microsoft.com/office/drawing/2014/main" id="{8F41B02E-8A9F-7220-869A-82868939E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 r="15838"/>
          <a:stretch/>
        </p:blipFill>
        <p:spPr bwMode="auto">
          <a:xfrm>
            <a:off x="6793907" y="847693"/>
            <a:ext cx="4729263" cy="487798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D19E602-D7D7-E34A-AEB5-18D085833023}"/>
              </a:ext>
            </a:extLst>
          </p:cNvPr>
          <p:cNvSpPr txBox="1"/>
          <p:nvPr/>
        </p:nvSpPr>
        <p:spPr>
          <a:xfrm>
            <a:off x="8947447" y="6016240"/>
            <a:ext cx="296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latin typeface="+mj-lt"/>
              </a:rPr>
              <a:t>Marie Bedrošová</a:t>
            </a:r>
          </a:p>
          <a:p>
            <a:pPr algn="r"/>
            <a:r>
              <a:rPr lang="cs-CZ" sz="1400" dirty="0">
                <a:solidFill>
                  <a:srgbClr val="0000DC"/>
                </a:solidFill>
                <a:latin typeface="+mj-lt"/>
              </a:rPr>
              <a:t>marie.bedrosova@mail.muni.cz</a:t>
            </a:r>
          </a:p>
          <a:p>
            <a:pPr algn="r"/>
            <a:endParaRPr lang="cs-CZ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FE87FCC-4CCF-57AE-945D-A36D05C6A7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cs-CZ" dirty="0"/>
              <a:t>Kybernenávist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B32717-0D44-FF86-283A-86D9B083F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Kybernenávist má kořeny v </a:t>
            </a:r>
            <a:r>
              <a:rPr lang="cs-CZ" sz="2400" dirty="0" err="1"/>
              <a:t>offline</a:t>
            </a:r>
            <a:r>
              <a:rPr lang="cs-CZ" sz="2400" dirty="0"/>
              <a:t> podmínkách a </a:t>
            </a:r>
            <a:r>
              <a:rPr lang="cs-CZ" sz="2400" dirty="0" err="1"/>
              <a:t>offline</a:t>
            </a:r>
            <a:r>
              <a:rPr lang="cs-CZ" sz="2400" dirty="0"/>
              <a:t> extremismu; známý fenomén v „novém“ prostředí</a:t>
            </a:r>
          </a:p>
          <a:p>
            <a:r>
              <a:rPr lang="cs-CZ" sz="2400" b="1" dirty="0">
                <a:solidFill>
                  <a:schemeClr val="tx2"/>
                </a:solidFill>
              </a:rPr>
              <a:t>Specifika online prostředí – jak mohou ovlivňovat kybernenávist?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7074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FE87FCC-4CCF-57AE-945D-A36D05C6A7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cs-CZ" dirty="0"/>
              <a:t>Kybernenávist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B32717-0D44-FF86-283A-86D9B083F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Kybernenávist má kořeny v </a:t>
            </a:r>
            <a:r>
              <a:rPr lang="cs-CZ" sz="2400" dirty="0" err="1"/>
              <a:t>offline</a:t>
            </a:r>
            <a:r>
              <a:rPr lang="cs-CZ" sz="2400" dirty="0"/>
              <a:t> podmínkách a </a:t>
            </a:r>
            <a:r>
              <a:rPr lang="cs-CZ" sz="2400" dirty="0" err="1"/>
              <a:t>offline</a:t>
            </a:r>
            <a:r>
              <a:rPr lang="cs-CZ" sz="2400" dirty="0"/>
              <a:t> extremismu; známý fenomén v „novém“ prostředí</a:t>
            </a:r>
          </a:p>
          <a:p>
            <a:r>
              <a:rPr lang="cs-CZ" sz="2400" b="1" dirty="0">
                <a:solidFill>
                  <a:schemeClr val="tx2"/>
                </a:solidFill>
              </a:rPr>
              <a:t>Specifika online prostředí – jak mohou ovlivňovat kybernenávist?</a:t>
            </a:r>
          </a:p>
          <a:p>
            <a:pPr lvl="1" algn="just"/>
            <a:r>
              <a:rPr lang="cs-CZ" dirty="0"/>
              <a:t>Jednoduchá tvorba obsahů, širší dosah, jednodušší organizace a mobilizace, horší regulace, …</a:t>
            </a:r>
          </a:p>
          <a:p>
            <a:pPr lvl="1" algn="just"/>
            <a:r>
              <a:rPr lang="cs-CZ" dirty="0"/>
              <a:t>Intertextualita, </a:t>
            </a:r>
            <a:r>
              <a:rPr lang="cs-CZ" dirty="0" err="1"/>
              <a:t>multimedialita</a:t>
            </a:r>
            <a:r>
              <a:rPr lang="cs-CZ" dirty="0"/>
              <a:t>, 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2601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FE87FCC-4CCF-57AE-945D-A36D05C6A7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cs-CZ" dirty="0"/>
              <a:t>Kybernenávist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B32717-0D44-FF86-283A-86D9B083F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Kybernenávist má kořeny v </a:t>
            </a:r>
            <a:r>
              <a:rPr lang="cs-CZ" sz="2400" dirty="0" err="1"/>
              <a:t>offline</a:t>
            </a:r>
            <a:r>
              <a:rPr lang="cs-CZ" sz="2400" dirty="0"/>
              <a:t> podmínkách a </a:t>
            </a:r>
            <a:r>
              <a:rPr lang="cs-CZ" sz="2400" dirty="0" err="1"/>
              <a:t>offline</a:t>
            </a:r>
            <a:r>
              <a:rPr lang="cs-CZ" sz="2400" dirty="0"/>
              <a:t> extremismu; známý fenomén v „novém“ prostředí</a:t>
            </a:r>
          </a:p>
          <a:p>
            <a:r>
              <a:rPr lang="cs-CZ" sz="2400" b="1" dirty="0">
                <a:solidFill>
                  <a:schemeClr val="tx2"/>
                </a:solidFill>
              </a:rPr>
              <a:t>Specifika online prostředí – jak mohou ovlivňovat kybernenávist?</a:t>
            </a:r>
          </a:p>
          <a:p>
            <a:pPr lvl="1" algn="just"/>
            <a:r>
              <a:rPr lang="cs-CZ" dirty="0"/>
              <a:t>Jednoduchá tvorba obsahů, širší dosah, jednodušší organizace a mobilizace, horší regulace, …</a:t>
            </a:r>
          </a:p>
          <a:p>
            <a:pPr lvl="1" algn="just"/>
            <a:r>
              <a:rPr lang="cs-CZ" dirty="0"/>
              <a:t>Intertextualita, </a:t>
            </a:r>
            <a:r>
              <a:rPr lang="cs-CZ" dirty="0" err="1"/>
              <a:t>multimedialita</a:t>
            </a:r>
            <a:r>
              <a:rPr lang="cs-CZ" dirty="0"/>
              <a:t>, …</a:t>
            </a:r>
          </a:p>
          <a:p>
            <a:endParaRPr lang="cs-CZ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B3A6070E-8F43-7071-1024-577C86EEEDAF}"/>
              </a:ext>
            </a:extLst>
          </p:cNvPr>
          <p:cNvGrpSpPr/>
          <p:nvPr/>
        </p:nvGrpSpPr>
        <p:grpSpPr>
          <a:xfrm rot="256951">
            <a:off x="7375020" y="3666146"/>
            <a:ext cx="4359998" cy="995651"/>
            <a:chOff x="7281016" y="4170347"/>
            <a:chExt cx="4359998" cy="995651"/>
          </a:xfrm>
        </p:grpSpPr>
        <p:sp>
          <p:nvSpPr>
            <p:cNvPr id="5" name="Šipka: pětiúhelník 4">
              <a:extLst>
                <a:ext uri="{FF2B5EF4-FFF2-40B4-BE49-F238E27FC236}">
                  <a16:creationId xmlns:a16="http://schemas.microsoft.com/office/drawing/2014/main" id="{BFB0D160-EA89-AA51-57F2-605E2EFD291F}"/>
                </a:ext>
              </a:extLst>
            </p:cNvPr>
            <p:cNvSpPr/>
            <p:nvPr/>
          </p:nvSpPr>
          <p:spPr bwMode="auto">
            <a:xfrm flipH="1">
              <a:off x="7281016" y="4170347"/>
              <a:ext cx="4359998" cy="995651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cs-CZ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64384F21-4820-7F1D-75C5-D558E1372E8E}"/>
                </a:ext>
              </a:extLst>
            </p:cNvPr>
            <p:cNvSpPr txBox="1"/>
            <p:nvPr/>
          </p:nvSpPr>
          <p:spPr>
            <a:xfrm>
              <a:off x="7896315" y="4391003"/>
              <a:ext cx="357568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solidFill>
                    <a:schemeClr val="bg1"/>
                  </a:solidFill>
                  <a:latin typeface="+mj-lt"/>
                </a:rPr>
                <a:t>Douglas (2010) – hlavní cíle online </a:t>
              </a:r>
              <a:r>
                <a:rPr lang="cs-CZ" sz="1400" dirty="0" err="1">
                  <a:solidFill>
                    <a:schemeClr val="bg1"/>
                  </a:solidFill>
                  <a:latin typeface="+mj-lt"/>
                </a:rPr>
                <a:t>hate</a:t>
              </a:r>
              <a:r>
                <a:rPr lang="cs-CZ" sz="1400" dirty="0">
                  <a:solidFill>
                    <a:schemeClr val="bg1"/>
                  </a:solidFill>
                  <a:latin typeface="+mj-lt"/>
                </a:rPr>
                <a:t> skupin: </a:t>
              </a:r>
              <a:r>
                <a:rPr lang="cs-CZ" sz="1400" b="1" dirty="0">
                  <a:solidFill>
                    <a:schemeClr val="bg1"/>
                  </a:solidFill>
                  <a:latin typeface="+mj-lt"/>
                </a:rPr>
                <a:t>propojovat, vzdělávat, rekrutovat</a:t>
              </a:r>
              <a:endParaRPr lang="cs-CZ" sz="1400" dirty="0">
                <a:solidFill>
                  <a:schemeClr val="bg1"/>
                </a:solidFill>
                <a:latin typeface="+mj-lt"/>
              </a:endParaRPr>
            </a:p>
            <a:p>
              <a:pPr algn="l"/>
              <a:endParaRPr lang="cs-CZ" sz="1400" dirty="0" err="1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673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FE87FCC-4CCF-57AE-945D-A36D05C6A7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cs-CZ" dirty="0"/>
              <a:t>Kybernenávist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B32717-0D44-FF86-283A-86D9B083F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Kybernenávist má kořeny v </a:t>
            </a:r>
            <a:r>
              <a:rPr lang="cs-CZ" sz="2400" dirty="0" err="1"/>
              <a:t>offline</a:t>
            </a:r>
            <a:r>
              <a:rPr lang="cs-CZ" sz="2400" dirty="0"/>
              <a:t> podmínkách a </a:t>
            </a:r>
            <a:r>
              <a:rPr lang="cs-CZ" sz="2400" dirty="0" err="1"/>
              <a:t>offline</a:t>
            </a:r>
            <a:r>
              <a:rPr lang="cs-CZ" sz="2400" dirty="0"/>
              <a:t> extremismu; známý fenomén v „novém“ prostředí</a:t>
            </a:r>
          </a:p>
          <a:p>
            <a:r>
              <a:rPr lang="cs-CZ" sz="2400" b="1" dirty="0">
                <a:solidFill>
                  <a:schemeClr val="tx2"/>
                </a:solidFill>
              </a:rPr>
              <a:t>Specifika online prostředí – jak mohou ovlivňovat kybernenávist?</a:t>
            </a:r>
          </a:p>
          <a:p>
            <a:pPr lvl="1" algn="just"/>
            <a:r>
              <a:rPr lang="cs-CZ" dirty="0"/>
              <a:t>Jednoduchá tvorba obsahů, širší dosah, jednodušší organizace a mobilizace, horší regulace, …</a:t>
            </a:r>
          </a:p>
          <a:p>
            <a:pPr lvl="1" algn="just"/>
            <a:r>
              <a:rPr lang="cs-CZ" dirty="0"/>
              <a:t>Intertextualita, </a:t>
            </a:r>
            <a:r>
              <a:rPr lang="cs-CZ" dirty="0" err="1"/>
              <a:t>multimedialita</a:t>
            </a:r>
            <a:r>
              <a:rPr lang="cs-CZ" dirty="0"/>
              <a:t>, …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Online </a:t>
            </a:r>
            <a:r>
              <a:rPr lang="cs-CZ" b="1" dirty="0" err="1"/>
              <a:t>disinhibice</a:t>
            </a:r>
            <a:endParaRPr lang="cs-CZ" b="1" dirty="0"/>
          </a:p>
          <a:p>
            <a:endParaRPr lang="cs-CZ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B3A6070E-8F43-7071-1024-577C86EEEDAF}"/>
              </a:ext>
            </a:extLst>
          </p:cNvPr>
          <p:cNvGrpSpPr/>
          <p:nvPr/>
        </p:nvGrpSpPr>
        <p:grpSpPr>
          <a:xfrm rot="256951">
            <a:off x="7375020" y="3666146"/>
            <a:ext cx="4359998" cy="995651"/>
            <a:chOff x="7281016" y="4170347"/>
            <a:chExt cx="4359998" cy="995651"/>
          </a:xfrm>
        </p:grpSpPr>
        <p:sp>
          <p:nvSpPr>
            <p:cNvPr id="5" name="Šipka: pětiúhelník 4">
              <a:extLst>
                <a:ext uri="{FF2B5EF4-FFF2-40B4-BE49-F238E27FC236}">
                  <a16:creationId xmlns:a16="http://schemas.microsoft.com/office/drawing/2014/main" id="{BFB0D160-EA89-AA51-57F2-605E2EFD291F}"/>
                </a:ext>
              </a:extLst>
            </p:cNvPr>
            <p:cNvSpPr/>
            <p:nvPr/>
          </p:nvSpPr>
          <p:spPr bwMode="auto">
            <a:xfrm flipH="1">
              <a:off x="7281016" y="4170347"/>
              <a:ext cx="4359998" cy="995651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cs-CZ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64384F21-4820-7F1D-75C5-D558E1372E8E}"/>
                </a:ext>
              </a:extLst>
            </p:cNvPr>
            <p:cNvSpPr txBox="1"/>
            <p:nvPr/>
          </p:nvSpPr>
          <p:spPr>
            <a:xfrm>
              <a:off x="7896315" y="4391003"/>
              <a:ext cx="357568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solidFill>
                    <a:schemeClr val="bg1"/>
                  </a:solidFill>
                  <a:latin typeface="+mj-lt"/>
                </a:rPr>
                <a:t>Douglas (2010) – hlavní cíle online </a:t>
              </a:r>
              <a:r>
                <a:rPr lang="cs-CZ" sz="1400" dirty="0" err="1">
                  <a:solidFill>
                    <a:schemeClr val="bg1"/>
                  </a:solidFill>
                  <a:latin typeface="+mj-lt"/>
                </a:rPr>
                <a:t>hate</a:t>
              </a:r>
              <a:r>
                <a:rPr lang="cs-CZ" sz="1400" dirty="0">
                  <a:solidFill>
                    <a:schemeClr val="bg1"/>
                  </a:solidFill>
                  <a:latin typeface="+mj-lt"/>
                </a:rPr>
                <a:t> skupin: </a:t>
              </a:r>
              <a:r>
                <a:rPr lang="cs-CZ" sz="1400" b="1" dirty="0">
                  <a:solidFill>
                    <a:schemeClr val="bg1"/>
                  </a:solidFill>
                  <a:latin typeface="+mj-lt"/>
                </a:rPr>
                <a:t>propojovat, vzdělávat, rekrutovat</a:t>
              </a:r>
              <a:endParaRPr lang="cs-CZ" sz="1400" dirty="0">
                <a:solidFill>
                  <a:schemeClr val="bg1"/>
                </a:solidFill>
                <a:latin typeface="+mj-lt"/>
              </a:endParaRPr>
            </a:p>
            <a:p>
              <a:pPr algn="l"/>
              <a:endParaRPr lang="cs-CZ" sz="1400" dirty="0" err="1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737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DD7471E-A2D6-CB1B-26E4-0EAC95ED5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Online </a:t>
            </a:r>
            <a:r>
              <a:rPr lang="cs-CZ" dirty="0" err="1"/>
              <a:t>disinhibice</a:t>
            </a:r>
            <a:r>
              <a:rPr lang="cs-CZ" dirty="0"/>
              <a:t> - opakování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B4FE9F1-9018-3729-F571-D876870CC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Google Shape;1480;p62">
            <a:extLst>
              <a:ext uri="{FF2B5EF4-FFF2-40B4-BE49-F238E27FC236}">
                <a16:creationId xmlns:a16="http://schemas.microsoft.com/office/drawing/2014/main" id="{99AB53AE-2C6B-63F6-22D9-3BE2EB0657F6}"/>
              </a:ext>
            </a:extLst>
          </p:cNvPr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62" y="2634112"/>
            <a:ext cx="3551260" cy="201598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  <p:pic>
        <p:nvPicPr>
          <p:cNvPr id="9" name="Google Shape;1480;p62">
            <a:extLst>
              <a:ext uri="{FF2B5EF4-FFF2-40B4-BE49-F238E27FC236}">
                <a16:creationId xmlns:a16="http://schemas.microsoft.com/office/drawing/2014/main" id="{B137B6C6-E288-4166-2C2A-E44671A45567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56" y="2634112"/>
            <a:ext cx="3546988" cy="201598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996717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DD7471E-A2D6-CB1B-26E4-0EAC95ED5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Online </a:t>
            </a:r>
            <a:r>
              <a:rPr lang="cs-CZ" dirty="0" err="1"/>
              <a:t>disinhibice</a:t>
            </a:r>
            <a:r>
              <a:rPr lang="cs-CZ" dirty="0"/>
              <a:t> - opakování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B4FE9F1-9018-3729-F571-D876870CC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John </a:t>
            </a:r>
            <a:r>
              <a:rPr lang="cs-CZ" sz="2400" dirty="0" err="1"/>
              <a:t>Suler</a:t>
            </a:r>
            <a:r>
              <a:rPr lang="cs-CZ" sz="2400" dirty="0"/>
              <a:t> (2004) – vznik koncem 90.let</a:t>
            </a:r>
          </a:p>
          <a:p>
            <a:r>
              <a:rPr lang="cs-CZ" sz="2400" dirty="0"/>
              <a:t>Chování se sníženými zábranami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pPr algn="ctr"/>
            <a:r>
              <a:rPr lang="cs-CZ" sz="2400" b="1" dirty="0"/>
              <a:t>Pozitivní (</a:t>
            </a:r>
            <a:r>
              <a:rPr lang="cs-CZ" sz="2400" b="1" dirty="0" err="1"/>
              <a:t>benign</a:t>
            </a:r>
            <a:r>
              <a:rPr lang="cs-CZ" sz="2400" b="1" dirty="0"/>
              <a:t>)</a:t>
            </a:r>
          </a:p>
          <a:p>
            <a:pPr lvl="1" algn="ctr"/>
            <a:r>
              <a:rPr lang="cs-CZ" sz="1800" dirty="0"/>
              <a:t>Sebe-odhalování, podpora ostatních, rady, sdílení informací…</a:t>
            </a:r>
          </a:p>
          <a:p>
            <a:pPr algn="ctr"/>
            <a:r>
              <a:rPr lang="cs-CZ" sz="2400" b="1" dirty="0"/>
              <a:t>Negativní (</a:t>
            </a:r>
            <a:r>
              <a:rPr lang="cs-CZ" sz="2400" b="1" dirty="0" err="1"/>
              <a:t>toxic</a:t>
            </a:r>
            <a:r>
              <a:rPr lang="cs-CZ" sz="2400" b="1" dirty="0"/>
              <a:t>)</a:t>
            </a:r>
          </a:p>
          <a:p>
            <a:pPr lvl="1" algn="ctr"/>
            <a:r>
              <a:rPr lang="cs-CZ" sz="1800" dirty="0"/>
              <a:t>Agresivní chování, urážky, </a:t>
            </a:r>
            <a:r>
              <a:rPr lang="cs-CZ" sz="1800" dirty="0" err="1"/>
              <a:t>flaming</a:t>
            </a:r>
            <a:r>
              <a:rPr lang="cs-CZ" sz="1800" dirty="0"/>
              <a:t>, </a:t>
            </a:r>
            <a:r>
              <a:rPr lang="cs-CZ" sz="1800" dirty="0" err="1"/>
              <a:t>trolling</a:t>
            </a:r>
            <a:r>
              <a:rPr lang="cs-CZ" sz="1800" dirty="0"/>
              <a:t>…</a:t>
            </a:r>
          </a:p>
          <a:p>
            <a:endParaRPr lang="cs-CZ" sz="2400" dirty="0"/>
          </a:p>
        </p:txBody>
      </p:sp>
      <p:pic>
        <p:nvPicPr>
          <p:cNvPr id="8" name="Google Shape;1480;p62">
            <a:extLst>
              <a:ext uri="{FF2B5EF4-FFF2-40B4-BE49-F238E27FC236}">
                <a16:creationId xmlns:a16="http://schemas.microsoft.com/office/drawing/2014/main" id="{99AB53AE-2C6B-63F6-22D9-3BE2EB0657F6}"/>
              </a:ext>
            </a:extLst>
          </p:cNvPr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62" y="2634112"/>
            <a:ext cx="3551260" cy="201598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  <p:pic>
        <p:nvPicPr>
          <p:cNvPr id="9" name="Google Shape;1480;p62">
            <a:extLst>
              <a:ext uri="{FF2B5EF4-FFF2-40B4-BE49-F238E27FC236}">
                <a16:creationId xmlns:a16="http://schemas.microsoft.com/office/drawing/2014/main" id="{B137B6C6-E288-4166-2C2A-E44671A45567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56" y="2634112"/>
            <a:ext cx="3546988" cy="201598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154531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Online </a:t>
            </a:r>
            <a:r>
              <a:rPr lang="cs-CZ" altLang="cs-CZ" sz="4000" dirty="0" err="1"/>
              <a:t>disinhibice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Podle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Sulera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6 rysů internetu přispívá k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disinhibici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včetně anonymity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Anonymita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Don`t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Know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26" name="Picture 2" descr="10 Effective Tactics to Defeat Internet Trolls">
            <a:extLst>
              <a:ext uri="{FF2B5EF4-FFF2-40B4-BE49-F238E27FC236}">
                <a16:creationId xmlns:a16="http://schemas.microsoft.com/office/drawing/2014/main" id="{60103DE6-A885-7DC4-1031-A9D9F61C1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r="22046" b="-902"/>
          <a:stretch/>
        </p:blipFill>
        <p:spPr bwMode="auto">
          <a:xfrm>
            <a:off x="10150763" y="128532"/>
            <a:ext cx="1708728" cy="163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204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Online </a:t>
            </a:r>
            <a:r>
              <a:rPr lang="cs-CZ" altLang="cs-CZ" sz="4000" dirty="0" err="1"/>
              <a:t>disinhibice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Podle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Sulera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6 rysů internetu přispívá k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disinhibici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včetně anonymity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Anonymita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Don`t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Know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Neviditelnost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Can`t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3" name="Picture 2" descr="10 Effective Tactics to Defeat Internet Trolls">
            <a:extLst>
              <a:ext uri="{FF2B5EF4-FFF2-40B4-BE49-F238E27FC236}">
                <a16:creationId xmlns:a16="http://schemas.microsoft.com/office/drawing/2014/main" id="{1B1E0184-D2F7-F3B5-6C35-D5B187370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r="22046" b="-902"/>
          <a:stretch/>
        </p:blipFill>
        <p:spPr bwMode="auto">
          <a:xfrm>
            <a:off x="10150763" y="128532"/>
            <a:ext cx="1708728" cy="163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469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Online </a:t>
            </a:r>
            <a:r>
              <a:rPr lang="cs-CZ" altLang="cs-CZ" sz="4000" dirty="0" err="1"/>
              <a:t>disinhibice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Podle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Sulera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6 rysů internetu přispívá k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disinhibici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včetně anonymity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Anonymita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Don`t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Know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Neviditelnost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Can`t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Asynchronicita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Later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3" name="Picture 2" descr="10 Effective Tactics to Defeat Internet Trolls">
            <a:extLst>
              <a:ext uri="{FF2B5EF4-FFF2-40B4-BE49-F238E27FC236}">
                <a16:creationId xmlns:a16="http://schemas.microsoft.com/office/drawing/2014/main" id="{6EA7F879-4B76-C2C7-3B7D-E8987A5CD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r="22046" b="-902"/>
          <a:stretch/>
        </p:blipFill>
        <p:spPr bwMode="auto">
          <a:xfrm>
            <a:off x="10150763" y="128532"/>
            <a:ext cx="1708728" cy="163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686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Online </a:t>
            </a:r>
            <a:r>
              <a:rPr lang="cs-CZ" altLang="cs-CZ" sz="4000" dirty="0" err="1"/>
              <a:t>disinhibice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Podle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Sulera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6 rysů internetu přispívá k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disinhibici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včetně anonymity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Anonymita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Don`t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Know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Neviditelnost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Can`t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Asynchronicita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Later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Solipsistická introjekce 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It`s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All in My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Head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3" name="Picture 2" descr="10 Effective Tactics to Defeat Internet Trolls">
            <a:extLst>
              <a:ext uri="{FF2B5EF4-FFF2-40B4-BE49-F238E27FC236}">
                <a16:creationId xmlns:a16="http://schemas.microsoft.com/office/drawing/2014/main" id="{F5A046EF-7257-068A-97D7-4C3B886ED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r="22046" b="-902"/>
          <a:stretch/>
        </p:blipFill>
        <p:spPr bwMode="auto">
          <a:xfrm>
            <a:off x="10150763" y="128532"/>
            <a:ext cx="1708728" cy="163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197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162C11F9-181A-CBCC-16A2-4E9BF927D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Kyberagrese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9B73821-5317-6035-6AD2-7433B9828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8757286" cy="4139998"/>
          </a:xfrm>
        </p:spPr>
        <p:txBody>
          <a:bodyPr/>
          <a:lstStyle/>
          <a:p>
            <a:pPr algn="just"/>
            <a:r>
              <a:rPr lang="cs-CZ" sz="2000" i="1" dirty="0" err="1"/>
              <a:t>Kyberagresi</a:t>
            </a:r>
            <a:r>
              <a:rPr lang="cs-CZ" sz="2000" i="1" dirty="0"/>
              <a:t> můžeme definovat jako úmyslné jednání způsobující újmu jiné osobě nebo osobám pomocí počítačů, telefonů nebo jiných elektronických zařízení, a které je obětí vnímáno s averzí</a:t>
            </a:r>
            <a:r>
              <a:rPr lang="cs-CZ" sz="2000" dirty="0"/>
              <a:t> (</a:t>
            </a:r>
            <a:r>
              <a:rPr lang="cs-CZ" sz="2000" dirty="0" err="1"/>
              <a:t>Schoffstall</a:t>
            </a:r>
            <a:r>
              <a:rPr lang="cs-CZ" sz="2000" dirty="0"/>
              <a:t> &amp; Cohen, 2011).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b="1" dirty="0"/>
              <a:t>Různé typy </a:t>
            </a:r>
            <a:r>
              <a:rPr lang="cs-CZ" sz="2000" b="1" dirty="0" err="1"/>
              <a:t>kyberagrese</a:t>
            </a:r>
            <a:r>
              <a:rPr lang="cs-CZ" sz="2000" dirty="0"/>
              <a:t>: </a:t>
            </a:r>
            <a:r>
              <a:rPr lang="cs-CZ" sz="2000" dirty="0" err="1"/>
              <a:t>cyberhate</a:t>
            </a:r>
            <a:r>
              <a:rPr lang="cs-CZ" sz="2000" dirty="0"/>
              <a:t>, </a:t>
            </a:r>
            <a:r>
              <a:rPr lang="cs-CZ" sz="2000" dirty="0" err="1"/>
              <a:t>cyberbullying</a:t>
            </a:r>
            <a:r>
              <a:rPr lang="cs-CZ" sz="2000" dirty="0"/>
              <a:t>, </a:t>
            </a:r>
            <a:r>
              <a:rPr lang="cs-CZ" sz="2000" dirty="0" err="1"/>
              <a:t>cyberharassment</a:t>
            </a:r>
            <a:r>
              <a:rPr lang="cs-CZ" sz="2000" dirty="0"/>
              <a:t>, cyberstalking, </a:t>
            </a:r>
            <a:r>
              <a:rPr lang="cs-CZ" sz="2000" dirty="0" err="1"/>
              <a:t>cyberterrorism</a:t>
            </a:r>
            <a:r>
              <a:rPr lang="cs-CZ" sz="2000" dirty="0"/>
              <a:t>, </a:t>
            </a:r>
            <a:r>
              <a:rPr lang="cs-CZ" sz="2000" dirty="0" err="1"/>
              <a:t>flaming</a:t>
            </a:r>
            <a:r>
              <a:rPr lang="cs-CZ" sz="2000" dirty="0"/>
              <a:t>, </a:t>
            </a:r>
            <a:r>
              <a:rPr lang="cs-CZ" sz="2000" dirty="0" err="1"/>
              <a:t>outing</a:t>
            </a:r>
            <a:r>
              <a:rPr lang="cs-CZ" sz="2000" dirty="0"/>
              <a:t>, …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b="1" dirty="0">
                <a:solidFill>
                  <a:srgbClr val="0000DC"/>
                </a:solidFill>
              </a:rPr>
              <a:t>Čím je charakteristická kybernenávist? Jak ji odlišujeme od jiných typů </a:t>
            </a:r>
            <a:r>
              <a:rPr lang="cs-CZ" sz="2000" b="1" dirty="0" err="1">
                <a:solidFill>
                  <a:srgbClr val="0000DC"/>
                </a:solidFill>
              </a:rPr>
              <a:t>kyberagrese</a:t>
            </a:r>
            <a:r>
              <a:rPr lang="cs-CZ" sz="2000" b="1" dirty="0">
                <a:solidFill>
                  <a:srgbClr val="0000DC"/>
                </a:solidFill>
              </a:rPr>
              <a:t>?</a:t>
            </a:r>
          </a:p>
          <a:p>
            <a:endParaRPr lang="cs-CZ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1E761B6-7DBE-5F0D-C501-B6B3DE6606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5099" y="4688057"/>
            <a:ext cx="2115878" cy="199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65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Online </a:t>
            </a:r>
            <a:r>
              <a:rPr lang="cs-CZ" altLang="cs-CZ" sz="4000" dirty="0" err="1"/>
              <a:t>disinhibice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Podle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Sulera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6 rysů internetu přispívá k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disinhibici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včetně anonymity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Anonymita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Don`t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Know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Neviditelnost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Can`t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Asynchronicita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Later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Solipsistická introjekce 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It`s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All in My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Head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Disociativní</a:t>
            </a: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představivost 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It`s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Just a Game</a:t>
            </a:r>
          </a:p>
        </p:txBody>
      </p:sp>
      <p:pic>
        <p:nvPicPr>
          <p:cNvPr id="3" name="Picture 2" descr="10 Effective Tactics to Defeat Internet Trolls">
            <a:extLst>
              <a:ext uri="{FF2B5EF4-FFF2-40B4-BE49-F238E27FC236}">
                <a16:creationId xmlns:a16="http://schemas.microsoft.com/office/drawing/2014/main" id="{668C7264-6766-09E1-A806-A4B54D5F8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r="22046" b="-902"/>
          <a:stretch/>
        </p:blipFill>
        <p:spPr bwMode="auto">
          <a:xfrm>
            <a:off x="10150763" y="128532"/>
            <a:ext cx="1708728" cy="163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440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Online </a:t>
            </a:r>
            <a:r>
              <a:rPr lang="cs-CZ" altLang="cs-CZ" sz="4000" dirty="0" err="1"/>
              <a:t>disinhibice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Podle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Sulera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6 rysů internetu přispívá k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disinhibici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včetně anonymity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Anonymita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Don`t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Know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Neviditelnost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Can`t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Asynchronicita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Later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Solipsistická introjekce 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It`s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All in My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Head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Disociativní</a:t>
            </a: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představivost 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It`s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Just a Game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Minimalizace autority 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We`re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Equals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3" name="Picture 2" descr="10 Effective Tactics to Defeat Internet Trolls">
            <a:extLst>
              <a:ext uri="{FF2B5EF4-FFF2-40B4-BE49-F238E27FC236}">
                <a16:creationId xmlns:a16="http://schemas.microsoft.com/office/drawing/2014/main" id="{9E755D39-3D08-E1A2-E108-205311884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r="22046" b="-902"/>
          <a:stretch/>
        </p:blipFill>
        <p:spPr bwMode="auto">
          <a:xfrm>
            <a:off x="10150763" y="128532"/>
            <a:ext cx="1708728" cy="163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160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7C81547-82F2-FE5E-9F73-A3A6148F050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b="1" dirty="0" err="1"/>
              <a:t>Social</a:t>
            </a:r>
            <a:r>
              <a:rPr lang="cs-CZ" b="1" dirty="0"/>
              <a:t> identity </a:t>
            </a:r>
            <a:r>
              <a:rPr lang="cs-CZ" b="1" dirty="0" err="1"/>
              <a:t>theory</a:t>
            </a:r>
            <a:r>
              <a:rPr lang="cs-CZ" b="1" dirty="0"/>
              <a:t> (SIT)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Skupiny a sociální identita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40935" y="1701505"/>
            <a:ext cx="5299063" cy="413999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sz="16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Teorie sociální identity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sz="1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Tajfel</a:t>
            </a: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, 1978; </a:t>
            </a:r>
            <a:r>
              <a:rPr lang="cs-CZ" sz="1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Tajfel</a:t>
            </a: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&amp; Turner, 1979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Sociální identita: </a:t>
            </a:r>
            <a:r>
              <a:rPr lang="cs-CZ" sz="1600" b="1" dirty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rPr>
              <a:t>součást našeho sebepojetí</a:t>
            </a: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, odvíjí se od členství v určité skupině (</a:t>
            </a:r>
            <a:r>
              <a:rPr lang="cs-CZ" sz="1600" b="1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emoční důležitost, sdílené normy, hodnoty, ovlivňuje jednání</a:t>
            </a: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3 procesy:</a:t>
            </a:r>
          </a:p>
          <a:p>
            <a:pPr marL="537750" lvl="1" indent="-285750">
              <a:buFont typeface="Arial" panose="020B0604020202020204" pitchFamily="34" charset="0"/>
              <a:buChar char="−"/>
            </a:pP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Kategorizace</a:t>
            </a:r>
          </a:p>
          <a:p>
            <a:pPr marL="537750" lvl="1" indent="-285750">
              <a:buFont typeface="Arial" panose="020B0604020202020204" pitchFamily="34" charset="0"/>
              <a:buChar char="−"/>
            </a:pP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Soc. identifikace</a:t>
            </a:r>
          </a:p>
          <a:p>
            <a:pPr marL="537750" lvl="1" indent="-285750">
              <a:buFont typeface="Arial" panose="020B0604020202020204" pitchFamily="34" charset="0"/>
              <a:buChar char="−"/>
            </a:pP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Soc. srovnávání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sz="1600" b="1" i="1" dirty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rPr>
              <a:t>In-</a:t>
            </a:r>
            <a:r>
              <a:rPr lang="cs-CZ" sz="1600" b="1" i="1" dirty="0" err="1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rPr>
              <a:t>group</a:t>
            </a: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: moje skupina, heterogenní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sz="1600" b="1" i="1" dirty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rPr>
              <a:t>Out-</a:t>
            </a:r>
            <a:r>
              <a:rPr lang="cs-CZ" sz="1600" b="1" i="1" dirty="0" err="1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rPr>
              <a:t>group</a:t>
            </a: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: jiné skupiny, homogenní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Chceme dosáhnout </a:t>
            </a:r>
            <a:r>
              <a:rPr lang="cs-CZ" sz="16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pozitivního srovnání</a:t>
            </a: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mezi vlastními (a relevantními jinými) skupinami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sz="1600" b="1" i="1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In-</a:t>
            </a:r>
            <a:r>
              <a:rPr lang="cs-CZ" sz="1600" b="1" i="1" dirty="0" err="1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group</a:t>
            </a:r>
            <a:r>
              <a:rPr lang="cs-CZ" sz="1600" b="1" i="1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1600" b="1" i="1" dirty="0" err="1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favoritism</a:t>
            </a:r>
            <a:r>
              <a:rPr lang="cs-CZ" sz="1600" b="1" i="1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, in-</a:t>
            </a:r>
            <a:r>
              <a:rPr lang="cs-CZ" sz="1600" b="1" i="1" dirty="0" err="1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group</a:t>
            </a:r>
            <a:r>
              <a:rPr lang="cs-CZ" sz="1600" b="1" i="1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1600" b="1" i="1" dirty="0" err="1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bias</a:t>
            </a:r>
            <a:r>
              <a:rPr lang="cs-CZ" sz="1600" b="1" i="1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(pozitivní nahlížení na vlastní skupinu; </a:t>
            </a:r>
            <a:r>
              <a:rPr lang="cs-CZ" sz="1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favoritizace</a:t>
            </a: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naší skupiny před ostatními)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−"/>
            </a:pPr>
            <a:endParaRPr lang="cs-CZ" sz="1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547F2AB-ADD7-690D-15CA-D9B0B4CBB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987" y="3618867"/>
            <a:ext cx="3500213" cy="2222636"/>
          </a:xfrm>
          <a:prstGeom prst="rect">
            <a:avLst/>
          </a:prstGeom>
        </p:spPr>
      </p:pic>
      <p:pic>
        <p:nvPicPr>
          <p:cNvPr id="13" name="Picture 2" descr="social identity theory">
            <a:extLst>
              <a:ext uri="{FF2B5EF4-FFF2-40B4-BE49-F238E27FC236}">
                <a16:creationId xmlns:a16="http://schemas.microsoft.com/office/drawing/2014/main" id="{6AAB2F67-6164-FE67-B684-308DB3566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370" y="720000"/>
            <a:ext cx="4165233" cy="282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41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7C81547-82F2-FE5E-9F73-A3A6148F050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b="1" dirty="0" err="1"/>
              <a:t>Uncertainty</a:t>
            </a:r>
            <a:r>
              <a:rPr lang="cs-CZ" b="1" dirty="0"/>
              <a:t>-Identity </a:t>
            </a:r>
            <a:r>
              <a:rPr lang="cs-CZ" b="1" dirty="0" err="1"/>
              <a:t>Theory</a:t>
            </a:r>
            <a:r>
              <a:rPr lang="cs-CZ" b="1" dirty="0"/>
              <a:t> (UIT)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Skupiny a sociální identita</a:t>
            </a:r>
            <a:endParaRPr lang="cs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D3075C8-C5BD-95AA-2FF4-9E0E959D5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505" y="1662646"/>
            <a:ext cx="5299062" cy="35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obsah 4">
            <a:extLst>
              <a:ext uri="{FF2B5EF4-FFF2-40B4-BE49-F238E27FC236}">
                <a16:creationId xmlns:a16="http://schemas.microsoft.com/office/drawing/2014/main" id="{926C4AF0-C4C9-AB91-15C4-8541AA26695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40935" y="1701505"/>
            <a:ext cx="5725682" cy="413999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sz="16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Teorie „nejisté identity“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Michael A. </a:t>
            </a:r>
            <a:r>
              <a:rPr lang="cs-CZ" sz="1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Hogg</a:t>
            </a:r>
            <a:endParaRPr lang="cs-CZ" sz="1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Snížení pocitu nejistoty pomocí:</a:t>
            </a:r>
          </a:p>
          <a:p>
            <a:pPr marL="537750" lvl="1" indent="-285750">
              <a:buFont typeface="Arial" panose="020B0604020202020204" pitchFamily="34" charset="0"/>
              <a:buChar char="−"/>
            </a:pPr>
            <a:r>
              <a:rPr lang="cs-CZ" sz="1600" dirty="0" err="1">
                <a:latin typeface="+mj-lt"/>
              </a:rPr>
              <a:t>Sebekategorizace</a:t>
            </a:r>
            <a:r>
              <a:rPr lang="cs-CZ" sz="1600" dirty="0">
                <a:latin typeface="+mj-lt"/>
              </a:rPr>
              <a:t> a </a:t>
            </a:r>
            <a:r>
              <a:rPr lang="cs-CZ" sz="1600" b="1" dirty="0">
                <a:solidFill>
                  <a:schemeClr val="accent6"/>
                </a:solidFill>
                <a:latin typeface="+mj-lt"/>
              </a:rPr>
              <a:t>identifikace se skupinou</a:t>
            </a:r>
          </a:p>
          <a:p>
            <a:pPr marL="537750" lvl="1" indent="-285750">
              <a:buFont typeface="Arial" panose="020B0604020202020204" pitchFamily="34" charset="0"/>
              <a:buChar char="−"/>
            </a:pPr>
            <a:r>
              <a:rPr lang="cs-CZ" sz="1600" b="1" dirty="0">
                <a:solidFill>
                  <a:schemeClr val="accent6"/>
                </a:solidFill>
                <a:latin typeface="+mj-lt"/>
              </a:rPr>
              <a:t>Předepsané normy a hodnoty </a:t>
            </a:r>
            <a:r>
              <a:rPr lang="cs-CZ" sz="1600" dirty="0">
                <a:latin typeface="+mj-lt"/>
              </a:rPr>
              <a:t>skupiny (pro </a:t>
            </a:r>
            <a:r>
              <a:rPr lang="cs-CZ" sz="1600" dirty="0" err="1">
                <a:latin typeface="+mj-lt"/>
              </a:rPr>
              <a:t>intraskupinové</a:t>
            </a:r>
            <a:r>
              <a:rPr lang="cs-CZ" sz="1600" dirty="0">
                <a:latin typeface="+mj-lt"/>
              </a:rPr>
              <a:t> i </a:t>
            </a:r>
            <a:r>
              <a:rPr lang="cs-CZ" sz="1600" dirty="0" err="1">
                <a:latin typeface="+mj-lt"/>
              </a:rPr>
              <a:t>interskupinové</a:t>
            </a:r>
            <a:r>
              <a:rPr lang="cs-CZ" sz="1600" dirty="0">
                <a:latin typeface="+mj-lt"/>
              </a:rPr>
              <a:t> interakce): chování (naše i jiných lidí) se stává předvídatelné; víme, jak se chovat ke členům skupiny i ke členům cizích skupin</a:t>
            </a:r>
          </a:p>
          <a:p>
            <a:pPr>
              <a:lnSpc>
                <a:spcPct val="100000"/>
              </a:lnSpc>
            </a:pPr>
            <a:endParaRPr lang="cs-CZ" sz="1600" dirty="0">
              <a:solidFill>
                <a:srgbClr val="0000DC"/>
              </a:solidFill>
              <a:latin typeface="+mj-lt"/>
            </a:endParaRPr>
          </a:p>
          <a:p>
            <a:pPr marL="537750" lvl="1" indent="-285750">
              <a:buFont typeface="Arial" panose="020B0604020202020204" pitchFamily="34" charset="0"/>
              <a:buChar char="−"/>
            </a:pPr>
            <a:endParaRPr lang="cs-CZ" sz="1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−"/>
            </a:pPr>
            <a:endParaRPr lang="cs-CZ" sz="1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846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7C81547-82F2-FE5E-9F73-A3A6148F050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b="1" dirty="0" err="1"/>
              <a:t>Uncertainty</a:t>
            </a:r>
            <a:r>
              <a:rPr lang="cs-CZ" b="1" dirty="0"/>
              <a:t>-Identity </a:t>
            </a:r>
            <a:r>
              <a:rPr lang="cs-CZ" b="1" dirty="0" err="1"/>
              <a:t>Theory</a:t>
            </a:r>
            <a:r>
              <a:rPr lang="cs-CZ" b="1" dirty="0"/>
              <a:t> (UIT)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Skupiny a sociální identita</a:t>
            </a:r>
            <a:endParaRPr lang="cs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D3075C8-C5BD-95AA-2FF4-9E0E959D5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505" y="1662646"/>
            <a:ext cx="5299062" cy="35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C3574E32-6E1E-463D-10D9-1D44BB43373F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40935" y="1701505"/>
            <a:ext cx="5725682" cy="413999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sz="16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Teorie „nejisté identity“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Michael A. </a:t>
            </a:r>
            <a:r>
              <a:rPr lang="cs-CZ" sz="1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Hogg</a:t>
            </a:r>
            <a:endParaRPr lang="cs-CZ" sz="1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Snížení pocitu nejistoty pomocí:</a:t>
            </a:r>
          </a:p>
          <a:p>
            <a:pPr marL="537750" lvl="1" indent="-285750">
              <a:buFont typeface="Arial" panose="020B0604020202020204" pitchFamily="34" charset="0"/>
              <a:buChar char="−"/>
            </a:pPr>
            <a:r>
              <a:rPr lang="cs-CZ" sz="1600" dirty="0" err="1">
                <a:latin typeface="+mj-lt"/>
              </a:rPr>
              <a:t>Sebekategorizace</a:t>
            </a:r>
            <a:r>
              <a:rPr lang="cs-CZ" sz="1600" dirty="0">
                <a:latin typeface="+mj-lt"/>
              </a:rPr>
              <a:t> a </a:t>
            </a:r>
            <a:r>
              <a:rPr lang="cs-CZ" sz="1600" b="1" dirty="0">
                <a:solidFill>
                  <a:schemeClr val="accent6"/>
                </a:solidFill>
                <a:latin typeface="+mj-lt"/>
              </a:rPr>
              <a:t>identifikace se skupinou</a:t>
            </a:r>
          </a:p>
          <a:p>
            <a:pPr marL="537750" lvl="1" indent="-285750">
              <a:buFont typeface="Arial" panose="020B0604020202020204" pitchFamily="34" charset="0"/>
              <a:buChar char="−"/>
            </a:pPr>
            <a:r>
              <a:rPr lang="cs-CZ" sz="1600" b="1" dirty="0">
                <a:solidFill>
                  <a:schemeClr val="accent6"/>
                </a:solidFill>
                <a:latin typeface="+mj-lt"/>
              </a:rPr>
              <a:t>Předepsané normy a hodnoty </a:t>
            </a:r>
            <a:r>
              <a:rPr lang="cs-CZ" sz="1600" dirty="0">
                <a:latin typeface="+mj-lt"/>
              </a:rPr>
              <a:t>skupiny (pro </a:t>
            </a:r>
            <a:r>
              <a:rPr lang="cs-CZ" sz="1600" dirty="0" err="1">
                <a:latin typeface="+mj-lt"/>
              </a:rPr>
              <a:t>intraskupinové</a:t>
            </a:r>
            <a:r>
              <a:rPr lang="cs-CZ" sz="1600" dirty="0">
                <a:latin typeface="+mj-lt"/>
              </a:rPr>
              <a:t> i </a:t>
            </a:r>
            <a:r>
              <a:rPr lang="cs-CZ" sz="1600" dirty="0" err="1">
                <a:latin typeface="+mj-lt"/>
              </a:rPr>
              <a:t>interskupinové</a:t>
            </a:r>
            <a:r>
              <a:rPr lang="cs-CZ" sz="1600" dirty="0">
                <a:latin typeface="+mj-lt"/>
              </a:rPr>
              <a:t> interakce): chování (naše i jiných lidí) se stává předvídatelné; víme, jak se chovat ke členům skupiny i ke členům cizích skupin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cs-CZ" sz="1600" dirty="0">
                <a:latin typeface="+mj-lt"/>
              </a:rPr>
              <a:t>Některé skupiny jsou „efektivnější“ ve snižování nejistoty</a:t>
            </a:r>
          </a:p>
          <a:p>
            <a:pPr lvl="1"/>
            <a:r>
              <a:rPr lang="cs-CZ" sz="1600" b="1" dirty="0" err="1">
                <a:solidFill>
                  <a:schemeClr val="bg2"/>
                </a:solidFill>
                <a:latin typeface="+mj-lt"/>
              </a:rPr>
              <a:t>Entitativita</a:t>
            </a:r>
            <a:r>
              <a:rPr lang="cs-CZ" sz="1600" dirty="0">
                <a:latin typeface="+mj-lt"/>
              </a:rPr>
              <a:t>: jasné ohraničení, vymezenost, vnitřní homogenita, společný cíl, sociální interakce</a:t>
            </a:r>
          </a:p>
          <a:p>
            <a:pPr lvl="1"/>
            <a:r>
              <a:rPr lang="cs-CZ" sz="1600" i="1" dirty="0" err="1">
                <a:latin typeface="+mj-lt"/>
              </a:rPr>
              <a:t>What</a:t>
            </a:r>
            <a:r>
              <a:rPr lang="cs-CZ" sz="1600" i="1" dirty="0">
                <a:latin typeface="+mj-lt"/>
              </a:rPr>
              <a:t> </a:t>
            </a:r>
            <a:r>
              <a:rPr lang="cs-CZ" sz="1600" i="1" dirty="0" err="1">
                <a:latin typeface="+mj-lt"/>
              </a:rPr>
              <a:t>makes</a:t>
            </a:r>
            <a:r>
              <a:rPr lang="cs-CZ" sz="1600" i="1" dirty="0">
                <a:latin typeface="+mj-lt"/>
              </a:rPr>
              <a:t> </a:t>
            </a:r>
            <a:r>
              <a:rPr lang="cs-CZ" sz="1600" i="1" dirty="0" err="1">
                <a:latin typeface="+mj-lt"/>
              </a:rPr>
              <a:t>group</a:t>
            </a:r>
            <a:r>
              <a:rPr lang="cs-CZ" sz="1600" i="1" dirty="0">
                <a:latin typeface="+mj-lt"/>
              </a:rPr>
              <a:t> „</a:t>
            </a:r>
            <a:r>
              <a:rPr lang="cs-CZ" sz="1600" i="1" dirty="0" err="1">
                <a:latin typeface="+mj-lt"/>
              </a:rPr>
              <a:t>groupy</a:t>
            </a:r>
            <a:r>
              <a:rPr lang="cs-CZ" sz="1600" i="1" dirty="0">
                <a:latin typeface="+mj-lt"/>
              </a:rPr>
              <a:t>“</a:t>
            </a:r>
          </a:p>
          <a:p>
            <a:pPr>
              <a:lnSpc>
                <a:spcPct val="100000"/>
              </a:lnSpc>
            </a:pPr>
            <a:endParaRPr lang="cs-CZ" sz="16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sz="1600" dirty="0">
                <a:latin typeface="+mj-lt"/>
              </a:rPr>
              <a:t>Větší nejistota </a:t>
            </a:r>
            <a:r>
              <a:rPr lang="cs-CZ" sz="1600" dirty="0">
                <a:latin typeface="+mj-lt"/>
                <a:sym typeface="Wingdings" panose="05000000000000000000" pitchFamily="2" charset="2"/>
              </a:rPr>
              <a:t> vyšší identifikace s vysoce </a:t>
            </a:r>
            <a:r>
              <a:rPr lang="cs-CZ" sz="1600" dirty="0" err="1">
                <a:latin typeface="+mj-lt"/>
                <a:sym typeface="Wingdings" panose="05000000000000000000" pitchFamily="2" charset="2"/>
              </a:rPr>
              <a:t>entitativními</a:t>
            </a:r>
            <a:r>
              <a:rPr lang="cs-CZ" sz="1600" dirty="0">
                <a:latin typeface="+mj-lt"/>
                <a:sym typeface="Wingdings" panose="05000000000000000000" pitchFamily="2" charset="2"/>
              </a:rPr>
              <a:t> skupinami</a:t>
            </a:r>
            <a:endParaRPr lang="cs-CZ" sz="1600" dirty="0">
              <a:latin typeface="+mj-lt"/>
            </a:endParaRPr>
          </a:p>
          <a:p>
            <a:pPr>
              <a:lnSpc>
                <a:spcPct val="100000"/>
              </a:lnSpc>
            </a:pPr>
            <a:endParaRPr lang="cs-CZ" sz="16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sz="1600" b="1" dirty="0">
                <a:solidFill>
                  <a:srgbClr val="0000DC"/>
                </a:solidFill>
                <a:latin typeface="+mj-lt"/>
              </a:rPr>
              <a:t>Příklady skupin s vysokou </a:t>
            </a:r>
            <a:r>
              <a:rPr lang="cs-CZ" sz="1600" b="1" dirty="0" err="1">
                <a:solidFill>
                  <a:srgbClr val="0000DC"/>
                </a:solidFill>
                <a:latin typeface="+mj-lt"/>
              </a:rPr>
              <a:t>entitativitou</a:t>
            </a:r>
            <a:r>
              <a:rPr lang="cs-CZ" sz="1600" b="1" dirty="0">
                <a:solidFill>
                  <a:srgbClr val="0000DC"/>
                </a:solidFill>
                <a:latin typeface="+mj-lt"/>
              </a:rPr>
              <a:t>? </a:t>
            </a:r>
            <a:endParaRPr lang="cs-CZ" sz="1600" dirty="0">
              <a:solidFill>
                <a:srgbClr val="0000DC"/>
              </a:solidFill>
              <a:latin typeface="+mj-lt"/>
            </a:endParaRPr>
          </a:p>
          <a:p>
            <a:pPr marL="537750" lvl="1" indent="-285750">
              <a:buFont typeface="Arial" panose="020B0604020202020204" pitchFamily="34" charset="0"/>
              <a:buChar char="−"/>
            </a:pPr>
            <a:endParaRPr lang="cs-CZ" sz="1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−"/>
            </a:pPr>
            <a:endParaRPr lang="cs-CZ" sz="1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04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7C81547-82F2-FE5E-9F73-A3A6148F050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b="1" dirty="0" err="1"/>
              <a:t>Uncertainty</a:t>
            </a:r>
            <a:r>
              <a:rPr lang="cs-CZ" b="1" dirty="0"/>
              <a:t>-Identity </a:t>
            </a:r>
            <a:r>
              <a:rPr lang="cs-CZ" b="1" dirty="0" err="1"/>
              <a:t>Theory</a:t>
            </a:r>
            <a:r>
              <a:rPr lang="cs-CZ" b="1" dirty="0"/>
              <a:t> (UIT)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Skupiny a sociální identita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40935" y="1701505"/>
            <a:ext cx="5725682" cy="413999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sz="16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Teorie „nejisté identity“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Michael A. </a:t>
            </a:r>
            <a:r>
              <a:rPr lang="cs-CZ" sz="1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Hogg</a:t>
            </a:r>
            <a:endParaRPr lang="cs-CZ" sz="1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sz="1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Snížení pocitu nejistoty pomocí:</a:t>
            </a:r>
          </a:p>
          <a:p>
            <a:pPr marL="537750" lvl="1" indent="-285750">
              <a:buFont typeface="Arial" panose="020B0604020202020204" pitchFamily="34" charset="0"/>
              <a:buChar char="−"/>
            </a:pPr>
            <a:r>
              <a:rPr lang="cs-CZ" sz="1600" dirty="0" err="1">
                <a:latin typeface="+mj-lt"/>
              </a:rPr>
              <a:t>Sebekategorizace</a:t>
            </a:r>
            <a:r>
              <a:rPr lang="cs-CZ" sz="1600" dirty="0">
                <a:latin typeface="+mj-lt"/>
              </a:rPr>
              <a:t> a </a:t>
            </a:r>
            <a:r>
              <a:rPr lang="cs-CZ" sz="1600" b="1" dirty="0">
                <a:solidFill>
                  <a:schemeClr val="accent6"/>
                </a:solidFill>
                <a:latin typeface="+mj-lt"/>
              </a:rPr>
              <a:t>identifikace se skupinou</a:t>
            </a:r>
          </a:p>
          <a:p>
            <a:pPr marL="537750" lvl="1" indent="-285750">
              <a:buFont typeface="Arial" panose="020B0604020202020204" pitchFamily="34" charset="0"/>
              <a:buChar char="−"/>
            </a:pPr>
            <a:r>
              <a:rPr lang="cs-CZ" sz="1600" b="1" dirty="0">
                <a:solidFill>
                  <a:schemeClr val="accent6"/>
                </a:solidFill>
                <a:latin typeface="+mj-lt"/>
              </a:rPr>
              <a:t>Předepsané normy a hodnoty </a:t>
            </a:r>
            <a:r>
              <a:rPr lang="cs-CZ" sz="1600" dirty="0">
                <a:latin typeface="+mj-lt"/>
              </a:rPr>
              <a:t>skupiny (pro </a:t>
            </a:r>
            <a:r>
              <a:rPr lang="cs-CZ" sz="1600" dirty="0" err="1">
                <a:latin typeface="+mj-lt"/>
              </a:rPr>
              <a:t>intraskupinové</a:t>
            </a:r>
            <a:r>
              <a:rPr lang="cs-CZ" sz="1600" dirty="0">
                <a:latin typeface="+mj-lt"/>
              </a:rPr>
              <a:t> i </a:t>
            </a:r>
            <a:r>
              <a:rPr lang="cs-CZ" sz="1600" dirty="0" err="1">
                <a:latin typeface="+mj-lt"/>
              </a:rPr>
              <a:t>interskupinové</a:t>
            </a:r>
            <a:r>
              <a:rPr lang="cs-CZ" sz="1600" dirty="0">
                <a:latin typeface="+mj-lt"/>
              </a:rPr>
              <a:t> interakce): chování (naše i jiných lidí) se stává předvídatelné; víme, jak se chovat ke členům skupiny i ke členům cizích skupin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cs-CZ" sz="1600" dirty="0">
                <a:latin typeface="+mj-lt"/>
              </a:rPr>
              <a:t>Některé skupiny jsou „efektivnější“ ve snižování nejistoty</a:t>
            </a:r>
          </a:p>
          <a:p>
            <a:pPr lvl="1"/>
            <a:r>
              <a:rPr lang="cs-CZ" sz="1600" b="1" dirty="0" err="1">
                <a:solidFill>
                  <a:schemeClr val="bg2"/>
                </a:solidFill>
                <a:latin typeface="+mj-lt"/>
              </a:rPr>
              <a:t>Entitativita</a:t>
            </a:r>
            <a:r>
              <a:rPr lang="cs-CZ" sz="1600" dirty="0">
                <a:latin typeface="+mj-lt"/>
              </a:rPr>
              <a:t>: jasné ohraničení, vymezenost, vnitřní homogenita, společný cíl, sociální interakce</a:t>
            </a:r>
          </a:p>
          <a:p>
            <a:pPr lvl="1"/>
            <a:r>
              <a:rPr lang="cs-CZ" sz="1600" i="1" dirty="0" err="1">
                <a:latin typeface="+mj-lt"/>
              </a:rPr>
              <a:t>What</a:t>
            </a:r>
            <a:r>
              <a:rPr lang="cs-CZ" sz="1600" i="1" dirty="0">
                <a:latin typeface="+mj-lt"/>
              </a:rPr>
              <a:t> </a:t>
            </a:r>
            <a:r>
              <a:rPr lang="cs-CZ" sz="1600" i="1" dirty="0" err="1">
                <a:latin typeface="+mj-lt"/>
              </a:rPr>
              <a:t>makes</a:t>
            </a:r>
            <a:r>
              <a:rPr lang="cs-CZ" sz="1600" i="1" dirty="0">
                <a:latin typeface="+mj-lt"/>
              </a:rPr>
              <a:t> </a:t>
            </a:r>
            <a:r>
              <a:rPr lang="cs-CZ" sz="1600" i="1" dirty="0" err="1">
                <a:latin typeface="+mj-lt"/>
              </a:rPr>
              <a:t>group</a:t>
            </a:r>
            <a:r>
              <a:rPr lang="cs-CZ" sz="1600" i="1" dirty="0">
                <a:latin typeface="+mj-lt"/>
              </a:rPr>
              <a:t> „</a:t>
            </a:r>
            <a:r>
              <a:rPr lang="cs-CZ" sz="1600" i="1" dirty="0" err="1">
                <a:latin typeface="+mj-lt"/>
              </a:rPr>
              <a:t>groupy</a:t>
            </a:r>
            <a:r>
              <a:rPr lang="cs-CZ" sz="1600" i="1" dirty="0">
                <a:latin typeface="+mj-lt"/>
              </a:rPr>
              <a:t>“</a:t>
            </a:r>
          </a:p>
          <a:p>
            <a:pPr>
              <a:lnSpc>
                <a:spcPct val="100000"/>
              </a:lnSpc>
            </a:pPr>
            <a:endParaRPr lang="cs-CZ" sz="16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sz="1600" dirty="0">
                <a:latin typeface="+mj-lt"/>
              </a:rPr>
              <a:t>Větší nejistota </a:t>
            </a:r>
            <a:r>
              <a:rPr lang="cs-CZ" sz="1600" dirty="0">
                <a:latin typeface="+mj-lt"/>
                <a:sym typeface="Wingdings" panose="05000000000000000000" pitchFamily="2" charset="2"/>
              </a:rPr>
              <a:t> vyšší identifikace s vysoce </a:t>
            </a:r>
            <a:r>
              <a:rPr lang="cs-CZ" sz="1600" dirty="0" err="1">
                <a:latin typeface="+mj-lt"/>
                <a:sym typeface="Wingdings" panose="05000000000000000000" pitchFamily="2" charset="2"/>
              </a:rPr>
              <a:t>entitativními</a:t>
            </a:r>
            <a:r>
              <a:rPr lang="cs-CZ" sz="1600" dirty="0">
                <a:latin typeface="+mj-lt"/>
                <a:sym typeface="Wingdings" panose="05000000000000000000" pitchFamily="2" charset="2"/>
              </a:rPr>
              <a:t> skupinami</a:t>
            </a:r>
            <a:endParaRPr lang="cs-CZ" sz="1600" dirty="0">
              <a:latin typeface="+mj-lt"/>
            </a:endParaRPr>
          </a:p>
          <a:p>
            <a:pPr>
              <a:lnSpc>
                <a:spcPct val="100000"/>
              </a:lnSpc>
            </a:pPr>
            <a:endParaRPr lang="cs-CZ" sz="16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sz="1600" b="1" dirty="0">
                <a:solidFill>
                  <a:srgbClr val="0000DC"/>
                </a:solidFill>
                <a:latin typeface="+mj-lt"/>
              </a:rPr>
              <a:t>Příklady skupin s vysokou </a:t>
            </a:r>
            <a:r>
              <a:rPr lang="cs-CZ" sz="1600" b="1" dirty="0" err="1">
                <a:solidFill>
                  <a:srgbClr val="0000DC"/>
                </a:solidFill>
                <a:latin typeface="+mj-lt"/>
              </a:rPr>
              <a:t>entitativitou</a:t>
            </a:r>
            <a:r>
              <a:rPr lang="cs-CZ" sz="1600" b="1" dirty="0">
                <a:solidFill>
                  <a:srgbClr val="0000DC"/>
                </a:solidFill>
                <a:latin typeface="+mj-lt"/>
              </a:rPr>
              <a:t>? </a:t>
            </a:r>
            <a:r>
              <a:rPr lang="cs-CZ" sz="1600" dirty="0">
                <a:latin typeface="+mj-lt"/>
              </a:rPr>
              <a:t>Fanoušci, </a:t>
            </a:r>
            <a:r>
              <a:rPr lang="cs-CZ" sz="1600" dirty="0" err="1">
                <a:latin typeface="+mj-lt"/>
              </a:rPr>
              <a:t>fraternities</a:t>
            </a:r>
            <a:r>
              <a:rPr lang="cs-CZ" sz="1600" dirty="0">
                <a:latin typeface="+mj-lt"/>
              </a:rPr>
              <a:t>, </a:t>
            </a:r>
            <a:r>
              <a:rPr lang="cs-CZ" sz="1600" dirty="0" err="1">
                <a:latin typeface="+mj-lt"/>
              </a:rPr>
              <a:t>hate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groups</a:t>
            </a:r>
            <a:r>
              <a:rPr lang="cs-CZ" sz="1600" dirty="0">
                <a:latin typeface="+mj-lt"/>
              </a:rPr>
              <a:t>, extrémisté</a:t>
            </a:r>
            <a:r>
              <a:rPr lang="cs-CZ" sz="1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cs-CZ" sz="1600" dirty="0">
                <a:latin typeface="+mj-lt"/>
              </a:rPr>
              <a:t>…</a:t>
            </a:r>
          </a:p>
          <a:p>
            <a:pPr>
              <a:lnSpc>
                <a:spcPct val="100000"/>
              </a:lnSpc>
            </a:pPr>
            <a:endParaRPr lang="cs-CZ" sz="1600" dirty="0">
              <a:solidFill>
                <a:srgbClr val="0000DC"/>
              </a:solidFill>
              <a:latin typeface="+mj-lt"/>
            </a:endParaRPr>
          </a:p>
          <a:p>
            <a:pPr marL="537750" lvl="1" indent="-285750">
              <a:buFont typeface="Arial" panose="020B0604020202020204" pitchFamily="34" charset="0"/>
              <a:buChar char="−"/>
            </a:pPr>
            <a:endParaRPr lang="cs-CZ" sz="1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−"/>
            </a:pPr>
            <a:endParaRPr lang="cs-CZ" sz="1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3314" name="Picture 2" descr="What's changed about sports journalism: Fan interaction">
            <a:extLst>
              <a:ext uri="{FF2B5EF4-FFF2-40B4-BE49-F238E27FC236}">
                <a16:creationId xmlns:a16="http://schemas.microsoft.com/office/drawing/2014/main" id="{2C536385-9AD3-0F19-90DE-E5DCEFD07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41" y="145882"/>
            <a:ext cx="25908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 Portuguese Frat House | Backpack Me">
            <a:extLst>
              <a:ext uri="{FF2B5EF4-FFF2-40B4-BE49-F238E27FC236}">
                <a16:creationId xmlns:a16="http://schemas.microsoft.com/office/drawing/2014/main" id="{CE3F105B-EE9D-EE05-E547-FD28D5E8C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941" y="3893240"/>
            <a:ext cx="38100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BTS ARMY: Inside the World's Most Powerful Fandom | MTV News - YouTube">
            <a:extLst>
              <a:ext uri="{FF2B5EF4-FFF2-40B4-BE49-F238E27FC236}">
                <a16:creationId xmlns:a16="http://schemas.microsoft.com/office/drawing/2014/main" id="{0EF3A81B-510D-D4C7-8B38-607F54D5F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527" y="1968875"/>
            <a:ext cx="3204673" cy="180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731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DF7F4509-BEA3-A965-48ED-F9869C980E80}"/>
              </a:ext>
            </a:extLst>
          </p:cNvPr>
          <p:cNvGrpSpPr/>
          <p:nvPr/>
        </p:nvGrpSpPr>
        <p:grpSpPr>
          <a:xfrm>
            <a:off x="-68366" y="2749609"/>
            <a:ext cx="12374310" cy="1358781"/>
            <a:chOff x="-68366" y="2749609"/>
            <a:chExt cx="12374310" cy="1358781"/>
          </a:xfrm>
        </p:grpSpPr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A4FE2090-07A1-8152-80BA-35D5A8CAB45B}"/>
                </a:ext>
              </a:extLst>
            </p:cNvPr>
            <p:cNvSpPr/>
            <p:nvPr/>
          </p:nvSpPr>
          <p:spPr bwMode="auto">
            <a:xfrm>
              <a:off x="-68366" y="2749609"/>
              <a:ext cx="12374310" cy="135878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8AD5F28C-6D57-95DE-8C52-5400F11DFE03}"/>
                </a:ext>
              </a:extLst>
            </p:cNvPr>
            <p:cNvSpPr txBox="1"/>
            <p:nvPr/>
          </p:nvSpPr>
          <p:spPr>
            <a:xfrm>
              <a:off x="0" y="3136611"/>
              <a:ext cx="1219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dirty="0">
                  <a:solidFill>
                    <a:schemeClr val="bg1"/>
                  </a:solidFill>
                  <a:latin typeface="+mn-lt"/>
                </a:rPr>
                <a:t>Kybernenávist – nenávistné skupiny a extremisté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5757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26398DB-BCAF-8E97-1BE1-A1C346652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Hate sites and hate groups</a:t>
            </a:r>
            <a:endParaRPr lang="cs-CZ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44E34ACA-7E21-095F-8A82-B7209C020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Online komunity – </a:t>
            </a:r>
            <a:r>
              <a:rPr lang="cs-CZ" sz="1800" b="1" dirty="0">
                <a:solidFill>
                  <a:schemeClr val="tx2"/>
                </a:solidFill>
              </a:rPr>
              <a:t>Na základě čeho můžeme </a:t>
            </a:r>
            <a:r>
              <a:rPr lang="cs-CZ" sz="1800" b="1" dirty="0" err="1">
                <a:solidFill>
                  <a:schemeClr val="tx2"/>
                </a:solidFill>
              </a:rPr>
              <a:t>hate</a:t>
            </a:r>
            <a:r>
              <a:rPr lang="cs-CZ" sz="1800" b="1" dirty="0">
                <a:solidFill>
                  <a:schemeClr val="tx2"/>
                </a:solidFill>
              </a:rPr>
              <a:t> skupiny vnímat jako online komunity?</a:t>
            </a:r>
          </a:p>
          <a:p>
            <a:pPr marL="7200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884923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26398DB-BCAF-8E97-1BE1-A1C346652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Hate sites and hate groups</a:t>
            </a:r>
            <a:endParaRPr lang="cs-CZ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44E34ACA-7E21-095F-8A82-B7209C020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Online komunity – </a:t>
            </a:r>
            <a:r>
              <a:rPr lang="cs-CZ" sz="1800" b="1" dirty="0">
                <a:solidFill>
                  <a:schemeClr val="tx2"/>
                </a:solidFill>
              </a:rPr>
              <a:t>Na základě čeho můžeme </a:t>
            </a:r>
            <a:r>
              <a:rPr lang="cs-CZ" sz="1800" b="1" dirty="0" err="1">
                <a:solidFill>
                  <a:schemeClr val="tx2"/>
                </a:solidFill>
              </a:rPr>
              <a:t>hate</a:t>
            </a:r>
            <a:r>
              <a:rPr lang="cs-CZ" sz="1800" b="1" dirty="0">
                <a:solidFill>
                  <a:schemeClr val="tx2"/>
                </a:solidFill>
              </a:rPr>
              <a:t> skupiny vnímat jako online komunity?</a:t>
            </a:r>
          </a:p>
          <a:p>
            <a:pPr lvl="1"/>
            <a:r>
              <a:rPr lang="cs-CZ" sz="1600" dirty="0"/>
              <a:t>Sdílená identita, zájmy, cíle</a:t>
            </a:r>
          </a:p>
          <a:p>
            <a:pPr lvl="1"/>
            <a:r>
              <a:rPr lang="cs-CZ" sz="1600" dirty="0"/>
              <a:t>Vzájemná podpora členů, pocit sounáležitosti, podpora sebe-exprese</a:t>
            </a:r>
          </a:p>
          <a:p>
            <a:pPr lvl="1"/>
            <a:r>
              <a:rPr lang="cs-CZ" sz="1600" dirty="0"/>
              <a:t>Posilování postojů</a:t>
            </a:r>
          </a:p>
          <a:p>
            <a:pPr lvl="1"/>
            <a:r>
              <a:rPr lang="cs-CZ" sz="1600" dirty="0"/>
              <a:t>Potlačení nesouhlasných názorů</a:t>
            </a:r>
          </a:p>
          <a:p>
            <a:pPr lvl="1"/>
            <a:r>
              <a:rPr lang="cs-CZ" sz="1600" dirty="0"/>
              <a:t>…</a:t>
            </a:r>
          </a:p>
          <a:p>
            <a:endParaRPr lang="cs-CZ" sz="1800" dirty="0"/>
          </a:p>
          <a:p>
            <a:pPr marL="7200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054219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26398DB-BCAF-8E97-1BE1-A1C346652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Hate sites and hate groups</a:t>
            </a:r>
            <a:endParaRPr lang="cs-CZ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44E34ACA-7E21-095F-8A82-B7209C020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Online komunity – </a:t>
            </a:r>
            <a:r>
              <a:rPr lang="cs-CZ" sz="1800" b="1" dirty="0">
                <a:solidFill>
                  <a:schemeClr val="tx2"/>
                </a:solidFill>
              </a:rPr>
              <a:t>Na základě čeho můžeme </a:t>
            </a:r>
            <a:r>
              <a:rPr lang="cs-CZ" sz="1800" b="1" dirty="0" err="1">
                <a:solidFill>
                  <a:schemeClr val="tx2"/>
                </a:solidFill>
              </a:rPr>
              <a:t>hate</a:t>
            </a:r>
            <a:r>
              <a:rPr lang="cs-CZ" sz="1800" b="1" dirty="0">
                <a:solidFill>
                  <a:schemeClr val="tx2"/>
                </a:solidFill>
              </a:rPr>
              <a:t> skupiny vnímat jako online komunity?</a:t>
            </a:r>
          </a:p>
          <a:p>
            <a:pPr lvl="1"/>
            <a:r>
              <a:rPr lang="cs-CZ" sz="1600" dirty="0"/>
              <a:t>Sdílená identita, zájmy, cíle</a:t>
            </a:r>
          </a:p>
          <a:p>
            <a:pPr lvl="1"/>
            <a:r>
              <a:rPr lang="cs-CZ" sz="1600" dirty="0"/>
              <a:t>Vzájemná podpora členů, pocit sounáležitosti, podpora sebe-exprese</a:t>
            </a:r>
          </a:p>
          <a:p>
            <a:pPr lvl="1"/>
            <a:r>
              <a:rPr lang="cs-CZ" sz="1600" dirty="0"/>
              <a:t>Posilování postojů</a:t>
            </a:r>
          </a:p>
          <a:p>
            <a:pPr lvl="1"/>
            <a:r>
              <a:rPr lang="cs-CZ" sz="1600" dirty="0"/>
              <a:t>Potlačení nesouhlasných názorů</a:t>
            </a:r>
          </a:p>
          <a:p>
            <a:pPr lvl="1"/>
            <a:r>
              <a:rPr lang="cs-CZ" sz="1600" dirty="0"/>
              <a:t>…</a:t>
            </a:r>
          </a:p>
          <a:p>
            <a:endParaRPr lang="cs-CZ" sz="1800" dirty="0"/>
          </a:p>
          <a:p>
            <a:r>
              <a:rPr lang="cs-CZ" sz="1800" dirty="0"/>
              <a:t>Diskurz – </a:t>
            </a:r>
            <a:r>
              <a:rPr lang="cs-CZ" sz="1800" b="1" dirty="0">
                <a:solidFill>
                  <a:schemeClr val="tx2"/>
                </a:solidFill>
              </a:rPr>
              <a:t>Jakých komunikačních strategií </a:t>
            </a:r>
            <a:r>
              <a:rPr lang="cs-CZ" sz="1800" b="1" dirty="0" err="1">
                <a:solidFill>
                  <a:schemeClr val="tx2"/>
                </a:solidFill>
              </a:rPr>
              <a:t>hate</a:t>
            </a:r>
            <a:r>
              <a:rPr lang="cs-CZ" sz="1800" b="1" dirty="0">
                <a:solidFill>
                  <a:schemeClr val="tx2"/>
                </a:solidFill>
              </a:rPr>
              <a:t> </a:t>
            </a:r>
            <a:r>
              <a:rPr lang="cs-CZ" sz="1800" b="1" dirty="0" err="1">
                <a:solidFill>
                  <a:schemeClr val="tx2"/>
                </a:solidFill>
              </a:rPr>
              <a:t>groups</a:t>
            </a:r>
            <a:r>
              <a:rPr lang="cs-CZ" sz="1800" b="1" dirty="0">
                <a:solidFill>
                  <a:schemeClr val="tx2"/>
                </a:solidFill>
              </a:rPr>
              <a:t> využívají?</a:t>
            </a:r>
          </a:p>
          <a:p>
            <a:pPr marL="7200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849340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FE87FCC-4CCF-57AE-945D-A36D05C6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Kybernenávist</a:t>
            </a:r>
          </a:p>
        </p:txBody>
      </p:sp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90C347E7-506B-C4C5-9E98-0755C8579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521360"/>
            <a:ext cx="5246705" cy="41402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Zástupný obsah 7">
            <a:extLst>
              <a:ext uri="{FF2B5EF4-FFF2-40B4-BE49-F238E27FC236}">
                <a16:creationId xmlns:a16="http://schemas.microsoft.com/office/drawing/2014/main" id="{D342B0DF-6F8D-44A1-5712-391571A631A6}"/>
              </a:ext>
            </a:extLst>
          </p:cNvPr>
          <p:cNvSpPr txBox="1">
            <a:spLocks/>
          </p:cNvSpPr>
          <p:nvPr/>
        </p:nvSpPr>
        <p:spPr>
          <a:xfrm>
            <a:off x="6344431" y="1564500"/>
            <a:ext cx="5465857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cs-CZ" sz="1600" kern="0" dirty="0"/>
              <a:t>Nenávistné projevy vyjádřené prostřednictvím ICT</a:t>
            </a:r>
          </a:p>
          <a:p>
            <a:pPr algn="just"/>
            <a:r>
              <a:rPr lang="cs-CZ" sz="1600" kern="0" dirty="0"/>
              <a:t>Útočí na </a:t>
            </a:r>
            <a:r>
              <a:rPr lang="cs-CZ" sz="1600" b="1" kern="0" dirty="0">
                <a:solidFill>
                  <a:srgbClr val="0000DC"/>
                </a:solidFill>
              </a:rPr>
              <a:t>sociální identitu </a:t>
            </a:r>
            <a:r>
              <a:rPr lang="cs-CZ" sz="1600" kern="0" dirty="0"/>
              <a:t>– skupinovou příslušnost nebo skupinové charakteristiky</a:t>
            </a:r>
          </a:p>
          <a:p>
            <a:pPr algn="just"/>
            <a:r>
              <a:rPr lang="cs-CZ" sz="1600" kern="0" dirty="0"/>
              <a:t>Je motivována </a:t>
            </a:r>
            <a:r>
              <a:rPr lang="cs-CZ" sz="1600" b="1" kern="0" dirty="0"/>
              <a:t>předsudky</a:t>
            </a:r>
            <a:r>
              <a:rPr lang="cs-CZ" sz="1600" kern="0" dirty="0"/>
              <a:t> a negativními </a:t>
            </a:r>
            <a:r>
              <a:rPr lang="cs-CZ" sz="1600" b="1" kern="0" dirty="0"/>
              <a:t>stereotypy</a:t>
            </a:r>
            <a:r>
              <a:rPr lang="cs-CZ" sz="1600" kern="0" dirty="0"/>
              <a:t> o skupinách</a:t>
            </a:r>
          </a:p>
          <a:p>
            <a:pPr algn="just"/>
            <a:r>
              <a:rPr lang="cs-CZ" sz="1600" kern="0" dirty="0"/>
              <a:t>Sociální identita může být vnímána jen agresorem</a:t>
            </a:r>
          </a:p>
          <a:p>
            <a:pPr algn="just"/>
            <a:r>
              <a:rPr lang="cs-CZ" sz="1600" kern="0" dirty="0"/>
              <a:t>Soukromé zprávy, příspěvky na SNS, komentáře ve veřejných diskuzích, extrémistické skupiny a stránky, …</a:t>
            </a:r>
          </a:p>
          <a:p>
            <a:pPr algn="just"/>
            <a:r>
              <a:rPr lang="cs-CZ" sz="1600" kern="0" dirty="0">
                <a:latin typeface="+mj-lt"/>
                <a:cs typeface="Calibri Light" panose="020F0302020204030204" pitchFamily="34" charset="0"/>
              </a:rPr>
              <a:t>Text, audiovizuální obsahy, interaktivní obsahy</a:t>
            </a:r>
          </a:p>
          <a:p>
            <a:pPr marL="72000" indent="0" algn="just">
              <a:buNone/>
            </a:pPr>
            <a:endParaRPr lang="cs-CZ" sz="1600" kern="0" dirty="0"/>
          </a:p>
          <a:p>
            <a:pPr algn="just"/>
            <a:endParaRPr lang="cs-CZ" sz="1600" kern="0" dirty="0"/>
          </a:p>
        </p:txBody>
      </p:sp>
    </p:spTree>
    <p:extLst>
      <p:ext uri="{BB962C8B-B14F-4D97-AF65-F5344CB8AC3E}">
        <p14:creationId xmlns:p14="http://schemas.microsoft.com/office/powerpoint/2010/main" val="472848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26398DB-BCAF-8E97-1BE1-A1C346652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Hate sites and hate groups</a:t>
            </a:r>
            <a:endParaRPr lang="cs-CZ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44E34ACA-7E21-095F-8A82-B7209C020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Online komunity – </a:t>
            </a:r>
            <a:r>
              <a:rPr lang="cs-CZ" sz="1800" b="1" dirty="0">
                <a:solidFill>
                  <a:schemeClr val="tx2"/>
                </a:solidFill>
              </a:rPr>
              <a:t>Na základě čeho můžeme </a:t>
            </a:r>
            <a:r>
              <a:rPr lang="cs-CZ" sz="1800" b="1" dirty="0" err="1">
                <a:solidFill>
                  <a:schemeClr val="tx2"/>
                </a:solidFill>
              </a:rPr>
              <a:t>hate</a:t>
            </a:r>
            <a:r>
              <a:rPr lang="cs-CZ" sz="1800" b="1" dirty="0">
                <a:solidFill>
                  <a:schemeClr val="tx2"/>
                </a:solidFill>
              </a:rPr>
              <a:t> skupiny vnímat jako online komunity?</a:t>
            </a:r>
          </a:p>
          <a:p>
            <a:pPr lvl="1"/>
            <a:r>
              <a:rPr lang="cs-CZ" sz="1600" dirty="0"/>
              <a:t>Sdílená identita, zájmy, cíle</a:t>
            </a:r>
          </a:p>
          <a:p>
            <a:pPr lvl="1"/>
            <a:r>
              <a:rPr lang="cs-CZ" sz="1600" dirty="0"/>
              <a:t>Vzájemná podpora členů, pocit sounáležitosti, podpora sebe-exprese</a:t>
            </a:r>
          </a:p>
          <a:p>
            <a:pPr lvl="1"/>
            <a:r>
              <a:rPr lang="cs-CZ" sz="1600" dirty="0"/>
              <a:t>Posilování postojů</a:t>
            </a:r>
          </a:p>
          <a:p>
            <a:pPr lvl="1"/>
            <a:r>
              <a:rPr lang="cs-CZ" sz="1600" dirty="0"/>
              <a:t>Potlačení nesouhlasných názorů</a:t>
            </a:r>
          </a:p>
          <a:p>
            <a:pPr lvl="1"/>
            <a:r>
              <a:rPr lang="cs-CZ" sz="1600" dirty="0"/>
              <a:t>…</a:t>
            </a:r>
          </a:p>
          <a:p>
            <a:endParaRPr lang="cs-CZ" sz="1800" dirty="0"/>
          </a:p>
          <a:p>
            <a:r>
              <a:rPr lang="cs-CZ" sz="1800" dirty="0"/>
              <a:t>Diskurz – </a:t>
            </a:r>
            <a:r>
              <a:rPr lang="cs-CZ" sz="1800" b="1" dirty="0">
                <a:solidFill>
                  <a:schemeClr val="tx2"/>
                </a:solidFill>
              </a:rPr>
              <a:t>Jakých komunikačních strategií </a:t>
            </a:r>
            <a:r>
              <a:rPr lang="cs-CZ" sz="1800" b="1" dirty="0" err="1">
                <a:solidFill>
                  <a:schemeClr val="tx2"/>
                </a:solidFill>
              </a:rPr>
              <a:t>hate</a:t>
            </a:r>
            <a:r>
              <a:rPr lang="cs-CZ" sz="1800" b="1" dirty="0">
                <a:solidFill>
                  <a:schemeClr val="tx2"/>
                </a:solidFill>
              </a:rPr>
              <a:t> </a:t>
            </a:r>
            <a:r>
              <a:rPr lang="cs-CZ" sz="1800" b="1" dirty="0" err="1">
                <a:solidFill>
                  <a:schemeClr val="tx2"/>
                </a:solidFill>
              </a:rPr>
              <a:t>groups</a:t>
            </a:r>
            <a:r>
              <a:rPr lang="cs-CZ" sz="1800" b="1" dirty="0">
                <a:solidFill>
                  <a:schemeClr val="tx2"/>
                </a:solidFill>
              </a:rPr>
              <a:t> využívají?</a:t>
            </a:r>
          </a:p>
          <a:p>
            <a:pPr lvl="1"/>
            <a:r>
              <a:rPr lang="cs-CZ" sz="1600" dirty="0"/>
              <a:t>Jen zřídka přímo vybízí k násilí a agresi nebo je obhajují </a:t>
            </a:r>
          </a:p>
          <a:p>
            <a:pPr lvl="1"/>
            <a:r>
              <a:rPr lang="cs-CZ" sz="1600" dirty="0"/>
              <a:t>Racionalizace předsudků, ospravedlňování svého postoje, snaha o „objektivitu“</a:t>
            </a:r>
          </a:p>
          <a:p>
            <a:pPr marL="72000" indent="0"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E362668-2F30-043C-0886-9A30E6983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114" y="3580572"/>
            <a:ext cx="1976886" cy="23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16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5F820E2-BFB7-F120-1136-0BB94581C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55D4CB8-7C95-4BFC-5C49-6791690BA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3CC1A6-4400-CEC8-90F1-ED7E7D786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7972"/>
            <a:ext cx="12192000" cy="70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16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5F820E2-BFB7-F120-1136-0BB94581C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55D4CB8-7C95-4BFC-5C49-6791690BA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3CC1A6-4400-CEC8-90F1-ED7E7D786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7972"/>
            <a:ext cx="12192000" cy="7053943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531877C-FE54-981B-723D-D792798FF7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099" y="853441"/>
            <a:ext cx="11379567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130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F5C581D-F6C1-A21B-0EAB-EFB601E2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</a:t>
            </a:r>
            <a:r>
              <a:rPr lang="cs-CZ" dirty="0" err="1"/>
              <a:t>hate</a:t>
            </a:r>
            <a:r>
              <a:rPr lang="cs-CZ" dirty="0"/>
              <a:t> </a:t>
            </a:r>
            <a:r>
              <a:rPr lang="cs-CZ" dirty="0" err="1"/>
              <a:t>site</a:t>
            </a:r>
            <a:r>
              <a:rPr lang="cs-CZ" dirty="0"/>
              <a:t> diskurzu: Anti-imigrantské diskuzní fórum a emoce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A05E156-FE7C-BB47-040C-05AE027AB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332937"/>
            <a:ext cx="10753200" cy="4139998"/>
          </a:xfrm>
        </p:spPr>
        <p:txBody>
          <a:bodyPr/>
          <a:lstStyle/>
          <a:p>
            <a:r>
              <a:rPr lang="cs-CZ" sz="2000" b="1" dirty="0">
                <a:solidFill>
                  <a:schemeClr val="accent5"/>
                </a:solidFill>
              </a:rPr>
              <a:t>Katrina </a:t>
            </a:r>
            <a:r>
              <a:rPr lang="cs-CZ" sz="2000" b="1" dirty="0" err="1">
                <a:solidFill>
                  <a:schemeClr val="accent5"/>
                </a:solidFill>
              </a:rPr>
              <a:t>Bloch</a:t>
            </a:r>
            <a:r>
              <a:rPr lang="cs-CZ" sz="2000" b="1" dirty="0">
                <a:solidFill>
                  <a:schemeClr val="accent5"/>
                </a:solidFill>
              </a:rPr>
              <a:t> (2016). </a:t>
            </a:r>
            <a:r>
              <a:rPr lang="en-US" sz="2000" b="1" dirty="0">
                <a:solidFill>
                  <a:schemeClr val="accent5"/>
                </a:solidFill>
              </a:rPr>
              <a:t>“It is just SICKENING”: Emotions and discourse in</a:t>
            </a:r>
            <a:br>
              <a:rPr lang="en-US" sz="2000" b="1" dirty="0">
                <a:solidFill>
                  <a:schemeClr val="accent5"/>
                </a:solidFill>
              </a:rPr>
            </a:br>
            <a:r>
              <a:rPr lang="en-US" sz="2000" b="1" dirty="0">
                <a:solidFill>
                  <a:schemeClr val="accent5"/>
                </a:solidFill>
              </a:rPr>
              <a:t>an anti-immigrant discussion forum</a:t>
            </a:r>
            <a:r>
              <a:rPr lang="cs-CZ" sz="2000" b="1" dirty="0">
                <a:solidFill>
                  <a:schemeClr val="accent5"/>
                </a:solidFill>
              </a:rPr>
              <a:t>.</a:t>
            </a:r>
          </a:p>
          <a:p>
            <a:r>
              <a:rPr lang="en-US" sz="2000" dirty="0"/>
              <a:t>Americans for Legal Immigration Political Action Committee (ALIPAC)</a:t>
            </a:r>
            <a:endParaRPr lang="cs-CZ" sz="2000" dirty="0"/>
          </a:p>
          <a:p>
            <a:r>
              <a:rPr lang="cs-CZ" sz="2000" dirty="0"/>
              <a:t>Role emocí ve vytváření </a:t>
            </a:r>
            <a:r>
              <a:rPr lang="cs-CZ" sz="2000" b="1" dirty="0"/>
              <a:t>morální skupinové identity </a:t>
            </a:r>
            <a:r>
              <a:rPr lang="cs-CZ" sz="2000" dirty="0"/>
              <a:t>(neutralizace rasistického stigmatu)</a:t>
            </a:r>
          </a:p>
          <a:p>
            <a:r>
              <a:rPr lang="cs-CZ" sz="2000" dirty="0"/>
              <a:t>Analýza diskuzních příspěvků na stránce ALIPAC – 3 hlavní role emocí v diskurzu: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15FBF1-9B8F-F82D-E7C5-4975EF89A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6" y="5291993"/>
            <a:ext cx="11578565" cy="1395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657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F5C581D-F6C1-A21B-0EAB-EFB601E2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</a:t>
            </a:r>
            <a:r>
              <a:rPr lang="cs-CZ" dirty="0" err="1"/>
              <a:t>hate</a:t>
            </a:r>
            <a:r>
              <a:rPr lang="cs-CZ" dirty="0"/>
              <a:t> </a:t>
            </a:r>
            <a:r>
              <a:rPr lang="cs-CZ" dirty="0" err="1"/>
              <a:t>site</a:t>
            </a:r>
            <a:r>
              <a:rPr lang="cs-CZ" dirty="0"/>
              <a:t> diskurzu: Anti-imigrantské diskuzní fórum a emoce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A05E156-FE7C-BB47-040C-05AE027AB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332937"/>
            <a:ext cx="10753200" cy="1461396"/>
          </a:xfrm>
        </p:spPr>
        <p:txBody>
          <a:bodyPr/>
          <a:lstStyle/>
          <a:p>
            <a:r>
              <a:rPr lang="cs-CZ" sz="2000" b="1" dirty="0">
                <a:solidFill>
                  <a:schemeClr val="accent6"/>
                </a:solidFill>
              </a:rPr>
              <a:t>1. Členství ve skupině a kolektivní morální identita zakotvená v patriotismu</a:t>
            </a:r>
          </a:p>
          <a:p>
            <a:pPr lvl="1"/>
            <a:r>
              <a:rPr lang="cs-CZ" dirty="0"/>
              <a:t>Sounáležitost, komunita, „</a:t>
            </a:r>
            <a:r>
              <a:rPr lang="cs-CZ" dirty="0" err="1"/>
              <a:t>safe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“</a:t>
            </a:r>
          </a:p>
          <a:p>
            <a:pPr lvl="1"/>
            <a:r>
              <a:rPr lang="cs-CZ" dirty="0"/>
              <a:t>Morální superiorita</a:t>
            </a:r>
          </a:p>
          <a:p>
            <a:pPr lvl="1"/>
            <a:r>
              <a:rPr lang="cs-CZ" dirty="0"/>
              <a:t>Patriotismus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F2F92B1B-A432-B763-0F8A-DFEBE9454B16}"/>
              </a:ext>
            </a:extLst>
          </p:cNvPr>
          <p:cNvGrpSpPr/>
          <p:nvPr/>
        </p:nvGrpSpPr>
        <p:grpSpPr>
          <a:xfrm>
            <a:off x="256372" y="4066931"/>
            <a:ext cx="9767845" cy="1461396"/>
            <a:chOff x="256372" y="4066931"/>
            <a:chExt cx="9767845" cy="1461396"/>
          </a:xfrm>
        </p:grpSpPr>
        <p:sp>
          <p:nvSpPr>
            <p:cNvPr id="2" name="Řečová bublina: obdélníkový bublinový popisek se zakulacenými rohy 1">
              <a:extLst>
                <a:ext uri="{FF2B5EF4-FFF2-40B4-BE49-F238E27FC236}">
                  <a16:creationId xmlns:a16="http://schemas.microsoft.com/office/drawing/2014/main" id="{7BE8671D-EB2F-DF78-7127-28C79178BEE6}"/>
                </a:ext>
              </a:extLst>
            </p:cNvPr>
            <p:cNvSpPr/>
            <p:nvPr/>
          </p:nvSpPr>
          <p:spPr bwMode="auto">
            <a:xfrm>
              <a:off x="324741" y="4066931"/>
              <a:ext cx="9699476" cy="1461396"/>
            </a:xfrm>
            <a:prstGeom prst="wedgeRoundRectCallout">
              <a:avLst>
                <a:gd name="adj1" fmla="val -21238"/>
                <a:gd name="adj2" fmla="val -61029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661F7EB4-7289-E670-7D17-027DF8D86791}"/>
                </a:ext>
              </a:extLst>
            </p:cNvPr>
            <p:cNvSpPr txBox="1"/>
            <p:nvPr/>
          </p:nvSpPr>
          <p:spPr>
            <a:xfrm>
              <a:off x="256372" y="4143332"/>
              <a:ext cx="94601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/>
              <a:r>
                <a:rPr lang="en-US" sz="1400" i="1" dirty="0">
                  <a:latin typeface="+mj-lt"/>
                </a:rPr>
                <a:t>I promise you will feel very good about yourself when you join in the fight, and we welcome all </a:t>
              </a:r>
              <a:r>
                <a:rPr lang="en-US" sz="1400" b="1" i="1" dirty="0">
                  <a:latin typeface="+mj-lt"/>
                </a:rPr>
                <a:t>people who are concerned for their country</a:t>
              </a:r>
              <a:r>
                <a:rPr lang="cs-CZ" sz="1400" i="1" dirty="0">
                  <a:latin typeface="+mj-lt"/>
                </a:rPr>
                <a:t>.</a:t>
              </a:r>
              <a:r>
                <a:rPr lang="en-US" sz="1400" i="1" dirty="0">
                  <a:latin typeface="+mj-lt"/>
                </a:rPr>
                <a:t> If you are “racist” this is not the forum for you but if</a:t>
              </a:r>
              <a:r>
                <a:rPr lang="cs-CZ" sz="1400" i="1" dirty="0">
                  <a:latin typeface="+mj-lt"/>
                </a:rPr>
                <a:t> </a:t>
              </a:r>
              <a:r>
                <a:rPr lang="en-US" sz="1400" i="1" dirty="0">
                  <a:latin typeface="+mj-lt"/>
                </a:rPr>
                <a:t>you are a “</a:t>
              </a:r>
              <a:r>
                <a:rPr lang="en-US" sz="1400" b="1" i="1" dirty="0">
                  <a:latin typeface="+mj-lt"/>
                </a:rPr>
                <a:t>Protectionist</a:t>
              </a:r>
              <a:r>
                <a:rPr lang="en-US" sz="1400" i="1" dirty="0">
                  <a:latin typeface="+mj-lt"/>
                </a:rPr>
                <a:t>” and your concern is </a:t>
              </a:r>
              <a:r>
                <a:rPr lang="en-US" sz="1400" b="1" i="1" dirty="0">
                  <a:latin typeface="+mj-lt"/>
                </a:rPr>
                <a:t>protecting our great nation</a:t>
              </a:r>
              <a:r>
                <a:rPr lang="en-US" sz="1400" i="1" dirty="0">
                  <a:latin typeface="+mj-lt"/>
                </a:rPr>
                <a:t>, one of what use to be a Nation of Law</a:t>
              </a:r>
              <a:r>
                <a:rPr lang="cs-CZ" sz="1400" i="1" dirty="0">
                  <a:latin typeface="+mj-lt"/>
                </a:rPr>
                <a:t> </a:t>
              </a:r>
              <a:r>
                <a:rPr lang="en-US" sz="1400" i="1" dirty="0">
                  <a:latin typeface="+mj-lt"/>
                </a:rPr>
                <a:t>and Order and is quickly turning into chaos and anarchy, Please get involved and </a:t>
              </a:r>
              <a:r>
                <a:rPr lang="en-US" sz="1400" i="1" dirty="0" err="1">
                  <a:latin typeface="+mj-lt"/>
                </a:rPr>
                <a:t>encour</a:t>
              </a:r>
              <a:r>
                <a:rPr lang="cs-CZ" sz="1400" i="1" dirty="0">
                  <a:latin typeface="+mj-lt"/>
                </a:rPr>
                <a:t>a</a:t>
              </a:r>
              <a:r>
                <a:rPr lang="en-US" sz="1400" i="1" dirty="0" err="1">
                  <a:latin typeface="+mj-lt"/>
                </a:rPr>
                <a:t>ge</a:t>
              </a:r>
              <a:r>
                <a:rPr lang="en-US" sz="1400" i="1" dirty="0">
                  <a:latin typeface="+mj-lt"/>
                </a:rPr>
                <a:t> others to do the</a:t>
              </a:r>
              <a:r>
                <a:rPr lang="cs-CZ" sz="1400" i="1" dirty="0">
                  <a:latin typeface="+mj-lt"/>
                </a:rPr>
                <a:t> </a:t>
              </a:r>
              <a:r>
                <a:rPr lang="en-US" sz="1400" i="1" dirty="0">
                  <a:latin typeface="+mj-lt"/>
                </a:rPr>
                <a:t>same. “BE A</a:t>
              </a:r>
              <a:r>
                <a:rPr lang="cs-CZ" sz="1400" i="1" dirty="0">
                  <a:latin typeface="+mj-lt"/>
                </a:rPr>
                <a:t> </a:t>
              </a:r>
              <a:r>
                <a:rPr lang="en-US" sz="1400" b="1" i="1" dirty="0">
                  <a:latin typeface="+mj-lt"/>
                </a:rPr>
                <a:t>PROTECTIONIST</a:t>
              </a:r>
              <a:r>
                <a:rPr lang="en-US" sz="1400" i="1" dirty="0">
                  <a:latin typeface="+mj-lt"/>
                </a:rPr>
                <a:t> AND JOIN IN BECAUSE YOU ARE A </a:t>
              </a:r>
              <a:r>
                <a:rPr lang="en-US" sz="1400" b="1" i="1" dirty="0">
                  <a:latin typeface="+mj-lt"/>
                </a:rPr>
                <a:t>PATRIOT</a:t>
              </a:r>
              <a:r>
                <a:rPr lang="en-US" sz="1400" i="1" dirty="0">
                  <a:latin typeface="+mj-lt"/>
                </a:rPr>
                <a:t> AND YOU </a:t>
              </a:r>
              <a:r>
                <a:rPr lang="en-US" sz="1400" b="1" i="1" dirty="0">
                  <a:latin typeface="+mj-lt"/>
                </a:rPr>
                <a:t>LOVE</a:t>
              </a:r>
              <a:r>
                <a:rPr lang="cs-CZ" sz="1400" b="1" i="1" dirty="0">
                  <a:latin typeface="+mj-lt"/>
                </a:rPr>
                <a:t> </a:t>
              </a:r>
              <a:r>
                <a:rPr lang="en-US" sz="1400" b="1" i="1" dirty="0">
                  <a:latin typeface="+mj-lt"/>
                </a:rPr>
                <a:t>YOUR COUNTRY</a:t>
              </a:r>
              <a:r>
                <a:rPr lang="en-US" sz="1400" i="1" dirty="0">
                  <a:latin typeface="+mj-lt"/>
                </a:rPr>
                <a:t>!!”</a:t>
              </a:r>
              <a:endParaRPr lang="cs-CZ" sz="1400" i="1" dirty="0">
                <a:latin typeface="+mj-lt"/>
              </a:endParaRPr>
            </a:p>
            <a:p>
              <a:pPr algn="l"/>
              <a:endParaRPr lang="cs-CZ" sz="1400" dirty="0" err="1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275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F5C581D-F6C1-A21B-0EAB-EFB601E2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</a:t>
            </a:r>
            <a:r>
              <a:rPr lang="cs-CZ" dirty="0" err="1"/>
              <a:t>hate</a:t>
            </a:r>
            <a:r>
              <a:rPr lang="cs-CZ" dirty="0"/>
              <a:t> </a:t>
            </a:r>
            <a:r>
              <a:rPr lang="cs-CZ" dirty="0" err="1"/>
              <a:t>site</a:t>
            </a:r>
            <a:r>
              <a:rPr lang="cs-CZ" dirty="0"/>
              <a:t> diskurzu: Anti-imigrantské diskuzní fórum a emoce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A05E156-FE7C-BB47-040C-05AE027AB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332937"/>
            <a:ext cx="10753200" cy="1461396"/>
          </a:xfrm>
        </p:spPr>
        <p:txBody>
          <a:bodyPr/>
          <a:lstStyle/>
          <a:p>
            <a:r>
              <a:rPr lang="cs-CZ" sz="2000" b="1" dirty="0">
                <a:solidFill>
                  <a:schemeClr val="accent6"/>
                </a:solidFill>
              </a:rPr>
              <a:t>2. Neutralizace rasistického stigmatu</a:t>
            </a:r>
          </a:p>
          <a:p>
            <a:pPr lvl="1"/>
            <a:r>
              <a:rPr lang="cs-CZ" dirty="0"/>
              <a:t>Konstrukce sebe jako obětí, jejichž morálka je neprávem zpochybňována</a:t>
            </a:r>
          </a:p>
          <a:p>
            <a:pPr lvl="1"/>
            <a:r>
              <a:rPr lang="cs-CZ" dirty="0"/>
              <a:t>Reverzní rasismus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F2F92B1B-A432-B763-0F8A-DFEBE9454B16}"/>
              </a:ext>
            </a:extLst>
          </p:cNvPr>
          <p:cNvGrpSpPr/>
          <p:nvPr/>
        </p:nvGrpSpPr>
        <p:grpSpPr>
          <a:xfrm>
            <a:off x="256372" y="3794333"/>
            <a:ext cx="9767845" cy="1461396"/>
            <a:chOff x="256372" y="4066931"/>
            <a:chExt cx="9767845" cy="1461396"/>
          </a:xfrm>
        </p:grpSpPr>
        <p:sp>
          <p:nvSpPr>
            <p:cNvPr id="2" name="Řečová bublina: obdélníkový bublinový popisek se zakulacenými rohy 1">
              <a:extLst>
                <a:ext uri="{FF2B5EF4-FFF2-40B4-BE49-F238E27FC236}">
                  <a16:creationId xmlns:a16="http://schemas.microsoft.com/office/drawing/2014/main" id="{7BE8671D-EB2F-DF78-7127-28C79178BEE6}"/>
                </a:ext>
              </a:extLst>
            </p:cNvPr>
            <p:cNvSpPr/>
            <p:nvPr/>
          </p:nvSpPr>
          <p:spPr bwMode="auto">
            <a:xfrm>
              <a:off x="324741" y="4066931"/>
              <a:ext cx="9699476" cy="1461396"/>
            </a:xfrm>
            <a:prstGeom prst="wedgeRoundRectCallout">
              <a:avLst>
                <a:gd name="adj1" fmla="val -21238"/>
                <a:gd name="adj2" fmla="val -61029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661F7EB4-7289-E670-7D17-027DF8D86791}"/>
                </a:ext>
              </a:extLst>
            </p:cNvPr>
            <p:cNvSpPr txBox="1"/>
            <p:nvPr/>
          </p:nvSpPr>
          <p:spPr>
            <a:xfrm>
              <a:off x="256372" y="4143332"/>
              <a:ext cx="94601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The REAL truth, </a:t>
              </a:r>
              <a:r>
                <a:rPr lang="en-US" sz="1400" b="1" i="1" dirty="0" err="1"/>
                <a:t>anti-WHITE</a:t>
              </a:r>
              <a:r>
                <a:rPr lang="en-US" sz="1400" b="1" i="1" dirty="0"/>
                <a:t> racism </a:t>
              </a:r>
              <a:r>
                <a:rPr lang="en-US" sz="1400" i="1" dirty="0"/>
                <a:t>is JUST as IMMORAL and</a:t>
              </a:r>
              <a:r>
                <a:rPr lang="cs-CZ" sz="1400" i="1" dirty="0"/>
                <a:t> </a:t>
              </a:r>
              <a:r>
                <a:rPr lang="en-US" sz="1400" i="1" dirty="0"/>
                <a:t>WRONG as anti-</a:t>
              </a:r>
              <a:r>
                <a:rPr lang="en-US" sz="1400" i="1" dirty="0" err="1"/>
                <a:t>NON-white</a:t>
              </a:r>
              <a:r>
                <a:rPr lang="en-US" sz="1400" i="1" dirty="0"/>
                <a:t> racism. It is just SICKENING to hear racism against non-whites</a:t>
              </a:r>
              <a:r>
                <a:rPr lang="cs-CZ" sz="1400" i="1" dirty="0"/>
                <a:t> </a:t>
              </a:r>
              <a:r>
                <a:rPr lang="en-US" sz="1400" i="1" dirty="0"/>
                <a:t>described as a </a:t>
              </a:r>
              <a:r>
                <a:rPr lang="en-US" sz="1400" b="1" i="1" dirty="0"/>
                <a:t>hate crime </a:t>
              </a:r>
              <a:r>
                <a:rPr lang="en-US" sz="1400" i="1" dirty="0"/>
                <a:t>when racism against whites is NOT similarly denounced.</a:t>
              </a:r>
              <a:endParaRPr lang="cs-CZ" sz="1400" i="1" dirty="0"/>
            </a:p>
            <a:p>
              <a:pPr algn="ctr"/>
              <a:endParaRPr lang="cs-CZ" sz="1400" i="1" dirty="0"/>
            </a:p>
            <a:p>
              <a:pPr algn="ctr"/>
              <a:r>
                <a:rPr lang="en-US" sz="1400" i="1" dirty="0"/>
                <a:t>They know they don’t have a “leg to stand on” and try to use the only card they have, racist. What a</a:t>
              </a:r>
              <a:r>
                <a:rPr lang="cs-CZ" sz="1400" i="1" dirty="0"/>
                <a:t> </a:t>
              </a:r>
              <a:r>
                <a:rPr lang="en-US" sz="1400" i="1" dirty="0"/>
                <a:t>joke, you are the racist here, not </a:t>
              </a:r>
              <a:r>
                <a:rPr lang="en-US" sz="1400" b="1" i="1" dirty="0"/>
                <a:t>American citizens who are fighting for THEIR country</a:t>
              </a:r>
              <a:r>
                <a:rPr lang="en-US" sz="1400" dirty="0"/>
                <a:t>.</a:t>
              </a:r>
              <a:endParaRPr lang="cs-CZ" sz="1400" dirty="0" err="1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4563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F5C581D-F6C1-A21B-0EAB-EFB601E2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</a:t>
            </a:r>
            <a:r>
              <a:rPr lang="cs-CZ" dirty="0" err="1"/>
              <a:t>hate</a:t>
            </a:r>
            <a:r>
              <a:rPr lang="cs-CZ" dirty="0"/>
              <a:t> </a:t>
            </a:r>
            <a:r>
              <a:rPr lang="cs-CZ" dirty="0" err="1"/>
              <a:t>site</a:t>
            </a:r>
            <a:r>
              <a:rPr lang="cs-CZ" dirty="0"/>
              <a:t> diskurzu: Anti-imigrantské diskuzní fórum a emoce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A05E156-FE7C-BB47-040C-05AE027AB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332936"/>
            <a:ext cx="10753200" cy="1810395"/>
          </a:xfrm>
        </p:spPr>
        <p:txBody>
          <a:bodyPr/>
          <a:lstStyle/>
          <a:p>
            <a:r>
              <a:rPr lang="cs-CZ" sz="2000" b="1" dirty="0">
                <a:solidFill>
                  <a:schemeClr val="accent6"/>
                </a:solidFill>
              </a:rPr>
              <a:t>3. Racionální emoce zakotvené ve faktech</a:t>
            </a:r>
          </a:p>
          <a:p>
            <a:pPr lvl="1"/>
            <a:r>
              <a:rPr lang="cs-CZ" dirty="0"/>
              <a:t>Překonání dichotomie racionality a iracionality/emocionality</a:t>
            </a:r>
          </a:p>
          <a:p>
            <a:pPr lvl="1"/>
            <a:r>
              <a:rPr lang="cs-CZ" dirty="0"/>
              <a:t>Odkazy na statistiky, zprávy, novinové články apod. – „morální šoky“</a:t>
            </a:r>
          </a:p>
          <a:p>
            <a:pPr lvl="2"/>
            <a:r>
              <a:rPr lang="cs-CZ" i="1" dirty="0"/>
              <a:t>Imigranti jako násilníci, zločinci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Vytváření empirické kredibility</a:t>
            </a:r>
          </a:p>
          <a:p>
            <a:pPr lvl="1"/>
            <a:endParaRPr lang="cs-CZ" i="1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F2F92B1B-A432-B763-0F8A-DFEBE9454B16}"/>
              </a:ext>
            </a:extLst>
          </p:cNvPr>
          <p:cNvGrpSpPr/>
          <p:nvPr/>
        </p:nvGrpSpPr>
        <p:grpSpPr>
          <a:xfrm>
            <a:off x="487111" y="4528180"/>
            <a:ext cx="9699476" cy="1461396"/>
            <a:chOff x="358924" y="4835829"/>
            <a:chExt cx="9699476" cy="1461396"/>
          </a:xfrm>
        </p:grpSpPr>
        <p:sp>
          <p:nvSpPr>
            <p:cNvPr id="2" name="Řečová bublina: obdélníkový bublinový popisek se zakulacenými rohy 1">
              <a:extLst>
                <a:ext uri="{FF2B5EF4-FFF2-40B4-BE49-F238E27FC236}">
                  <a16:creationId xmlns:a16="http://schemas.microsoft.com/office/drawing/2014/main" id="{7BE8671D-EB2F-DF78-7127-28C79178BEE6}"/>
                </a:ext>
              </a:extLst>
            </p:cNvPr>
            <p:cNvSpPr/>
            <p:nvPr/>
          </p:nvSpPr>
          <p:spPr bwMode="auto">
            <a:xfrm>
              <a:off x="358924" y="4835829"/>
              <a:ext cx="9699476" cy="1461396"/>
            </a:xfrm>
            <a:prstGeom prst="wedgeRoundRectCallout">
              <a:avLst>
                <a:gd name="adj1" fmla="val -21238"/>
                <a:gd name="adj2" fmla="val -61029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661F7EB4-7289-E670-7D17-027DF8D86791}"/>
                </a:ext>
              </a:extLst>
            </p:cNvPr>
            <p:cNvSpPr txBox="1"/>
            <p:nvPr/>
          </p:nvSpPr>
          <p:spPr>
            <a:xfrm>
              <a:off x="414472" y="4982363"/>
              <a:ext cx="94601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If you want to be able to ask your politicians: “In</a:t>
              </a:r>
              <a:r>
                <a:rPr lang="cs-CZ" sz="1400" i="1" dirty="0"/>
                <a:t> </a:t>
              </a:r>
              <a:r>
                <a:rPr lang="en-US" sz="1400" i="1" dirty="0"/>
                <a:t>tolerating illegal immigration, EXACTLY how many Americans is it acceptable with you to be molested, raped,</a:t>
              </a:r>
              <a:r>
                <a:rPr lang="cs-CZ" sz="1400" i="1" dirty="0"/>
                <a:t> </a:t>
              </a:r>
              <a:r>
                <a:rPr lang="en-US" sz="1400" i="1" dirty="0"/>
                <a:t>seriously injured, killed, and murdered to save ten cents on a head of lettuce?” you had better know</a:t>
              </a:r>
              <a:r>
                <a:rPr lang="en-US" sz="1400" b="1" i="1" dirty="0"/>
                <a:t> the actual</a:t>
              </a:r>
              <a:r>
                <a:rPr lang="cs-CZ" sz="1400" b="1" i="1" dirty="0"/>
                <a:t> </a:t>
              </a:r>
              <a:r>
                <a:rPr lang="en-US" sz="1400" b="1" i="1" dirty="0"/>
                <a:t>numbers </a:t>
              </a:r>
              <a:r>
                <a:rPr lang="en-US" sz="1400" i="1" dirty="0"/>
                <a:t>so that you can nail their PC correct excuse and their sorry asse to the wall with </a:t>
              </a:r>
              <a:r>
                <a:rPr lang="en-US" sz="1400" b="1" i="1" dirty="0"/>
                <a:t>the facts</a:t>
              </a:r>
              <a:r>
                <a:rPr lang="en-US" sz="1400" i="1" dirty="0"/>
                <a:t>. </a:t>
              </a:r>
              <a:endParaRPr lang="cs-CZ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54238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F5C581D-F6C1-A21B-0EAB-EFB601E2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Příklad </a:t>
            </a:r>
            <a:r>
              <a:rPr lang="cs-CZ" b="1" dirty="0" err="1"/>
              <a:t>hate</a:t>
            </a:r>
            <a:r>
              <a:rPr lang="cs-CZ" b="1" dirty="0"/>
              <a:t> </a:t>
            </a:r>
            <a:r>
              <a:rPr lang="cs-CZ" b="1" dirty="0" err="1"/>
              <a:t>site</a:t>
            </a:r>
            <a:r>
              <a:rPr lang="cs-CZ" b="1" dirty="0"/>
              <a:t> diskurzu – KKK na internetu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A05E156-FE7C-BB47-040C-05AE027AB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332936"/>
            <a:ext cx="10753200" cy="1810395"/>
          </a:xfrm>
        </p:spPr>
        <p:txBody>
          <a:bodyPr/>
          <a:lstStyle/>
          <a:p>
            <a:pPr algn="just"/>
            <a:r>
              <a:rPr lang="cs-CZ" sz="2000" b="1" dirty="0">
                <a:solidFill>
                  <a:schemeClr val="accent5"/>
                </a:solidFill>
              </a:rPr>
              <a:t>Rachel </a:t>
            </a:r>
            <a:r>
              <a:rPr lang="cs-CZ" sz="2000" b="1" dirty="0" err="1">
                <a:solidFill>
                  <a:schemeClr val="accent5"/>
                </a:solidFill>
              </a:rPr>
              <a:t>Schmitz</a:t>
            </a:r>
            <a:r>
              <a:rPr lang="cs-CZ" sz="2000" b="1" dirty="0">
                <a:solidFill>
                  <a:schemeClr val="accent5"/>
                </a:solidFill>
              </a:rPr>
              <a:t> (2016). </a:t>
            </a:r>
            <a:r>
              <a:rPr lang="en-US" sz="2000" b="1" dirty="0">
                <a:solidFill>
                  <a:schemeClr val="accent5"/>
                </a:solidFill>
              </a:rPr>
              <a:t>Intersections of hate: Exploring the transecting</a:t>
            </a:r>
            <a:r>
              <a:rPr lang="cs-CZ" sz="2000" b="1" dirty="0">
                <a:solidFill>
                  <a:schemeClr val="accent5"/>
                </a:solidFill>
              </a:rPr>
              <a:t> </a:t>
            </a:r>
            <a:r>
              <a:rPr lang="en-US" sz="2000" b="1" dirty="0">
                <a:solidFill>
                  <a:schemeClr val="accent5"/>
                </a:solidFill>
              </a:rPr>
              <a:t>dimensions of race, religion, gender, and family in</a:t>
            </a:r>
            <a:r>
              <a:rPr lang="cs-CZ" sz="2000" b="1" dirty="0">
                <a:solidFill>
                  <a:schemeClr val="accent5"/>
                </a:solidFill>
              </a:rPr>
              <a:t> </a:t>
            </a:r>
            <a:r>
              <a:rPr lang="en-US" sz="2000" b="1" dirty="0">
                <a:solidFill>
                  <a:schemeClr val="accent5"/>
                </a:solidFill>
              </a:rPr>
              <a:t>Ku Klux Klan Web sites</a:t>
            </a:r>
            <a:r>
              <a:rPr lang="cs-CZ" sz="2000" b="1" dirty="0">
                <a:solidFill>
                  <a:schemeClr val="accent5"/>
                </a:solidFill>
              </a:rPr>
              <a:t>.</a:t>
            </a:r>
          </a:p>
          <a:p>
            <a:r>
              <a:rPr lang="cs-CZ" sz="2000" dirty="0"/>
              <a:t>11 přidružených stránek</a:t>
            </a:r>
          </a:p>
          <a:p>
            <a:r>
              <a:rPr lang="cs-CZ" sz="2000" dirty="0"/>
              <a:t>Analýza </a:t>
            </a:r>
            <a:r>
              <a:rPr lang="cs-CZ" sz="2000" dirty="0" err="1"/>
              <a:t>textuálních</a:t>
            </a:r>
            <a:r>
              <a:rPr lang="cs-CZ" sz="2000" dirty="0"/>
              <a:t> i vizuálních obsahů</a:t>
            </a:r>
          </a:p>
          <a:p>
            <a:r>
              <a:rPr lang="cs-CZ" sz="2000" b="1" dirty="0" err="1"/>
              <a:t>Intersekcionální</a:t>
            </a:r>
            <a:r>
              <a:rPr lang="cs-CZ" sz="2000" b="1" dirty="0"/>
              <a:t> přístup </a:t>
            </a:r>
            <a:r>
              <a:rPr lang="cs-CZ" sz="2000" dirty="0"/>
              <a:t>(feminismus) – </a:t>
            </a:r>
            <a:r>
              <a:rPr lang="cs-CZ" sz="2000" dirty="0" err="1"/>
              <a:t>multidimenzionalita</a:t>
            </a:r>
            <a:r>
              <a:rPr lang="cs-CZ" sz="2000" dirty="0"/>
              <a:t> sociální reality</a:t>
            </a:r>
          </a:p>
          <a:p>
            <a:pPr lvl="1"/>
            <a:r>
              <a:rPr lang="en-US" i="1" dirty="0"/>
              <a:t>Intersectionality incorporates all</a:t>
            </a:r>
            <a:r>
              <a:rPr lang="cs-CZ" i="1" dirty="0"/>
              <a:t> </a:t>
            </a:r>
            <a:r>
              <a:rPr lang="en-US" i="1" dirty="0"/>
              <a:t>dimensions of social statuses in lieu of selectively choosing which characteristics to highlight</a:t>
            </a:r>
            <a:r>
              <a:rPr lang="cs-CZ" i="1" dirty="0"/>
              <a:t>.</a:t>
            </a:r>
          </a:p>
          <a:p>
            <a:r>
              <a:rPr lang="cs-CZ" sz="2000" dirty="0" err="1"/>
              <a:t>Intersekce</a:t>
            </a:r>
            <a:r>
              <a:rPr lang="cs-CZ" sz="2000" dirty="0"/>
              <a:t> rasy, genderu, rodiny a náboženství</a:t>
            </a:r>
            <a:br>
              <a:rPr lang="en-US" sz="2000" dirty="0"/>
            </a:b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517ADF5-99DB-F04E-C835-565ED1B5E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4660" y="3133338"/>
            <a:ext cx="2451995" cy="278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40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CEA942E-B2C4-130D-1A10-D8602EFB1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KKK na internetu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198F3E-FEF3-6EFF-DF3F-34C7EA315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731933" cy="4139998"/>
          </a:xfrm>
        </p:spPr>
        <p:txBody>
          <a:bodyPr/>
          <a:lstStyle/>
          <a:p>
            <a:r>
              <a:rPr lang="cs-CZ" sz="2000" dirty="0"/>
              <a:t>4 témata:</a:t>
            </a:r>
          </a:p>
          <a:p>
            <a:pPr lvl="1"/>
            <a:r>
              <a:rPr lang="cs-CZ" sz="1600" dirty="0"/>
              <a:t>Bílá solidarita</a:t>
            </a:r>
          </a:p>
          <a:p>
            <a:pPr lvl="1"/>
            <a:r>
              <a:rPr lang="cs-CZ" sz="1600" dirty="0"/>
              <a:t>Kult árijského křesťanství</a:t>
            </a:r>
          </a:p>
          <a:p>
            <a:pPr lvl="1"/>
            <a:r>
              <a:rPr lang="cs-CZ" sz="1600" dirty="0"/>
              <a:t>Árijská klanová maskulinita</a:t>
            </a:r>
          </a:p>
          <a:p>
            <a:pPr lvl="1"/>
            <a:r>
              <a:rPr lang="cs-CZ" sz="1600" dirty="0"/>
              <a:t>Heteronormativní hodnoty nukleární rodiny</a:t>
            </a:r>
          </a:p>
          <a:p>
            <a:endParaRPr lang="cs-CZ" sz="2000" b="1" dirty="0"/>
          </a:p>
          <a:p>
            <a:r>
              <a:rPr lang="cs-CZ" sz="2000" b="1" dirty="0" err="1">
                <a:solidFill>
                  <a:schemeClr val="accent6"/>
                </a:solidFill>
              </a:rPr>
              <a:t>Impression</a:t>
            </a:r>
            <a:r>
              <a:rPr lang="cs-CZ" sz="2000" b="1" dirty="0">
                <a:solidFill>
                  <a:schemeClr val="accent6"/>
                </a:solidFill>
              </a:rPr>
              <a:t> management</a:t>
            </a:r>
            <a:r>
              <a:rPr lang="cs-CZ" sz="2000" dirty="0"/>
              <a:t>: snaha dekonstruovat negativní stereotypy (cílí tak na potenciálně širší členskou základnu)</a:t>
            </a:r>
          </a:p>
          <a:p>
            <a:r>
              <a:rPr lang="cs-CZ" sz="2000" dirty="0"/>
              <a:t>Jen málo stránek přímo obhajuje násilí nebo k němu vybízí</a:t>
            </a:r>
          </a:p>
          <a:p>
            <a:pPr lvl="1"/>
            <a:endParaRPr lang="cs-CZ" sz="1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792ADB-E40D-EB12-854E-210F2EAF7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592" y="197978"/>
            <a:ext cx="3837891" cy="44165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63307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CEA942E-B2C4-130D-1A10-D8602EFB1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KKK na internetu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198F3E-FEF3-6EFF-DF3F-34C7EA315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731933" cy="4139998"/>
          </a:xfrm>
        </p:spPr>
        <p:txBody>
          <a:bodyPr/>
          <a:lstStyle/>
          <a:p>
            <a:r>
              <a:rPr lang="cs-CZ" sz="2000" dirty="0"/>
              <a:t>4 témata:</a:t>
            </a:r>
          </a:p>
          <a:p>
            <a:pPr lvl="1"/>
            <a:r>
              <a:rPr lang="cs-CZ" sz="1600" dirty="0"/>
              <a:t>Bílá solidarita</a:t>
            </a:r>
          </a:p>
          <a:p>
            <a:pPr lvl="1"/>
            <a:r>
              <a:rPr lang="cs-CZ" sz="1600" dirty="0"/>
              <a:t>Kult árijského křesťanství</a:t>
            </a:r>
          </a:p>
          <a:p>
            <a:pPr lvl="1"/>
            <a:r>
              <a:rPr lang="cs-CZ" sz="1600" dirty="0"/>
              <a:t>Árijská klanová maskulinita</a:t>
            </a:r>
          </a:p>
          <a:p>
            <a:pPr lvl="1"/>
            <a:r>
              <a:rPr lang="cs-CZ" sz="1600" dirty="0"/>
              <a:t>Heteronormativní hodnoty nukleární rodiny</a:t>
            </a:r>
          </a:p>
          <a:p>
            <a:endParaRPr lang="cs-CZ" sz="2000" b="1" dirty="0"/>
          </a:p>
          <a:p>
            <a:r>
              <a:rPr lang="cs-CZ" sz="2000" b="1" dirty="0" err="1">
                <a:solidFill>
                  <a:schemeClr val="accent6"/>
                </a:solidFill>
              </a:rPr>
              <a:t>Impression</a:t>
            </a:r>
            <a:r>
              <a:rPr lang="cs-CZ" sz="2000" b="1" dirty="0">
                <a:solidFill>
                  <a:schemeClr val="accent6"/>
                </a:solidFill>
              </a:rPr>
              <a:t> management</a:t>
            </a:r>
            <a:r>
              <a:rPr lang="cs-CZ" sz="2000" dirty="0"/>
              <a:t>: snaha dekonstruovat negativní stereotypy (cílí tak na potenciálně širší členskou základnu)</a:t>
            </a:r>
          </a:p>
          <a:p>
            <a:r>
              <a:rPr lang="cs-CZ" sz="2000" dirty="0"/>
              <a:t>Jen málo stránek přímo obhajuje násilí nebo k němu vybízí</a:t>
            </a:r>
          </a:p>
          <a:p>
            <a:pPr lvl="1"/>
            <a:endParaRPr lang="cs-CZ" sz="1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792ADB-E40D-EB12-854E-210F2EAF7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592" y="197978"/>
            <a:ext cx="3837891" cy="44165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266" name="Picture 2" descr="TRIGGER WARNING - TRIGGER TAPE&quot; Poster for Sale by sociographix | Redbubble">
            <a:extLst>
              <a:ext uri="{FF2B5EF4-FFF2-40B4-BE49-F238E27FC236}">
                <a16:creationId xmlns:a16="http://schemas.microsoft.com/office/drawing/2014/main" id="{4A25383A-2852-C66A-0EF3-45A6EA512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2" t="36505" r="10274" b="38523"/>
          <a:stretch/>
        </p:blipFill>
        <p:spPr bwMode="auto">
          <a:xfrm>
            <a:off x="7622849" y="5424426"/>
            <a:ext cx="4691641" cy="142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059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FE87FCC-4CCF-57AE-945D-A36D05C6A7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cs-CZ" dirty="0"/>
              <a:t>Kybernenávist</a:t>
            </a:r>
          </a:p>
        </p:txBody>
      </p:sp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90C347E7-506B-C4C5-9E98-0755C8579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521360"/>
            <a:ext cx="5246705" cy="41402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Zástupný obsah 7">
            <a:extLst>
              <a:ext uri="{FF2B5EF4-FFF2-40B4-BE49-F238E27FC236}">
                <a16:creationId xmlns:a16="http://schemas.microsoft.com/office/drawing/2014/main" id="{D342B0DF-6F8D-44A1-5712-391571A631A6}"/>
              </a:ext>
            </a:extLst>
          </p:cNvPr>
          <p:cNvSpPr txBox="1">
            <a:spLocks/>
          </p:cNvSpPr>
          <p:nvPr/>
        </p:nvSpPr>
        <p:spPr>
          <a:xfrm>
            <a:off x="6344431" y="1564500"/>
            <a:ext cx="5465857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cs-CZ" sz="1600" kern="0" dirty="0"/>
              <a:t>Nenávistné projevy vyjádřené prostřednictvím ICT</a:t>
            </a:r>
          </a:p>
          <a:p>
            <a:pPr algn="just"/>
            <a:r>
              <a:rPr lang="cs-CZ" sz="1600" kern="0" dirty="0"/>
              <a:t>Útočí na </a:t>
            </a:r>
            <a:r>
              <a:rPr lang="cs-CZ" sz="1600" b="1" kern="0" dirty="0">
                <a:solidFill>
                  <a:srgbClr val="0000DC"/>
                </a:solidFill>
              </a:rPr>
              <a:t>sociální identitu </a:t>
            </a:r>
            <a:r>
              <a:rPr lang="cs-CZ" sz="1600" kern="0" dirty="0"/>
              <a:t>– skupinovou příslušnost nebo skupinové charakteristiky</a:t>
            </a:r>
          </a:p>
          <a:p>
            <a:pPr algn="just"/>
            <a:r>
              <a:rPr lang="cs-CZ" sz="1600" kern="0" dirty="0"/>
              <a:t>Je motivována </a:t>
            </a:r>
            <a:r>
              <a:rPr lang="cs-CZ" sz="1600" b="1" kern="0" dirty="0"/>
              <a:t>předsudky</a:t>
            </a:r>
            <a:r>
              <a:rPr lang="cs-CZ" sz="1600" kern="0" dirty="0"/>
              <a:t> a negativními </a:t>
            </a:r>
            <a:r>
              <a:rPr lang="cs-CZ" sz="1600" b="1" kern="0" dirty="0"/>
              <a:t>stereotypy</a:t>
            </a:r>
            <a:r>
              <a:rPr lang="cs-CZ" sz="1600" kern="0" dirty="0"/>
              <a:t> o skupinách</a:t>
            </a:r>
          </a:p>
          <a:p>
            <a:pPr algn="just"/>
            <a:r>
              <a:rPr lang="cs-CZ" sz="1600" kern="0" dirty="0"/>
              <a:t>Sociální identita může být vnímána jen agresorem</a:t>
            </a:r>
          </a:p>
          <a:p>
            <a:pPr algn="just"/>
            <a:r>
              <a:rPr lang="cs-CZ" sz="1600" kern="0" dirty="0"/>
              <a:t>Soukromé zprávy, příspěvky na SNS, komentáře ve veřejných diskuzích, extrémistické skupiny a stránky, …</a:t>
            </a:r>
          </a:p>
          <a:p>
            <a:pPr algn="just"/>
            <a:r>
              <a:rPr lang="cs-CZ" sz="1600" kern="0" dirty="0">
                <a:latin typeface="+mj-lt"/>
                <a:cs typeface="Calibri Light" panose="020F0302020204030204" pitchFamily="34" charset="0"/>
              </a:rPr>
              <a:t>Text, audiovizuální obsahy, interaktivní obsahy</a:t>
            </a:r>
          </a:p>
          <a:p>
            <a:pPr marL="72000" indent="0" algn="just">
              <a:buNone/>
            </a:pPr>
            <a:endParaRPr lang="cs-CZ" sz="1600" kern="0" dirty="0"/>
          </a:p>
          <a:p>
            <a:pPr algn="just"/>
            <a:endParaRPr lang="cs-CZ" sz="1600" kern="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C79ED69-DEF7-4E69-896D-6236A60E8600}"/>
              </a:ext>
            </a:extLst>
          </p:cNvPr>
          <p:cNvSpPr txBox="1"/>
          <p:nvPr/>
        </p:nvSpPr>
        <p:spPr>
          <a:xfrm>
            <a:off x="719999" y="1768980"/>
            <a:ext cx="5246705" cy="1015663"/>
          </a:xfrm>
          <a:prstGeom prst="rect">
            <a:avLst/>
          </a:prstGeom>
          <a:solidFill>
            <a:srgbClr val="65B7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+mn-lt"/>
              </a:rPr>
              <a:t>Příklady sociální identity / skupinové příslušnosti,</a:t>
            </a:r>
            <a:br>
              <a:rPr lang="cs-CZ" sz="2000" dirty="0">
                <a:solidFill>
                  <a:schemeClr val="bg1"/>
                </a:solidFill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latin typeface="+mn-lt"/>
              </a:rPr>
              <a:t>na kterou útočí kybernenávist?</a:t>
            </a:r>
          </a:p>
        </p:txBody>
      </p:sp>
    </p:spTree>
    <p:extLst>
      <p:ext uri="{BB962C8B-B14F-4D97-AF65-F5344CB8AC3E}">
        <p14:creationId xmlns:p14="http://schemas.microsoft.com/office/powerpoint/2010/main" val="4183863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7664743-3B59-457B-98B4-7180BDB69B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643" y="279178"/>
            <a:ext cx="11693728" cy="6190797"/>
          </a:xfrm>
          <a:prstGeom prst="rect">
            <a:avLst/>
          </a:prstGeom>
        </p:spPr>
      </p:pic>
      <p:sp>
        <p:nvSpPr>
          <p:cNvPr id="7" name="Zaoblený obdélníkový bublinový popisek 6"/>
          <p:cNvSpPr/>
          <p:nvPr/>
        </p:nvSpPr>
        <p:spPr>
          <a:xfrm>
            <a:off x="4472849" y="2154066"/>
            <a:ext cx="6440570" cy="3321316"/>
          </a:xfrm>
          <a:prstGeom prst="wedgeRoundRectCallout">
            <a:avLst>
              <a:gd name="adj1" fmla="val -30162"/>
              <a:gd name="adj2" fmla="val -5669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>
                <a:solidFill>
                  <a:sysClr val="windowText" lastClr="000000"/>
                </a:solidFill>
              </a:rPr>
              <a:t>We</a:t>
            </a:r>
            <a:r>
              <a:rPr lang="cs-CZ" sz="2000" dirty="0">
                <a:solidFill>
                  <a:sysClr val="windowText" lastClr="000000"/>
                </a:solidFill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</a:rPr>
              <a:t>will</a:t>
            </a:r>
            <a:r>
              <a:rPr lang="cs-CZ" sz="2000" dirty="0">
                <a:solidFill>
                  <a:sysClr val="windowText" lastClr="000000"/>
                </a:solidFill>
              </a:rPr>
              <a:t> show </a:t>
            </a:r>
            <a:r>
              <a:rPr lang="cs-CZ" sz="2000" dirty="0" err="1">
                <a:solidFill>
                  <a:sysClr val="windowText" lastClr="000000"/>
                </a:solidFill>
              </a:rPr>
              <a:t>you</a:t>
            </a:r>
            <a:r>
              <a:rPr lang="cs-CZ" sz="2000" dirty="0">
                <a:solidFill>
                  <a:sysClr val="windowText" lastClr="000000"/>
                </a:solidFill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</a:rPr>
              <a:t>how</a:t>
            </a:r>
            <a:r>
              <a:rPr lang="cs-CZ" sz="2000" dirty="0">
                <a:solidFill>
                  <a:sysClr val="windowText" lastClr="000000"/>
                </a:solidFill>
              </a:rPr>
              <a:t> and </a:t>
            </a:r>
            <a:r>
              <a:rPr lang="cs-CZ" sz="2000" dirty="0" err="1">
                <a:solidFill>
                  <a:sysClr val="windowText" lastClr="000000"/>
                </a:solidFill>
              </a:rPr>
              <a:t>when</a:t>
            </a:r>
            <a:r>
              <a:rPr lang="cs-CZ" sz="2000" dirty="0">
                <a:solidFill>
                  <a:sysClr val="windowText" lastClr="000000"/>
                </a:solidFill>
              </a:rPr>
              <a:t> to </a:t>
            </a:r>
            <a:r>
              <a:rPr lang="cs-CZ" sz="2000" dirty="0" err="1">
                <a:solidFill>
                  <a:sysClr val="windowText" lastClr="000000"/>
                </a:solidFill>
              </a:rPr>
              <a:t>take</a:t>
            </a:r>
            <a:r>
              <a:rPr lang="cs-CZ" sz="2000" dirty="0">
                <a:solidFill>
                  <a:sysClr val="windowText" lastClr="000000"/>
                </a:solidFill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</a:rPr>
              <a:t>action</a:t>
            </a:r>
            <a:r>
              <a:rPr lang="cs-CZ" sz="2000" dirty="0">
                <a:solidFill>
                  <a:sysClr val="windowText" lastClr="000000"/>
                </a:solidFill>
              </a:rPr>
              <a:t> (in a non </a:t>
            </a:r>
            <a:r>
              <a:rPr lang="cs-CZ" sz="2000" dirty="0" err="1">
                <a:solidFill>
                  <a:sysClr val="windowText" lastClr="000000"/>
                </a:solidFill>
              </a:rPr>
              <a:t>violent</a:t>
            </a:r>
            <a:r>
              <a:rPr lang="cs-CZ" sz="2000" dirty="0">
                <a:solidFill>
                  <a:sysClr val="windowText" lastClr="000000"/>
                </a:solidFill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</a:rPr>
              <a:t>way</a:t>
            </a:r>
            <a:r>
              <a:rPr lang="cs-CZ" sz="2000" dirty="0">
                <a:solidFill>
                  <a:sysClr val="windowText" lastClr="000000"/>
                </a:solidFill>
              </a:rPr>
              <a:t>).</a:t>
            </a:r>
          </a:p>
          <a:p>
            <a:pPr algn="ctr"/>
            <a:endParaRPr lang="cs-CZ" sz="2000" dirty="0">
              <a:solidFill>
                <a:sysClr val="windowText" lastClr="000000"/>
              </a:solidFill>
            </a:endParaRPr>
          </a:p>
          <a:p>
            <a:pPr algn="ctr"/>
            <a:r>
              <a:rPr lang="cs-CZ" sz="2000" dirty="0">
                <a:solidFill>
                  <a:sysClr val="windowText" lastClr="000000"/>
                </a:solidFill>
              </a:rPr>
              <a:t>… </a:t>
            </a:r>
            <a:r>
              <a:rPr lang="cs-CZ" sz="2000" dirty="0" err="1">
                <a:solidFill>
                  <a:sysClr val="windowText" lastClr="000000"/>
                </a:solidFill>
              </a:rPr>
              <a:t>patriotic</a:t>
            </a:r>
            <a:r>
              <a:rPr lang="cs-CZ" sz="2000" dirty="0">
                <a:solidFill>
                  <a:sysClr val="windowText" lastClr="000000"/>
                </a:solidFill>
              </a:rPr>
              <a:t>, </a:t>
            </a:r>
            <a:r>
              <a:rPr lang="cs-CZ" sz="2000" dirty="0" err="1">
                <a:solidFill>
                  <a:sysClr val="windowText" lastClr="000000"/>
                </a:solidFill>
              </a:rPr>
              <a:t>fraternal</a:t>
            </a:r>
            <a:r>
              <a:rPr lang="cs-CZ" sz="2000" dirty="0">
                <a:solidFill>
                  <a:sysClr val="windowText" lastClr="000000"/>
                </a:solidFill>
              </a:rPr>
              <a:t> and </a:t>
            </a:r>
            <a:r>
              <a:rPr lang="cs-CZ" sz="2000" dirty="0" err="1">
                <a:solidFill>
                  <a:sysClr val="windowText" lastClr="000000"/>
                </a:solidFill>
              </a:rPr>
              <a:t>law</a:t>
            </a:r>
            <a:r>
              <a:rPr lang="cs-CZ" sz="2000" dirty="0">
                <a:solidFill>
                  <a:sysClr val="windowText" lastClr="000000"/>
                </a:solidFill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</a:rPr>
              <a:t>abiding</a:t>
            </a:r>
            <a:r>
              <a:rPr lang="cs-CZ" sz="2000" dirty="0">
                <a:solidFill>
                  <a:sysClr val="windowText" lastClr="000000"/>
                </a:solidFill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</a:rPr>
              <a:t>organization</a:t>
            </a:r>
            <a:r>
              <a:rPr lang="cs-CZ" sz="2000" dirty="0">
                <a:solidFill>
                  <a:sysClr val="windowText" lastClr="000000"/>
                </a:solidFill>
              </a:rPr>
              <a:t>.</a:t>
            </a:r>
          </a:p>
          <a:p>
            <a:pPr algn="ctr"/>
            <a:endParaRPr lang="cs-CZ" sz="2000" dirty="0">
              <a:solidFill>
                <a:sysClr val="windowText" lastClr="000000"/>
              </a:solidFill>
            </a:endParaRPr>
          </a:p>
          <a:p>
            <a:pPr algn="ctr"/>
            <a:r>
              <a:rPr lang="cs-CZ" sz="2000" dirty="0">
                <a:solidFill>
                  <a:sysClr val="windowText" lastClr="000000"/>
                </a:solidFill>
              </a:rPr>
              <a:t>… </a:t>
            </a:r>
            <a:r>
              <a:rPr lang="cs-CZ" sz="2000" dirty="0" err="1">
                <a:solidFill>
                  <a:sysClr val="windowText" lastClr="000000"/>
                </a:solidFill>
              </a:rPr>
              <a:t>organization</a:t>
            </a:r>
            <a:r>
              <a:rPr lang="cs-CZ" sz="2000" dirty="0">
                <a:solidFill>
                  <a:sysClr val="windowText" lastClr="000000"/>
                </a:solidFill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</a:rPr>
              <a:t>striving</a:t>
            </a:r>
            <a:r>
              <a:rPr lang="cs-CZ" sz="2000" dirty="0">
                <a:solidFill>
                  <a:sysClr val="windowText" lastClr="000000"/>
                </a:solidFill>
              </a:rPr>
              <a:t> to </a:t>
            </a:r>
            <a:r>
              <a:rPr lang="cs-CZ" sz="2000" dirty="0" err="1">
                <a:solidFill>
                  <a:sysClr val="windowText" lastClr="000000"/>
                </a:solidFill>
              </a:rPr>
              <a:t>protect</a:t>
            </a:r>
            <a:r>
              <a:rPr lang="cs-CZ" sz="2000" dirty="0">
                <a:solidFill>
                  <a:sysClr val="windowText" lastClr="000000"/>
                </a:solidFill>
              </a:rPr>
              <a:t> and </a:t>
            </a:r>
            <a:r>
              <a:rPr lang="cs-CZ" sz="2000" dirty="0" err="1">
                <a:solidFill>
                  <a:sysClr val="windowText" lastClr="000000"/>
                </a:solidFill>
              </a:rPr>
              <a:t>preserve</a:t>
            </a:r>
            <a:r>
              <a:rPr lang="cs-CZ" sz="2000" dirty="0">
                <a:solidFill>
                  <a:sysClr val="windowText" lastClr="000000"/>
                </a:solidFill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</a:rPr>
              <a:t>White</a:t>
            </a:r>
            <a:r>
              <a:rPr lang="cs-CZ" sz="2000" dirty="0">
                <a:solidFill>
                  <a:sysClr val="windowText" lastClr="000000"/>
                </a:solidFill>
              </a:rPr>
              <a:t> Christian </a:t>
            </a:r>
            <a:r>
              <a:rPr lang="cs-CZ" sz="2000" dirty="0" err="1">
                <a:solidFill>
                  <a:sysClr val="windowText" lastClr="000000"/>
                </a:solidFill>
              </a:rPr>
              <a:t>heritage</a:t>
            </a:r>
            <a:r>
              <a:rPr lang="cs-CZ" sz="2000" dirty="0">
                <a:solidFill>
                  <a:sysClr val="windowText" lastClr="000000"/>
                </a:solidFill>
              </a:rPr>
              <a:t> and </a:t>
            </a:r>
            <a:r>
              <a:rPr lang="cs-CZ" sz="2000" dirty="0" err="1">
                <a:solidFill>
                  <a:sysClr val="windowText" lastClr="000000"/>
                </a:solidFill>
              </a:rPr>
              <a:t>culture</a:t>
            </a:r>
            <a:r>
              <a:rPr lang="cs-CZ" sz="2000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2" name="Zástupný symbol pro obsah 3">
            <a:extLst>
              <a:ext uri="{FF2B5EF4-FFF2-40B4-BE49-F238E27FC236}">
                <a16:creationId xmlns:a16="http://schemas.microsoft.com/office/drawing/2014/main" id="{4F3B1C49-A2DE-9828-674B-0FD8B2201C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643" y="333601"/>
            <a:ext cx="11693728" cy="619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5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7664743-3B59-457B-98B4-7180BDB69B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643" y="279178"/>
            <a:ext cx="11693728" cy="6190797"/>
          </a:xfrm>
          <a:prstGeom prst="rect">
            <a:avLst/>
          </a:prstGeom>
        </p:spPr>
      </p:pic>
      <p:sp>
        <p:nvSpPr>
          <p:cNvPr id="7" name="Zaoblený obdélníkový bublinový popisek 6"/>
          <p:cNvSpPr/>
          <p:nvPr/>
        </p:nvSpPr>
        <p:spPr>
          <a:xfrm>
            <a:off x="4472849" y="2154066"/>
            <a:ext cx="6440570" cy="3321316"/>
          </a:xfrm>
          <a:prstGeom prst="wedgeRoundRectCallout">
            <a:avLst>
              <a:gd name="adj1" fmla="val -30162"/>
              <a:gd name="adj2" fmla="val -5669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>
                <a:solidFill>
                  <a:sysClr val="windowText" lastClr="000000"/>
                </a:solidFill>
              </a:rPr>
              <a:t>We</a:t>
            </a:r>
            <a:r>
              <a:rPr lang="cs-CZ" sz="2000" dirty="0">
                <a:solidFill>
                  <a:sysClr val="windowText" lastClr="000000"/>
                </a:solidFill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</a:rPr>
              <a:t>will</a:t>
            </a:r>
            <a:r>
              <a:rPr lang="cs-CZ" sz="2000" dirty="0">
                <a:solidFill>
                  <a:sysClr val="windowText" lastClr="000000"/>
                </a:solidFill>
              </a:rPr>
              <a:t> show </a:t>
            </a:r>
            <a:r>
              <a:rPr lang="cs-CZ" sz="2000" dirty="0" err="1">
                <a:solidFill>
                  <a:sysClr val="windowText" lastClr="000000"/>
                </a:solidFill>
              </a:rPr>
              <a:t>you</a:t>
            </a:r>
            <a:r>
              <a:rPr lang="cs-CZ" sz="2000" dirty="0">
                <a:solidFill>
                  <a:sysClr val="windowText" lastClr="000000"/>
                </a:solidFill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</a:rPr>
              <a:t>how</a:t>
            </a:r>
            <a:r>
              <a:rPr lang="cs-CZ" sz="2000" dirty="0">
                <a:solidFill>
                  <a:sysClr val="windowText" lastClr="000000"/>
                </a:solidFill>
              </a:rPr>
              <a:t> and </a:t>
            </a:r>
            <a:r>
              <a:rPr lang="cs-CZ" sz="2000" dirty="0" err="1">
                <a:solidFill>
                  <a:sysClr val="windowText" lastClr="000000"/>
                </a:solidFill>
              </a:rPr>
              <a:t>when</a:t>
            </a:r>
            <a:r>
              <a:rPr lang="cs-CZ" sz="2000" dirty="0">
                <a:solidFill>
                  <a:sysClr val="windowText" lastClr="000000"/>
                </a:solidFill>
              </a:rPr>
              <a:t> to </a:t>
            </a:r>
            <a:r>
              <a:rPr lang="cs-CZ" sz="2000" dirty="0" err="1">
                <a:solidFill>
                  <a:sysClr val="windowText" lastClr="000000"/>
                </a:solidFill>
              </a:rPr>
              <a:t>take</a:t>
            </a:r>
            <a:r>
              <a:rPr lang="cs-CZ" sz="2000" dirty="0">
                <a:solidFill>
                  <a:sysClr val="windowText" lastClr="000000"/>
                </a:solidFill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</a:rPr>
              <a:t>action</a:t>
            </a:r>
            <a:r>
              <a:rPr lang="cs-CZ" sz="2000" dirty="0">
                <a:solidFill>
                  <a:sysClr val="windowText" lastClr="000000"/>
                </a:solidFill>
              </a:rPr>
              <a:t> (in a non </a:t>
            </a:r>
            <a:r>
              <a:rPr lang="cs-CZ" sz="2000" dirty="0" err="1">
                <a:solidFill>
                  <a:sysClr val="windowText" lastClr="000000"/>
                </a:solidFill>
              </a:rPr>
              <a:t>violent</a:t>
            </a:r>
            <a:r>
              <a:rPr lang="cs-CZ" sz="2000" dirty="0">
                <a:solidFill>
                  <a:sysClr val="windowText" lastClr="000000"/>
                </a:solidFill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</a:rPr>
              <a:t>way</a:t>
            </a:r>
            <a:r>
              <a:rPr lang="cs-CZ" sz="2000" dirty="0">
                <a:solidFill>
                  <a:sysClr val="windowText" lastClr="000000"/>
                </a:solidFill>
              </a:rPr>
              <a:t>).</a:t>
            </a:r>
          </a:p>
          <a:p>
            <a:pPr algn="ctr"/>
            <a:endParaRPr lang="cs-CZ" sz="2000" dirty="0">
              <a:solidFill>
                <a:sysClr val="windowText" lastClr="000000"/>
              </a:solidFill>
            </a:endParaRPr>
          </a:p>
          <a:p>
            <a:pPr algn="ctr"/>
            <a:r>
              <a:rPr lang="cs-CZ" sz="2000" dirty="0">
                <a:solidFill>
                  <a:sysClr val="windowText" lastClr="000000"/>
                </a:solidFill>
              </a:rPr>
              <a:t>… </a:t>
            </a:r>
            <a:r>
              <a:rPr lang="cs-CZ" sz="2000" dirty="0" err="1">
                <a:solidFill>
                  <a:sysClr val="windowText" lastClr="000000"/>
                </a:solidFill>
              </a:rPr>
              <a:t>patriotic</a:t>
            </a:r>
            <a:r>
              <a:rPr lang="cs-CZ" sz="2000" dirty="0">
                <a:solidFill>
                  <a:sysClr val="windowText" lastClr="000000"/>
                </a:solidFill>
              </a:rPr>
              <a:t>, </a:t>
            </a:r>
            <a:r>
              <a:rPr lang="cs-CZ" sz="2000" dirty="0" err="1">
                <a:solidFill>
                  <a:sysClr val="windowText" lastClr="000000"/>
                </a:solidFill>
              </a:rPr>
              <a:t>fraternal</a:t>
            </a:r>
            <a:r>
              <a:rPr lang="cs-CZ" sz="2000" dirty="0">
                <a:solidFill>
                  <a:sysClr val="windowText" lastClr="000000"/>
                </a:solidFill>
              </a:rPr>
              <a:t> and </a:t>
            </a:r>
            <a:r>
              <a:rPr lang="cs-CZ" sz="2000" dirty="0" err="1">
                <a:solidFill>
                  <a:sysClr val="windowText" lastClr="000000"/>
                </a:solidFill>
              </a:rPr>
              <a:t>law</a:t>
            </a:r>
            <a:r>
              <a:rPr lang="cs-CZ" sz="2000" dirty="0">
                <a:solidFill>
                  <a:sysClr val="windowText" lastClr="000000"/>
                </a:solidFill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</a:rPr>
              <a:t>abiding</a:t>
            </a:r>
            <a:r>
              <a:rPr lang="cs-CZ" sz="2000" dirty="0">
                <a:solidFill>
                  <a:sysClr val="windowText" lastClr="000000"/>
                </a:solidFill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</a:rPr>
              <a:t>organization</a:t>
            </a:r>
            <a:r>
              <a:rPr lang="cs-CZ" sz="2000" dirty="0">
                <a:solidFill>
                  <a:sysClr val="windowText" lastClr="000000"/>
                </a:solidFill>
              </a:rPr>
              <a:t>.</a:t>
            </a:r>
          </a:p>
          <a:p>
            <a:pPr algn="ctr"/>
            <a:endParaRPr lang="cs-CZ" sz="2000" dirty="0">
              <a:solidFill>
                <a:sysClr val="windowText" lastClr="000000"/>
              </a:solidFill>
            </a:endParaRPr>
          </a:p>
          <a:p>
            <a:pPr algn="ctr"/>
            <a:r>
              <a:rPr lang="cs-CZ" sz="2000" dirty="0">
                <a:solidFill>
                  <a:sysClr val="windowText" lastClr="000000"/>
                </a:solidFill>
              </a:rPr>
              <a:t>… </a:t>
            </a:r>
            <a:r>
              <a:rPr lang="cs-CZ" sz="2000" dirty="0" err="1">
                <a:solidFill>
                  <a:sysClr val="windowText" lastClr="000000"/>
                </a:solidFill>
              </a:rPr>
              <a:t>organization</a:t>
            </a:r>
            <a:r>
              <a:rPr lang="cs-CZ" sz="2000" dirty="0">
                <a:solidFill>
                  <a:sysClr val="windowText" lastClr="000000"/>
                </a:solidFill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</a:rPr>
              <a:t>striving</a:t>
            </a:r>
            <a:r>
              <a:rPr lang="cs-CZ" sz="2000" dirty="0">
                <a:solidFill>
                  <a:sysClr val="windowText" lastClr="000000"/>
                </a:solidFill>
              </a:rPr>
              <a:t> to </a:t>
            </a:r>
            <a:r>
              <a:rPr lang="cs-CZ" sz="2000" dirty="0" err="1">
                <a:solidFill>
                  <a:sysClr val="windowText" lastClr="000000"/>
                </a:solidFill>
              </a:rPr>
              <a:t>protect</a:t>
            </a:r>
            <a:r>
              <a:rPr lang="cs-CZ" sz="2000" dirty="0">
                <a:solidFill>
                  <a:sysClr val="windowText" lastClr="000000"/>
                </a:solidFill>
              </a:rPr>
              <a:t> and </a:t>
            </a:r>
            <a:r>
              <a:rPr lang="cs-CZ" sz="2000" dirty="0" err="1">
                <a:solidFill>
                  <a:sysClr val="windowText" lastClr="000000"/>
                </a:solidFill>
              </a:rPr>
              <a:t>preserve</a:t>
            </a:r>
            <a:r>
              <a:rPr lang="cs-CZ" sz="2000" dirty="0">
                <a:solidFill>
                  <a:sysClr val="windowText" lastClr="000000"/>
                </a:solidFill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</a:rPr>
              <a:t>White</a:t>
            </a:r>
            <a:r>
              <a:rPr lang="cs-CZ" sz="2000" dirty="0">
                <a:solidFill>
                  <a:sysClr val="windowText" lastClr="000000"/>
                </a:solidFill>
              </a:rPr>
              <a:t> Christian </a:t>
            </a:r>
            <a:r>
              <a:rPr lang="cs-CZ" sz="2000" dirty="0" err="1">
                <a:solidFill>
                  <a:sysClr val="windowText" lastClr="000000"/>
                </a:solidFill>
              </a:rPr>
              <a:t>heritage</a:t>
            </a:r>
            <a:r>
              <a:rPr lang="cs-CZ" sz="2000" dirty="0">
                <a:solidFill>
                  <a:sysClr val="windowText" lastClr="000000"/>
                </a:solidFill>
              </a:rPr>
              <a:t> and </a:t>
            </a:r>
            <a:r>
              <a:rPr lang="cs-CZ" sz="2000" dirty="0" err="1">
                <a:solidFill>
                  <a:sysClr val="windowText" lastClr="000000"/>
                </a:solidFill>
              </a:rPr>
              <a:t>culture</a:t>
            </a:r>
            <a:r>
              <a:rPr lang="cs-CZ" sz="2000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2" name="Zástupný symbol pro obsah 3">
            <a:extLst>
              <a:ext uri="{FF2B5EF4-FFF2-40B4-BE49-F238E27FC236}">
                <a16:creationId xmlns:a16="http://schemas.microsoft.com/office/drawing/2014/main" id="{4F3B1C49-A2DE-9828-674B-0FD8B2201C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643" y="333601"/>
            <a:ext cx="11693728" cy="6190797"/>
          </a:xfrm>
          <a:prstGeom prst="rect">
            <a:avLst/>
          </a:prstGeom>
        </p:spPr>
      </p:pic>
      <p:sp>
        <p:nvSpPr>
          <p:cNvPr id="3" name="Zaoblený obdélníkový bublinový popisek 6">
            <a:extLst>
              <a:ext uri="{FF2B5EF4-FFF2-40B4-BE49-F238E27FC236}">
                <a16:creationId xmlns:a16="http://schemas.microsoft.com/office/drawing/2014/main" id="{38DC82E7-15E2-D6B4-E12E-76845A342DA0}"/>
              </a:ext>
            </a:extLst>
          </p:cNvPr>
          <p:cNvSpPr/>
          <p:nvPr/>
        </p:nvSpPr>
        <p:spPr>
          <a:xfrm>
            <a:off x="4472849" y="2208489"/>
            <a:ext cx="6440570" cy="3321316"/>
          </a:xfrm>
          <a:prstGeom prst="wedgeRoundRectCallout">
            <a:avLst>
              <a:gd name="adj1" fmla="val -30162"/>
              <a:gd name="adj2" fmla="val -56692"/>
              <a:gd name="adj3" fmla="val 16667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ysClr val="windowText" lastClr="000000"/>
                </a:solidFill>
              </a:rPr>
              <a:t>We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will</a:t>
            </a:r>
            <a:r>
              <a:rPr lang="cs-CZ" sz="1800" dirty="0">
                <a:solidFill>
                  <a:sysClr val="windowText" lastClr="000000"/>
                </a:solidFill>
              </a:rPr>
              <a:t> show </a:t>
            </a:r>
            <a:r>
              <a:rPr lang="cs-CZ" sz="1800" dirty="0" err="1">
                <a:solidFill>
                  <a:sysClr val="windowText" lastClr="000000"/>
                </a:solidFill>
              </a:rPr>
              <a:t>you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how</a:t>
            </a:r>
            <a:r>
              <a:rPr lang="cs-CZ" sz="1800" dirty="0">
                <a:solidFill>
                  <a:sysClr val="windowText" lastClr="000000"/>
                </a:solidFill>
              </a:rPr>
              <a:t> and </a:t>
            </a:r>
            <a:r>
              <a:rPr lang="cs-CZ" sz="1800" dirty="0" err="1">
                <a:solidFill>
                  <a:sysClr val="windowText" lastClr="000000"/>
                </a:solidFill>
              </a:rPr>
              <a:t>when</a:t>
            </a:r>
            <a:r>
              <a:rPr lang="cs-CZ" sz="1800" dirty="0">
                <a:solidFill>
                  <a:sysClr val="windowText" lastClr="000000"/>
                </a:solidFill>
              </a:rPr>
              <a:t> to </a:t>
            </a:r>
            <a:r>
              <a:rPr lang="cs-CZ" sz="1800" dirty="0" err="1">
                <a:solidFill>
                  <a:sysClr val="windowText" lastClr="000000"/>
                </a:solidFill>
              </a:rPr>
              <a:t>take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action</a:t>
            </a:r>
            <a:r>
              <a:rPr lang="cs-CZ" sz="1800" dirty="0">
                <a:solidFill>
                  <a:sysClr val="windowText" lastClr="000000"/>
                </a:solidFill>
              </a:rPr>
              <a:t> (in a </a:t>
            </a:r>
            <a:r>
              <a:rPr lang="cs-CZ" sz="1800" b="1" dirty="0">
                <a:solidFill>
                  <a:sysClr val="windowText" lastClr="000000"/>
                </a:solidFill>
              </a:rPr>
              <a:t>non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violent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way</a:t>
            </a:r>
            <a:r>
              <a:rPr lang="cs-CZ" sz="1800" dirty="0">
                <a:solidFill>
                  <a:sysClr val="windowText" lastClr="000000"/>
                </a:solidFill>
              </a:rPr>
              <a:t>).</a:t>
            </a:r>
          </a:p>
          <a:p>
            <a:pPr algn="ctr"/>
            <a:endParaRPr lang="cs-CZ" sz="1800" dirty="0">
              <a:solidFill>
                <a:sysClr val="windowText" lastClr="000000"/>
              </a:solidFill>
            </a:endParaRPr>
          </a:p>
          <a:p>
            <a:pPr algn="ctr"/>
            <a:r>
              <a:rPr lang="cs-CZ" sz="1800" dirty="0">
                <a:solidFill>
                  <a:sysClr val="windowText" lastClr="000000"/>
                </a:solidFill>
              </a:rPr>
              <a:t>… </a:t>
            </a:r>
            <a:r>
              <a:rPr lang="cs-CZ" sz="1800" dirty="0" err="1">
                <a:solidFill>
                  <a:sysClr val="windowText" lastClr="000000"/>
                </a:solidFill>
              </a:rPr>
              <a:t>patriotic</a:t>
            </a:r>
            <a:r>
              <a:rPr lang="cs-CZ" sz="1800" dirty="0">
                <a:solidFill>
                  <a:sysClr val="windowText" lastClr="000000"/>
                </a:solidFill>
              </a:rPr>
              <a:t>, </a:t>
            </a:r>
            <a:r>
              <a:rPr lang="cs-CZ" sz="1800" dirty="0" err="1">
                <a:solidFill>
                  <a:sysClr val="windowText" lastClr="000000"/>
                </a:solidFill>
              </a:rPr>
              <a:t>fraternal</a:t>
            </a:r>
            <a:r>
              <a:rPr lang="cs-CZ" sz="1800" dirty="0">
                <a:solidFill>
                  <a:sysClr val="windowText" lastClr="000000"/>
                </a:solidFill>
              </a:rPr>
              <a:t> and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law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abiding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organization</a:t>
            </a:r>
            <a:r>
              <a:rPr lang="cs-CZ" sz="1800" dirty="0">
                <a:solidFill>
                  <a:sysClr val="windowText" lastClr="000000"/>
                </a:solidFill>
              </a:rPr>
              <a:t>.</a:t>
            </a:r>
          </a:p>
          <a:p>
            <a:pPr algn="ctr"/>
            <a:endParaRPr lang="cs-CZ" sz="1800" dirty="0">
              <a:solidFill>
                <a:sysClr val="windowText" lastClr="000000"/>
              </a:solidFill>
            </a:endParaRPr>
          </a:p>
          <a:p>
            <a:pPr algn="ctr"/>
            <a:r>
              <a:rPr lang="cs-CZ" sz="1800" dirty="0">
                <a:solidFill>
                  <a:sysClr val="windowText" lastClr="000000"/>
                </a:solidFill>
              </a:rPr>
              <a:t>… </a:t>
            </a:r>
            <a:r>
              <a:rPr lang="cs-CZ" sz="1800" dirty="0" err="1">
                <a:solidFill>
                  <a:sysClr val="windowText" lastClr="000000"/>
                </a:solidFill>
              </a:rPr>
              <a:t>organization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striving</a:t>
            </a:r>
            <a:r>
              <a:rPr lang="cs-CZ" sz="1800" dirty="0">
                <a:solidFill>
                  <a:sysClr val="windowText" lastClr="000000"/>
                </a:solidFill>
              </a:rPr>
              <a:t> to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protect</a:t>
            </a:r>
            <a:r>
              <a:rPr lang="cs-CZ" sz="1800" b="1" dirty="0">
                <a:solidFill>
                  <a:sysClr val="windowText" lastClr="000000"/>
                </a:solidFill>
              </a:rPr>
              <a:t> and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preserve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White</a:t>
            </a:r>
            <a:r>
              <a:rPr lang="cs-CZ" sz="1800" dirty="0">
                <a:solidFill>
                  <a:sysClr val="windowText" lastClr="000000"/>
                </a:solidFill>
              </a:rPr>
              <a:t> Christian </a:t>
            </a:r>
            <a:r>
              <a:rPr lang="cs-CZ" sz="1800" dirty="0" err="1">
                <a:solidFill>
                  <a:sysClr val="windowText" lastClr="000000"/>
                </a:solidFill>
              </a:rPr>
              <a:t>heritage</a:t>
            </a:r>
            <a:r>
              <a:rPr lang="cs-CZ" sz="1800" dirty="0">
                <a:solidFill>
                  <a:sysClr val="windowText" lastClr="000000"/>
                </a:solidFill>
              </a:rPr>
              <a:t> and </a:t>
            </a:r>
            <a:r>
              <a:rPr lang="cs-CZ" sz="1800" dirty="0" err="1">
                <a:solidFill>
                  <a:sysClr val="windowText" lastClr="000000"/>
                </a:solidFill>
              </a:rPr>
              <a:t>culture</a:t>
            </a:r>
            <a:r>
              <a:rPr lang="cs-CZ" sz="1800" dirty="0">
                <a:solidFill>
                  <a:sysClr val="windowText" lastClr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31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E1DFDE5-18A0-4A1C-B315-727E7D93C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441" y="306186"/>
            <a:ext cx="4655916" cy="587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E1DFDE5-18A0-4A1C-B315-727E7D93C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441" y="306186"/>
            <a:ext cx="4655916" cy="5877902"/>
          </a:xfrm>
          <a:prstGeom prst="rect">
            <a:avLst/>
          </a:prstGeom>
        </p:spPr>
      </p:pic>
      <p:sp>
        <p:nvSpPr>
          <p:cNvPr id="7" name="Zaoblený obdélníkový bublinový popisek 6"/>
          <p:cNvSpPr/>
          <p:nvPr/>
        </p:nvSpPr>
        <p:spPr>
          <a:xfrm>
            <a:off x="6664535" y="2157327"/>
            <a:ext cx="3987538" cy="3415553"/>
          </a:xfrm>
          <a:prstGeom prst="wedgeRoundRectCallout">
            <a:avLst>
              <a:gd name="adj1" fmla="val -63061"/>
              <a:gd name="adj2" fmla="val -25512"/>
              <a:gd name="adj3" fmla="val 16667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1" dirty="0">
                <a:solidFill>
                  <a:sysClr val="windowText" lastClr="000000"/>
                </a:solidFill>
              </a:rPr>
              <a:t>No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fraternal</a:t>
            </a:r>
            <a:r>
              <a:rPr lang="cs-CZ" sz="1800" dirty="0">
                <a:solidFill>
                  <a:sysClr val="windowText" lastClr="000000"/>
                </a:solidFill>
              </a:rPr>
              <a:t> club, </a:t>
            </a:r>
            <a:r>
              <a:rPr lang="cs-CZ" sz="1800" dirty="0" err="1">
                <a:solidFill>
                  <a:sysClr val="windowText" lastClr="000000"/>
                </a:solidFill>
              </a:rPr>
              <a:t>or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violent</a:t>
            </a:r>
            <a:r>
              <a:rPr lang="cs-CZ" sz="1800" b="1" dirty="0">
                <a:solidFill>
                  <a:sysClr val="windowText" lastClr="000000"/>
                </a:solidFill>
              </a:rPr>
              <a:t> gang </a:t>
            </a:r>
            <a:r>
              <a:rPr lang="cs-CZ" sz="1800" dirty="0">
                <a:solidFill>
                  <a:sysClr val="windowText" lastClr="000000"/>
                </a:solidFill>
              </a:rPr>
              <a:t>has </a:t>
            </a:r>
            <a:r>
              <a:rPr lang="cs-CZ" sz="1800" dirty="0" err="1">
                <a:solidFill>
                  <a:sysClr val="windowText" lastClr="000000"/>
                </a:solidFill>
              </a:rPr>
              <a:t>any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real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chance</a:t>
            </a:r>
            <a:r>
              <a:rPr lang="cs-CZ" sz="1800" dirty="0">
                <a:solidFill>
                  <a:sysClr val="windowText" lastClr="000000"/>
                </a:solidFill>
              </a:rPr>
              <a:t> to make positive </a:t>
            </a:r>
            <a:r>
              <a:rPr lang="cs-CZ" sz="1800" dirty="0" err="1">
                <a:solidFill>
                  <a:sysClr val="windowText" lastClr="000000"/>
                </a:solidFill>
              </a:rPr>
              <a:t>change</a:t>
            </a:r>
            <a:r>
              <a:rPr lang="cs-CZ" sz="1800" dirty="0">
                <a:solidFill>
                  <a:sysClr val="windowText" lastClr="000000"/>
                </a:solidFill>
              </a:rPr>
              <a:t>.</a:t>
            </a:r>
          </a:p>
          <a:p>
            <a:pPr algn="ctr"/>
            <a:endParaRPr lang="cs-CZ" sz="1800" dirty="0">
              <a:solidFill>
                <a:sysClr val="windowText" lastClr="000000"/>
              </a:solidFill>
            </a:endParaRPr>
          </a:p>
          <a:p>
            <a:pPr algn="ctr"/>
            <a:r>
              <a:rPr lang="cs-CZ" sz="1800" dirty="0" err="1">
                <a:solidFill>
                  <a:sysClr val="windowText" lastClr="000000"/>
                </a:solidFill>
              </a:rPr>
              <a:t>The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struggle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will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>
                <a:solidFill>
                  <a:sysClr val="windowText" lastClr="000000"/>
                </a:solidFill>
              </a:rPr>
              <a:t>not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be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won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with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>
                <a:solidFill>
                  <a:sysClr val="windowText" lastClr="000000"/>
                </a:solidFill>
              </a:rPr>
              <a:t>mob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violence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dirty="0">
                <a:solidFill>
                  <a:sysClr val="windowText" lastClr="000000"/>
                </a:solidFill>
              </a:rPr>
              <a:t>in </a:t>
            </a:r>
            <a:r>
              <a:rPr lang="cs-CZ" sz="1800" dirty="0" err="1">
                <a:solidFill>
                  <a:sysClr val="windowText" lastClr="000000"/>
                </a:solidFill>
              </a:rPr>
              <a:t>the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streets</a:t>
            </a:r>
            <a:r>
              <a:rPr lang="cs-CZ" sz="1800" dirty="0">
                <a:solidFill>
                  <a:sysClr val="windowText" lastClr="000000"/>
                </a:solidFill>
              </a:rPr>
              <a:t>.</a:t>
            </a:r>
          </a:p>
          <a:p>
            <a:pPr algn="ctr"/>
            <a:endParaRPr lang="cs-CZ" sz="1800" dirty="0">
              <a:solidFill>
                <a:sysClr val="windowText" lastClr="000000"/>
              </a:solidFill>
            </a:endParaRPr>
          </a:p>
          <a:p>
            <a:pPr algn="ctr"/>
            <a:r>
              <a:rPr lang="cs-CZ" sz="1800" dirty="0" err="1">
                <a:solidFill>
                  <a:sysClr val="windowText" lastClr="000000"/>
                </a:solidFill>
              </a:rPr>
              <a:t>The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struggle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will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be</a:t>
            </a:r>
            <a:r>
              <a:rPr lang="cs-CZ" sz="1800" dirty="0">
                <a:solidFill>
                  <a:sysClr val="windowText" lastClr="000000"/>
                </a:solidFill>
              </a:rPr>
              <a:t> met in </a:t>
            </a:r>
            <a:r>
              <a:rPr lang="cs-CZ" sz="1800" dirty="0" err="1">
                <a:solidFill>
                  <a:sysClr val="windowText" lastClr="000000"/>
                </a:solidFill>
              </a:rPr>
              <a:t>the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courts</a:t>
            </a:r>
            <a:r>
              <a:rPr lang="cs-CZ" sz="1800" b="1" dirty="0">
                <a:solidFill>
                  <a:sysClr val="windowText" lastClr="000000"/>
                </a:solidFill>
              </a:rPr>
              <a:t> and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legislatures</a:t>
            </a:r>
            <a:r>
              <a:rPr lang="cs-CZ" sz="1800" dirty="0">
                <a:solidFill>
                  <a:sysClr val="windowText" lastClr="00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7334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6397F6B-A281-4739-B1B9-2B8429653E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366" y="1458285"/>
            <a:ext cx="11644133" cy="40792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EAD26E-6D6F-468A-A024-5C1E95890B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3458"/>
            <a:ext cx="12083970" cy="84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7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6397F6B-A281-4739-B1B9-2B8429653E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366" y="1458285"/>
            <a:ext cx="11644133" cy="40792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EAD26E-6D6F-468A-A024-5C1E95890B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3458"/>
            <a:ext cx="12083970" cy="844827"/>
          </a:xfrm>
          <a:prstGeom prst="rect">
            <a:avLst/>
          </a:prstGeom>
        </p:spPr>
      </p:pic>
      <p:sp>
        <p:nvSpPr>
          <p:cNvPr id="8" name="Zaoblený obdélníkový bublinový popisek 7"/>
          <p:cNvSpPr/>
          <p:nvPr/>
        </p:nvSpPr>
        <p:spPr>
          <a:xfrm>
            <a:off x="1595491" y="3813494"/>
            <a:ext cx="6440570" cy="1412881"/>
          </a:xfrm>
          <a:prstGeom prst="wedgeRoundRectCallout">
            <a:avLst>
              <a:gd name="adj1" fmla="val -22257"/>
              <a:gd name="adj2" fmla="val -64653"/>
              <a:gd name="adj3" fmla="val 16667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ysClr val="windowText" lastClr="000000"/>
                </a:solidFill>
              </a:rPr>
              <a:t>Be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aware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that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Stormfront</a:t>
            </a:r>
            <a:r>
              <a:rPr lang="cs-CZ" sz="1800" dirty="0">
                <a:solidFill>
                  <a:sysClr val="windowText" lastClr="000000"/>
                </a:solidFill>
              </a:rPr>
              <a:t>, and most </a:t>
            </a:r>
            <a:r>
              <a:rPr lang="cs-CZ" sz="1800" dirty="0" err="1">
                <a:solidFill>
                  <a:sysClr val="windowText" lastClr="000000"/>
                </a:solidFill>
              </a:rPr>
              <a:t>other</a:t>
            </a:r>
            <a:r>
              <a:rPr lang="cs-CZ" sz="1800" dirty="0">
                <a:solidFill>
                  <a:sysClr val="windowText" lastClr="000000"/>
                </a:solidFill>
              </a:rPr>
              <a:t> pro-</a:t>
            </a:r>
            <a:r>
              <a:rPr lang="cs-CZ" sz="1800" dirty="0" err="1">
                <a:solidFill>
                  <a:sysClr val="windowText" lastClr="000000"/>
                </a:solidFill>
              </a:rPr>
              <a:t>White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organizations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for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that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matter</a:t>
            </a:r>
            <a:r>
              <a:rPr lang="cs-CZ" sz="1800" dirty="0">
                <a:solidFill>
                  <a:sysClr val="windowText" lastClr="000000"/>
                </a:solidFill>
              </a:rPr>
              <a:t>, </a:t>
            </a:r>
            <a:r>
              <a:rPr lang="cs-CZ" sz="1800" dirty="0" err="1">
                <a:solidFill>
                  <a:sysClr val="windowText" lastClr="000000"/>
                </a:solidFill>
              </a:rPr>
              <a:t>have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taken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an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increasingly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strict</a:t>
            </a:r>
            <a:r>
              <a:rPr lang="cs-CZ" sz="1800" b="1" dirty="0">
                <a:solidFill>
                  <a:sysClr val="windowText" lastClr="000000"/>
                </a:solidFill>
              </a:rPr>
              <a:t> stance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against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infighting</a:t>
            </a:r>
            <a:r>
              <a:rPr lang="cs-CZ" sz="1800" dirty="0">
                <a:solidFill>
                  <a:sysClr val="windowText" lastClr="000000"/>
                </a:solidFill>
              </a:rPr>
              <a:t>, </a:t>
            </a:r>
            <a:r>
              <a:rPr lang="cs-CZ" sz="1800" dirty="0" err="1">
                <a:solidFill>
                  <a:sysClr val="windowText" lastClr="000000"/>
                </a:solidFill>
              </a:rPr>
              <a:t>personal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attacks</a:t>
            </a:r>
            <a:r>
              <a:rPr lang="cs-CZ" sz="1800" dirty="0">
                <a:solidFill>
                  <a:sysClr val="windowText" lastClr="000000"/>
                </a:solidFill>
              </a:rPr>
              <a:t>, …, and/</a:t>
            </a:r>
            <a:r>
              <a:rPr lang="cs-CZ" sz="1800" dirty="0" err="1">
                <a:solidFill>
                  <a:sysClr val="windowText" lastClr="000000"/>
                </a:solidFill>
              </a:rPr>
              <a:t>or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advocating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violence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or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other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illegal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activities</a:t>
            </a:r>
            <a:r>
              <a:rPr lang="cs-CZ" sz="1800" dirty="0">
                <a:solidFill>
                  <a:sysClr val="windowText" lastClr="000000"/>
                </a:solidFill>
              </a:rPr>
              <a:t>. … In </a:t>
            </a:r>
            <a:r>
              <a:rPr lang="cs-CZ" sz="1800" dirty="0" err="1">
                <a:solidFill>
                  <a:sysClr val="windowText" lastClr="000000"/>
                </a:solidFill>
              </a:rPr>
              <a:t>short</a:t>
            </a:r>
            <a:r>
              <a:rPr lang="cs-CZ" sz="1800" dirty="0">
                <a:solidFill>
                  <a:sysClr val="windowText" lastClr="000000"/>
                </a:solidFill>
              </a:rPr>
              <a:t>, </a:t>
            </a:r>
            <a:r>
              <a:rPr lang="cs-CZ" sz="1800" dirty="0" err="1">
                <a:solidFill>
                  <a:sysClr val="windowText" lastClr="000000"/>
                </a:solidFill>
              </a:rPr>
              <a:t>be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good</a:t>
            </a:r>
            <a:r>
              <a:rPr lang="cs-CZ" sz="1800" dirty="0">
                <a:solidFill>
                  <a:sysClr val="windowText" lastClr="000000"/>
                </a:solidFill>
              </a:rPr>
              <a:t>!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5740843-535F-4289-986E-46C8B0E23C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r="30625"/>
          <a:stretch/>
        </p:blipFill>
        <p:spPr>
          <a:xfrm flipH="1">
            <a:off x="8693072" y="3594751"/>
            <a:ext cx="3498928" cy="326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7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CEA942E-B2C4-130D-1A10-D8602EFB1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KKK na internetu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198F3E-FEF3-6EFF-DF3F-34C7EA315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731933" cy="4139998"/>
          </a:xfrm>
        </p:spPr>
        <p:txBody>
          <a:bodyPr/>
          <a:lstStyle/>
          <a:p>
            <a:r>
              <a:rPr lang="cs-CZ" sz="1800" b="1" dirty="0"/>
              <a:t>1. Bílá solidarita</a:t>
            </a:r>
          </a:p>
          <a:p>
            <a:pPr lvl="1"/>
            <a:r>
              <a:rPr lang="cs-CZ" dirty="0"/>
              <a:t>Obrana „bílých práv“, oslava „bílé kultury“ (kulturní pluralismus jako hrozba)</a:t>
            </a:r>
          </a:p>
          <a:p>
            <a:pPr lvl="1"/>
            <a:r>
              <a:rPr lang="cs-CZ" dirty="0"/>
              <a:t>Narativy oběti</a:t>
            </a:r>
          </a:p>
          <a:p>
            <a:pPr lvl="2"/>
            <a:r>
              <a:rPr lang="en-US" dirty="0"/>
              <a:t>National Association for the Advancement of Colored People (NAACP) </a:t>
            </a:r>
            <a:endParaRPr lang="cs-CZ" dirty="0"/>
          </a:p>
          <a:p>
            <a:pPr lvl="1"/>
            <a:r>
              <a:rPr lang="cs-CZ" dirty="0"/>
              <a:t>Rekrutování nových členů (mladí lidé)</a:t>
            </a:r>
          </a:p>
          <a:p>
            <a:endParaRPr lang="cs-CZ" sz="1800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5C14FBF-53CC-A256-A00D-2FC7D8EF5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01" y="930815"/>
            <a:ext cx="4639294" cy="288414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8BB2368-D5B8-4F5C-395F-0F06D7D252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930" y="4390494"/>
            <a:ext cx="11638139" cy="1551008"/>
          </a:xfrm>
          <a:prstGeom prst="rect">
            <a:avLst/>
          </a:prstGeom>
        </p:spPr>
      </p:pic>
      <p:sp>
        <p:nvSpPr>
          <p:cNvPr id="8" name="Zaoblený obdélníkový bublinový popisek 12">
            <a:extLst>
              <a:ext uri="{FF2B5EF4-FFF2-40B4-BE49-F238E27FC236}">
                <a16:creationId xmlns:a16="http://schemas.microsoft.com/office/drawing/2014/main" id="{4DAECB2B-E02B-B5BA-77B9-1CFA5521F346}"/>
              </a:ext>
            </a:extLst>
          </p:cNvPr>
          <p:cNvSpPr/>
          <p:nvPr/>
        </p:nvSpPr>
        <p:spPr>
          <a:xfrm>
            <a:off x="102740" y="5877056"/>
            <a:ext cx="9097064" cy="887335"/>
          </a:xfrm>
          <a:prstGeom prst="wedgeRoundRectCallout">
            <a:avLst>
              <a:gd name="adj1" fmla="val -15887"/>
              <a:gd name="adj2" fmla="val -64582"/>
              <a:gd name="adj3" fmla="val 16667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ysClr val="windowText" lastClr="000000"/>
                </a:solidFill>
              </a:rPr>
              <a:t>…support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true</a:t>
            </a:r>
            <a:r>
              <a:rPr lang="cs-CZ" sz="1800" b="1" dirty="0">
                <a:solidFill>
                  <a:sysClr val="windowText" lastClr="000000"/>
                </a:solidFill>
              </a:rPr>
              <a:t> diversity </a:t>
            </a:r>
            <a:r>
              <a:rPr lang="cs-CZ" sz="1800" dirty="0">
                <a:solidFill>
                  <a:sysClr val="windowText" lastClr="000000"/>
                </a:solidFill>
              </a:rPr>
              <a:t>and a </a:t>
            </a:r>
            <a:r>
              <a:rPr lang="cs-CZ" sz="1800" dirty="0" err="1">
                <a:solidFill>
                  <a:sysClr val="windowText" lastClr="000000"/>
                </a:solidFill>
              </a:rPr>
              <a:t>homeland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for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all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people</a:t>
            </a:r>
            <a:r>
              <a:rPr lang="cs-CZ" sz="1800" dirty="0">
                <a:solidFill>
                  <a:sysClr val="windowText" lastClr="000000"/>
                </a:solidFill>
              </a:rPr>
              <a:t>. </a:t>
            </a:r>
            <a:r>
              <a:rPr lang="cs-CZ" sz="1800" dirty="0" err="1">
                <a:solidFill>
                  <a:sysClr val="windowText" lastClr="000000"/>
                </a:solidFill>
              </a:rPr>
              <a:t>Thousand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of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organizations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promote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the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interests</a:t>
            </a:r>
            <a:r>
              <a:rPr lang="cs-CZ" sz="1800" dirty="0">
                <a:solidFill>
                  <a:sysClr val="windowText" lastClr="000000"/>
                </a:solidFill>
              </a:rPr>
              <a:t>, </a:t>
            </a:r>
            <a:r>
              <a:rPr lang="cs-CZ" sz="1800" dirty="0" err="1">
                <a:solidFill>
                  <a:sysClr val="windowText" lastClr="000000"/>
                </a:solidFill>
              </a:rPr>
              <a:t>values</a:t>
            </a:r>
            <a:r>
              <a:rPr lang="cs-CZ" sz="1800" dirty="0">
                <a:solidFill>
                  <a:sysClr val="windowText" lastClr="000000"/>
                </a:solidFill>
              </a:rPr>
              <a:t> and </a:t>
            </a:r>
            <a:r>
              <a:rPr lang="cs-CZ" sz="1800" dirty="0" err="1">
                <a:solidFill>
                  <a:sysClr val="windowText" lastClr="000000"/>
                </a:solidFill>
              </a:rPr>
              <a:t>heritage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of</a:t>
            </a:r>
            <a:r>
              <a:rPr lang="cs-CZ" sz="1800" dirty="0">
                <a:solidFill>
                  <a:sysClr val="windowText" lastClr="000000"/>
                </a:solidFill>
              </a:rPr>
              <a:t> non-</a:t>
            </a:r>
            <a:r>
              <a:rPr lang="cs-CZ" sz="1800" dirty="0" err="1">
                <a:solidFill>
                  <a:sysClr val="windowText" lastClr="000000"/>
                </a:solidFill>
              </a:rPr>
              <a:t>White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minorities</a:t>
            </a:r>
            <a:r>
              <a:rPr lang="cs-CZ" sz="1800" dirty="0">
                <a:solidFill>
                  <a:sysClr val="windowText" lastClr="000000"/>
                </a:solidFill>
              </a:rPr>
              <a:t>. </a:t>
            </a:r>
            <a:r>
              <a:rPr lang="cs-CZ" sz="1800" dirty="0" err="1">
                <a:solidFill>
                  <a:sysClr val="windowText" lastClr="000000"/>
                </a:solidFill>
              </a:rPr>
              <a:t>We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promote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ours</a:t>
            </a:r>
            <a:r>
              <a:rPr lang="cs-CZ" sz="1800" dirty="0">
                <a:solidFill>
                  <a:sysClr val="windowText" lastClr="000000"/>
                </a:solidFill>
              </a:rPr>
              <a:t>. </a:t>
            </a:r>
            <a:r>
              <a:rPr lang="cs-CZ" sz="1800" dirty="0" err="1">
                <a:solidFill>
                  <a:sysClr val="windowText" lastClr="000000"/>
                </a:solidFill>
              </a:rPr>
              <a:t>We</a:t>
            </a:r>
            <a:r>
              <a:rPr lang="cs-CZ" sz="1800" dirty="0">
                <a:solidFill>
                  <a:sysClr val="windowText" lastClr="000000"/>
                </a:solidFill>
              </a:rPr>
              <a:t> are </a:t>
            </a:r>
            <a:r>
              <a:rPr lang="cs-CZ" sz="1800" dirty="0" err="1">
                <a:solidFill>
                  <a:sysClr val="windowText" lastClr="000000"/>
                </a:solidFill>
              </a:rPr>
              <a:t>the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voice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of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the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new</a:t>
            </a:r>
            <a:r>
              <a:rPr lang="cs-CZ" sz="1800" dirty="0">
                <a:solidFill>
                  <a:sysClr val="windowText" lastClr="000000"/>
                </a:solidFill>
              </a:rPr>
              <a:t>,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embattled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White</a:t>
            </a:r>
            <a:r>
              <a:rPr lang="cs-CZ" sz="1800" b="1" dirty="0">
                <a:solidFill>
                  <a:sysClr val="windowText" lastClr="000000"/>
                </a:solidFill>
              </a:rPr>
              <a:t> minority</a:t>
            </a:r>
            <a:r>
              <a:rPr lang="cs-CZ" sz="1800" dirty="0">
                <a:solidFill>
                  <a:sysClr val="windowText" lastClr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2108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0FC6304-DBCF-465C-8563-99BACC79EC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t="10127" r="5538" b="3966"/>
          <a:stretch/>
        </p:blipFill>
        <p:spPr>
          <a:xfrm>
            <a:off x="266216" y="289366"/>
            <a:ext cx="11659139" cy="622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0FC6304-DBCF-465C-8563-99BACC79EC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t="10127" r="5538" b="3966"/>
          <a:stretch/>
        </p:blipFill>
        <p:spPr>
          <a:xfrm>
            <a:off x="266216" y="289366"/>
            <a:ext cx="11659139" cy="6227181"/>
          </a:xfrm>
          <a:prstGeom prst="rect">
            <a:avLst/>
          </a:prstGeom>
        </p:spPr>
      </p:pic>
      <p:sp>
        <p:nvSpPr>
          <p:cNvPr id="11" name="Zaoblený obdélníkový bublinový popisek 10"/>
          <p:cNvSpPr/>
          <p:nvPr/>
        </p:nvSpPr>
        <p:spPr>
          <a:xfrm>
            <a:off x="5199963" y="388518"/>
            <a:ext cx="6440570" cy="3321316"/>
          </a:xfrm>
          <a:prstGeom prst="wedgeRoundRectCallout">
            <a:avLst>
              <a:gd name="adj1" fmla="val -28623"/>
              <a:gd name="adj2" fmla="val 55755"/>
              <a:gd name="adj3" fmla="val 16667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ysClr val="windowText" lastClr="000000"/>
                </a:solidFill>
              </a:rPr>
              <a:t>So </a:t>
            </a:r>
            <a:r>
              <a:rPr lang="cs-CZ" sz="1800" dirty="0" err="1">
                <a:solidFill>
                  <a:sysClr val="windowText" lastClr="000000"/>
                </a:solidFill>
              </a:rPr>
              <a:t>while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we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believe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the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Negroes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have</a:t>
            </a:r>
            <a:r>
              <a:rPr lang="cs-CZ" sz="1800" dirty="0">
                <a:solidFill>
                  <a:sysClr val="windowText" lastClr="000000"/>
                </a:solidFill>
              </a:rPr>
              <a:t> a natural </a:t>
            </a:r>
            <a:r>
              <a:rPr lang="cs-CZ" sz="1800" dirty="0" err="1">
                <a:solidFill>
                  <a:sysClr val="windowText" lastClr="000000"/>
                </a:solidFill>
              </a:rPr>
              <a:t>right</a:t>
            </a:r>
            <a:r>
              <a:rPr lang="cs-CZ" sz="1800" dirty="0">
                <a:solidFill>
                  <a:sysClr val="windowText" lastClr="000000"/>
                </a:solidFill>
              </a:rPr>
              <a:t> to study </a:t>
            </a:r>
            <a:r>
              <a:rPr lang="cs-CZ" sz="1800" dirty="0" err="1">
                <a:solidFill>
                  <a:sysClr val="windowText" lastClr="000000"/>
                </a:solidFill>
              </a:rPr>
              <a:t>black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history</a:t>
            </a:r>
            <a:r>
              <a:rPr lang="cs-CZ" sz="1800" dirty="0">
                <a:solidFill>
                  <a:sysClr val="windowText" lastClr="000000"/>
                </a:solidFill>
              </a:rPr>
              <a:t>, </a:t>
            </a:r>
            <a:r>
              <a:rPr lang="cs-CZ" sz="1800" dirty="0" err="1">
                <a:solidFill>
                  <a:sysClr val="windowText" lastClr="000000"/>
                </a:solidFill>
              </a:rPr>
              <a:t>our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children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should</a:t>
            </a:r>
            <a:r>
              <a:rPr lang="cs-CZ" sz="1800" dirty="0">
                <a:solidFill>
                  <a:sysClr val="windowText" lastClr="000000"/>
                </a:solidFill>
              </a:rPr>
              <a:t> not </a:t>
            </a:r>
            <a:r>
              <a:rPr lang="cs-CZ" sz="1800" dirty="0" err="1">
                <a:solidFill>
                  <a:sysClr val="windowText" lastClr="000000"/>
                </a:solidFill>
              </a:rPr>
              <a:t>be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forced</a:t>
            </a:r>
            <a:r>
              <a:rPr lang="cs-CZ" sz="1800" dirty="0">
                <a:solidFill>
                  <a:sysClr val="windowText" lastClr="000000"/>
                </a:solidFill>
              </a:rPr>
              <a:t> to do so.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Our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children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should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be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encouraged</a:t>
            </a:r>
            <a:r>
              <a:rPr lang="cs-CZ" sz="1800" dirty="0">
                <a:solidFill>
                  <a:sysClr val="windowText" lastClr="000000"/>
                </a:solidFill>
              </a:rPr>
              <a:t> to study </a:t>
            </a:r>
            <a:r>
              <a:rPr lang="cs-CZ" sz="1800" b="1" dirty="0">
                <a:solidFill>
                  <a:sysClr val="windowText" lastClr="000000"/>
                </a:solidFill>
              </a:rPr>
              <a:t>OUR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history</a:t>
            </a:r>
            <a:r>
              <a:rPr lang="cs-CZ" sz="1800" dirty="0">
                <a:solidFill>
                  <a:sysClr val="windowText" lastClr="000000"/>
                </a:solidFill>
              </a:rPr>
              <a:t> and </a:t>
            </a:r>
            <a:r>
              <a:rPr lang="cs-CZ" sz="1800" dirty="0" err="1">
                <a:solidFill>
                  <a:sysClr val="windowText" lastClr="000000"/>
                </a:solidFill>
              </a:rPr>
              <a:t>emulate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>
                <a:solidFill>
                  <a:sysClr val="windowText" lastClr="000000"/>
                </a:solidFill>
              </a:rPr>
              <a:t>OUR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heroes</a:t>
            </a:r>
            <a:r>
              <a:rPr lang="cs-CZ" sz="1800" dirty="0">
                <a:solidFill>
                  <a:sysClr val="windowText" lastClr="000000"/>
                </a:solidFill>
              </a:rPr>
              <a:t>.</a:t>
            </a:r>
          </a:p>
          <a:p>
            <a:pPr algn="ctr"/>
            <a:endParaRPr lang="cs-CZ" sz="1800" dirty="0">
              <a:solidFill>
                <a:sysClr val="windowText" lastClr="000000"/>
              </a:solidFill>
            </a:endParaRPr>
          </a:p>
          <a:p>
            <a:pPr algn="ctr"/>
            <a:r>
              <a:rPr lang="cs-CZ" sz="1800" dirty="0">
                <a:solidFill>
                  <a:sysClr val="windowText" lastClr="000000"/>
                </a:solidFill>
              </a:rPr>
              <a:t>…</a:t>
            </a:r>
            <a:r>
              <a:rPr lang="cs-CZ" sz="1800" dirty="0" err="1">
                <a:solidFill>
                  <a:sysClr val="windowText" lastClr="000000"/>
                </a:solidFill>
              </a:rPr>
              <a:t>we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believe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you</a:t>
            </a:r>
            <a:r>
              <a:rPr lang="cs-CZ" sz="1800" dirty="0">
                <a:solidFill>
                  <a:sysClr val="windowText" lastClr="000000"/>
                </a:solidFill>
              </a:rPr>
              <a:t> as a </a:t>
            </a:r>
            <a:r>
              <a:rPr lang="cs-CZ" sz="1800" dirty="0" err="1">
                <a:solidFill>
                  <a:sysClr val="windowText" lastClr="000000"/>
                </a:solidFill>
              </a:rPr>
              <a:t>White</a:t>
            </a:r>
            <a:r>
              <a:rPr lang="cs-CZ" sz="1800" dirty="0">
                <a:solidFill>
                  <a:sysClr val="windowText" lastClr="000000"/>
                </a:solidFill>
              </a:rPr>
              <a:t> person </a:t>
            </a:r>
            <a:r>
              <a:rPr lang="cs-CZ" sz="1800" dirty="0" err="1">
                <a:solidFill>
                  <a:sysClr val="windowText" lastClr="000000"/>
                </a:solidFill>
              </a:rPr>
              <a:t>also</a:t>
            </a:r>
            <a:r>
              <a:rPr lang="cs-CZ" sz="1800" dirty="0">
                <a:solidFill>
                  <a:sysClr val="windowText" lastClr="000000"/>
                </a:solidFill>
              </a:rPr>
              <a:t> has </a:t>
            </a:r>
            <a:r>
              <a:rPr lang="cs-CZ" sz="1800" dirty="0" err="1">
                <a:solidFill>
                  <a:sysClr val="windowText" lastClr="000000"/>
                </a:solidFill>
              </a:rPr>
              <a:t>the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right</a:t>
            </a:r>
            <a:r>
              <a:rPr lang="cs-CZ" sz="1800" dirty="0">
                <a:solidFill>
                  <a:sysClr val="windowText" lastClr="000000"/>
                </a:solidFill>
              </a:rPr>
              <a:t> to </a:t>
            </a:r>
            <a:r>
              <a:rPr lang="cs-CZ" sz="1800" dirty="0" err="1">
                <a:solidFill>
                  <a:sysClr val="windowText" lastClr="000000"/>
                </a:solidFill>
              </a:rPr>
              <a:t>have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White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Pride</a:t>
            </a:r>
            <a:r>
              <a:rPr lang="cs-CZ" sz="1800" dirty="0">
                <a:solidFill>
                  <a:sysClr val="windowText" lastClr="000000"/>
                </a:solidFill>
              </a:rPr>
              <a:t>.</a:t>
            </a:r>
          </a:p>
          <a:p>
            <a:pPr algn="ctr"/>
            <a:endParaRPr lang="cs-CZ" sz="1800" dirty="0">
              <a:solidFill>
                <a:sysClr val="windowText" lastClr="000000"/>
              </a:solidFill>
            </a:endParaRPr>
          </a:p>
          <a:p>
            <a:pPr algn="ctr"/>
            <a:r>
              <a:rPr lang="cs-CZ" sz="1800" dirty="0">
                <a:solidFill>
                  <a:sysClr val="windowText" lastClr="000000"/>
                </a:solidFill>
              </a:rPr>
              <a:t>… </a:t>
            </a:r>
            <a:r>
              <a:rPr lang="cs-CZ" sz="1800" dirty="0" err="1">
                <a:solidFill>
                  <a:sysClr val="windowText" lastClr="000000"/>
                </a:solidFill>
              </a:rPr>
              <a:t>where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is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the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>
                <a:solidFill>
                  <a:sysClr val="windowText" lastClr="000000"/>
                </a:solidFill>
              </a:rPr>
              <a:t>United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White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College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Fund</a:t>
            </a:r>
            <a:r>
              <a:rPr lang="cs-CZ" sz="1800" dirty="0">
                <a:solidFill>
                  <a:sysClr val="windowText" lastClr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748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CEA942E-B2C4-130D-1A10-D8602EFB1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KKK na internetu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198F3E-FEF3-6EFF-DF3F-34C7EA315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731933" cy="4139998"/>
          </a:xfrm>
        </p:spPr>
        <p:txBody>
          <a:bodyPr/>
          <a:lstStyle/>
          <a:p>
            <a:r>
              <a:rPr lang="cs-CZ" sz="1800" b="1" dirty="0"/>
              <a:t>2. Kult árijského křesťanství</a:t>
            </a:r>
          </a:p>
          <a:p>
            <a:pPr lvl="1"/>
            <a:r>
              <a:rPr lang="cs-CZ" dirty="0"/>
              <a:t>Silná křesťanská doktrína</a:t>
            </a:r>
          </a:p>
          <a:p>
            <a:pPr lvl="1"/>
            <a:r>
              <a:rPr lang="cs-CZ" dirty="0"/>
              <a:t>Citace z Bible a jejich selektivní interpretace</a:t>
            </a:r>
          </a:p>
          <a:p>
            <a:pPr lvl="1"/>
            <a:r>
              <a:rPr lang="cs-CZ" dirty="0"/>
              <a:t>Náboženská hierarchie</a:t>
            </a:r>
          </a:p>
          <a:p>
            <a:endParaRPr lang="cs-CZ" sz="18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3F3570F-B8FB-C133-EBFD-7EB6C015C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933" y="1026000"/>
            <a:ext cx="4406754" cy="3966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94F0D1B-EF4E-BCEA-C084-83D30D1F3A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378" y="3863885"/>
            <a:ext cx="4152901" cy="2604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6299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FE87FCC-4CCF-57AE-945D-A36D05C6A7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cs-CZ" dirty="0"/>
              <a:t>Kybernenávist</a:t>
            </a:r>
          </a:p>
        </p:txBody>
      </p:sp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90C347E7-506B-C4C5-9E98-0755C8579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521360"/>
            <a:ext cx="5246705" cy="41402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Zástupný obsah 7">
            <a:extLst>
              <a:ext uri="{FF2B5EF4-FFF2-40B4-BE49-F238E27FC236}">
                <a16:creationId xmlns:a16="http://schemas.microsoft.com/office/drawing/2014/main" id="{D342B0DF-6F8D-44A1-5712-391571A631A6}"/>
              </a:ext>
            </a:extLst>
          </p:cNvPr>
          <p:cNvSpPr txBox="1">
            <a:spLocks/>
          </p:cNvSpPr>
          <p:nvPr/>
        </p:nvSpPr>
        <p:spPr>
          <a:xfrm>
            <a:off x="6344431" y="1564500"/>
            <a:ext cx="5465857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cs-CZ" sz="1600" kern="0" dirty="0"/>
              <a:t>Nenávistné projevy vyjádřené prostřednictvím ICT</a:t>
            </a:r>
          </a:p>
          <a:p>
            <a:pPr algn="just"/>
            <a:r>
              <a:rPr lang="cs-CZ" sz="1600" kern="0" dirty="0"/>
              <a:t>Útočí na </a:t>
            </a:r>
            <a:r>
              <a:rPr lang="cs-CZ" sz="1600" b="1" kern="0" dirty="0">
                <a:solidFill>
                  <a:srgbClr val="0000DC"/>
                </a:solidFill>
              </a:rPr>
              <a:t>sociální identitu </a:t>
            </a:r>
            <a:r>
              <a:rPr lang="cs-CZ" sz="1600" kern="0" dirty="0"/>
              <a:t>– skupinovou příslušnost nebo skupinové charakteristiky</a:t>
            </a:r>
          </a:p>
          <a:p>
            <a:pPr algn="just"/>
            <a:r>
              <a:rPr lang="cs-CZ" sz="1600" kern="0" dirty="0"/>
              <a:t>Je motivována </a:t>
            </a:r>
            <a:r>
              <a:rPr lang="cs-CZ" sz="1600" b="1" kern="0" dirty="0"/>
              <a:t>předsudky</a:t>
            </a:r>
            <a:r>
              <a:rPr lang="cs-CZ" sz="1600" kern="0" dirty="0"/>
              <a:t> a negativními </a:t>
            </a:r>
            <a:r>
              <a:rPr lang="cs-CZ" sz="1600" b="1" kern="0" dirty="0"/>
              <a:t>stereotypy</a:t>
            </a:r>
            <a:r>
              <a:rPr lang="cs-CZ" sz="1600" kern="0" dirty="0"/>
              <a:t> o skupinách</a:t>
            </a:r>
          </a:p>
          <a:p>
            <a:pPr algn="just"/>
            <a:r>
              <a:rPr lang="cs-CZ" sz="1600" kern="0" dirty="0"/>
              <a:t>Sociální identita může být vnímána jen agresorem</a:t>
            </a:r>
          </a:p>
          <a:p>
            <a:pPr algn="just"/>
            <a:r>
              <a:rPr lang="cs-CZ" sz="1600" kern="0" dirty="0"/>
              <a:t>Soukromé zprávy, příspěvky na SNS, komentáře ve veřejných diskuzích, extrémistické skupiny a stránky, …</a:t>
            </a:r>
          </a:p>
          <a:p>
            <a:pPr algn="just"/>
            <a:r>
              <a:rPr lang="cs-CZ" sz="1600" kern="0" dirty="0">
                <a:latin typeface="+mj-lt"/>
                <a:cs typeface="Calibri Light" panose="020F0302020204030204" pitchFamily="34" charset="0"/>
              </a:rPr>
              <a:t>Text, audiovizuální obsahy, interaktivní obsahy</a:t>
            </a:r>
          </a:p>
          <a:p>
            <a:pPr marL="72000" indent="0" algn="just">
              <a:buNone/>
            </a:pPr>
            <a:endParaRPr lang="cs-CZ" sz="1600" kern="0" dirty="0"/>
          </a:p>
          <a:p>
            <a:pPr algn="just"/>
            <a:endParaRPr lang="cs-CZ" sz="1600" kern="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C79ED69-DEF7-4E69-896D-6236A60E8600}"/>
              </a:ext>
            </a:extLst>
          </p:cNvPr>
          <p:cNvSpPr txBox="1"/>
          <p:nvPr/>
        </p:nvSpPr>
        <p:spPr>
          <a:xfrm>
            <a:off x="719999" y="1768980"/>
            <a:ext cx="5246705" cy="1015663"/>
          </a:xfrm>
          <a:prstGeom prst="rect">
            <a:avLst/>
          </a:prstGeom>
          <a:solidFill>
            <a:srgbClr val="65B7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+mn-lt"/>
              </a:rPr>
              <a:t>Příklady sociální identity / skupinové příslušnosti,</a:t>
            </a:r>
            <a:br>
              <a:rPr lang="cs-CZ" sz="2000" dirty="0">
                <a:solidFill>
                  <a:schemeClr val="bg1"/>
                </a:solidFill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latin typeface="+mn-lt"/>
              </a:rPr>
              <a:t>na kterou útočí kybernenávist?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27A811E-8CC0-D034-6D51-3B745E83718D}"/>
              </a:ext>
            </a:extLst>
          </p:cNvPr>
          <p:cNvSpPr txBox="1"/>
          <p:nvPr/>
        </p:nvSpPr>
        <p:spPr>
          <a:xfrm>
            <a:off x="603554" y="5170516"/>
            <a:ext cx="53631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chemeClr val="bg1"/>
                </a:solidFill>
                <a:latin typeface="+mj-lt"/>
              </a:rPr>
              <a:t>Etnicita, národnost, náboženství, sexuální orientace, gender, postižení nebo nemoc, třída, politická orientace, věk, nadváha …</a:t>
            </a:r>
          </a:p>
          <a:p>
            <a:pPr algn="ctr"/>
            <a:endParaRPr lang="cs-CZ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6190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A0CD3DC-5F55-417C-AEE2-1B4AF2E33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022" y="1794349"/>
            <a:ext cx="11549956" cy="137885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CBB4A0-DA1B-49BD-BCC3-7AB3817AA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022" y="793118"/>
            <a:ext cx="11549956" cy="87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0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A0CD3DC-5F55-417C-AEE2-1B4AF2E33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022" y="1794349"/>
            <a:ext cx="11549956" cy="137885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CBB4A0-DA1B-49BD-BCC3-7AB3817AA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022" y="793118"/>
            <a:ext cx="11549956" cy="870858"/>
          </a:xfrm>
          <a:prstGeom prst="rect">
            <a:avLst/>
          </a:prstGeom>
        </p:spPr>
      </p:pic>
      <p:sp>
        <p:nvSpPr>
          <p:cNvPr id="9" name="Zaoblený obdélníkový bublinový popisek 8"/>
          <p:cNvSpPr/>
          <p:nvPr/>
        </p:nvSpPr>
        <p:spPr>
          <a:xfrm>
            <a:off x="321022" y="3687697"/>
            <a:ext cx="8835528" cy="2067433"/>
          </a:xfrm>
          <a:prstGeom prst="wedgeRoundRectCallout">
            <a:avLst>
              <a:gd name="adj1" fmla="val -26912"/>
              <a:gd name="adj2" fmla="val -56029"/>
              <a:gd name="adj3" fmla="val 16667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ysClr val="windowText" lastClr="000000"/>
                </a:solidFill>
              </a:rPr>
              <a:t>We</a:t>
            </a:r>
            <a:r>
              <a:rPr lang="cs-CZ" sz="1800" dirty="0">
                <a:solidFill>
                  <a:sysClr val="windowText" lastClr="000000"/>
                </a:solidFill>
              </a:rPr>
              <a:t> are not </a:t>
            </a:r>
            <a:r>
              <a:rPr lang="cs-CZ" sz="1800" dirty="0" err="1">
                <a:solidFill>
                  <a:sysClr val="windowText" lastClr="000000"/>
                </a:solidFill>
              </a:rPr>
              <a:t>racists</a:t>
            </a:r>
            <a:r>
              <a:rPr lang="cs-CZ" sz="1800" dirty="0">
                <a:solidFill>
                  <a:sysClr val="windowText" lastClr="000000"/>
                </a:solidFill>
              </a:rPr>
              <a:t> but </a:t>
            </a:r>
            <a:r>
              <a:rPr lang="cs-CZ" sz="1800" dirty="0" err="1">
                <a:solidFill>
                  <a:sysClr val="windowText" lastClr="000000"/>
                </a:solidFill>
              </a:rPr>
              <a:t>we</a:t>
            </a:r>
            <a:r>
              <a:rPr lang="cs-CZ" sz="1800" dirty="0">
                <a:solidFill>
                  <a:sysClr val="windowText" lastClr="000000"/>
                </a:solidFill>
              </a:rPr>
              <a:t> are </a:t>
            </a:r>
            <a:r>
              <a:rPr lang="cs-CZ" sz="1800" dirty="0" err="1">
                <a:solidFill>
                  <a:sysClr val="windowText" lastClr="000000"/>
                </a:solidFill>
              </a:rPr>
              <a:t>separatists</a:t>
            </a:r>
            <a:r>
              <a:rPr lang="cs-CZ" sz="1800" dirty="0">
                <a:solidFill>
                  <a:sysClr val="windowText" lastClr="000000"/>
                </a:solidFill>
              </a:rPr>
              <a:t>. </a:t>
            </a:r>
            <a:r>
              <a:rPr lang="cs-CZ" sz="1800" dirty="0" err="1">
                <a:solidFill>
                  <a:sysClr val="windowText" lastClr="000000"/>
                </a:solidFill>
              </a:rPr>
              <a:t>We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believe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God</a:t>
            </a:r>
            <a:r>
              <a:rPr lang="cs-CZ" sz="1800" b="1" dirty="0">
                <a:solidFill>
                  <a:sysClr val="windowText" lastClr="000000"/>
                </a:solidFill>
              </a:rPr>
              <a:t> i</a:t>
            </a:r>
            <a:r>
              <a:rPr lang="en-US" sz="1800" b="1" dirty="0">
                <a:solidFill>
                  <a:sysClr val="windowText" lastClr="000000"/>
                </a:solidFill>
              </a:rPr>
              <a:t>n his infinite wisdom </a:t>
            </a:r>
            <a:r>
              <a:rPr lang="en-US" sz="1800" dirty="0">
                <a:solidFill>
                  <a:sysClr val="windowText" lastClr="000000"/>
                </a:solidFill>
              </a:rPr>
              <a:t>created the races different with different characteristics and each with a different culture. B</a:t>
            </a:r>
            <a:r>
              <a:rPr lang="cs-CZ" sz="1800" dirty="0">
                <a:solidFill>
                  <a:sysClr val="windowText" lastClr="000000"/>
                </a:solidFill>
              </a:rPr>
              <a:t>y</a:t>
            </a:r>
            <a:r>
              <a:rPr lang="en-US" sz="1800" dirty="0">
                <a:solidFill>
                  <a:sysClr val="windowText" lastClr="000000"/>
                </a:solidFill>
              </a:rPr>
              <a:t> race mixing we are </a:t>
            </a:r>
            <a:r>
              <a:rPr lang="en-US" sz="1800" dirty="0" err="1">
                <a:solidFill>
                  <a:sysClr val="windowText" lastClr="000000"/>
                </a:solidFill>
              </a:rPr>
              <a:t>reall</a:t>
            </a:r>
            <a:r>
              <a:rPr lang="cs-CZ" sz="1800" dirty="0">
                <a:solidFill>
                  <a:sysClr val="windowText" lastClr="000000"/>
                </a:solidFill>
              </a:rPr>
              <a:t>y </a:t>
            </a:r>
            <a:r>
              <a:rPr lang="cs-CZ" sz="1800" dirty="0" err="1">
                <a:solidFill>
                  <a:sysClr val="windowText" lastClr="000000"/>
                </a:solidFill>
              </a:rPr>
              <a:t>destroying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God‘s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own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work</a:t>
            </a:r>
            <a:r>
              <a:rPr lang="cs-CZ" sz="1800" dirty="0">
                <a:solidFill>
                  <a:sysClr val="windowText" lastClr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994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CEA942E-B2C4-130D-1A10-D8602EFB1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KKK na internetu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198F3E-FEF3-6EFF-DF3F-34C7EA315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92002"/>
            <a:ext cx="5851716" cy="4139998"/>
          </a:xfrm>
        </p:spPr>
        <p:txBody>
          <a:bodyPr/>
          <a:lstStyle/>
          <a:p>
            <a:r>
              <a:rPr lang="cs-CZ" sz="1800" b="1" dirty="0"/>
              <a:t>3. Árijská klanová maskulinita</a:t>
            </a:r>
          </a:p>
          <a:p>
            <a:pPr lvl="1"/>
            <a:r>
              <a:rPr lang="cs-CZ" dirty="0"/>
              <a:t>Hegemonní maskulinita</a:t>
            </a:r>
          </a:p>
          <a:p>
            <a:pPr lvl="1"/>
            <a:r>
              <a:rPr lang="cs-CZ" dirty="0" err="1"/>
              <a:t>Maskulinizovaná</a:t>
            </a:r>
            <a:r>
              <a:rPr lang="cs-CZ" dirty="0"/>
              <a:t> terminologie na webech, marginalizace feminity</a:t>
            </a:r>
          </a:p>
          <a:p>
            <a:pPr lvl="2"/>
            <a:r>
              <a:rPr lang="en-US" i="1" dirty="0"/>
              <a:t>We as Klansmen should never entertain the idea of failure. </a:t>
            </a:r>
            <a:r>
              <a:rPr lang="en-US" b="1" i="1" dirty="0"/>
              <a:t>Failure should be shameful</a:t>
            </a:r>
            <a:r>
              <a:rPr lang="en-US" i="1" dirty="0"/>
              <a:t> to us.</a:t>
            </a:r>
            <a:r>
              <a:rPr lang="cs-CZ" i="1" dirty="0"/>
              <a:t> </a:t>
            </a:r>
            <a:r>
              <a:rPr lang="en-US" i="1" dirty="0"/>
              <a:t>Once a situation has been undertaken, follow it through to the end</a:t>
            </a:r>
            <a:r>
              <a:rPr lang="cs-CZ" i="1" dirty="0"/>
              <a:t>.</a:t>
            </a:r>
          </a:p>
          <a:p>
            <a:pPr lvl="2"/>
            <a:endParaRPr lang="cs-CZ" i="1" dirty="0"/>
          </a:p>
          <a:p>
            <a:pPr lvl="2"/>
            <a:r>
              <a:rPr lang="en-US" i="1" dirty="0"/>
              <a:t>Klan members as </a:t>
            </a:r>
            <a:r>
              <a:rPr lang="en-US" b="1" i="1" dirty="0"/>
              <a:t>soldiers</a:t>
            </a:r>
            <a:r>
              <a:rPr lang="en-US" i="1" dirty="0"/>
              <a:t> engaged in </a:t>
            </a:r>
            <a:r>
              <a:rPr lang="en-US" b="1" i="1" dirty="0"/>
              <a:t>warfare</a:t>
            </a:r>
            <a:r>
              <a:rPr lang="en-US" dirty="0"/>
              <a:t> </a:t>
            </a:r>
            <a:r>
              <a:rPr lang="en-US" i="1" dirty="0"/>
              <a:t>on </a:t>
            </a:r>
            <a:r>
              <a:rPr lang="en-US" b="1" i="1" dirty="0"/>
              <a:t>the front lines</a:t>
            </a:r>
            <a:r>
              <a:rPr lang="en-US" i="1" dirty="0"/>
              <a:t> . . . taking the heat while </a:t>
            </a:r>
            <a:r>
              <a:rPr lang="en-US" b="1" i="1" dirty="0"/>
              <a:t>standing up</a:t>
            </a:r>
            <a:r>
              <a:rPr lang="cs-CZ" b="1" i="1" dirty="0"/>
              <a:t> </a:t>
            </a:r>
            <a:r>
              <a:rPr lang="en-US" i="1" dirty="0"/>
              <a:t>for White people</a:t>
            </a:r>
            <a:r>
              <a:rPr lang="cs-CZ" dirty="0"/>
              <a:t>.</a:t>
            </a:r>
          </a:p>
          <a:p>
            <a:pPr lvl="2"/>
            <a:endParaRPr lang="cs-CZ" i="1" dirty="0"/>
          </a:p>
          <a:p>
            <a:pPr lvl="2"/>
            <a:r>
              <a:rPr lang="en-US" i="1" dirty="0"/>
              <a:t>Our women are asking ‘Where are our</a:t>
            </a:r>
            <a:r>
              <a:rPr lang="cs-CZ" i="1" dirty="0"/>
              <a:t> </a:t>
            </a:r>
            <a:r>
              <a:rPr lang="en-US" i="1" dirty="0"/>
              <a:t>White Men? </a:t>
            </a:r>
            <a:r>
              <a:rPr lang="en-US" b="1" i="1" dirty="0"/>
              <a:t>Who will stand for us and our children?</a:t>
            </a:r>
            <a:r>
              <a:rPr lang="cs-CZ" i="1" dirty="0"/>
              <a:t>‘</a:t>
            </a:r>
            <a:br>
              <a:rPr lang="en-US" dirty="0"/>
            </a:br>
            <a:endParaRPr lang="cs-CZ" dirty="0"/>
          </a:p>
          <a:p>
            <a:r>
              <a:rPr lang="cs-CZ" sz="1600" dirty="0" err="1"/>
              <a:t>Women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KKK (1920), menší online prezence</a:t>
            </a:r>
          </a:p>
          <a:p>
            <a:endParaRPr lang="cs-CZ" sz="1800" b="1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D57BD2F7-B1E1-DC62-5331-2B56D11A00D6}"/>
              </a:ext>
            </a:extLst>
          </p:cNvPr>
          <p:cNvGrpSpPr/>
          <p:nvPr/>
        </p:nvGrpSpPr>
        <p:grpSpPr>
          <a:xfrm>
            <a:off x="7103690" y="175007"/>
            <a:ext cx="4290238" cy="5807232"/>
            <a:chOff x="7086599" y="525384"/>
            <a:chExt cx="4290238" cy="5807232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52BA43A8-C087-034F-6CD0-D9EA538FE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599" y="525384"/>
              <a:ext cx="4290237" cy="2574142"/>
            </a:xfrm>
            <a:prstGeom prst="rect">
              <a:avLst/>
            </a:prstGeom>
          </p:spPr>
        </p:pic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6D7E0C9A-60F2-635B-483C-8F89376B3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118" y="3177115"/>
              <a:ext cx="1978718" cy="1978718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CB189310-6D1D-5129-0664-0DFE9E41A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599" y="3177115"/>
              <a:ext cx="2282703" cy="3155501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9D1D5118-C893-7118-86F1-25FFDF5FF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98119" y="5188337"/>
              <a:ext cx="1978718" cy="1139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76264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68C76F8-ED7B-4D2C-BD17-B2CDEEA05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78" y="495299"/>
            <a:ext cx="3225801" cy="24193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CBEFC8B-3ED7-4586-9888-5A71AC2E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5" y="495299"/>
            <a:ext cx="3225801" cy="241935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683A2EF-40B1-40A1-A8DE-4CFC4D56C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5" y="3088499"/>
            <a:ext cx="3225801" cy="322580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69B62A6-8A27-440A-AE55-5973BC81E3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505" y="536892"/>
            <a:ext cx="2918495" cy="237775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B703759-47C5-48C4-B6A5-FC9A4474A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96" y="276999"/>
            <a:ext cx="36449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9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CEA942E-B2C4-130D-1A10-D8602EFB1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KKK na internetu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198F3E-FEF3-6EFF-DF3F-34C7EA315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92002"/>
            <a:ext cx="5851716" cy="4139998"/>
          </a:xfrm>
        </p:spPr>
        <p:txBody>
          <a:bodyPr/>
          <a:lstStyle/>
          <a:p>
            <a:r>
              <a:rPr lang="cs-CZ" sz="1800" b="1" dirty="0"/>
              <a:t>4. Heteronormativní hodnoty nukleární rodiny</a:t>
            </a:r>
          </a:p>
          <a:p>
            <a:pPr lvl="1"/>
            <a:r>
              <a:rPr lang="cs-CZ" dirty="0"/>
              <a:t>Tradiční rodinné hodnoty</a:t>
            </a:r>
          </a:p>
          <a:p>
            <a:pPr lvl="2"/>
            <a:br>
              <a:rPr lang="en-US" dirty="0"/>
            </a:br>
            <a:endParaRPr lang="cs-CZ" dirty="0"/>
          </a:p>
          <a:p>
            <a:endParaRPr lang="cs-CZ" sz="18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2B7E52-0EE7-99EF-28CB-3871C21A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340" y="4339076"/>
            <a:ext cx="6179289" cy="127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3DEAA4-28AB-48ED-0A95-28156188F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94" y="3144697"/>
            <a:ext cx="3694814" cy="2470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FAA10CB-AD41-2881-BA75-E5C01ED12C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390686"/>
            <a:ext cx="5698923" cy="1508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07200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B101042-2E3A-41FD-9A14-0F0891ABA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771" y="1240974"/>
            <a:ext cx="11640458" cy="53267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32784AE-47CF-4A11-8F33-DE2B21A053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771" y="283031"/>
            <a:ext cx="11625943" cy="95794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24CCA01-CFE6-492B-9F2A-D92BD8FBD70F}"/>
              </a:ext>
            </a:extLst>
          </p:cNvPr>
          <p:cNvSpPr txBox="1"/>
          <p:nvPr/>
        </p:nvSpPr>
        <p:spPr>
          <a:xfrm>
            <a:off x="7078011" y="6575806"/>
            <a:ext cx="4838218" cy="282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United </a:t>
            </a:r>
            <a:r>
              <a:rPr lang="cs-CZ" sz="1200" dirty="0" err="1"/>
              <a:t>Northern</a:t>
            </a:r>
            <a:r>
              <a:rPr lang="cs-CZ" sz="1200" dirty="0"/>
              <a:t> and </a:t>
            </a:r>
            <a:r>
              <a:rPr lang="cs-CZ" sz="1200" dirty="0" err="1"/>
              <a:t>Southern</a:t>
            </a:r>
            <a:r>
              <a:rPr lang="cs-CZ" sz="1200" dirty="0"/>
              <a:t> </a:t>
            </a:r>
            <a:r>
              <a:rPr lang="cs-CZ" sz="1200" dirty="0" err="1"/>
              <a:t>Knights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Ku </a:t>
            </a:r>
            <a:r>
              <a:rPr lang="cs-CZ" sz="1200" dirty="0" err="1"/>
              <a:t>Klux</a:t>
            </a:r>
            <a:r>
              <a:rPr lang="cs-CZ" sz="1200" dirty="0"/>
              <a:t> Klan (unskkkk.com)</a:t>
            </a:r>
          </a:p>
        </p:txBody>
      </p:sp>
    </p:spTree>
    <p:extLst>
      <p:ext uri="{BB962C8B-B14F-4D97-AF65-F5344CB8AC3E}">
        <p14:creationId xmlns:p14="http://schemas.microsoft.com/office/powerpoint/2010/main" val="350283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B101042-2E3A-41FD-9A14-0F0891ABA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771" y="1240974"/>
            <a:ext cx="11640458" cy="53267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32784AE-47CF-4A11-8F33-DE2B21A053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771" y="283031"/>
            <a:ext cx="11625943" cy="957943"/>
          </a:xfrm>
          <a:prstGeom prst="rect">
            <a:avLst/>
          </a:prstGeom>
        </p:spPr>
      </p:pic>
      <p:sp>
        <p:nvSpPr>
          <p:cNvPr id="8" name="Zaoblený obdélníkový bublinový popisek 7"/>
          <p:cNvSpPr/>
          <p:nvPr/>
        </p:nvSpPr>
        <p:spPr>
          <a:xfrm>
            <a:off x="1128177" y="4809485"/>
            <a:ext cx="10212636" cy="1472522"/>
          </a:xfrm>
          <a:prstGeom prst="wedgeRoundRectCallout">
            <a:avLst>
              <a:gd name="adj1" fmla="val -13859"/>
              <a:gd name="adj2" fmla="val -60518"/>
              <a:gd name="adj3" fmla="val 16667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ysClr val="windowText" lastClr="000000"/>
                </a:solidFill>
              </a:rPr>
              <a:t>We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believe</a:t>
            </a:r>
            <a:r>
              <a:rPr lang="cs-CZ" sz="1800" dirty="0">
                <a:solidFill>
                  <a:sysClr val="windowText" lastClr="000000"/>
                </a:solidFill>
              </a:rPr>
              <a:t> in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family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values</a:t>
            </a:r>
            <a:r>
              <a:rPr lang="cs-CZ" sz="1800" dirty="0">
                <a:solidFill>
                  <a:sysClr val="windowText" lastClr="000000"/>
                </a:solidFill>
              </a:rPr>
              <a:t>. </a:t>
            </a:r>
            <a:r>
              <a:rPr lang="cs-CZ" sz="1800" dirty="0" err="1">
                <a:solidFill>
                  <a:sysClr val="windowText" lastClr="000000"/>
                </a:solidFill>
              </a:rPr>
              <a:t>We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strive</a:t>
            </a:r>
            <a:r>
              <a:rPr lang="cs-CZ" sz="1800" dirty="0">
                <a:solidFill>
                  <a:sysClr val="windowText" lastClr="000000"/>
                </a:solidFill>
              </a:rPr>
              <a:t> to </a:t>
            </a:r>
            <a:r>
              <a:rPr lang="cs-CZ" sz="1800" dirty="0" err="1">
                <a:solidFill>
                  <a:sysClr val="windowText" lastClr="000000"/>
                </a:solidFill>
              </a:rPr>
              <a:t>prepare</a:t>
            </a:r>
            <a:r>
              <a:rPr lang="cs-CZ" sz="1800" dirty="0">
                <a:solidFill>
                  <a:sysClr val="windowText" lastClr="000000"/>
                </a:solidFill>
              </a:rPr>
              <a:t> a </a:t>
            </a:r>
            <a:r>
              <a:rPr lang="cs-CZ" sz="1800" dirty="0" err="1">
                <a:solidFill>
                  <a:sysClr val="windowText" lastClr="000000"/>
                </a:solidFill>
              </a:rPr>
              <a:t>better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future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for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our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children</a:t>
            </a:r>
            <a:r>
              <a:rPr lang="cs-CZ" sz="1800" dirty="0">
                <a:solidFill>
                  <a:sysClr val="windowText" lastClr="000000"/>
                </a:solidFill>
              </a:rPr>
              <a:t>. </a:t>
            </a:r>
            <a:r>
              <a:rPr lang="cs-CZ" sz="1800" dirty="0" err="1">
                <a:solidFill>
                  <a:sysClr val="windowText" lastClr="000000"/>
                </a:solidFill>
              </a:rPr>
              <a:t>Teaching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children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family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values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helps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them</a:t>
            </a:r>
            <a:r>
              <a:rPr lang="cs-CZ" sz="1800" dirty="0">
                <a:solidFill>
                  <a:sysClr val="windowText" lastClr="000000"/>
                </a:solidFill>
              </a:rPr>
              <a:t> to </a:t>
            </a:r>
            <a:r>
              <a:rPr lang="cs-CZ" sz="1800" dirty="0" err="1">
                <a:solidFill>
                  <a:sysClr val="windowText" lastClr="000000"/>
                </a:solidFill>
              </a:rPr>
              <a:t>understand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the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importance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of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family</a:t>
            </a:r>
            <a:r>
              <a:rPr lang="cs-CZ" sz="1800" dirty="0">
                <a:solidFill>
                  <a:sysClr val="windowText" lastClr="000000"/>
                </a:solidFill>
              </a:rPr>
              <a:t>, to </a:t>
            </a:r>
            <a:r>
              <a:rPr lang="cs-CZ" sz="1800" dirty="0" err="1">
                <a:solidFill>
                  <a:sysClr val="windowText" lastClr="000000"/>
                </a:solidFill>
              </a:rPr>
              <a:t>have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an</a:t>
            </a:r>
            <a:r>
              <a:rPr lang="cs-CZ" sz="1800" dirty="0">
                <a:solidFill>
                  <a:sysClr val="windowText" lastClr="000000"/>
                </a:solidFill>
              </a:rPr>
              <a:t> identity, and to live </a:t>
            </a:r>
            <a:r>
              <a:rPr lang="cs-CZ" sz="1800" dirty="0" err="1">
                <a:solidFill>
                  <a:sysClr val="windowText" lastClr="000000"/>
                </a:solidFill>
              </a:rPr>
              <a:t>according</a:t>
            </a:r>
            <a:r>
              <a:rPr lang="cs-CZ" sz="1800" dirty="0">
                <a:solidFill>
                  <a:sysClr val="windowText" lastClr="000000"/>
                </a:solidFill>
              </a:rPr>
              <a:t> to </a:t>
            </a:r>
            <a:r>
              <a:rPr lang="cs-CZ" sz="1800" dirty="0" err="1">
                <a:solidFill>
                  <a:sysClr val="windowText" lastClr="000000"/>
                </a:solidFill>
              </a:rPr>
              <a:t>the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practices</a:t>
            </a:r>
            <a:r>
              <a:rPr lang="cs-CZ" sz="1800" b="1" dirty="0">
                <a:solidFill>
                  <a:sysClr val="windowText" lastClr="000000"/>
                </a:solidFill>
              </a:rPr>
              <a:t> and </a:t>
            </a:r>
            <a:r>
              <a:rPr lang="cs-CZ" sz="1800" b="1" dirty="0" err="1">
                <a:solidFill>
                  <a:sysClr val="windowText" lastClr="000000"/>
                </a:solidFill>
              </a:rPr>
              <a:t>traditions</a:t>
            </a:r>
            <a:r>
              <a:rPr lang="cs-CZ" sz="1800" b="1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followed</a:t>
            </a:r>
            <a:r>
              <a:rPr lang="cs-CZ" sz="1800" dirty="0">
                <a:solidFill>
                  <a:sysClr val="windowText" lastClr="000000"/>
                </a:solidFill>
              </a:rPr>
              <a:t> in </a:t>
            </a:r>
            <a:r>
              <a:rPr lang="cs-CZ" sz="1800" dirty="0" err="1">
                <a:solidFill>
                  <a:sysClr val="windowText" lastClr="000000"/>
                </a:solidFill>
              </a:rPr>
              <a:t>the</a:t>
            </a:r>
            <a:r>
              <a:rPr lang="cs-CZ" sz="1800" dirty="0">
                <a:solidFill>
                  <a:sysClr val="windowText" lastClr="000000"/>
                </a:solidFill>
              </a:rPr>
              <a:t> </a:t>
            </a:r>
            <a:r>
              <a:rPr lang="cs-CZ" sz="1800" dirty="0" err="1">
                <a:solidFill>
                  <a:sysClr val="windowText" lastClr="000000"/>
                </a:solidFill>
              </a:rPr>
              <a:t>family</a:t>
            </a:r>
            <a:r>
              <a:rPr lang="cs-CZ" sz="1800" dirty="0">
                <a:solidFill>
                  <a:sysClr val="windowText" lastClr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25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DF7F4509-BEA3-A965-48ED-F9869C980E80}"/>
              </a:ext>
            </a:extLst>
          </p:cNvPr>
          <p:cNvGrpSpPr/>
          <p:nvPr/>
        </p:nvGrpSpPr>
        <p:grpSpPr>
          <a:xfrm>
            <a:off x="-68366" y="2749609"/>
            <a:ext cx="12374310" cy="1358781"/>
            <a:chOff x="-68366" y="2749609"/>
            <a:chExt cx="12374310" cy="1358781"/>
          </a:xfrm>
        </p:grpSpPr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A4FE2090-07A1-8152-80BA-35D5A8CAB45B}"/>
                </a:ext>
              </a:extLst>
            </p:cNvPr>
            <p:cNvSpPr/>
            <p:nvPr/>
          </p:nvSpPr>
          <p:spPr bwMode="auto">
            <a:xfrm>
              <a:off x="-68366" y="2749609"/>
              <a:ext cx="12374310" cy="135878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8AD5F28C-6D57-95DE-8C52-5400F11DFE03}"/>
                </a:ext>
              </a:extLst>
            </p:cNvPr>
            <p:cNvSpPr txBox="1"/>
            <p:nvPr/>
          </p:nvSpPr>
          <p:spPr>
            <a:xfrm>
              <a:off x="0" y="3136611"/>
              <a:ext cx="1219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dirty="0">
                  <a:solidFill>
                    <a:schemeClr val="bg1"/>
                  </a:solidFill>
                  <a:latin typeface="+mn-lt"/>
                </a:rPr>
                <a:t>Kybernenávist – zkušenost běžného uživatele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3297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5428BA9-0D9C-4AE3-5439-4D18EC7E4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Kybernenávist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12E741B-47C9-A2E9-C772-6CE30EBBE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036727" cy="4139998"/>
          </a:xfrm>
        </p:spPr>
        <p:txBody>
          <a:bodyPr/>
          <a:lstStyle/>
          <a:p>
            <a:r>
              <a:rPr lang="cs-CZ" dirty="0"/>
              <a:t>3 typy zkušeností:</a:t>
            </a:r>
          </a:p>
          <a:p>
            <a:pPr lvl="1"/>
            <a:r>
              <a:rPr lang="cs-CZ" b="1" dirty="0">
                <a:solidFill>
                  <a:schemeClr val="accent6"/>
                </a:solidFill>
              </a:rPr>
              <a:t>Expozice</a:t>
            </a:r>
            <a:r>
              <a:rPr lang="cs-CZ" dirty="0"/>
              <a:t> – setkání se s </a:t>
            </a:r>
            <a:r>
              <a:rPr lang="cs-CZ" dirty="0" err="1"/>
              <a:t>cyberhate</a:t>
            </a:r>
            <a:r>
              <a:rPr lang="cs-CZ" dirty="0"/>
              <a:t> jako publikum/přihlížející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D215808-69E9-838F-0029-01584C7ED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0882"/>
            <a:ext cx="4630892" cy="3076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170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5428BA9-0D9C-4AE3-5439-4D18EC7E4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Kybernenávist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12E741B-47C9-A2E9-C772-6CE30EBBE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036727" cy="4139998"/>
          </a:xfrm>
        </p:spPr>
        <p:txBody>
          <a:bodyPr/>
          <a:lstStyle/>
          <a:p>
            <a:r>
              <a:rPr lang="cs-CZ" dirty="0"/>
              <a:t>3 typy zkušeností:</a:t>
            </a:r>
          </a:p>
          <a:p>
            <a:pPr lvl="1"/>
            <a:r>
              <a:rPr lang="cs-CZ" b="1" dirty="0">
                <a:solidFill>
                  <a:schemeClr val="accent6"/>
                </a:solidFill>
              </a:rPr>
              <a:t>Expozice</a:t>
            </a:r>
            <a:r>
              <a:rPr lang="cs-CZ" dirty="0"/>
              <a:t> – setkání se s </a:t>
            </a:r>
            <a:r>
              <a:rPr lang="cs-CZ" dirty="0" err="1"/>
              <a:t>cyberhate</a:t>
            </a:r>
            <a:r>
              <a:rPr lang="cs-CZ" dirty="0"/>
              <a:t> jako publikum/přihlížející</a:t>
            </a:r>
          </a:p>
          <a:p>
            <a:pPr lvl="1"/>
            <a:endParaRPr lang="cs-CZ" b="1" dirty="0">
              <a:solidFill>
                <a:schemeClr val="accent6"/>
              </a:solidFill>
            </a:endParaRPr>
          </a:p>
          <a:p>
            <a:pPr lvl="1"/>
            <a:r>
              <a:rPr lang="cs-CZ" b="1" dirty="0">
                <a:solidFill>
                  <a:schemeClr val="accent6"/>
                </a:solidFill>
              </a:rPr>
              <a:t>Viktimizace</a:t>
            </a:r>
            <a:r>
              <a:rPr lang="cs-CZ" dirty="0"/>
              <a:t> – oběť </a:t>
            </a:r>
            <a:r>
              <a:rPr lang="cs-CZ" dirty="0" err="1"/>
              <a:t>cyberhate</a:t>
            </a:r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D215808-69E9-838F-0029-01584C7ED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0882"/>
            <a:ext cx="4630892" cy="3076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0611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2FAA46B-9519-145E-354A-7B19D8C69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Identita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BDBF2FB-7351-B98A-86B7-BD4CC161E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074049" cy="4139998"/>
          </a:xfrm>
        </p:spPr>
        <p:txBody>
          <a:bodyPr/>
          <a:lstStyle/>
          <a:p>
            <a:r>
              <a:rPr lang="cs-CZ" b="1" dirty="0"/>
              <a:t>Osobní identita</a:t>
            </a:r>
          </a:p>
          <a:p>
            <a:pPr lvl="1"/>
            <a:r>
              <a:rPr lang="cs-CZ" i="1" dirty="0"/>
              <a:t>S</a:t>
            </a:r>
            <a:r>
              <a:rPr lang="en-US" i="1" dirty="0"/>
              <a:t>elf-categories which define the </a:t>
            </a:r>
            <a:r>
              <a:rPr lang="en-US" b="1" i="1" dirty="0">
                <a:solidFill>
                  <a:schemeClr val="accent6"/>
                </a:solidFill>
              </a:rPr>
              <a:t>individual</a:t>
            </a:r>
            <a:r>
              <a:rPr lang="en-US" i="1" dirty="0"/>
              <a:t> as a </a:t>
            </a:r>
            <a:r>
              <a:rPr lang="en-US" b="1" i="1" dirty="0">
                <a:solidFill>
                  <a:schemeClr val="accent6"/>
                </a:solidFill>
              </a:rPr>
              <a:t>unique person </a:t>
            </a:r>
            <a:r>
              <a:rPr lang="en-US" i="1" dirty="0"/>
              <a:t>in terms of their </a:t>
            </a:r>
            <a:r>
              <a:rPr lang="en-US" b="1" i="1" dirty="0">
                <a:solidFill>
                  <a:schemeClr val="accent6"/>
                </a:solidFill>
              </a:rPr>
              <a:t>individual differences </a:t>
            </a:r>
            <a:r>
              <a:rPr lang="en-US" i="1" dirty="0"/>
              <a:t>from other (ingroup) persons</a:t>
            </a:r>
            <a:r>
              <a:rPr lang="cs-CZ" dirty="0"/>
              <a:t> (</a:t>
            </a:r>
            <a:r>
              <a:rPr lang="cs-CZ" sz="2000" dirty="0" err="1">
                <a:latin typeface="+mj-lt"/>
              </a:rPr>
              <a:t>Tajfel</a:t>
            </a:r>
            <a:r>
              <a:rPr lang="cs-CZ" sz="2000" dirty="0">
                <a:latin typeface="+mj-lt"/>
              </a:rPr>
              <a:t> 1978; </a:t>
            </a:r>
            <a:r>
              <a:rPr lang="cs-CZ" sz="2000" dirty="0" err="1">
                <a:latin typeface="+mj-lt"/>
              </a:rPr>
              <a:t>Tajfel</a:t>
            </a:r>
            <a:r>
              <a:rPr lang="cs-CZ" sz="2000" dirty="0">
                <a:latin typeface="+mj-lt"/>
              </a:rPr>
              <a:t> &amp; Turner, 1979</a:t>
            </a:r>
            <a:r>
              <a:rPr lang="cs-CZ" dirty="0"/>
              <a:t>)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Individuální odlišnosti od jiných lidí</a:t>
            </a:r>
          </a:p>
          <a:p>
            <a:endParaRPr lang="cs-CZ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BD1EB94-9C85-DF46-6F48-12531CC178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8144292"/>
              </p:ext>
            </p:extLst>
          </p:nvPr>
        </p:nvGraphicFramePr>
        <p:xfrm>
          <a:off x="6286122" y="2397328"/>
          <a:ext cx="5185878" cy="3309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02387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5428BA9-0D9C-4AE3-5439-4D18EC7E4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Kybernenávist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12E741B-47C9-A2E9-C772-6CE30EBBE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036727" cy="4139998"/>
          </a:xfrm>
        </p:spPr>
        <p:txBody>
          <a:bodyPr/>
          <a:lstStyle/>
          <a:p>
            <a:r>
              <a:rPr lang="cs-CZ" dirty="0"/>
              <a:t>3 typy zkušeností:</a:t>
            </a:r>
          </a:p>
          <a:p>
            <a:pPr lvl="1"/>
            <a:r>
              <a:rPr lang="cs-CZ" b="1" dirty="0">
                <a:solidFill>
                  <a:schemeClr val="accent6"/>
                </a:solidFill>
              </a:rPr>
              <a:t>Expozice</a:t>
            </a:r>
            <a:r>
              <a:rPr lang="cs-CZ" dirty="0"/>
              <a:t> – setkání se s </a:t>
            </a:r>
            <a:r>
              <a:rPr lang="cs-CZ" dirty="0" err="1"/>
              <a:t>cyberhate</a:t>
            </a:r>
            <a:r>
              <a:rPr lang="cs-CZ" dirty="0"/>
              <a:t> jako publikum/přihlížející</a:t>
            </a:r>
          </a:p>
          <a:p>
            <a:pPr lvl="1"/>
            <a:endParaRPr lang="cs-CZ" b="1" dirty="0">
              <a:solidFill>
                <a:schemeClr val="accent6"/>
              </a:solidFill>
            </a:endParaRPr>
          </a:p>
          <a:p>
            <a:pPr lvl="1"/>
            <a:r>
              <a:rPr lang="cs-CZ" b="1" dirty="0">
                <a:solidFill>
                  <a:schemeClr val="accent6"/>
                </a:solidFill>
              </a:rPr>
              <a:t>Viktimizace</a:t>
            </a:r>
            <a:r>
              <a:rPr lang="cs-CZ" dirty="0"/>
              <a:t> – oběť </a:t>
            </a:r>
            <a:r>
              <a:rPr lang="cs-CZ" dirty="0" err="1"/>
              <a:t>cyberhate</a:t>
            </a:r>
            <a:endParaRPr lang="cs-CZ" dirty="0"/>
          </a:p>
          <a:p>
            <a:pPr lvl="1"/>
            <a:endParaRPr lang="cs-CZ" b="1" dirty="0">
              <a:solidFill>
                <a:schemeClr val="accent6"/>
              </a:solidFill>
            </a:endParaRPr>
          </a:p>
          <a:p>
            <a:pPr lvl="1"/>
            <a:r>
              <a:rPr lang="cs-CZ" b="1" dirty="0">
                <a:solidFill>
                  <a:schemeClr val="accent6"/>
                </a:solidFill>
              </a:rPr>
              <a:t>Agrese</a:t>
            </a:r>
            <a:r>
              <a:rPr lang="cs-CZ" dirty="0"/>
              <a:t> – produkce a šíření nenávistných obsahů (</a:t>
            </a:r>
            <a:r>
              <a:rPr lang="cs-CZ" dirty="0" err="1"/>
              <a:t>hate</a:t>
            </a:r>
            <a:r>
              <a:rPr lang="cs-CZ" dirty="0"/>
              <a:t> stránek, příspěvků, komentářů, zpráv, obrázků, videí, …)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D215808-69E9-838F-0029-01584C7ED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0882"/>
            <a:ext cx="4630892" cy="3076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599273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37C0C6D-336B-46CB-160F-84CFEC2A6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Jaký typ zkušenosti je nejčastější?</a:t>
            </a:r>
          </a:p>
        </p:txBody>
      </p:sp>
    </p:spTree>
    <p:extLst>
      <p:ext uri="{BB962C8B-B14F-4D97-AF65-F5344CB8AC3E}">
        <p14:creationId xmlns:p14="http://schemas.microsoft.com/office/powerpoint/2010/main" val="3597480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37C0C6D-336B-46CB-160F-84CFEC2A6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Jaký typ zkušenosti je nejčastější?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8C27D096-83B1-EBB7-14AF-50623C671064}"/>
              </a:ext>
            </a:extLst>
          </p:cNvPr>
          <p:cNvGraphicFramePr/>
          <p:nvPr/>
        </p:nvGraphicFramePr>
        <p:xfrm>
          <a:off x="332082" y="1505831"/>
          <a:ext cx="6684015" cy="386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2D1085C0-0DCB-34DE-1731-CC216612955B}"/>
              </a:ext>
            </a:extLst>
          </p:cNvPr>
          <p:cNvSpPr txBox="1"/>
          <p:nvPr/>
        </p:nvSpPr>
        <p:spPr>
          <a:xfrm>
            <a:off x="170371" y="5470181"/>
            <a:ext cx="675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+mn-lt"/>
              </a:rPr>
              <a:t>Hawdon</a:t>
            </a:r>
            <a:r>
              <a:rPr lang="cs-CZ" sz="1200" dirty="0">
                <a:latin typeface="+mn-lt"/>
              </a:rPr>
              <a:t> et al.</a:t>
            </a:r>
            <a:r>
              <a:rPr lang="en-US" sz="1200" dirty="0">
                <a:latin typeface="+mn-lt"/>
              </a:rPr>
              <a:t> (2015). Online </a:t>
            </a:r>
            <a:r>
              <a:rPr lang="cs-CZ" sz="1200" dirty="0">
                <a:latin typeface="+mn-lt"/>
              </a:rPr>
              <a:t>e</a:t>
            </a:r>
            <a:r>
              <a:rPr lang="en-US" sz="1200" dirty="0" err="1">
                <a:latin typeface="+mn-lt"/>
              </a:rPr>
              <a:t>xtremism</a:t>
            </a:r>
            <a:r>
              <a:rPr lang="en-US" sz="1200" dirty="0">
                <a:latin typeface="+mn-lt"/>
              </a:rPr>
              <a:t> and </a:t>
            </a:r>
            <a:r>
              <a:rPr lang="cs-CZ" sz="1200" dirty="0">
                <a:latin typeface="+mn-lt"/>
              </a:rPr>
              <a:t>o</a:t>
            </a:r>
            <a:r>
              <a:rPr lang="en-US" sz="1200" dirty="0" err="1">
                <a:latin typeface="+mn-lt"/>
              </a:rPr>
              <a:t>nline</a:t>
            </a:r>
            <a:r>
              <a:rPr lang="en-US" sz="1200" dirty="0">
                <a:latin typeface="+mn-lt"/>
              </a:rPr>
              <a:t> </a:t>
            </a:r>
            <a:r>
              <a:rPr lang="cs-CZ" sz="1200" dirty="0">
                <a:latin typeface="+mn-lt"/>
              </a:rPr>
              <a:t>h</a:t>
            </a:r>
            <a:r>
              <a:rPr lang="en-US" sz="1200" dirty="0">
                <a:latin typeface="+mn-lt"/>
              </a:rPr>
              <a:t>ate: Exposure among </a:t>
            </a:r>
            <a:r>
              <a:rPr lang="cs-CZ" sz="1200" dirty="0">
                <a:latin typeface="+mn-lt"/>
              </a:rPr>
              <a:t>a</a:t>
            </a:r>
            <a:r>
              <a:rPr lang="en-US" sz="1200" dirty="0" err="1">
                <a:latin typeface="+mn-lt"/>
              </a:rPr>
              <a:t>dolescents</a:t>
            </a:r>
            <a:r>
              <a:rPr lang="en-US" sz="1200" dirty="0">
                <a:latin typeface="+mn-lt"/>
              </a:rPr>
              <a:t> and </a:t>
            </a:r>
            <a:r>
              <a:rPr lang="cs-CZ" sz="1200" dirty="0">
                <a:latin typeface="+mn-lt"/>
              </a:rPr>
              <a:t>y</a:t>
            </a:r>
            <a:r>
              <a:rPr lang="en-US" sz="1200" dirty="0" err="1">
                <a:latin typeface="+mn-lt"/>
              </a:rPr>
              <a:t>oung</a:t>
            </a:r>
            <a:r>
              <a:rPr lang="en-US" sz="1200" dirty="0">
                <a:latin typeface="+mn-lt"/>
              </a:rPr>
              <a:t> </a:t>
            </a:r>
            <a:r>
              <a:rPr lang="cs-CZ" sz="1200" dirty="0">
                <a:latin typeface="+mn-lt"/>
              </a:rPr>
              <a:t>a</a:t>
            </a:r>
            <a:r>
              <a:rPr lang="en-US" sz="1200" dirty="0" err="1">
                <a:latin typeface="+mn-lt"/>
              </a:rPr>
              <a:t>dults</a:t>
            </a:r>
            <a:r>
              <a:rPr lang="en-US" sz="1200" dirty="0">
                <a:latin typeface="+mn-lt"/>
              </a:rPr>
              <a:t> in </a:t>
            </a:r>
            <a:r>
              <a:rPr lang="cs-CZ" sz="1200" dirty="0">
                <a:latin typeface="+mn-lt"/>
              </a:rPr>
              <a:t>f</a:t>
            </a:r>
            <a:r>
              <a:rPr lang="en-US" sz="1200" dirty="0">
                <a:latin typeface="+mn-lt"/>
              </a:rPr>
              <a:t>our </a:t>
            </a:r>
            <a:r>
              <a:rPr lang="cs-CZ" sz="1200" dirty="0">
                <a:latin typeface="+mn-lt"/>
              </a:rPr>
              <a:t>n</a:t>
            </a:r>
            <a:r>
              <a:rPr lang="en-US" sz="1200" dirty="0" err="1">
                <a:latin typeface="+mn-lt"/>
              </a:rPr>
              <a:t>ations</a:t>
            </a:r>
            <a:r>
              <a:rPr lang="cs-CZ" sz="1200" dirty="0">
                <a:latin typeface="+mn-lt"/>
              </a:rPr>
              <a:t>; data 2013-2014; 15-30 let.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E712D27-E883-DAD1-14F0-17B8041BD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323" y="1577352"/>
            <a:ext cx="4472606" cy="350240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609C786-A5A6-FAD1-3DA9-A88797861831}"/>
              </a:ext>
            </a:extLst>
          </p:cNvPr>
          <p:cNvSpPr txBox="1"/>
          <p:nvPr/>
        </p:nvSpPr>
        <p:spPr>
          <a:xfrm>
            <a:off x="7542781" y="5470181"/>
            <a:ext cx="4260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dirty="0" err="1">
                <a:latin typeface="+mn-lt"/>
              </a:rPr>
              <a:t>Bedrosova</a:t>
            </a:r>
            <a:r>
              <a:rPr lang="cs-CZ" sz="1200" dirty="0">
                <a:latin typeface="+mn-lt"/>
              </a:rPr>
              <a:t> et al.</a:t>
            </a:r>
            <a:r>
              <a:rPr lang="en-US" sz="1200" dirty="0">
                <a:latin typeface="+mn-lt"/>
              </a:rPr>
              <a:t> (20</a:t>
            </a:r>
            <a:r>
              <a:rPr lang="cs-CZ" sz="1200" dirty="0">
                <a:latin typeface="+mn-lt"/>
              </a:rPr>
              <a:t>22</a:t>
            </a:r>
            <a:r>
              <a:rPr lang="en-US" sz="1200" dirty="0">
                <a:latin typeface="+mn-lt"/>
              </a:rPr>
              <a:t>). </a:t>
            </a:r>
            <a:r>
              <a:rPr lang="cs-CZ" sz="1200" dirty="0">
                <a:latin typeface="+mn-lt"/>
              </a:rPr>
              <a:t>Kybernenávist v českých rodinách. data 2021; 11-16 let.</a:t>
            </a:r>
          </a:p>
        </p:txBody>
      </p:sp>
    </p:spTree>
    <p:extLst>
      <p:ext uri="{BB962C8B-B14F-4D97-AF65-F5344CB8AC3E}">
        <p14:creationId xmlns:p14="http://schemas.microsoft.com/office/powerpoint/2010/main" val="34178629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FFBE3C3-A979-4760-8315-BE410BD26E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172399" y="807306"/>
            <a:ext cx="5409511" cy="3233741"/>
          </a:xfrm>
          <a:prstGeom prst="rect">
            <a:avLst/>
          </a:prstGeom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39DB95C-BEA0-4021-AECB-37DF11562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41006"/>
            <a:ext cx="5217897" cy="55759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F920BE4-14D4-462F-95D8-1A5D7CF52DBC}"/>
              </a:ext>
            </a:extLst>
          </p:cNvPr>
          <p:cNvSpPr/>
          <p:nvPr/>
        </p:nvSpPr>
        <p:spPr>
          <a:xfrm>
            <a:off x="230660" y="6254738"/>
            <a:ext cx="58653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Na </a:t>
            </a:r>
            <a:r>
              <a:rPr lang="en-GB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fotografii</a:t>
            </a:r>
            <a:r>
              <a:rPr lang="en-GB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jsou</a:t>
            </a:r>
            <a:r>
              <a:rPr lang="en-GB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žáci</a:t>
            </a:r>
            <a:r>
              <a:rPr lang="en-GB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ZŠ </a:t>
            </a:r>
            <a:r>
              <a:rPr lang="en-GB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Plynárenská</a:t>
            </a:r>
            <a:r>
              <a:rPr lang="en-GB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Teplice, 1. </a:t>
            </a:r>
            <a:r>
              <a:rPr lang="en-GB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třída</a:t>
            </a:r>
            <a:endParaRPr lang="en-GB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EB5A17C-61AF-4D4E-BEEB-CDEF9F36D1DD}"/>
              </a:ext>
            </a:extLst>
          </p:cNvPr>
          <p:cNvSpPr/>
          <p:nvPr/>
        </p:nvSpPr>
        <p:spPr>
          <a:xfrm>
            <a:off x="6096000" y="1228725"/>
            <a:ext cx="5217897" cy="6715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1233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CB2194C0-C18F-4164-8D6D-C4EFDEAFE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4" r="3738"/>
          <a:stretch/>
        </p:blipFill>
        <p:spPr>
          <a:xfrm>
            <a:off x="534159" y="447845"/>
            <a:ext cx="4400547" cy="59623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15D4F646-2911-45D2-B559-A0D21A7A8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67" y="276302"/>
            <a:ext cx="3523973" cy="3365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9C44D0A3-6536-41AB-B640-7F7900B262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2"/>
          <a:stretch/>
        </p:blipFill>
        <p:spPr>
          <a:xfrm>
            <a:off x="8735220" y="1364413"/>
            <a:ext cx="3328188" cy="4129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70D1F519-E804-431D-98CE-4853D24B96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19" y="3752425"/>
            <a:ext cx="2889067" cy="3019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02608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EA6F46F-2374-1FBC-70AA-7F1D1C0A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koho kybernenávist útočí?</a:t>
            </a:r>
          </a:p>
        </p:txBody>
      </p:sp>
      <p:pic>
        <p:nvPicPr>
          <p:cNvPr id="9" name="Zástupný symbol pro obsah 16">
            <a:extLst>
              <a:ext uri="{FF2B5EF4-FFF2-40B4-BE49-F238E27FC236}">
                <a16:creationId xmlns:a16="http://schemas.microsoft.com/office/drawing/2014/main" id="{01FAE918-2EFA-8E3A-CBF2-814D0F6F0F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1511130"/>
            <a:ext cx="5764899" cy="2561024"/>
          </a:xfrm>
          <a:prstGeom prst="rect">
            <a:avLst/>
          </a:prstGeom>
        </p:spPr>
      </p:pic>
      <p:pic>
        <p:nvPicPr>
          <p:cNvPr id="10" name="Zástupný symbol pro obsah 11">
            <a:extLst>
              <a:ext uri="{FF2B5EF4-FFF2-40B4-BE49-F238E27FC236}">
                <a16:creationId xmlns:a16="http://schemas.microsoft.com/office/drawing/2014/main" id="{1C504D5F-445A-A68E-BAD7-A3B1116304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2056" y="1511130"/>
            <a:ext cx="4365977" cy="349853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3944596-867F-5083-2B66-751EAD749726}"/>
              </a:ext>
            </a:extLst>
          </p:cNvPr>
          <p:cNvSpPr txBox="1"/>
          <p:nvPr/>
        </p:nvSpPr>
        <p:spPr>
          <a:xfrm>
            <a:off x="321941" y="5644338"/>
            <a:ext cx="585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+mj-lt"/>
              </a:rPr>
              <a:t>Hawdon</a:t>
            </a:r>
            <a:r>
              <a:rPr lang="cs-CZ" sz="1200" dirty="0">
                <a:latin typeface="+mj-lt"/>
              </a:rPr>
              <a:t> et al.</a:t>
            </a:r>
            <a:r>
              <a:rPr lang="en-US" sz="1200" dirty="0">
                <a:latin typeface="+mj-lt"/>
              </a:rPr>
              <a:t> (2015). Online Extremism and Online Hate: Exposure among Adolescents and Young Adults in Four Nations.</a:t>
            </a:r>
            <a:endParaRPr lang="cs-CZ" sz="1200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1200" dirty="0">
                <a:latin typeface="+mj-lt"/>
              </a:rPr>
              <a:t>4 země; data 2013-2014; 15-30 let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073CC0D-CF0E-A9BB-7140-1929DB5F8B86}"/>
              </a:ext>
            </a:extLst>
          </p:cNvPr>
          <p:cNvSpPr txBox="1"/>
          <p:nvPr/>
        </p:nvSpPr>
        <p:spPr>
          <a:xfrm>
            <a:off x="6683023" y="5644444"/>
            <a:ext cx="4984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+mj-lt"/>
              </a:rPr>
              <a:t>Costello</a:t>
            </a:r>
            <a:r>
              <a:rPr lang="cs-CZ" sz="1200" dirty="0">
                <a:latin typeface="+mj-lt"/>
              </a:rPr>
              <a:t> et al.</a:t>
            </a:r>
            <a:r>
              <a:rPr lang="en-US" sz="1200" dirty="0">
                <a:latin typeface="+mj-lt"/>
              </a:rPr>
              <a:t> (2016). Who views online extremism? Individual attributes leading to exposure. </a:t>
            </a:r>
            <a:endParaRPr lang="cs-CZ" sz="1200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1200" dirty="0">
                <a:latin typeface="+mj-lt"/>
              </a:rPr>
              <a:t>USA; data 2015; 15-36 let</a:t>
            </a:r>
          </a:p>
        </p:txBody>
      </p:sp>
    </p:spTree>
    <p:extLst>
      <p:ext uri="{BB962C8B-B14F-4D97-AF65-F5344CB8AC3E}">
        <p14:creationId xmlns:p14="http://schemas.microsoft.com/office/powerpoint/2010/main" val="12424041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EA6F46F-2374-1FBC-70AA-7F1D1C0A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koho kybernenávist útočí?</a:t>
            </a:r>
          </a:p>
        </p:txBody>
      </p:sp>
      <p:pic>
        <p:nvPicPr>
          <p:cNvPr id="9" name="Zástupný symbol pro obsah 16">
            <a:extLst>
              <a:ext uri="{FF2B5EF4-FFF2-40B4-BE49-F238E27FC236}">
                <a16:creationId xmlns:a16="http://schemas.microsoft.com/office/drawing/2014/main" id="{01FAE918-2EFA-8E3A-CBF2-814D0F6F0F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1511130"/>
            <a:ext cx="5764899" cy="2561024"/>
          </a:xfrm>
          <a:prstGeom prst="rect">
            <a:avLst/>
          </a:prstGeom>
        </p:spPr>
      </p:pic>
      <p:pic>
        <p:nvPicPr>
          <p:cNvPr id="10" name="Zástupný symbol pro obsah 11">
            <a:extLst>
              <a:ext uri="{FF2B5EF4-FFF2-40B4-BE49-F238E27FC236}">
                <a16:creationId xmlns:a16="http://schemas.microsoft.com/office/drawing/2014/main" id="{1C504D5F-445A-A68E-BAD7-A3B1116304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2056" y="1511130"/>
            <a:ext cx="4365977" cy="349853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3944596-867F-5083-2B66-751EAD749726}"/>
              </a:ext>
            </a:extLst>
          </p:cNvPr>
          <p:cNvSpPr txBox="1"/>
          <p:nvPr/>
        </p:nvSpPr>
        <p:spPr>
          <a:xfrm>
            <a:off x="321941" y="5644338"/>
            <a:ext cx="585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+mj-lt"/>
              </a:rPr>
              <a:t>Hawdon</a:t>
            </a:r>
            <a:r>
              <a:rPr lang="cs-CZ" sz="1200" dirty="0">
                <a:latin typeface="+mj-lt"/>
              </a:rPr>
              <a:t> et al.</a:t>
            </a:r>
            <a:r>
              <a:rPr lang="en-US" sz="1200" dirty="0">
                <a:latin typeface="+mj-lt"/>
              </a:rPr>
              <a:t> (2015). Online Extremism and Online Hate: Exposure among Adolescents and Young Adults in Four Nations.</a:t>
            </a:r>
            <a:endParaRPr lang="cs-CZ" sz="1200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1200" dirty="0">
                <a:latin typeface="+mj-lt"/>
              </a:rPr>
              <a:t>4 země; data 2013-2014; 15-30 let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073CC0D-CF0E-A9BB-7140-1929DB5F8B86}"/>
              </a:ext>
            </a:extLst>
          </p:cNvPr>
          <p:cNvSpPr txBox="1"/>
          <p:nvPr/>
        </p:nvSpPr>
        <p:spPr>
          <a:xfrm>
            <a:off x="6683023" y="5644444"/>
            <a:ext cx="4984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+mj-lt"/>
              </a:rPr>
              <a:t>Costello</a:t>
            </a:r>
            <a:r>
              <a:rPr lang="cs-CZ" sz="1200" dirty="0">
                <a:latin typeface="+mj-lt"/>
              </a:rPr>
              <a:t> et al.</a:t>
            </a:r>
            <a:r>
              <a:rPr lang="en-US" sz="1200" dirty="0">
                <a:latin typeface="+mj-lt"/>
              </a:rPr>
              <a:t> (2016). Who views online extremism? Individual attributes leading to exposure. </a:t>
            </a:r>
            <a:endParaRPr lang="cs-CZ" sz="1200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1200" dirty="0">
                <a:latin typeface="+mj-lt"/>
              </a:rPr>
              <a:t>USA; data 2015; 15-36 let</a:t>
            </a:r>
          </a:p>
        </p:txBody>
      </p:sp>
      <p:sp>
        <p:nvSpPr>
          <p:cNvPr id="2" name="Vývojový diagram: postup 1">
            <a:extLst>
              <a:ext uri="{FF2B5EF4-FFF2-40B4-BE49-F238E27FC236}">
                <a16:creationId xmlns:a16="http://schemas.microsoft.com/office/drawing/2014/main" id="{BDE81BC8-CA2A-C6C5-24E1-EBA71DCE8FA2}"/>
              </a:ext>
            </a:extLst>
          </p:cNvPr>
          <p:cNvSpPr/>
          <p:nvPr/>
        </p:nvSpPr>
        <p:spPr bwMode="auto">
          <a:xfrm>
            <a:off x="7067372" y="2486826"/>
            <a:ext cx="4290661" cy="1153682"/>
          </a:xfrm>
          <a:prstGeom prst="flowChartProcess">
            <a:avLst/>
          </a:prstGeom>
          <a:noFill/>
          <a:ln w="38100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73154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A3E8ACF-E8DB-EE80-5C02-F28D844C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Negativní důsledky kybernenávisti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A7DFB6B-767B-9504-68B5-671AC9D4F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084" y="1743277"/>
            <a:ext cx="7072116" cy="4139998"/>
          </a:xfrm>
        </p:spPr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Společenská rovina</a:t>
            </a:r>
          </a:p>
          <a:p>
            <a:pPr lvl="1"/>
            <a:r>
              <a:rPr lang="cs-CZ" dirty="0">
                <a:latin typeface="+mj-lt"/>
              </a:rPr>
              <a:t>Posilování stereotypů a stigmatizace zranitelných skupin, narušení sociální koheze</a:t>
            </a:r>
          </a:p>
          <a:p>
            <a:pPr lvl="1"/>
            <a:r>
              <a:rPr lang="cs-CZ" dirty="0" err="1">
                <a:latin typeface="+mj-lt"/>
              </a:rPr>
              <a:t>Desenzitizace</a:t>
            </a:r>
            <a:r>
              <a:rPr lang="cs-CZ" dirty="0">
                <a:latin typeface="+mj-lt"/>
              </a:rPr>
              <a:t> vůči nenávistným projevům</a:t>
            </a:r>
          </a:p>
          <a:p>
            <a:pPr lvl="1"/>
            <a:endParaRPr lang="cs-CZ" dirty="0">
              <a:latin typeface="+mj-lt"/>
            </a:endParaRPr>
          </a:p>
          <a:p>
            <a:endParaRPr lang="cs-CZ" b="1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D2E4E8C-B309-BB5B-FB22-79887C5C51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6"/>
          <a:stretch/>
        </p:blipFill>
        <p:spPr>
          <a:xfrm>
            <a:off x="0" y="2371172"/>
            <a:ext cx="4124592" cy="211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534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A3E8ACF-E8DB-EE80-5C02-F28D844C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Negativní důsledky kybernenávisti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A7DFB6B-767B-9504-68B5-671AC9D4F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084" y="1743277"/>
            <a:ext cx="7072116" cy="4139998"/>
          </a:xfrm>
        </p:spPr>
        <p:txBody>
          <a:bodyPr/>
          <a:lstStyle/>
          <a:p>
            <a:r>
              <a:rPr lang="cs-CZ" b="1" dirty="0">
                <a:solidFill>
                  <a:schemeClr val="tx2"/>
                </a:solidFill>
              </a:rPr>
              <a:t>Společenská rovina</a:t>
            </a:r>
          </a:p>
          <a:p>
            <a:pPr lvl="1"/>
            <a:r>
              <a:rPr lang="cs-CZ" dirty="0">
                <a:latin typeface="+mj-lt"/>
              </a:rPr>
              <a:t>Posilování stereotypů a stigmatizace zranitelných skupin, narušení sociální koheze</a:t>
            </a:r>
          </a:p>
          <a:p>
            <a:pPr lvl="1"/>
            <a:r>
              <a:rPr lang="cs-CZ" dirty="0" err="1">
                <a:latin typeface="+mj-lt"/>
              </a:rPr>
              <a:t>Desenzitizace</a:t>
            </a:r>
            <a:r>
              <a:rPr lang="cs-CZ" dirty="0">
                <a:latin typeface="+mj-lt"/>
              </a:rPr>
              <a:t> vůči nenávistným projevům</a:t>
            </a:r>
          </a:p>
          <a:p>
            <a:endParaRPr lang="cs-CZ" b="1" dirty="0">
              <a:solidFill>
                <a:schemeClr val="tx2"/>
              </a:solidFill>
            </a:endParaRPr>
          </a:p>
          <a:p>
            <a:r>
              <a:rPr lang="cs-CZ" b="1" dirty="0">
                <a:solidFill>
                  <a:schemeClr val="tx2"/>
                </a:solidFill>
              </a:rPr>
              <a:t>Individuální rovina</a:t>
            </a:r>
          </a:p>
          <a:p>
            <a:pPr lvl="1"/>
            <a:r>
              <a:rPr lang="cs-CZ" dirty="0"/>
              <a:t>Nižší subjektivní </a:t>
            </a:r>
            <a:r>
              <a:rPr lang="cs-CZ" dirty="0" err="1"/>
              <a:t>well-being</a:t>
            </a:r>
            <a:r>
              <a:rPr lang="cs-CZ" dirty="0"/>
              <a:t> – </a:t>
            </a:r>
            <a:r>
              <a:rPr lang="cs-CZ" b="1" dirty="0"/>
              <a:t>expozice</a:t>
            </a:r>
            <a:r>
              <a:rPr lang="cs-CZ" dirty="0"/>
              <a:t>, </a:t>
            </a:r>
            <a:r>
              <a:rPr lang="cs-CZ" b="1" dirty="0"/>
              <a:t>viktimizace</a:t>
            </a:r>
          </a:p>
          <a:p>
            <a:pPr lvl="1"/>
            <a:r>
              <a:rPr lang="cs-CZ" dirty="0"/>
              <a:t>Nižší sociální důvěra (generalizovaná i partikulární) – </a:t>
            </a:r>
            <a:r>
              <a:rPr lang="cs-CZ" b="1" dirty="0"/>
              <a:t>expozice</a:t>
            </a:r>
          </a:p>
          <a:p>
            <a:pPr lvl="1"/>
            <a:r>
              <a:rPr lang="cs-CZ" dirty="0"/>
              <a:t>Nižší </a:t>
            </a:r>
            <a:r>
              <a:rPr lang="cs-CZ" dirty="0" err="1"/>
              <a:t>aklademická</a:t>
            </a:r>
            <a:r>
              <a:rPr lang="cs-CZ" dirty="0"/>
              <a:t> motivace pro děti z minorit – </a:t>
            </a:r>
            <a:r>
              <a:rPr lang="cs-CZ" b="1" dirty="0"/>
              <a:t>viktimizace</a:t>
            </a:r>
          </a:p>
          <a:p>
            <a:pPr lvl="1"/>
            <a:r>
              <a:rPr lang="cs-CZ" dirty="0"/>
              <a:t>Deprese a úzkostnost - </a:t>
            </a:r>
            <a:r>
              <a:rPr lang="cs-CZ" b="1" dirty="0"/>
              <a:t>viktimizace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D2E4E8C-B309-BB5B-FB22-79887C5C51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6"/>
          <a:stretch/>
        </p:blipFill>
        <p:spPr>
          <a:xfrm>
            <a:off x="0" y="2371172"/>
            <a:ext cx="4124592" cy="211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270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A5A010-E8C4-82B3-2134-4F607DB9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se s kybernenávistí setkáváme?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13D5914-70C9-660D-911B-5B559DDE1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173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2FAA46B-9519-145E-354A-7B19D8C69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Identita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BDBF2FB-7351-B98A-86B7-BD4CC161E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074049" cy="4139998"/>
          </a:xfrm>
        </p:spPr>
        <p:txBody>
          <a:bodyPr/>
          <a:lstStyle/>
          <a:p>
            <a:r>
              <a:rPr lang="cs-CZ" b="1" dirty="0"/>
              <a:t>Sociální identita</a:t>
            </a:r>
          </a:p>
          <a:p>
            <a:pPr lvl="1" algn="just"/>
            <a:r>
              <a:rPr lang="en-US" sz="2000" i="1" dirty="0"/>
              <a:t>Social</a:t>
            </a:r>
            <a:r>
              <a:rPr lang="cs-CZ" sz="2000" i="1" dirty="0"/>
              <a:t> </a:t>
            </a:r>
            <a:r>
              <a:rPr lang="en-US" sz="2000" i="1" dirty="0"/>
              <a:t>categorizations of self and others, self-categories which define the individual in terms of his or</a:t>
            </a:r>
            <a:r>
              <a:rPr lang="cs-CZ" sz="2000" i="1" dirty="0"/>
              <a:t> </a:t>
            </a:r>
            <a:r>
              <a:rPr lang="en-US" sz="2000" i="1" dirty="0"/>
              <a:t>her </a:t>
            </a:r>
            <a:r>
              <a:rPr lang="en-US" sz="2000" b="1" i="1" dirty="0">
                <a:solidFill>
                  <a:schemeClr val="accent5"/>
                </a:solidFill>
              </a:rPr>
              <a:t>shared similarities</a:t>
            </a:r>
            <a:r>
              <a:rPr lang="en-US" sz="2000" b="1" i="1" dirty="0"/>
              <a:t> </a:t>
            </a:r>
            <a:r>
              <a:rPr lang="en-US" sz="2000" i="1" dirty="0"/>
              <a:t>with members of certain </a:t>
            </a:r>
            <a:r>
              <a:rPr lang="en-US" sz="2000" b="1" i="1" dirty="0">
                <a:solidFill>
                  <a:schemeClr val="accent5"/>
                </a:solidFill>
              </a:rPr>
              <a:t>social categories </a:t>
            </a:r>
            <a:r>
              <a:rPr lang="en-US" sz="2000" i="1" dirty="0"/>
              <a:t>in contrast to other social</a:t>
            </a:r>
            <a:r>
              <a:rPr lang="cs-CZ" sz="2000" i="1" dirty="0"/>
              <a:t> </a:t>
            </a:r>
            <a:r>
              <a:rPr lang="en-US" sz="2000" i="1" dirty="0"/>
              <a:t>categories. Social identity refers to the social categorical self (e.g., "us" versus "them",</a:t>
            </a:r>
            <a:r>
              <a:rPr lang="cs-CZ" sz="2000" i="1" dirty="0"/>
              <a:t> </a:t>
            </a:r>
            <a:r>
              <a:rPr lang="en-US" sz="2000" i="1" dirty="0"/>
              <a:t>ingroup versus outgroup)</a:t>
            </a:r>
            <a:r>
              <a:rPr lang="cs-CZ" sz="2000" i="1" dirty="0"/>
              <a:t> </a:t>
            </a:r>
            <a:r>
              <a:rPr lang="cs-CZ" sz="2000" dirty="0"/>
              <a:t>(</a:t>
            </a:r>
            <a:r>
              <a:rPr lang="cs-CZ" sz="2000" dirty="0" err="1">
                <a:latin typeface="+mj-lt"/>
              </a:rPr>
              <a:t>Tajfel</a:t>
            </a:r>
            <a:r>
              <a:rPr lang="cs-CZ" sz="2000" dirty="0">
                <a:latin typeface="+mj-lt"/>
              </a:rPr>
              <a:t> 1978; </a:t>
            </a:r>
            <a:r>
              <a:rPr lang="cs-CZ" sz="2000" dirty="0" err="1">
                <a:latin typeface="+mj-lt"/>
              </a:rPr>
              <a:t>Tajfel</a:t>
            </a:r>
            <a:r>
              <a:rPr lang="cs-CZ" sz="2000" dirty="0">
                <a:latin typeface="+mj-lt"/>
              </a:rPr>
              <a:t> &amp; Turner, 1979</a:t>
            </a:r>
            <a:r>
              <a:rPr lang="cs-CZ" sz="2000" dirty="0"/>
              <a:t>)</a:t>
            </a:r>
          </a:p>
          <a:p>
            <a:pPr lvl="1" algn="just"/>
            <a:endParaRPr lang="cs-CZ" sz="2000" dirty="0"/>
          </a:p>
          <a:p>
            <a:pPr lvl="1" algn="just"/>
            <a:r>
              <a:rPr lang="cs-CZ" sz="2000" dirty="0"/>
              <a:t>Společné podobnosti s příslušníky určitých sociálních kategorií/skupin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56A166D-9196-9CE7-C18B-C4C20A81E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6654680"/>
              </p:ext>
            </p:extLst>
          </p:nvPr>
        </p:nvGraphicFramePr>
        <p:xfrm>
          <a:off x="6286122" y="2397328"/>
          <a:ext cx="5185878" cy="3309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90777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A5A010-E8C4-82B3-2134-4F607DB9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se s kybernenávistí setkáváme?</a:t>
            </a:r>
          </a:p>
        </p:txBody>
      </p:sp>
      <p:pic>
        <p:nvPicPr>
          <p:cNvPr id="2" name="Zástupný symbol pro obsah 5">
            <a:extLst>
              <a:ext uri="{FF2B5EF4-FFF2-40B4-BE49-F238E27FC236}">
                <a16:creationId xmlns:a16="http://schemas.microsoft.com/office/drawing/2014/main" id="{0EC47812-29B6-B031-9841-D2DE025097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579" y="1845893"/>
            <a:ext cx="5562537" cy="261501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D6DB834-2EF7-EBC0-85F4-5F42D805882A}"/>
              </a:ext>
            </a:extLst>
          </p:cNvPr>
          <p:cNvSpPr txBox="1"/>
          <p:nvPr/>
        </p:nvSpPr>
        <p:spPr>
          <a:xfrm>
            <a:off x="568950" y="5768668"/>
            <a:ext cx="585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+mj-lt"/>
              </a:rPr>
              <a:t>Hawdon</a:t>
            </a:r>
            <a:r>
              <a:rPr lang="cs-CZ" sz="1200" dirty="0">
                <a:latin typeface="+mj-lt"/>
              </a:rPr>
              <a:t> et al.</a:t>
            </a:r>
            <a:r>
              <a:rPr lang="en-US" sz="1200" dirty="0">
                <a:latin typeface="+mj-lt"/>
              </a:rPr>
              <a:t> (2015). Online Extremism and Online Hate: Exposure among Adolescents and Young Adults in Four Nations.</a:t>
            </a:r>
            <a:endParaRPr lang="cs-CZ" sz="1200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1200" dirty="0">
                <a:latin typeface="+mj-lt"/>
              </a:rPr>
              <a:t>4 země; data 2013-2014; 15-30 let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FD245B2E-017C-9185-68F5-88F2B4E092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294781"/>
              </p:ext>
            </p:extLst>
          </p:nvPr>
        </p:nvGraphicFramePr>
        <p:xfrm>
          <a:off x="6298249" y="1673264"/>
          <a:ext cx="5306939" cy="3511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0812E5A9-9CF8-B203-4D5E-B7421588FB56}"/>
              </a:ext>
            </a:extLst>
          </p:cNvPr>
          <p:cNvSpPr txBox="1"/>
          <p:nvPr/>
        </p:nvSpPr>
        <p:spPr>
          <a:xfrm>
            <a:off x="6583765" y="5768667"/>
            <a:ext cx="5856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dirty="0">
                <a:latin typeface="+mj-lt"/>
              </a:rPr>
              <a:t>EU </a:t>
            </a:r>
            <a:r>
              <a:rPr lang="cs-CZ" sz="1200" dirty="0" err="1">
                <a:latin typeface="+mj-lt"/>
              </a:rPr>
              <a:t>Kids</a:t>
            </a:r>
            <a:r>
              <a:rPr lang="cs-CZ" sz="1200" dirty="0">
                <a:latin typeface="+mj-lt"/>
              </a:rPr>
              <a:t> Online IV data z České republiky: 11-17 let, 2018.</a:t>
            </a:r>
          </a:p>
        </p:txBody>
      </p:sp>
    </p:spTree>
    <p:extLst>
      <p:ext uri="{BB962C8B-B14F-4D97-AF65-F5344CB8AC3E}">
        <p14:creationId xmlns:p14="http://schemas.microsoft.com/office/powerpoint/2010/main" val="449058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75D1AC4-630E-6D86-C601-F46C194BE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Emoce vyvolané kybernenávistí</a:t>
            </a:r>
          </a:p>
        </p:txBody>
      </p:sp>
      <p:sp>
        <p:nvSpPr>
          <p:cNvPr id="6" name="Zástupný symbol pro text 1">
            <a:extLst>
              <a:ext uri="{FF2B5EF4-FFF2-40B4-BE49-F238E27FC236}">
                <a16:creationId xmlns:a16="http://schemas.microsoft.com/office/drawing/2014/main" id="{AE6E62A5-D21A-D8F9-F832-907BC0FA2D07}"/>
              </a:ext>
            </a:extLst>
          </p:cNvPr>
          <p:cNvSpPr txBox="1">
            <a:spLocks/>
          </p:cNvSpPr>
          <p:nvPr/>
        </p:nvSpPr>
        <p:spPr>
          <a:xfrm>
            <a:off x="836612" y="1670939"/>
            <a:ext cx="4073735" cy="768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1400" kern="0" dirty="0">
                <a:latin typeface="Arial (Nadpisy)"/>
              </a:rPr>
              <a:t>% z těch, co byli </a:t>
            </a:r>
            <a:r>
              <a:rPr lang="cs-CZ" sz="1400" kern="0" dirty="0" err="1">
                <a:latin typeface="Arial (Nadpisy)"/>
              </a:rPr>
              <a:t>viktimizováni</a:t>
            </a:r>
            <a:r>
              <a:rPr lang="cs-CZ" sz="1400" kern="0" dirty="0">
                <a:latin typeface="Arial (Nadpisy)"/>
              </a:rPr>
              <a:t>.</a:t>
            </a:r>
          </a:p>
        </p:txBody>
      </p:sp>
      <p:sp>
        <p:nvSpPr>
          <p:cNvPr id="7" name="Zástupný symbol pro text 3">
            <a:extLst>
              <a:ext uri="{FF2B5EF4-FFF2-40B4-BE49-F238E27FC236}">
                <a16:creationId xmlns:a16="http://schemas.microsoft.com/office/drawing/2014/main" id="{C8AD9145-0A5F-F759-6B5B-6AA6B6BCBA30}"/>
              </a:ext>
            </a:extLst>
          </p:cNvPr>
          <p:cNvSpPr txBox="1">
            <a:spLocks/>
          </p:cNvSpPr>
          <p:nvPr/>
        </p:nvSpPr>
        <p:spPr>
          <a:xfrm>
            <a:off x="6172200" y="1819663"/>
            <a:ext cx="5183188" cy="82391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400" kern="0" dirty="0">
                <a:latin typeface="Arial (Nadpisy)"/>
              </a:rPr>
              <a:t>% z těch, co viděli kybernenávist</a:t>
            </a:r>
          </a:p>
        </p:txBody>
      </p:sp>
      <p:graphicFrame>
        <p:nvGraphicFramePr>
          <p:cNvPr id="8" name="Zástupný symbol pro obsah 11">
            <a:extLst>
              <a:ext uri="{FF2B5EF4-FFF2-40B4-BE49-F238E27FC236}">
                <a16:creationId xmlns:a16="http://schemas.microsoft.com/office/drawing/2014/main" id="{1E83F85C-5B10-88FB-A044-334024A803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0396179"/>
              </p:ext>
            </p:extLst>
          </p:nvPr>
        </p:nvGraphicFramePr>
        <p:xfrm>
          <a:off x="566323" y="2282885"/>
          <a:ext cx="5157787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Zástupný symbol pro obsah 12">
            <a:extLst>
              <a:ext uri="{FF2B5EF4-FFF2-40B4-BE49-F238E27FC236}">
                <a16:creationId xmlns:a16="http://schemas.microsoft.com/office/drawing/2014/main" id="{AC51600D-2BCA-D65E-C99B-46F174F767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3181499"/>
              </p:ext>
            </p:extLst>
          </p:nvPr>
        </p:nvGraphicFramePr>
        <p:xfrm>
          <a:off x="6172200" y="2275496"/>
          <a:ext cx="518318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8701FCC5-CCD4-0BC3-95D8-33D838F4C17E}"/>
              </a:ext>
            </a:extLst>
          </p:cNvPr>
          <p:cNvSpPr txBox="1"/>
          <p:nvPr/>
        </p:nvSpPr>
        <p:spPr>
          <a:xfrm>
            <a:off x="4028572" y="6415917"/>
            <a:ext cx="5856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dirty="0">
                <a:latin typeface="+mj-lt"/>
              </a:rPr>
              <a:t>EU </a:t>
            </a:r>
            <a:r>
              <a:rPr lang="cs-CZ" sz="1200" dirty="0" err="1">
                <a:latin typeface="+mj-lt"/>
              </a:rPr>
              <a:t>Kids</a:t>
            </a:r>
            <a:r>
              <a:rPr lang="cs-CZ" sz="1200" dirty="0">
                <a:latin typeface="+mj-lt"/>
              </a:rPr>
              <a:t> Online IV data z České republiky: 11-17 let, 2018.</a:t>
            </a:r>
          </a:p>
        </p:txBody>
      </p:sp>
    </p:spTree>
    <p:extLst>
      <p:ext uri="{BB962C8B-B14F-4D97-AF65-F5344CB8AC3E}">
        <p14:creationId xmlns:p14="http://schemas.microsoft.com/office/powerpoint/2010/main" val="36389548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B61AAD0-FF9E-F977-0AF3-41F5594D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Spouštěcí události – </a:t>
            </a:r>
            <a:r>
              <a:rPr lang="cs-CZ" dirty="0" err="1"/>
              <a:t>trigger</a:t>
            </a:r>
            <a:r>
              <a:rPr lang="cs-CZ" dirty="0"/>
              <a:t> </a:t>
            </a:r>
            <a:r>
              <a:rPr lang="cs-CZ" dirty="0" err="1"/>
              <a:t>events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19D1A87-7213-B55C-25FD-BB66289D9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202093" cy="4139998"/>
          </a:xfrm>
        </p:spPr>
        <p:txBody>
          <a:bodyPr/>
          <a:lstStyle/>
          <a:p>
            <a:r>
              <a:rPr lang="cs-CZ" b="1" dirty="0"/>
              <a:t>Spouštěcí události </a:t>
            </a:r>
            <a:r>
              <a:rPr lang="cs-CZ" dirty="0"/>
              <a:t>(</a:t>
            </a:r>
            <a:r>
              <a:rPr lang="cs-CZ" dirty="0" err="1"/>
              <a:t>trigger</a:t>
            </a:r>
            <a:r>
              <a:rPr lang="cs-CZ" dirty="0"/>
              <a:t> </a:t>
            </a:r>
            <a:r>
              <a:rPr lang="cs-CZ" dirty="0" err="1"/>
              <a:t>events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Reakce na zločiny a kriminalitu</a:t>
            </a:r>
          </a:p>
          <a:p>
            <a:pPr lvl="1"/>
            <a:r>
              <a:rPr lang="cs-CZ" dirty="0"/>
              <a:t>Reakce na azylovou politiku</a:t>
            </a:r>
          </a:p>
          <a:p>
            <a:pPr lvl="1"/>
            <a:r>
              <a:rPr lang="cs-CZ" dirty="0"/>
              <a:t>Reakce na jiné specifické události (př. zrušení FB stránky, USA aktivita na Středním východě, obžaloba Martina Konvičky (hnutí Islám v ČR nechceme), diskuze o svobodě projevu, …)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005FFBE-1999-1C42-50FD-5834EDBE7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619" y="1554398"/>
            <a:ext cx="3423528" cy="4359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28909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D6AC0E2-0B3B-6245-00D9-D2A4165AC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a politický kontext</a:t>
            </a:r>
          </a:p>
        </p:txBody>
      </p:sp>
      <p:sp>
        <p:nvSpPr>
          <p:cNvPr id="6" name="Zástupný symbol pro obsah 13">
            <a:extLst>
              <a:ext uri="{FF2B5EF4-FFF2-40B4-BE49-F238E27FC236}">
                <a16:creationId xmlns:a16="http://schemas.microsoft.com/office/drawing/2014/main" id="{9F40D803-3B33-7A51-1B9C-5DE0CE381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878" y="1842905"/>
            <a:ext cx="3918857" cy="4038600"/>
          </a:xfrm>
        </p:spPr>
        <p:txBody>
          <a:bodyPr>
            <a:normAutofit/>
          </a:bodyPr>
          <a:lstStyle/>
          <a:p>
            <a:r>
              <a:rPr lang="cs-CZ" sz="1800" dirty="0"/>
              <a:t>Finsko; 15-30let</a:t>
            </a:r>
          </a:p>
          <a:p>
            <a:r>
              <a:rPr lang="cs-CZ" sz="1800" dirty="0"/>
              <a:t>Data sesbíraná 2013 a 2015 (jeden měsíc po listopadových útocích v Paříži)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05A0F3E-9F96-DA5A-54E8-82F31857C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26" y="3862205"/>
            <a:ext cx="4116035" cy="273866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DDAC0E8-6262-74BF-2AA3-031CC8D699FF}"/>
              </a:ext>
            </a:extLst>
          </p:cNvPr>
          <p:cNvSpPr txBox="1"/>
          <p:nvPr/>
        </p:nvSpPr>
        <p:spPr>
          <a:xfrm>
            <a:off x="5762330" y="5664220"/>
            <a:ext cx="539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Kaakinen</a:t>
            </a:r>
            <a:r>
              <a:rPr lang="cs-CZ" sz="1400" dirty="0"/>
              <a:t> et al.</a:t>
            </a:r>
            <a:r>
              <a:rPr lang="en-US" sz="1400" dirty="0"/>
              <a:t> (2018). Did the risk of exposure to online hate increase after the November 2015 Paris attacks? A group relations approach.</a:t>
            </a:r>
            <a:endParaRPr lang="cs-CZ" sz="1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D0BE4CF-39C5-40EA-4E2C-ADEF9C5977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793" y="1842905"/>
            <a:ext cx="5321329" cy="349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792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2052CAB-6473-4AE7-FB41-0D4BC3FD5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Boj s kybernenávistí?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1416A0F-0E26-4AAA-A969-CD059CC652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29" y="3495234"/>
            <a:ext cx="3018990" cy="30189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C3D0A25-05F4-2CF7-4F2A-42D170215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4" y="1701849"/>
            <a:ext cx="4236440" cy="1660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173BD69-C345-7D9B-E81E-21C9CA1ABA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855" y="4570981"/>
            <a:ext cx="1926239" cy="19277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4D919DC-8D5F-272E-A2A5-2FD16E8AEC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173" y="4478350"/>
            <a:ext cx="3663635" cy="1830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A15F843-3CA5-7C03-F46B-9C97D08DE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94" y="376944"/>
            <a:ext cx="5620460" cy="386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75196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2181A43-33DF-AC50-1A71-939A5ABB658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EE892B8-0353-AC70-AA67-77504C14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Boj s kybernenávistí?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042A410F-566D-821C-A951-58F63117BDE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F68FE5B-C5CA-0D23-2C5B-10A32949CA80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dirty="0"/>
              <a:t>Legální kroky?</a:t>
            </a:r>
          </a:p>
          <a:p>
            <a:pPr lvl="1"/>
            <a:r>
              <a:rPr lang="cs-CZ" dirty="0"/>
              <a:t>Národní / mezinárodní úroveň?</a:t>
            </a:r>
          </a:p>
          <a:p>
            <a:pPr lvl="1"/>
            <a:r>
              <a:rPr lang="cs-CZ" dirty="0"/>
              <a:t>Svoboda projevu?</a:t>
            </a:r>
          </a:p>
          <a:p>
            <a:r>
              <a:rPr lang="cs-CZ" dirty="0"/>
              <a:t>Anti-</a:t>
            </a:r>
            <a:r>
              <a:rPr lang="cs-CZ" dirty="0" err="1"/>
              <a:t>hate</a:t>
            </a:r>
            <a:r>
              <a:rPr lang="cs-CZ" dirty="0"/>
              <a:t> aktivismus, monitorování </a:t>
            </a:r>
            <a:r>
              <a:rPr lang="cs-CZ" dirty="0" err="1"/>
              <a:t>hate</a:t>
            </a:r>
            <a:r>
              <a:rPr lang="cs-CZ" dirty="0"/>
              <a:t> stránek a skupin?</a:t>
            </a:r>
          </a:p>
          <a:p>
            <a:r>
              <a:rPr lang="cs-CZ" dirty="0"/>
              <a:t>Humor?</a:t>
            </a:r>
          </a:p>
          <a:p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D8B3CB9-00EA-A1EB-5E2C-A3BF82CE90DE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cs-CZ" dirty="0"/>
              <a:t>Cohen-</a:t>
            </a:r>
            <a:r>
              <a:rPr lang="cs-CZ" dirty="0" err="1"/>
              <a:t>Almagor</a:t>
            </a:r>
            <a:r>
              <a:rPr lang="cs-CZ" dirty="0"/>
              <a:t> (2011)</a:t>
            </a:r>
          </a:p>
          <a:p>
            <a:pPr lvl="1"/>
            <a:r>
              <a:rPr lang="cs-CZ" dirty="0" err="1"/>
              <a:t>Speech</a:t>
            </a:r>
            <a:r>
              <a:rPr lang="cs-CZ" dirty="0"/>
              <a:t> vs. </a:t>
            </a:r>
            <a:r>
              <a:rPr lang="cs-CZ" dirty="0" err="1"/>
              <a:t>Speech</a:t>
            </a:r>
            <a:endParaRPr lang="cs-CZ" dirty="0"/>
          </a:p>
          <a:p>
            <a:pPr lvl="1"/>
            <a:r>
              <a:rPr lang="cs-CZ" dirty="0"/>
              <a:t>Vzdělávání ve školách</a:t>
            </a:r>
          </a:p>
          <a:p>
            <a:pPr lvl="1"/>
            <a:r>
              <a:rPr lang="cs-CZ" dirty="0" err="1"/>
              <a:t>Hate</a:t>
            </a:r>
            <a:r>
              <a:rPr lang="cs-CZ" dirty="0"/>
              <a:t> </a:t>
            </a:r>
            <a:r>
              <a:rPr lang="cs-CZ" dirty="0" err="1"/>
              <a:t>Watch</a:t>
            </a:r>
            <a:endParaRPr lang="cs-CZ" dirty="0"/>
          </a:p>
          <a:p>
            <a:pPr lvl="1"/>
            <a:r>
              <a:rPr lang="cs-CZ" dirty="0"/>
              <a:t>Občanské inciativy proti nenávisti (NPO), uživatelské iniciativy</a:t>
            </a:r>
          </a:p>
          <a:p>
            <a:pPr lvl="1"/>
            <a:r>
              <a:rPr lang="cs-CZ" dirty="0"/>
              <a:t>Obsahové filtry, blokovací software</a:t>
            </a:r>
          </a:p>
          <a:p>
            <a:pPr lvl="1"/>
            <a:r>
              <a:rPr lang="cs-CZ" dirty="0"/>
              <a:t>Poskytovatelé internetu (nejen mazání, ale také prevence)</a:t>
            </a:r>
          </a:p>
          <a:p>
            <a:pPr lvl="1"/>
            <a:r>
              <a:rPr lang="cs-CZ" dirty="0"/>
              <a:t>Zákony a mezinárodní konvence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B5E0695-A277-D685-FF3A-C3FBE9750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4640" y="4371450"/>
            <a:ext cx="3063240" cy="180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50364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F7827C99-A393-C720-2AF2-C3032460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pozornost.</a:t>
            </a:r>
          </a:p>
        </p:txBody>
      </p:sp>
      <p:sp>
        <p:nvSpPr>
          <p:cNvPr id="10" name="Podnadpis 9">
            <a:extLst>
              <a:ext uri="{FF2B5EF4-FFF2-40B4-BE49-F238E27FC236}">
                <a16:creationId xmlns:a16="http://schemas.microsoft.com/office/drawing/2014/main" id="{B9A7A8DA-F122-9D9B-7784-477B50CE3C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41769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997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FE87FCC-4CCF-57AE-945D-A36D05C6A7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cs-CZ" dirty="0"/>
              <a:t>Kybernenávist</a:t>
            </a:r>
          </a:p>
        </p:txBody>
      </p:sp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90C347E7-506B-C4C5-9E98-0755C8579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521360"/>
            <a:ext cx="5246705" cy="41402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Zástupný obsah 7">
            <a:extLst>
              <a:ext uri="{FF2B5EF4-FFF2-40B4-BE49-F238E27FC236}">
                <a16:creationId xmlns:a16="http://schemas.microsoft.com/office/drawing/2014/main" id="{D342B0DF-6F8D-44A1-5712-391571A631A6}"/>
              </a:ext>
            </a:extLst>
          </p:cNvPr>
          <p:cNvSpPr txBox="1">
            <a:spLocks/>
          </p:cNvSpPr>
          <p:nvPr/>
        </p:nvSpPr>
        <p:spPr>
          <a:xfrm>
            <a:off x="6344431" y="1564500"/>
            <a:ext cx="5465857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cs-CZ" sz="1600" kern="0" dirty="0"/>
              <a:t>Sociální identita nebo příslušnost ke skupině mohou být přisuzovány jen agresorem</a:t>
            </a:r>
          </a:p>
          <a:p>
            <a:pPr algn="just"/>
            <a:r>
              <a:rPr lang="cs-CZ" sz="1600" kern="0" dirty="0"/>
              <a:t>Obětí může být jedinec i skupina</a:t>
            </a:r>
          </a:p>
          <a:p>
            <a:pPr algn="just"/>
            <a:r>
              <a:rPr lang="cs-CZ" sz="1600" kern="0" dirty="0"/>
              <a:t>Může se překrývat s kyberšikanou (a jinými formami </a:t>
            </a:r>
            <a:r>
              <a:rPr lang="cs-CZ" sz="1600" kern="0" dirty="0" err="1"/>
              <a:t>kyberagrese</a:t>
            </a:r>
            <a:r>
              <a:rPr lang="cs-CZ" sz="1600" kern="0" dirty="0"/>
              <a:t>), ale ne vždy</a:t>
            </a:r>
          </a:p>
          <a:p>
            <a:pPr algn="just"/>
            <a:endParaRPr lang="cs-CZ" sz="1600" kern="0" dirty="0"/>
          </a:p>
          <a:p>
            <a:pPr algn="just"/>
            <a:r>
              <a:rPr lang="cs-CZ" sz="1600" b="1" kern="0" dirty="0">
                <a:solidFill>
                  <a:schemeClr val="tx2"/>
                </a:solidFill>
              </a:rPr>
              <a:t>Kdo produkuje kybernenávist?</a:t>
            </a:r>
          </a:p>
          <a:p>
            <a:pPr algn="just"/>
            <a:endParaRPr lang="cs-CZ" sz="1600" kern="0" dirty="0"/>
          </a:p>
        </p:txBody>
      </p:sp>
    </p:spTree>
    <p:extLst>
      <p:ext uri="{BB962C8B-B14F-4D97-AF65-F5344CB8AC3E}">
        <p14:creationId xmlns:p14="http://schemas.microsoft.com/office/powerpoint/2010/main" val="1582303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FE87FCC-4CCF-57AE-945D-A36D05C6A7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cs-CZ" dirty="0"/>
              <a:t>Kybernenávist</a:t>
            </a:r>
          </a:p>
        </p:txBody>
      </p:sp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90C347E7-506B-C4C5-9E98-0755C8579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521360"/>
            <a:ext cx="5246705" cy="41402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Zástupný obsah 7">
            <a:extLst>
              <a:ext uri="{FF2B5EF4-FFF2-40B4-BE49-F238E27FC236}">
                <a16:creationId xmlns:a16="http://schemas.microsoft.com/office/drawing/2014/main" id="{D342B0DF-6F8D-44A1-5712-391571A631A6}"/>
              </a:ext>
            </a:extLst>
          </p:cNvPr>
          <p:cNvSpPr txBox="1">
            <a:spLocks/>
          </p:cNvSpPr>
          <p:nvPr/>
        </p:nvSpPr>
        <p:spPr>
          <a:xfrm>
            <a:off x="6344431" y="1564500"/>
            <a:ext cx="5465857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cs-CZ" sz="1600" kern="0" dirty="0"/>
              <a:t>Sociální identita nebo příslušnost ke skupině mohou být přisuzovány jen agresorem</a:t>
            </a:r>
          </a:p>
          <a:p>
            <a:pPr algn="just"/>
            <a:r>
              <a:rPr lang="cs-CZ" sz="1600" kern="0" dirty="0"/>
              <a:t>Obětí může být jedinec i skupina</a:t>
            </a:r>
          </a:p>
          <a:p>
            <a:pPr algn="just"/>
            <a:r>
              <a:rPr lang="cs-CZ" sz="1600" kern="0" dirty="0"/>
              <a:t>Může se překrývat s kyberšikanou (a jinými formami </a:t>
            </a:r>
            <a:r>
              <a:rPr lang="cs-CZ" sz="1600" kern="0" dirty="0" err="1"/>
              <a:t>kyberagrese</a:t>
            </a:r>
            <a:r>
              <a:rPr lang="cs-CZ" sz="1600" kern="0" dirty="0"/>
              <a:t>), ale ne vždy</a:t>
            </a:r>
          </a:p>
          <a:p>
            <a:pPr algn="just"/>
            <a:endParaRPr lang="cs-CZ" sz="1600" kern="0" dirty="0"/>
          </a:p>
          <a:p>
            <a:pPr algn="just"/>
            <a:r>
              <a:rPr lang="cs-CZ" sz="1600" b="1" kern="0" dirty="0">
                <a:solidFill>
                  <a:schemeClr val="tx2"/>
                </a:solidFill>
              </a:rPr>
              <a:t>Kdo produkuje kybernenávist?</a:t>
            </a:r>
          </a:p>
          <a:p>
            <a:pPr lvl="1" algn="just"/>
            <a:r>
              <a:rPr lang="cs-CZ" sz="1600" kern="0" dirty="0"/>
              <a:t>Extrémisté, </a:t>
            </a:r>
            <a:r>
              <a:rPr lang="cs-CZ" sz="1600" kern="0" dirty="0" err="1"/>
              <a:t>hate</a:t>
            </a:r>
            <a:r>
              <a:rPr lang="cs-CZ" sz="1600" kern="0" dirty="0"/>
              <a:t> </a:t>
            </a:r>
            <a:r>
              <a:rPr lang="cs-CZ" sz="1600" kern="0" dirty="0" err="1"/>
              <a:t>groups</a:t>
            </a:r>
            <a:endParaRPr lang="cs-CZ" sz="1600" kern="0" dirty="0"/>
          </a:p>
          <a:p>
            <a:pPr lvl="1" algn="just"/>
            <a:r>
              <a:rPr lang="cs-CZ" sz="1600" kern="0" dirty="0"/>
              <a:t>Běžní uživatelé</a:t>
            </a:r>
          </a:p>
        </p:txBody>
      </p:sp>
    </p:spTree>
    <p:extLst>
      <p:ext uri="{BB962C8B-B14F-4D97-AF65-F5344CB8AC3E}">
        <p14:creationId xmlns:p14="http://schemas.microsoft.com/office/powerpoint/2010/main" val="322540853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ss-prezentace-16-9-cz-v11.potx" id="{1A432768-ED11-4D80-BB7B-F2DE57BF66BD}" vid="{70834B49-2483-4B2E-9811-25D90AF3623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muni-fss-prezentace-16-9-cz-v11</Template>
  <TotalTime>124</TotalTime>
  <Words>3433</Words>
  <Application>Microsoft Office PowerPoint</Application>
  <PresentationFormat>Širokoúhlá obrazovka</PresentationFormat>
  <Paragraphs>426</Paragraphs>
  <Slides>77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77</vt:i4>
      </vt:variant>
    </vt:vector>
  </HeadingPairs>
  <TitlesOfParts>
    <vt:vector size="83" baseType="lpstr">
      <vt:lpstr>Arial</vt:lpstr>
      <vt:lpstr>Arial (Nadpisy)</vt:lpstr>
      <vt:lpstr>Segoe UI Light</vt:lpstr>
      <vt:lpstr>Tahoma</vt:lpstr>
      <vt:lpstr>Wingdings</vt:lpstr>
      <vt:lpstr>Prezentace_MU_CZ</vt:lpstr>
      <vt:lpstr>Kybernenávist a diskriminace</vt:lpstr>
      <vt:lpstr>Kyberagrese</vt:lpstr>
      <vt:lpstr>Kybernenávist</vt:lpstr>
      <vt:lpstr>Kybernenávist</vt:lpstr>
      <vt:lpstr>Kybernenávist</vt:lpstr>
      <vt:lpstr>Identita</vt:lpstr>
      <vt:lpstr>Identita</vt:lpstr>
      <vt:lpstr>Kybernenávist</vt:lpstr>
      <vt:lpstr>Kybernenávist</vt:lpstr>
      <vt:lpstr>Kybernenávist</vt:lpstr>
      <vt:lpstr>Kybernenávist</vt:lpstr>
      <vt:lpstr>Kybernenávist</vt:lpstr>
      <vt:lpstr>Kybernenávist</vt:lpstr>
      <vt:lpstr>Online disinhibice - opakování</vt:lpstr>
      <vt:lpstr>Online disinhibice - opakování</vt:lpstr>
      <vt:lpstr>Online disinhibice</vt:lpstr>
      <vt:lpstr>Online disinhibice</vt:lpstr>
      <vt:lpstr>Online disinhibice</vt:lpstr>
      <vt:lpstr>Online disinhibice</vt:lpstr>
      <vt:lpstr>Online disinhibice</vt:lpstr>
      <vt:lpstr>Online disinhibice</vt:lpstr>
      <vt:lpstr>Skupiny a sociální identita</vt:lpstr>
      <vt:lpstr>Skupiny a sociální identita</vt:lpstr>
      <vt:lpstr>Skupiny a sociální identita</vt:lpstr>
      <vt:lpstr>Skupiny a sociální identita</vt:lpstr>
      <vt:lpstr>Prezentace aplikace PowerPoint</vt:lpstr>
      <vt:lpstr>Hate sites and hate groups</vt:lpstr>
      <vt:lpstr>Hate sites and hate groups</vt:lpstr>
      <vt:lpstr>Hate sites and hate groups</vt:lpstr>
      <vt:lpstr>Hate sites and hate groups</vt:lpstr>
      <vt:lpstr>Prezentace aplikace PowerPoint</vt:lpstr>
      <vt:lpstr>Prezentace aplikace PowerPoint</vt:lpstr>
      <vt:lpstr>Příklad hate site diskurzu: Anti-imigrantské diskuzní fórum a emoce</vt:lpstr>
      <vt:lpstr>Příklad hate site diskurzu: Anti-imigrantské diskuzní fórum a emoce</vt:lpstr>
      <vt:lpstr>Příklad hate site diskurzu: Anti-imigrantské diskuzní fórum a emoce</vt:lpstr>
      <vt:lpstr>Příklad hate site diskurzu: Anti-imigrantské diskuzní fórum a emoce</vt:lpstr>
      <vt:lpstr>Příklad hate site diskurzu – KKK na internetu</vt:lpstr>
      <vt:lpstr>KKK na internetu</vt:lpstr>
      <vt:lpstr>KKK na internetu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KKK na internetu</vt:lpstr>
      <vt:lpstr>Prezentace aplikace PowerPoint</vt:lpstr>
      <vt:lpstr>Prezentace aplikace PowerPoint</vt:lpstr>
      <vt:lpstr>KKK na internetu</vt:lpstr>
      <vt:lpstr>Prezentace aplikace PowerPoint</vt:lpstr>
      <vt:lpstr>Prezentace aplikace PowerPoint</vt:lpstr>
      <vt:lpstr>KKK na internetu</vt:lpstr>
      <vt:lpstr>Prezentace aplikace PowerPoint</vt:lpstr>
      <vt:lpstr>KKK na internetu</vt:lpstr>
      <vt:lpstr>Prezentace aplikace PowerPoint</vt:lpstr>
      <vt:lpstr>Prezentace aplikace PowerPoint</vt:lpstr>
      <vt:lpstr>Prezentace aplikace PowerPoint</vt:lpstr>
      <vt:lpstr>Kybernenávist</vt:lpstr>
      <vt:lpstr>Kybernenávist</vt:lpstr>
      <vt:lpstr>Kybernenávist</vt:lpstr>
      <vt:lpstr>Jaký typ zkušenosti je nejčastější?</vt:lpstr>
      <vt:lpstr>Jaký typ zkušenosti je nejčastější?</vt:lpstr>
      <vt:lpstr>Prezentace aplikace PowerPoint</vt:lpstr>
      <vt:lpstr>Prezentace aplikace PowerPoint</vt:lpstr>
      <vt:lpstr>Na koho kybernenávist útočí?</vt:lpstr>
      <vt:lpstr>Na koho kybernenávist útočí?</vt:lpstr>
      <vt:lpstr>Negativní důsledky kybernenávisti</vt:lpstr>
      <vt:lpstr>Negativní důsledky kybernenávisti</vt:lpstr>
      <vt:lpstr>Kde se s kybernenávistí setkáváme?</vt:lpstr>
      <vt:lpstr>Kde se s kybernenávistí setkáváme?</vt:lpstr>
      <vt:lpstr>Emoce vyvolané kybernenávistí</vt:lpstr>
      <vt:lpstr>Spouštěcí události – trigger events</vt:lpstr>
      <vt:lpstr>Sociální a politický kontext</vt:lpstr>
      <vt:lpstr>Boj s kybernenávistí?</vt:lpstr>
      <vt:lpstr>Boj s kybernenávistí?</vt:lpstr>
      <vt:lpstr>Děkuji za pozornost.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Marie Bedrošová</dc:creator>
  <cp:lastModifiedBy>Marie Bedrošová</cp:lastModifiedBy>
  <cp:revision>111</cp:revision>
  <cp:lastPrinted>1601-01-01T00:00:00Z</cp:lastPrinted>
  <dcterms:created xsi:type="dcterms:W3CDTF">2023-03-31T13:50:06Z</dcterms:created>
  <dcterms:modified xsi:type="dcterms:W3CDTF">2023-04-04T08:43:36Z</dcterms:modified>
</cp:coreProperties>
</file>