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04" r:id="rId3"/>
    <p:sldId id="292" r:id="rId4"/>
    <p:sldId id="293" r:id="rId5"/>
    <p:sldId id="295" r:id="rId6"/>
    <p:sldId id="284" r:id="rId7"/>
    <p:sldId id="276" r:id="rId8"/>
    <p:sldId id="277" r:id="rId9"/>
    <p:sldId id="307" r:id="rId10"/>
    <p:sldId id="313" r:id="rId11"/>
    <p:sldId id="281" r:id="rId12"/>
    <p:sldId id="282" r:id="rId13"/>
    <p:sldId id="283" r:id="rId14"/>
    <p:sldId id="297" r:id="rId15"/>
    <p:sldId id="258" r:id="rId16"/>
    <p:sldId id="259" r:id="rId17"/>
    <p:sldId id="265" r:id="rId18"/>
    <p:sldId id="266" r:id="rId19"/>
    <p:sldId id="261" r:id="rId20"/>
    <p:sldId id="267" r:id="rId21"/>
    <p:sldId id="268" r:id="rId22"/>
    <p:sldId id="314" r:id="rId23"/>
    <p:sldId id="315" r:id="rId24"/>
    <p:sldId id="316" r:id="rId25"/>
    <p:sldId id="298" r:id="rId26"/>
    <p:sldId id="270" r:id="rId27"/>
    <p:sldId id="280" r:id="rId28"/>
    <p:sldId id="289" r:id="rId29"/>
    <p:sldId id="301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D26"/>
    <a:srgbClr val="F7D734"/>
    <a:srgbClr val="F6EF5A"/>
    <a:srgbClr val="FF0066"/>
    <a:srgbClr val="FA9929"/>
    <a:srgbClr val="F9ED59"/>
    <a:srgbClr val="5CC6D4"/>
    <a:srgbClr val="489DA7"/>
    <a:srgbClr val="B5D12E"/>
    <a:srgbClr val="F2C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cs" dirty="0">
              <a:latin typeface="+mj-lt"/>
            </a:rPr>
            <a:t>Podoba kurzu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cs" dirty="0">
              <a:latin typeface="+mj-lt"/>
            </a:rPr>
            <a:t>Prezentace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cs" dirty="0">
              <a:latin typeface="+mj-lt"/>
            </a:rPr>
            <a:t>Seminární práce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DC67E73A-DE48-4D6C-B724-4321274AD7D2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cs" dirty="0">
              <a:latin typeface="+mj-lt"/>
            </a:rPr>
            <a:t>ODBORNé zdroje</a:t>
          </a:r>
        </a:p>
      </dgm:t>
    </dgm:pt>
    <dgm:pt modelId="{D1B91ABD-B164-4236-8CC6-D6E2AA3DD575}" type="parTrans" cxnId="{E9A900E1-C345-4FE4-98C9-3BD0FC067381}">
      <dgm:prSet/>
      <dgm:spPr/>
      <dgm:t>
        <a:bodyPr/>
        <a:lstStyle/>
        <a:p>
          <a:endParaRPr lang="cs-CZ"/>
        </a:p>
      </dgm:t>
    </dgm:pt>
    <dgm:pt modelId="{D5605242-DDD4-4560-8A15-8F42224871B1}" type="sibTrans" cxnId="{E9A900E1-C345-4FE4-98C9-3BD0FC067381}">
      <dgm:prSet/>
      <dgm:spPr/>
      <dgm:t>
        <a:bodyPr/>
        <a:lstStyle/>
        <a:p>
          <a:endParaRPr lang="cs-CZ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4"/>
      <dgm:spPr>
        <a:solidFill>
          <a:srgbClr val="FA9929"/>
        </a:solidFill>
      </dgm:spPr>
    </dgm:pt>
    <dgm:pt modelId="{7C175B98-93F4-4D7C-BB95-1514AB879CD5}" type="pres">
      <dgm:prSet presAssocID="{40FC4FFE-8987-4A26-B7F4-8A516F18AD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 se souvislou výplní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4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4"/>
      <dgm:spPr>
        <a:solidFill>
          <a:srgbClr val="B5D12E"/>
        </a:solidFill>
      </dgm:spPr>
    </dgm:pt>
    <dgm:pt modelId="{DB4CA7C4-FCA1-4127-B20A-2A5C031A3CF4}" type="pres">
      <dgm:prSet presAssocID="{49225C73-1633-42F1-AB3B-7CB183E5F8B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4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4"/>
      <dgm:spPr>
        <a:solidFill>
          <a:srgbClr val="5CC6D4"/>
        </a:solidFill>
      </dgm:spPr>
    </dgm:pt>
    <dgm:pt modelId="{39509775-983E-4110-B989-EE2CD6514BE0}" type="pres">
      <dgm:prSet presAssocID="{1C383F32-22E8-4F62-A3E0-BDC3D5F4899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 se souvislou výplní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4">
        <dgm:presLayoutVars>
          <dgm:chMax val="1"/>
          <dgm:chPref val="1"/>
        </dgm:presLayoutVars>
      </dgm:prSet>
      <dgm:spPr/>
    </dgm:pt>
    <dgm:pt modelId="{74146B0E-8ED6-48C4-B4DD-F65F2DB8693C}" type="pres">
      <dgm:prSet presAssocID="{8500F72A-2C6D-4FDF-9C1D-CA691380EB0B}" presName="sibTrans" presStyleCnt="0"/>
      <dgm:spPr/>
    </dgm:pt>
    <dgm:pt modelId="{3A2B7956-AA5F-416F-B104-54AC7E4344A4}" type="pres">
      <dgm:prSet presAssocID="{DC67E73A-DE48-4D6C-B724-4321274AD7D2}" presName="compNode" presStyleCnt="0"/>
      <dgm:spPr/>
    </dgm:pt>
    <dgm:pt modelId="{740AD2AA-5B2B-431C-A69F-99F92D2825E3}" type="pres">
      <dgm:prSet presAssocID="{DC67E73A-DE48-4D6C-B724-4321274AD7D2}" presName="iconBgRect" presStyleLbl="bgShp" presStyleIdx="3" presStyleCnt="4"/>
      <dgm:spPr>
        <a:solidFill>
          <a:srgbClr val="F7D734"/>
        </a:solidFill>
      </dgm:spPr>
    </dgm:pt>
    <dgm:pt modelId="{9C96EFD2-37E1-4443-B875-7A70CA8A35A7}" type="pres">
      <dgm:prSet presAssocID="{DC67E73A-DE48-4D6C-B724-4321274AD7D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 se souvislou výplní"/>
        </a:ext>
      </dgm:extLst>
    </dgm:pt>
    <dgm:pt modelId="{C1CF1994-338F-4E97-86F4-9D6BB0EED549}" type="pres">
      <dgm:prSet presAssocID="{DC67E73A-DE48-4D6C-B724-4321274AD7D2}" presName="spaceRect" presStyleCnt="0"/>
      <dgm:spPr/>
    </dgm:pt>
    <dgm:pt modelId="{EFAE417C-9625-4980-B5E4-FA18FD2D4909}" type="pres">
      <dgm:prSet presAssocID="{DC67E73A-DE48-4D6C-B724-4321274AD7D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A4118523-BE55-4504-8DD0-803E0B03917E}" type="presOf" srcId="{DC67E73A-DE48-4D6C-B724-4321274AD7D2}" destId="{EFAE417C-9625-4980-B5E4-FA18FD2D4909}" srcOrd="0" destOrd="0" presId="urn:microsoft.com/office/officeart/2018/5/layout/IconCircleLabelList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E9A900E1-C345-4FE4-98C9-3BD0FC067381}" srcId="{01A66772-F185-4D58-B8BB-E9370D7A7A2B}" destId="{DC67E73A-DE48-4D6C-B724-4321274AD7D2}" srcOrd="3" destOrd="0" parTransId="{D1B91ABD-B164-4236-8CC6-D6E2AA3DD575}" sibTransId="{D5605242-DDD4-4560-8A15-8F42224871B1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  <dgm:cxn modelId="{06D256CD-38B3-4405-A833-B50387FCB51F}" type="presParOf" srcId="{50B3CE7C-E10B-4E23-BD93-03664997C932}" destId="{74146B0E-8ED6-48C4-B4DD-F65F2DB8693C}" srcOrd="5" destOrd="0" presId="urn:microsoft.com/office/officeart/2018/5/layout/IconCircleLabelList"/>
    <dgm:cxn modelId="{FC240D32-B01C-4748-8A05-E67B6C566AD8}" type="presParOf" srcId="{50B3CE7C-E10B-4E23-BD93-03664997C932}" destId="{3A2B7956-AA5F-416F-B104-54AC7E4344A4}" srcOrd="6" destOrd="0" presId="urn:microsoft.com/office/officeart/2018/5/layout/IconCircleLabelList"/>
    <dgm:cxn modelId="{0417F3DA-5E28-44BB-9250-E1667FCF148C}" type="presParOf" srcId="{3A2B7956-AA5F-416F-B104-54AC7E4344A4}" destId="{740AD2AA-5B2B-431C-A69F-99F92D2825E3}" srcOrd="0" destOrd="0" presId="urn:microsoft.com/office/officeart/2018/5/layout/IconCircleLabelList"/>
    <dgm:cxn modelId="{46DE0721-639C-4E04-8A78-B398C93FC7C1}" type="presParOf" srcId="{3A2B7956-AA5F-416F-B104-54AC7E4344A4}" destId="{9C96EFD2-37E1-4443-B875-7A70CA8A35A7}" srcOrd="1" destOrd="0" presId="urn:microsoft.com/office/officeart/2018/5/layout/IconCircleLabelList"/>
    <dgm:cxn modelId="{0D031739-79A2-4F10-8E34-60766C9F08A7}" type="presParOf" srcId="{3A2B7956-AA5F-416F-B104-54AC7E4344A4}" destId="{C1CF1994-338F-4E97-86F4-9D6BB0EED549}" srcOrd="2" destOrd="0" presId="urn:microsoft.com/office/officeart/2018/5/layout/IconCircleLabelList"/>
    <dgm:cxn modelId="{C36931FF-33F9-4257-A9BA-3FAEE0EC5CF9}" type="presParOf" srcId="{3A2B7956-AA5F-416F-B104-54AC7E4344A4}" destId="{EFAE417C-9625-4980-B5E4-FA18FD2D4909}" srcOrd="3" destOrd="0" presId="urn:microsoft.com/office/officeart/2018/5/layout/IconCircle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730101" y="680840"/>
          <a:ext cx="1253498" cy="1253498"/>
        </a:xfrm>
        <a:prstGeom prst="ellipse">
          <a:avLst/>
        </a:prstGeom>
        <a:solidFill>
          <a:srgbClr val="FA992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997239" y="947978"/>
          <a:ext cx="719220" cy="7192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29392" y="2324771"/>
          <a:ext cx="20549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" sz="2300" kern="1200" dirty="0">
              <a:latin typeface="+mj-lt"/>
            </a:rPr>
            <a:t>Podoba kurzu</a:t>
          </a:r>
        </a:p>
      </dsp:txBody>
      <dsp:txXfrm>
        <a:off x="329392" y="2324771"/>
        <a:ext cx="2054914" cy="720000"/>
      </dsp:txXfrm>
    </dsp:sp>
    <dsp:sp modelId="{BCD8CDD9-0C56-4401-ADB1-8B48DAB2C96F}">
      <dsp:nvSpPr>
        <dsp:cNvPr id="0" name=""/>
        <dsp:cNvSpPr/>
      </dsp:nvSpPr>
      <dsp:spPr>
        <a:xfrm>
          <a:off x="3144626" y="680840"/>
          <a:ext cx="1253498" cy="1253498"/>
        </a:xfrm>
        <a:prstGeom prst="ellipse">
          <a:avLst/>
        </a:prstGeom>
        <a:solidFill>
          <a:srgbClr val="B5D12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3411764" y="947978"/>
          <a:ext cx="719220" cy="7192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2743917" y="2324771"/>
          <a:ext cx="20549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" sz="2300" kern="1200" dirty="0">
              <a:latin typeface="+mj-lt"/>
            </a:rPr>
            <a:t>Prezentace</a:t>
          </a:r>
        </a:p>
      </dsp:txBody>
      <dsp:txXfrm>
        <a:off x="2743917" y="2324771"/>
        <a:ext cx="2054914" cy="720000"/>
      </dsp:txXfrm>
    </dsp:sp>
    <dsp:sp modelId="{FF93E135-77D6-48A0-8871-9BC93D705D06}">
      <dsp:nvSpPr>
        <dsp:cNvPr id="0" name=""/>
        <dsp:cNvSpPr/>
      </dsp:nvSpPr>
      <dsp:spPr>
        <a:xfrm>
          <a:off x="5559150" y="680840"/>
          <a:ext cx="1253498" cy="1253498"/>
        </a:xfrm>
        <a:prstGeom prst="ellipse">
          <a:avLst/>
        </a:prstGeom>
        <a:solidFill>
          <a:srgbClr val="5CC6D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5826289" y="947978"/>
          <a:ext cx="719220" cy="7192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5158442" y="2324771"/>
          <a:ext cx="20549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" sz="2300" kern="1200" dirty="0">
              <a:latin typeface="+mj-lt"/>
            </a:rPr>
            <a:t>Seminární práce</a:t>
          </a:r>
        </a:p>
      </dsp:txBody>
      <dsp:txXfrm>
        <a:off x="5158442" y="2324771"/>
        <a:ext cx="2054914" cy="720000"/>
      </dsp:txXfrm>
    </dsp:sp>
    <dsp:sp modelId="{740AD2AA-5B2B-431C-A69F-99F92D2825E3}">
      <dsp:nvSpPr>
        <dsp:cNvPr id="0" name=""/>
        <dsp:cNvSpPr/>
      </dsp:nvSpPr>
      <dsp:spPr>
        <a:xfrm>
          <a:off x="7973675" y="680840"/>
          <a:ext cx="1253498" cy="1253498"/>
        </a:xfrm>
        <a:prstGeom prst="ellipse">
          <a:avLst/>
        </a:prstGeom>
        <a:solidFill>
          <a:srgbClr val="F7D73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6EFD2-37E1-4443-B875-7A70CA8A35A7}">
      <dsp:nvSpPr>
        <dsp:cNvPr id="0" name=""/>
        <dsp:cNvSpPr/>
      </dsp:nvSpPr>
      <dsp:spPr>
        <a:xfrm>
          <a:off x="8240814" y="947978"/>
          <a:ext cx="719220" cy="7192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AE417C-9625-4980-B5E4-FA18FD2D4909}">
      <dsp:nvSpPr>
        <dsp:cNvPr id="0" name=""/>
        <dsp:cNvSpPr/>
      </dsp:nvSpPr>
      <dsp:spPr>
        <a:xfrm>
          <a:off x="7572967" y="2324771"/>
          <a:ext cx="20549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" sz="2300" kern="1200" dirty="0">
              <a:latin typeface="+mj-lt"/>
            </a:rPr>
            <a:t>ODBORNé zdroje</a:t>
          </a:r>
        </a:p>
      </dsp:txBody>
      <dsp:txXfrm>
        <a:off x="7572967" y="2324771"/>
        <a:ext cx="2054914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B1723-9A96-4125-BCFF-51DE7414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ED335-78A8-4CC6-B2A9-4E306F561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A538C-81BE-486B-847B-FBBF485D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2D004-C4E2-4924-80EC-FF989197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74590-9D27-4465-9FE3-638C0F0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4161-C647-4D25-B82E-E25C3F9A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50F36C-F16B-4A64-98A4-A4B36A3B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7396F-060B-4E1E-A8BB-EF89AF3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6F93D1-048D-4DBB-AD59-E6C6F8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3B6CD6-B2E0-4D19-AF21-9BC4F3F9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491BA-18AE-4EE6-AAD9-E81C75517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36F67-D28F-4C46-99E0-BAE34B63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3F125-3FFD-4A5F-B43D-FFBC4546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E19E-FBF8-44A8-9D18-AEFE49B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03A27-24C6-4779-91EC-62B10FFD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BB31-6E41-4AB6-9910-6A0032B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F3E07-EAEC-4752-8722-E9EA4021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589E9-519D-4250-87FB-7B35A75E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17F2-50FC-42C0-AA37-3C1799C1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27EF6-B84B-4536-AE78-BDF218D3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63FA3-8982-46D8-B6C1-72C783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832C81-4302-45AF-96A4-670675B8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49E7C-7BD4-4B82-8BC7-6EB61BAE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F2477-C5D5-4880-A3DA-DBAF47F3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5996E-D6A6-4D73-BE04-57F4E450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7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3530E-57A7-44A8-A5C4-89E93A8A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2C9B7-CE12-4E3D-AB2D-B0781052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17CB73-9570-4F16-8AD0-E779410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FCCED3-7C40-40FC-8C48-F791AB17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CF15-5868-42CA-8C23-35A197A4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63CD6F-454A-4405-BC81-E42719A8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ADC3A-A5B3-45E0-AEDF-8F6DC751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4E66F-ED36-4CF7-AA6F-4F3FC4A56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B3CDC-33ED-4204-A4FA-351D0B06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6F1AC56-7988-44E5-B99E-74E7D09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095AE4-0191-413B-B6E5-F66D7FB81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C7A90D-FEE9-4E05-B715-78C250E1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0A8E0-AB38-4518-B40C-C7250A68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266B1F-A6C2-4C5E-A2B3-CD248F2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5E61-ECA2-4D2D-B729-4670B976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9A5C71-2213-45AE-AA5D-FA90AEB6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DD205-AC50-49F3-8838-192AD84C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FFDED-40F7-4DB0-9072-C9BC4EC6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09EA4-2066-47F0-9040-48601D9C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224B1-DF1D-4B0E-8A20-B187407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10D204-D8F9-4436-962C-F56E5196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AC470-4FF7-4A7C-9DCA-3F72AC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5197-8BD0-44A7-B4D4-8DD5E641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C81E0D-E3F4-4ADA-9CA4-316C214A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009529-DBE5-4F11-9A09-3FEAE827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E35B39-6EDD-4586-83DD-A5B6EEF7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8C48D-FF83-4CE7-AA65-F727DB04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F4504-347F-45E5-B81F-32783E65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180DA3-D250-4747-814A-D95E3BCE4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D6C2AA-AC23-4E5D-AAF5-BE1C6AFB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65BD2A-F45A-4F31-AF17-3053A5DB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A8E92-D132-48CE-936D-F9D4F5D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78562-2AC5-4116-AF4D-FE67666C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0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0B32B-5F3D-48C1-941F-E23B5747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3A545E-EDF4-4120-8D89-9C979A68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0F1E4-EF66-4823-AC83-7C4E32B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B95-D872-41C5-A598-2D36D4FAD20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EB17F6-2331-43B2-88A0-55FBCA11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04715-943B-4367-9FEE-AC34A8556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.lebedikova@mail.muni.cz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fss/SOCIOLOGIE/el/tipy_a_triky/library.html?topic=-Kw1sg4MAeMu04fa1m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tedfrick.sitehost.iu.edu/plagiarism/item1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zdroje.muni.cz/prehled/abecedne.php" TargetMode="External"/><Relationship Id="rId4" Type="http://schemas.openxmlformats.org/officeDocument/2006/relationships/hyperlink" Target="http://scholar.google.cz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rtis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11363A0-DE10-4C5C-827C-9CE8FB380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bg1">
              <a:alpha val="89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758284"/>
            <a:ext cx="3657600" cy="3196570"/>
          </a:xfrm>
        </p:spPr>
        <p:txBody>
          <a:bodyPr>
            <a:normAutofit/>
          </a:bodyPr>
          <a:lstStyle/>
          <a:p>
            <a:r>
              <a:rPr lang="cs-CZ" sz="4400" dirty="0"/>
              <a:t>ZURn6211</a:t>
            </a:r>
            <a:r>
              <a:rPr lang="cs-CZ" sz="4400" b="1" dirty="0"/>
              <a:t> </a:t>
            </a:r>
            <a:r>
              <a:rPr lang="cs-CZ" sz="4400" b="1" dirty="0">
                <a:latin typeface="+mn-lt"/>
              </a:rPr>
              <a:t>Teorie a výzkum online komunikace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323376"/>
            <a:ext cx="3657600" cy="124143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+mj-lt"/>
                <a:cs typeface="Segoe UI" panose="020B0502040204020203" pitchFamily="34" charset="0"/>
              </a:rPr>
              <a:t>Organizace a požadavky kurzu, jaro 2023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A1A9B2-DA9A-487B-8B22-CFE8E073C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4063141"/>
            <a:ext cx="2586790" cy="0"/>
          </a:xfrm>
          <a:prstGeom prst="line">
            <a:avLst/>
          </a:prstGeom>
          <a:ln w="22225">
            <a:solidFill>
              <a:srgbClr val="428E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938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struktura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76574" cy="435133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Definice a představení zadaného tématu</a:t>
            </a:r>
          </a:p>
          <a:p>
            <a:pPr lvl="1"/>
            <a:r>
              <a:rPr lang="pl-PL" dirty="0">
                <a:latin typeface="+mj-lt"/>
              </a:rPr>
              <a:t>O co ve vaší prezentaci jde?</a:t>
            </a:r>
          </a:p>
          <a:p>
            <a:r>
              <a:rPr lang="cs-CZ" b="1" dirty="0"/>
              <a:t>Zasazení tématu do širších souvislostí</a:t>
            </a:r>
          </a:p>
          <a:p>
            <a:pPr lvl="1"/>
            <a:r>
              <a:rPr lang="cs-CZ" dirty="0">
                <a:latin typeface="+mj-lt"/>
              </a:rPr>
              <a:t>Např. proč je důležité, jak se vztahuje k online komunikaci či jiným tématům, proč by vaši spolužáci měli poslouchat?</a:t>
            </a:r>
          </a:p>
          <a:p>
            <a:r>
              <a:rPr lang="cs-CZ" b="1" dirty="0"/>
              <a:t>Představení alespoň jednoho empirického výzkumu, který se zadaným tématem zabývá a zaujal vás</a:t>
            </a:r>
          </a:p>
          <a:p>
            <a:pPr lvl="1"/>
            <a:r>
              <a:rPr lang="cs-CZ" dirty="0">
                <a:latin typeface="+mj-lt"/>
              </a:rPr>
              <a:t>Co konkrétně daný výzkum zjišťoval? K jakým došel výsledkům, jaké z výsledků vyvodil závěry</a:t>
            </a:r>
            <a:r>
              <a:rPr lang="cs-CZ" dirty="0"/>
              <a:t>?</a:t>
            </a:r>
          </a:p>
          <a:p>
            <a:r>
              <a:rPr lang="cs-CZ" b="1" dirty="0"/>
              <a:t>Vlastní zhodnocení tématu, zkušenost, závěr</a:t>
            </a:r>
          </a:p>
          <a:p>
            <a:pPr lvl="1"/>
            <a:r>
              <a:rPr lang="cs-CZ" dirty="0">
                <a:latin typeface="+mj-lt"/>
              </a:rPr>
              <a:t>Co s tím?</a:t>
            </a:r>
          </a:p>
          <a:p>
            <a:pPr lvl="1"/>
            <a:r>
              <a:rPr lang="cs-CZ" dirty="0">
                <a:latin typeface="+mj-lt"/>
              </a:rPr>
              <a:t>Jak se téma dotýká „normálních“ lidí? Lze na základě přečtené literatury dát spolužákům (někomu jinému) např. nějakou radu, doporučení?</a:t>
            </a:r>
          </a:p>
          <a:p>
            <a:pPr lvl="1"/>
            <a:r>
              <a:rPr lang="pl-PL" dirty="0">
                <a:latin typeface="+mj-lt"/>
              </a:rPr>
              <a:t>Co jste si vy sami z tématu odnesli?</a:t>
            </a:r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55118777-60E6-49CE-B172-53CE3FDD7C12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BE39654-015A-4808-9A70-3C428DA5F06F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06F68430-C90C-4CA9-A8F6-E32B3F603CB6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96369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tipy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Přednes</a:t>
            </a:r>
          </a:p>
          <a:p>
            <a:pPr lvl="1"/>
            <a:r>
              <a:rPr lang="cs-CZ" dirty="0">
                <a:latin typeface="+mj-lt"/>
              </a:rPr>
              <a:t>Odborná prezentace přednášená odborníky jiným odborníkům</a:t>
            </a:r>
          </a:p>
          <a:p>
            <a:pPr lvl="1"/>
            <a:r>
              <a:rPr lang="cs-CZ" dirty="0">
                <a:latin typeface="+mj-lt"/>
              </a:rPr>
              <a:t>1 slide = 1-2 minuty</a:t>
            </a:r>
          </a:p>
          <a:p>
            <a:pPr lvl="1"/>
            <a:r>
              <a:rPr lang="cs-CZ" dirty="0">
                <a:latin typeface="+mj-lt"/>
              </a:rPr>
              <a:t>Předem si vyzkoušejte načasování i přednes</a:t>
            </a:r>
          </a:p>
          <a:p>
            <a:pPr lvl="1"/>
            <a:r>
              <a:rPr lang="cs-CZ" dirty="0">
                <a:latin typeface="+mj-lt"/>
              </a:rPr>
              <a:t>Je nutné, aby se do prezentování aktivně zapojili všichni členové skupiny</a:t>
            </a:r>
          </a:p>
          <a:p>
            <a:r>
              <a:rPr lang="cs-CZ" b="1" dirty="0"/>
              <a:t>PowerPoint</a:t>
            </a:r>
          </a:p>
          <a:p>
            <a:pPr lvl="1"/>
            <a:r>
              <a:rPr lang="pl-PL" dirty="0">
                <a:latin typeface="+mj-lt"/>
              </a:rPr>
              <a:t>Ani moc málo textu (prezentace je vodítkem i pro </a:t>
            </a:r>
            <a:r>
              <a:rPr lang="cs-CZ" dirty="0">
                <a:latin typeface="+mj-lt"/>
              </a:rPr>
              <a:t>přednášejícího), ani moc (publikum pak nemá motivaci číst)</a:t>
            </a:r>
          </a:p>
          <a:p>
            <a:pPr lvl="1"/>
            <a:r>
              <a:rPr lang="cs-CZ" dirty="0">
                <a:latin typeface="+mj-lt"/>
              </a:rPr>
              <a:t>Grafy a modely jsou vhodné, když dokáží vyložit myšlenku lépe než několik vět. Ale nekopírujte je bezhlavě z článků, které přečtete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BD7C9DF-14C0-4E22-899D-AD54983126A3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C3C3220-17C4-4290-84B2-8AA3EF5EE02F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BACBEC27-1FE6-4E08-B81F-02E9EC4971F0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0238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hodnocení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Náplň prezentace</a:t>
            </a:r>
          </a:p>
          <a:p>
            <a:pPr lvl="1"/>
            <a:r>
              <a:rPr lang="cs-CZ" dirty="0">
                <a:latin typeface="+mj-lt"/>
              </a:rPr>
              <a:t>Prezentace má jasnou tematickou linii, neobsahuje vycpávky, je jasně strukturovaná</a:t>
            </a:r>
          </a:p>
          <a:p>
            <a:pPr lvl="1"/>
            <a:r>
              <a:rPr lang="cs-CZ" dirty="0">
                <a:latin typeface="+mj-lt"/>
              </a:rPr>
              <a:t>Prezentace odpovídá zadanému tématu, nejsou v ní </a:t>
            </a:r>
            <a:r>
              <a:rPr lang="cs-CZ" dirty="0" err="1">
                <a:latin typeface="+mj-lt"/>
              </a:rPr>
              <a:t>off-topic</a:t>
            </a:r>
            <a:r>
              <a:rPr lang="cs-CZ" dirty="0">
                <a:latin typeface="+mj-lt"/>
              </a:rPr>
              <a:t> informace</a:t>
            </a:r>
          </a:p>
          <a:p>
            <a:pPr lvl="1"/>
            <a:r>
              <a:rPr lang="cs-CZ" dirty="0">
                <a:latin typeface="+mj-lt"/>
              </a:rPr>
              <a:t>Obsahuje ústřední data (základní! definice, tabulky či grafy)</a:t>
            </a:r>
          </a:p>
          <a:p>
            <a:pPr lvl="1"/>
            <a:r>
              <a:rPr lang="cs-CZ" dirty="0">
                <a:latin typeface="+mj-lt"/>
              </a:rPr>
              <a:t>Nechybí klíčové informace</a:t>
            </a:r>
          </a:p>
          <a:p>
            <a:pPr lvl="1"/>
            <a:r>
              <a:rPr lang="cs-CZ" dirty="0">
                <a:latin typeface="+mj-lt"/>
              </a:rPr>
              <a:t>Jsou vysvětleny použité pojmy</a:t>
            </a:r>
          </a:p>
          <a:p>
            <a:pPr lvl="1"/>
            <a:r>
              <a:rPr lang="pl-PL" dirty="0">
                <a:latin typeface="+mj-lt"/>
              </a:rPr>
              <a:t>Text odkazuje na zdroje + seznam zdrojů je na posledním slajdu</a:t>
            </a:r>
          </a:p>
          <a:p>
            <a:pPr lvl="1"/>
            <a:r>
              <a:rPr lang="cs-CZ" dirty="0">
                <a:latin typeface="+mj-lt"/>
              </a:rPr>
              <a:t>Je rozlišeno, které informace vycházejí z materiálů a které jsou přidány/interpretovány autory prezentace</a:t>
            </a:r>
          </a:p>
          <a:p>
            <a:pPr lvl="1"/>
            <a:r>
              <a:rPr lang="cs-CZ" dirty="0">
                <a:latin typeface="+mj-lt"/>
              </a:rPr>
              <a:t>Text na slajdech je většinou vlastní (nejedná se jen o přeložené nebo vykopírované pasáže)</a:t>
            </a:r>
          </a:p>
          <a:p>
            <a:pPr lvl="1"/>
            <a:r>
              <a:rPr lang="cs-CZ" dirty="0">
                <a:latin typeface="+mj-lt"/>
              </a:rPr>
              <a:t>Text ústí v jasnou syntézu prezentovaných zjištění (závěr)</a:t>
            </a:r>
          </a:p>
          <a:p>
            <a:pPr lvl="1"/>
            <a:r>
              <a:rPr lang="cs-CZ" dirty="0">
                <a:latin typeface="+mj-lt"/>
              </a:rPr>
              <a:t>Na závěr je v krátkosti formulována zásadní myšlenka/myšlenky prezentace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523F3B0E-75F1-417A-95F4-91FEE5F54460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14237E3-ADB6-4EDE-9648-C91E89146BBB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BE2E3811-F71D-4472-8E3B-2D08821D44C5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3917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hodnocení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Podoba </a:t>
            </a:r>
            <a:r>
              <a:rPr lang="cs-CZ" b="1" dirty="0" err="1"/>
              <a:t>slidů</a:t>
            </a:r>
            <a:endParaRPr lang="cs-CZ" b="1" dirty="0"/>
          </a:p>
          <a:p>
            <a:pPr lvl="1"/>
            <a:r>
              <a:rPr lang="cs-CZ" dirty="0">
                <a:latin typeface="+mj-lt"/>
              </a:rPr>
              <a:t>Grafika - vhodné pozadí, čitelné texty, grafy, kvalitní obrázky</a:t>
            </a:r>
          </a:p>
          <a:p>
            <a:pPr lvl="1"/>
            <a:r>
              <a:rPr lang="cs-CZ" dirty="0">
                <a:latin typeface="+mj-lt"/>
              </a:rPr>
              <a:t>Srozumitelné, nepřeplněné</a:t>
            </a:r>
          </a:p>
          <a:p>
            <a:pPr lvl="1"/>
            <a:r>
              <a:rPr lang="cs-CZ" dirty="0">
                <a:latin typeface="+mj-lt"/>
              </a:rPr>
              <a:t>V textu nejsou chyby</a:t>
            </a:r>
          </a:p>
          <a:p>
            <a:r>
              <a:rPr lang="cs-CZ" b="1" dirty="0"/>
              <a:t>Projev</a:t>
            </a:r>
          </a:p>
          <a:p>
            <a:pPr lvl="1"/>
            <a:r>
              <a:rPr lang="cs-CZ" dirty="0">
                <a:latin typeface="+mj-lt"/>
              </a:rPr>
              <a:t>Na začátek krátké představení tématu i prezentujícího týmu</a:t>
            </a:r>
          </a:p>
          <a:p>
            <a:pPr lvl="1"/>
            <a:r>
              <a:rPr lang="cs-CZ" dirty="0">
                <a:latin typeface="+mj-lt"/>
              </a:rPr>
              <a:t>Korektní přednes pro odborné publikum (včetně neverbálního projevu)</a:t>
            </a:r>
          </a:p>
          <a:p>
            <a:pPr lvl="1"/>
            <a:r>
              <a:rPr lang="cs-CZ" dirty="0">
                <a:latin typeface="+mj-lt"/>
              </a:rPr>
              <a:t>Adekvátní tempo prezentace (ani uspěchaná, ani příliš pomalá)</a:t>
            </a:r>
          </a:p>
          <a:p>
            <a:pPr lvl="1"/>
            <a:r>
              <a:rPr lang="cs-CZ" dirty="0">
                <a:latin typeface="+mj-lt"/>
              </a:rPr>
              <a:t>Studenti slajdy doprovázejí, je patrné, že vědí, kde co v prezentaci mají</a:t>
            </a:r>
          </a:p>
          <a:p>
            <a:pPr lvl="1"/>
            <a:r>
              <a:rPr lang="cs-CZ" dirty="0">
                <a:latin typeface="+mj-lt"/>
              </a:rPr>
              <a:t>Plynulé střídání vystupujících, předávání si </a:t>
            </a:r>
            <a:r>
              <a:rPr lang="cs-CZ">
                <a:latin typeface="+mj-lt"/>
              </a:rPr>
              <a:t>slova apod.</a:t>
            </a:r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31139D40-DD03-4F1A-8C4F-7FE44AA0F4ED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F0B0A4CE-DD1D-45B9-884E-EF17B3F8377A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D2236410-D58F-4523-A627-29DD8A67A7F2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88215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41331E21-2C6C-45F7-91E1-5A900C5CEB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0"/>
            <a:ext cx="12260403" cy="685799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5895" y="2695926"/>
            <a:ext cx="6060210" cy="1466137"/>
          </a:xfrm>
          <a:solidFill>
            <a:schemeClr val="bg1">
              <a:alpha val="76000"/>
            </a:schemeClr>
          </a:solidFill>
        </p:spPr>
        <p:txBody>
          <a:bodyPr anchor="ctr">
            <a:normAutofit/>
          </a:bodyPr>
          <a:lstStyle/>
          <a:p>
            <a:r>
              <a:rPr lang="cs-CZ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3948084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>
            <a:extLst>
              <a:ext uri="{FF2B5EF4-FFF2-40B4-BE49-F238E27FC236}">
                <a16:creationId xmlns:a16="http://schemas.microsoft.com/office/drawing/2014/main" id="{A81653CC-4007-46A7-903C-80A2C4E8ACB6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D12471CA-48DE-4D38-A7EE-0F4436F4BE18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8" name="Obdélník 7" descr="Dokument se souvislou výplní">
              <a:extLst>
                <a:ext uri="{FF2B5EF4-FFF2-40B4-BE49-F238E27FC236}">
                  <a16:creationId xmlns:a16="http://schemas.microsoft.com/office/drawing/2014/main" id="{7AC78FDE-8CA9-4E10-8C56-AC13A6675A69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F803B20-DE4F-48D8-8AFE-8920E37A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Seminární práce – formální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1B4A5-EE4F-4A29-968C-1015AB48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4817" cy="4351338"/>
          </a:xfrm>
        </p:spPr>
        <p:txBody>
          <a:bodyPr>
            <a:normAutofit/>
          </a:bodyPr>
          <a:lstStyle/>
          <a:p>
            <a:r>
              <a:rPr lang="cs-CZ" b="1" dirty="0"/>
              <a:t>Individuální práce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Rozsah </a:t>
            </a:r>
            <a:r>
              <a:rPr lang="cs-CZ" b="1" dirty="0"/>
              <a:t>6-8 NS </a:t>
            </a:r>
            <a:r>
              <a:rPr lang="cs-CZ" dirty="0">
                <a:latin typeface="+mj-lt"/>
              </a:rPr>
              <a:t>(1 NS = 1 800 znaků včetně mezer)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Min. 10 odborných zdrojů</a:t>
            </a:r>
          </a:p>
          <a:p>
            <a:endParaRPr lang="cs-CZ" dirty="0">
              <a:latin typeface="+mj-lt"/>
            </a:endParaRPr>
          </a:p>
          <a:p>
            <a:r>
              <a:rPr lang="cs-CZ" dirty="0" err="1">
                <a:latin typeface="+mj-lt"/>
              </a:rPr>
              <a:t>Deadline</a:t>
            </a:r>
            <a:r>
              <a:rPr lang="cs-CZ" dirty="0">
                <a:latin typeface="+mj-lt"/>
              </a:rPr>
              <a:t> pro odevzdání do </a:t>
            </a:r>
            <a:r>
              <a:rPr lang="cs-CZ" dirty="0" err="1">
                <a:latin typeface="+mj-lt"/>
              </a:rPr>
              <a:t>ISu</a:t>
            </a:r>
            <a:r>
              <a:rPr lang="cs-CZ" dirty="0">
                <a:latin typeface="+mj-lt"/>
              </a:rPr>
              <a:t>: </a:t>
            </a:r>
            <a:r>
              <a:rPr lang="cs-CZ" b="1" dirty="0">
                <a:solidFill>
                  <a:srgbClr val="F03D26"/>
                </a:solidFill>
              </a:rPr>
              <a:t>4.6.2023</a:t>
            </a:r>
          </a:p>
          <a:p>
            <a:pPr lvl="1"/>
            <a:r>
              <a:rPr lang="cs-CZ" dirty="0">
                <a:latin typeface="+mj-lt"/>
              </a:rPr>
              <a:t>Pokud je potřeba předmět ukončit dříve, např. kvůli SZZ, práci je nutno odevzdat </a:t>
            </a:r>
            <a:r>
              <a:rPr lang="cs-CZ" b="1" dirty="0">
                <a:solidFill>
                  <a:srgbClr val="F03D26"/>
                </a:solidFill>
              </a:rPr>
              <a:t>1.5.2023</a:t>
            </a:r>
            <a:r>
              <a:rPr lang="cs-CZ" dirty="0">
                <a:latin typeface="+mj-lt"/>
              </a:rPr>
              <a:t> a informovat Mgr. </a:t>
            </a:r>
            <a:r>
              <a:rPr lang="cs-CZ" dirty="0" err="1">
                <a:latin typeface="+mj-lt"/>
              </a:rPr>
              <a:t>Lebedíkovou</a:t>
            </a:r>
            <a:r>
              <a:rPr lang="cs-CZ" dirty="0">
                <a:latin typeface="+mj-lt"/>
              </a:rPr>
              <a:t> mailem (</a:t>
            </a:r>
            <a:r>
              <a:rPr lang="cs-CZ" dirty="0">
                <a:latin typeface="+mj-lt"/>
                <a:hlinkClick r:id="rId4"/>
              </a:rPr>
              <a:t>m.lebedikova@mail.muni.cz</a:t>
            </a:r>
            <a:r>
              <a:rPr lang="cs-CZ" dirty="0">
                <a:latin typeface="+mj-lt"/>
              </a:rPr>
              <a:t>)</a:t>
            </a:r>
          </a:p>
          <a:p>
            <a:pPr marL="457200" lvl="1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558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8FBB-60F6-4228-A7C4-BDBF1E1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Seminární práce -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A50CD-377A-4235-9F7B-CE825AB61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75677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Téma si zvolí studenti sami</a:t>
            </a:r>
          </a:p>
          <a:p>
            <a:endParaRPr lang="cs-CZ" b="1" dirty="0"/>
          </a:p>
          <a:p>
            <a:r>
              <a:rPr lang="cs-CZ" dirty="0">
                <a:latin typeface="+mj-lt"/>
              </a:rPr>
              <a:t>Téma práce musí souviset s online komunikací a s nějakým vybraným</a:t>
            </a:r>
            <a:br>
              <a:rPr lang="cs-CZ" dirty="0">
                <a:latin typeface="+mj-lt"/>
              </a:rPr>
            </a:br>
            <a:r>
              <a:rPr lang="cs-CZ" dirty="0">
                <a:latin typeface="+mj-lt"/>
              </a:rPr>
              <a:t>(i okrajovým) tématem z celého kurzu – </a:t>
            </a:r>
            <a:r>
              <a:rPr lang="cs-CZ" b="1" dirty="0"/>
              <a:t>ALE</a:t>
            </a:r>
            <a:r>
              <a:rPr lang="cs-CZ" dirty="0">
                <a:latin typeface="+mj-lt"/>
              </a:rPr>
              <a:t> nesmí pouze kopírovat něco, co v kurzu už zaznělo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V seminární práci se studenti zaměří především na porovnání vlastních zkušeností s odbornou literaturou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Pokud si nebudete jistí vhodností tématu, zkonzultujte jej s</a:t>
            </a:r>
            <a:br>
              <a:rPr lang="cs-CZ" dirty="0">
                <a:latin typeface="+mj-lt"/>
              </a:rPr>
            </a:br>
            <a:r>
              <a:rPr lang="cs-CZ" dirty="0">
                <a:latin typeface="+mj-lt"/>
              </a:rPr>
              <a:t>Mgr. </a:t>
            </a:r>
            <a:r>
              <a:rPr lang="cs-CZ" dirty="0" err="1">
                <a:latin typeface="+mj-lt"/>
              </a:rPr>
              <a:t>Lebedíkovou</a:t>
            </a:r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AD4017D3-F4F6-4ED4-ABFF-40C6B65AF7A6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9664E99-FC46-4BBB-86DC-6700DAE2D3C6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548D2F75-7E07-47C7-AF99-EE93C778FA6C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67144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Seminární práce - 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Úvod</a:t>
            </a:r>
            <a:r>
              <a:rPr lang="cs-CZ" dirty="0">
                <a:latin typeface="+mj-lt"/>
              </a:rPr>
              <a:t> (orientačně 1 odstavec)</a:t>
            </a:r>
          </a:p>
          <a:p>
            <a:pPr lvl="1"/>
            <a:r>
              <a:rPr lang="cs-CZ" dirty="0">
                <a:latin typeface="+mj-lt"/>
              </a:rPr>
              <a:t>Co chcete seminární prací říci?</a:t>
            </a:r>
          </a:p>
          <a:p>
            <a:pPr lvl="1"/>
            <a:r>
              <a:rPr lang="cs-CZ" dirty="0">
                <a:latin typeface="+mj-lt"/>
              </a:rPr>
              <a:t>Nestačí jen „chci popsat“, je potřeba chtít vysvětlit</a:t>
            </a:r>
            <a:r>
              <a:rPr lang="cs-CZ" b="1" dirty="0">
                <a:latin typeface="+mj-lt"/>
              </a:rPr>
              <a:t> </a:t>
            </a:r>
            <a:r>
              <a:rPr lang="cs-CZ" dirty="0">
                <a:latin typeface="+mj-lt"/>
              </a:rPr>
              <a:t>– tj. práce nesmí zůstat jen </a:t>
            </a:r>
            <a:r>
              <a:rPr lang="pl-PL" dirty="0">
                <a:latin typeface="+mj-lt"/>
              </a:rPr>
              <a:t>na deskriptivní úrovni („co“), ale musí se zabývat i otázkami „jak“, „proč“, „s jakými dopady“, „za jakých okolností“, …</a:t>
            </a:r>
          </a:p>
          <a:p>
            <a:r>
              <a:rPr lang="cs-CZ" b="1" dirty="0"/>
              <a:t>Zasazení tématu do širších souvislostí </a:t>
            </a:r>
            <a:r>
              <a:rPr lang="cs-CZ" dirty="0">
                <a:latin typeface="+mj-lt"/>
              </a:rPr>
              <a:t>(orientačně 1 odstavec)</a:t>
            </a:r>
          </a:p>
          <a:p>
            <a:pPr lvl="1"/>
            <a:r>
              <a:rPr lang="cs-CZ" dirty="0">
                <a:latin typeface="+mj-lt"/>
              </a:rPr>
              <a:t>Proč je důležité, proč se jím vůbec zabývat, čím ohrožuje nebo povzbuzuje společenský/individuální vývoj?</a:t>
            </a:r>
          </a:p>
          <a:p>
            <a:pPr lvl="1"/>
            <a:r>
              <a:rPr lang="cs-CZ" dirty="0">
                <a:latin typeface="+mj-lt"/>
              </a:rPr>
              <a:t>Nestačí jen „protože mi to připadá zajímavé“ nebo „protože se o tom moc nemluví“ nebo „je to nové/aktuální“ – je potřeba uvést proč je to zajímavé nebo by se o tom mluvit mělo</a:t>
            </a:r>
          </a:p>
          <a:p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EAF29ED-FDDF-4194-9575-31F4D0B56C56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93F98F8-6D81-430E-8AB0-C8F3DA12B710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44DF8AAE-1E4C-4F0C-8783-5B4606E4B561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31315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Seminární práce - 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Jádro práce</a:t>
            </a:r>
            <a:r>
              <a:rPr lang="cs-CZ" dirty="0"/>
              <a:t> </a:t>
            </a:r>
            <a:r>
              <a:rPr lang="cs-CZ" dirty="0">
                <a:latin typeface="+mj-lt"/>
              </a:rPr>
              <a:t>(orientačně 5 stran)</a:t>
            </a:r>
          </a:p>
          <a:p>
            <a:pPr lvl="1"/>
            <a:r>
              <a:rPr lang="cs-CZ" dirty="0">
                <a:latin typeface="+mj-lt"/>
              </a:rPr>
              <a:t>Vysvětlení jevu na základě odborné literatury</a:t>
            </a:r>
          </a:p>
          <a:p>
            <a:pPr lvl="1"/>
            <a:r>
              <a:rPr lang="cs-CZ" dirty="0">
                <a:latin typeface="+mj-lt"/>
              </a:rPr>
              <a:t>Zodpovězení otázky položené v úvodních odstavcích (co, jak, proč, kdy...)</a:t>
            </a:r>
          </a:p>
          <a:p>
            <a:r>
              <a:rPr lang="cs-CZ" b="1" dirty="0"/>
              <a:t>Vlastní zhodnocení tématu, zkušenost, závěr </a:t>
            </a:r>
            <a:r>
              <a:rPr lang="cs-CZ" dirty="0">
                <a:latin typeface="+mj-lt"/>
              </a:rPr>
              <a:t>(orientačně 1 strana)</a:t>
            </a:r>
          </a:p>
          <a:p>
            <a:pPr lvl="1"/>
            <a:r>
              <a:rPr lang="cs-CZ" dirty="0">
                <a:latin typeface="+mj-lt"/>
              </a:rPr>
              <a:t>Váš vlastní </a:t>
            </a:r>
            <a:r>
              <a:rPr lang="cs-CZ" dirty="0" err="1">
                <a:latin typeface="+mj-lt"/>
              </a:rPr>
              <a:t>check</a:t>
            </a:r>
            <a:r>
              <a:rPr lang="cs-CZ" dirty="0">
                <a:latin typeface="+mj-lt"/>
              </a:rPr>
              <a:t> na závěr – řekli jste svoji prací to, co jste říct chtěli?</a:t>
            </a:r>
          </a:p>
          <a:p>
            <a:pPr lvl="1"/>
            <a:r>
              <a:rPr lang="cs-CZ" dirty="0">
                <a:latin typeface="+mj-lt"/>
              </a:rPr>
              <a:t>Chybělo vám v literatuře, kterou jste četli, něco? Jak vy sami na dané téma nahlížíte?</a:t>
            </a:r>
          </a:p>
          <a:p>
            <a:r>
              <a:rPr lang="cs-CZ" b="1" dirty="0"/>
              <a:t>Seznam literatury</a:t>
            </a:r>
          </a:p>
          <a:p>
            <a:pPr lvl="1"/>
            <a:r>
              <a:rPr lang="cs-CZ" dirty="0">
                <a:latin typeface="+mj-lt"/>
              </a:rPr>
              <a:t>Minimálně 10 odborných zdrojů</a:t>
            </a:r>
          </a:p>
          <a:p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71B6FE3-2034-470E-865C-389FBDFA180D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B0221D10-CED7-4145-B19A-15A59C090EA1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7321A0DC-1CA3-4CDA-BED8-A9D335EB5B42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36414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b="1" dirty="0"/>
              <a:t>Nesplnění formálních požadavků</a:t>
            </a:r>
          </a:p>
          <a:p>
            <a:pPr lvl="1"/>
            <a:r>
              <a:rPr lang="cs-CZ" sz="2600" dirty="0">
                <a:latin typeface="+mj-lt"/>
              </a:rPr>
              <a:t>Na rozsah, počet odborných zdrojů, odevzdání v termínu</a:t>
            </a:r>
          </a:p>
          <a:p>
            <a:pPr lvl="1"/>
            <a:r>
              <a:rPr lang="cs-CZ" sz="2600" dirty="0">
                <a:latin typeface="+mj-lt"/>
              </a:rPr>
              <a:t>Takovou práci rovnou vrátíme – ztratíte tak jeden pokus</a:t>
            </a:r>
          </a:p>
          <a:p>
            <a:r>
              <a:rPr lang="cs-CZ" sz="3000" b="1" dirty="0"/>
              <a:t>Neodborná práce</a:t>
            </a:r>
          </a:p>
          <a:p>
            <a:pPr lvl="1"/>
            <a:r>
              <a:rPr lang="cs-CZ" sz="2600" dirty="0">
                <a:latin typeface="+mj-lt"/>
              </a:rPr>
              <a:t>Práce nemá mít formu fejetonu ani jiného volnějšího útvaru, jde o odborný text pro odborné čtenáře – i když práci doplníte o vlastní zkušenosti, musí jít skutečně jen o doplněk a nikoliv jádro celé práce</a:t>
            </a:r>
          </a:p>
          <a:p>
            <a:pPr lvl="1"/>
            <a:r>
              <a:rPr lang="cs-CZ" sz="2600" dirty="0">
                <a:latin typeface="+mj-lt"/>
              </a:rPr>
              <a:t>Práce vychází spíše z toho, co si sami myslíte, než toho, co je v relevantní literatuře. Časté u témat, kde se v médiích opakují nepodložené stereotypy</a:t>
            </a:r>
          </a:p>
          <a:p>
            <a:r>
              <a:rPr lang="cs-CZ" sz="3000" b="1" dirty="0"/>
              <a:t>Příliš povrchní práce</a:t>
            </a:r>
          </a:p>
          <a:p>
            <a:pPr lvl="1"/>
            <a:r>
              <a:rPr lang="cs-CZ" sz="2600" dirty="0">
                <a:latin typeface="+mj-lt"/>
              </a:rPr>
              <a:t>Práce je příliš obecná a povrchní, typicky výsledek volby příliš širokého tématu („role Facebooku v životě dnešních mladých dospívajících“)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46ADF643-7141-4D5F-9170-E0B6BE3BDC76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1B621A7E-04B8-4248-9A46-6D7AD59DA364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1B9C2C56-1E17-4880-896C-5DDD7788A2E4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36837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2">
            <a:extLst>
              <a:ext uri="{FF2B5EF4-FFF2-40B4-BE49-F238E27FC236}">
                <a16:creationId xmlns:a16="http://schemas.microsoft.com/office/drawing/2014/main" id="{3C51530E-DEC2-43C5-AF74-6152CD99C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173596"/>
              </p:ext>
            </p:extLst>
          </p:nvPr>
        </p:nvGraphicFramePr>
        <p:xfrm>
          <a:off x="1117362" y="1566194"/>
          <a:ext cx="9957275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1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 práci chybí syntéza zdrojů</a:t>
            </a:r>
          </a:p>
          <a:p>
            <a:pPr lvl="1"/>
            <a:r>
              <a:rPr lang="cs-CZ" dirty="0">
                <a:latin typeface="+mj-lt"/>
              </a:rPr>
              <a:t>Práce předkládá jednotlivé zdroje aniž by docházelo k jejich syntéze (klasický případ, kdy pro každý odstavec je použit pouze jeden zdroj a odstavce spolu „nekomunikují“, práce spíše formou výpisků)</a:t>
            </a:r>
          </a:p>
          <a:p>
            <a:r>
              <a:rPr lang="cs-CZ" b="1" dirty="0"/>
              <a:t>Chybí kritická práce se zdroji</a:t>
            </a:r>
          </a:p>
          <a:p>
            <a:pPr lvl="1"/>
            <a:r>
              <a:rPr lang="cs-CZ" dirty="0">
                <a:latin typeface="+mj-lt"/>
              </a:rPr>
              <a:t>Zdroje, které citujete nehodnotíte a nečtete kriticky, neporovnáváte je s jinými zdroji a neposkytujete komplexní pohled na danou problematiku</a:t>
            </a:r>
          </a:p>
          <a:p>
            <a:r>
              <a:rPr lang="cs-CZ" b="1" dirty="0"/>
              <a:t>Příliš generalizující práce</a:t>
            </a:r>
          </a:p>
          <a:p>
            <a:pPr lvl="1"/>
            <a:r>
              <a:rPr lang="cs-CZ" dirty="0">
                <a:latin typeface="+mj-lt"/>
              </a:rPr>
              <a:t>Práce obsahuje příliš zjednodušující a generalizující vyjádření („Všichni, kdo používají internet více jak 3 hodiny denně, jsou na něm závislí,“ „dětem by se mělo používání tabletu zakázat“)</a:t>
            </a:r>
          </a:p>
          <a:p>
            <a:pPr lvl="1"/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1D720717-9B8F-43CC-AB59-3EA6515A9A90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941CBAB5-B260-44DF-BF64-4A2EAF8703B0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C7C56057-0F3C-4544-8F31-3ED414DE397A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68308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Chybějící argumenty pro tvrzení</a:t>
            </a:r>
          </a:p>
          <a:p>
            <a:pPr lvl="1"/>
            <a:r>
              <a:rPr lang="cs-CZ" dirty="0">
                <a:latin typeface="+mj-lt"/>
              </a:rPr>
              <a:t>„Myslím si, že tento komunikační model je nevhodný,“ bez udání důvodů pro takové vyjádření</a:t>
            </a:r>
          </a:p>
          <a:p>
            <a:r>
              <a:rPr lang="cs-CZ" b="1" dirty="0"/>
              <a:t>Špatná práce se zdroji</a:t>
            </a:r>
          </a:p>
          <a:p>
            <a:pPr lvl="1"/>
            <a:r>
              <a:rPr lang="cs-CZ" dirty="0">
                <a:latin typeface="+mj-lt"/>
              </a:rPr>
              <a:t>Zdroje uvedené v závěru práce nejsou citovány v textu</a:t>
            </a:r>
          </a:p>
          <a:p>
            <a:pPr lvl="1"/>
            <a:r>
              <a:rPr lang="cs-CZ" dirty="0">
                <a:latin typeface="+mj-lt"/>
              </a:rPr>
              <a:t>Špatné citování zdrojů</a:t>
            </a:r>
          </a:p>
          <a:p>
            <a:pPr lvl="1"/>
            <a:r>
              <a:rPr lang="cs-CZ" dirty="0" err="1">
                <a:latin typeface="+mj-lt"/>
              </a:rPr>
              <a:t>Plagiarismus</a:t>
            </a:r>
            <a:endParaRPr lang="cs-CZ" dirty="0">
              <a:latin typeface="+mj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DE53EA28-178C-4B27-AE47-F3C57AF4CA1E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5A571884-5FE9-4332-8882-9E470383E2DD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5CC6D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Dokument se souvislou výplní">
              <a:extLst>
                <a:ext uri="{FF2B5EF4-FFF2-40B4-BE49-F238E27FC236}">
                  <a16:creationId xmlns:a16="http://schemas.microsoft.com/office/drawing/2014/main" id="{F16F8290-41D3-436B-A329-664E79C615B9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411257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38D8E-35BF-0DA2-17D9-61EF12AE4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správně citovat?</a:t>
            </a:r>
            <a:endParaRPr lang="en-US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F3A0A-D8A7-4CF8-2D5C-428B31B95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Častá chyba u studentů -&gt; špatné citování -&gt; </a:t>
            </a:r>
            <a:r>
              <a:rPr lang="cs-CZ" dirty="0" err="1"/>
              <a:t>plagiarismus</a:t>
            </a:r>
            <a:r>
              <a:rPr lang="cs-CZ" dirty="0"/>
              <a:t>!</a:t>
            </a:r>
          </a:p>
          <a:p>
            <a:pPr lvl="1"/>
            <a:r>
              <a:rPr lang="en-US" dirty="0">
                <a:hlinkClick r:id="rId2"/>
              </a:rPr>
              <a:t>https://is.muni.cz/auth/do/fss/SOCIOLOGIE/el/tipy_a_triky/library.html?topic=-Kw1sg4MAeMu04fa1moM</a:t>
            </a:r>
            <a:endParaRPr lang="cs-CZ" dirty="0"/>
          </a:p>
          <a:p>
            <a:pPr lvl="1"/>
            <a:r>
              <a:rPr lang="cs-CZ" dirty="0"/>
              <a:t>Doporučuji citovat dle APA – dostatečně detailní pro každou situaci</a:t>
            </a:r>
          </a:p>
          <a:p>
            <a:r>
              <a:rPr lang="cs-CZ" dirty="0"/>
              <a:t>PŘÍMÉ CITACE</a:t>
            </a:r>
          </a:p>
          <a:p>
            <a:pPr lvl="1"/>
            <a:r>
              <a:rPr lang="cs-CZ" dirty="0"/>
              <a:t>„Přesně opsaný výrok z odborné publikace“ (Autor, Rok: strana).</a:t>
            </a:r>
          </a:p>
          <a:p>
            <a:pPr lvl="1"/>
            <a:r>
              <a:rPr lang="cs-CZ" dirty="0"/>
              <a:t>Ideálně se používá v nejkrajnějších případech – když nejde výrok opsat jinými slovy (typicky u definic) </a:t>
            </a:r>
          </a:p>
          <a:p>
            <a:pPr lvl="1"/>
            <a:r>
              <a:rPr lang="cs-CZ" dirty="0"/>
              <a:t>POZOR! Práce nesmí být kompilací přímých citací – nutno s nimi polemizovat, vysvětlovat, dávat do kontextu – práce by měla být vašim originálním dílem</a:t>
            </a:r>
          </a:p>
          <a:p>
            <a:r>
              <a:rPr lang="cs-CZ" dirty="0"/>
              <a:t>PARAFRÁZE</a:t>
            </a:r>
          </a:p>
          <a:p>
            <a:pPr lvl="1"/>
            <a:r>
              <a:rPr lang="cs-CZ" dirty="0"/>
              <a:t>Nejčastější typ citování, vlastními slovy převyprávíte informaci, citujete ve formátu (Autor, Rok).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91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83CB995-171C-B66D-D56C-3AD4D4148E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11" t="22732" r="10069" b="8189"/>
          <a:stretch/>
        </p:blipFill>
        <p:spPr>
          <a:xfrm>
            <a:off x="1622699" y="914400"/>
            <a:ext cx="8951361" cy="221706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08E6AB-2EE9-070F-D390-137B7BAE9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458" y="3429000"/>
            <a:ext cx="8946602" cy="74749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871FAFF-79B9-B05E-ED5F-F39619DAC58D}"/>
              </a:ext>
            </a:extLst>
          </p:cNvPr>
          <p:cNvSpPr txBox="1"/>
          <p:nvPr/>
        </p:nvSpPr>
        <p:spPr>
          <a:xfrm>
            <a:off x="2335349" y="5108806"/>
            <a:ext cx="75213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Zdroj příkladů: </a:t>
            </a:r>
            <a:r>
              <a:rPr lang="en-US" dirty="0"/>
              <a:t>https://is.muni.cz/auth/do/fss/SOCIOLOGIE/el/tipy_a_triky/library.html?topic=-Kw1sg4MAeMu04fa1moM</a:t>
            </a:r>
          </a:p>
        </p:txBody>
      </p:sp>
    </p:spTree>
    <p:extLst>
      <p:ext uri="{BB962C8B-B14F-4D97-AF65-F5344CB8AC3E}">
        <p14:creationId xmlns:p14="http://schemas.microsoft.com/office/powerpoint/2010/main" val="3244913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07490-D92E-081E-6E48-59579D8BB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 to plagiát? Hra!</a:t>
            </a:r>
            <a:endParaRPr lang="en-US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1040B-98C1-AFE3-6E7A-41E0B777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https://tedfrick.sitehost.iu.edu/plagiarism/item1.html</a:t>
            </a:r>
            <a:r>
              <a:rPr lang="cs-CZ" dirty="0"/>
              <a:t> :)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98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41331E21-2C6C-45F7-91E1-5A900C5CEB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0"/>
            <a:ext cx="12260403" cy="685799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9138" y="2695926"/>
            <a:ext cx="5633724" cy="1466137"/>
          </a:xfrm>
          <a:solidFill>
            <a:schemeClr val="bg1">
              <a:alpha val="76000"/>
            </a:schemeClr>
          </a:solidFill>
        </p:spPr>
        <p:txBody>
          <a:bodyPr anchor="ctr">
            <a:normAutofit/>
          </a:bodyPr>
          <a:lstStyle/>
          <a:p>
            <a:r>
              <a:rPr lang="cs-CZ" dirty="0"/>
              <a:t>Odborné zdroje</a:t>
            </a:r>
          </a:p>
        </p:txBody>
      </p:sp>
    </p:spTree>
    <p:extLst>
      <p:ext uri="{BB962C8B-B14F-4D97-AF65-F5344CB8AC3E}">
        <p14:creationId xmlns:p14="http://schemas.microsoft.com/office/powerpoint/2010/main" val="26257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>
            <a:extLst>
              <a:ext uri="{FF2B5EF4-FFF2-40B4-BE49-F238E27FC236}">
                <a16:creationId xmlns:a16="http://schemas.microsoft.com/office/drawing/2014/main" id="{299918F3-E830-49F4-96A7-FD57272ED6EF}"/>
              </a:ext>
            </a:extLst>
          </p:cNvPr>
          <p:cNvGrpSpPr/>
          <p:nvPr/>
        </p:nvGrpSpPr>
        <p:grpSpPr>
          <a:xfrm>
            <a:off x="10104518" y="118059"/>
            <a:ext cx="1818562" cy="1818562"/>
            <a:chOff x="5469251" y="2802251"/>
            <a:chExt cx="1253498" cy="1253498"/>
          </a:xfrm>
        </p:grpSpPr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CF2B5DBD-3935-43C2-9987-6C61D79D9F0F}"/>
                </a:ext>
              </a:extLst>
            </p:cNvPr>
            <p:cNvSpPr/>
            <p:nvPr/>
          </p:nvSpPr>
          <p:spPr>
            <a:xfrm>
              <a:off x="5469251" y="2802251"/>
              <a:ext cx="1253498" cy="1253498"/>
            </a:xfrm>
            <a:prstGeom prst="ellipse">
              <a:avLst/>
            </a:prstGeom>
            <a:solidFill>
              <a:srgbClr val="F7D73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8" name="Obdélník 7" descr="Knihy se souvislou výplní">
              <a:extLst>
                <a:ext uri="{FF2B5EF4-FFF2-40B4-BE49-F238E27FC236}">
                  <a16:creationId xmlns:a16="http://schemas.microsoft.com/office/drawing/2014/main" id="{657D484C-F060-40C2-A4F8-7EAD58A358C9}"/>
                </a:ext>
              </a:extLst>
            </p:cNvPr>
            <p:cNvSpPr/>
            <p:nvPr/>
          </p:nvSpPr>
          <p:spPr>
            <a:xfrm>
              <a:off x="5736390" y="3069389"/>
              <a:ext cx="719220" cy="719220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Odborné zdroje – prezentace a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Odborné zdroje jsou</a:t>
            </a:r>
          </a:p>
          <a:p>
            <a:pPr lvl="1"/>
            <a:r>
              <a:rPr lang="cs-CZ" dirty="0">
                <a:latin typeface="+mj-lt"/>
              </a:rPr>
              <a:t>Recenzované vědecké články (peer </a:t>
            </a:r>
            <a:r>
              <a:rPr lang="cs-CZ" dirty="0" err="1">
                <a:latin typeface="+mj-lt"/>
              </a:rPr>
              <a:t>reviewed</a:t>
            </a:r>
            <a:r>
              <a:rPr lang="cs-CZ" dirty="0">
                <a:latin typeface="+mj-lt"/>
              </a:rPr>
              <a:t>)</a:t>
            </a:r>
          </a:p>
          <a:p>
            <a:pPr lvl="1"/>
            <a:r>
              <a:rPr lang="cs-CZ" dirty="0">
                <a:latin typeface="+mj-lt"/>
              </a:rPr>
              <a:t>Mohou být empirické, teoretické, přehledové, </a:t>
            </a:r>
            <a:r>
              <a:rPr lang="cs-CZ" dirty="0" err="1">
                <a:latin typeface="+mj-lt"/>
              </a:rPr>
              <a:t>metaanalýzy</a:t>
            </a:r>
            <a:r>
              <a:rPr lang="cs-CZ" dirty="0">
                <a:latin typeface="+mj-lt"/>
              </a:rPr>
              <a:t>, …</a:t>
            </a:r>
          </a:p>
          <a:p>
            <a:pPr lvl="1"/>
            <a:r>
              <a:rPr lang="cs-CZ" dirty="0">
                <a:latin typeface="+mj-lt"/>
              </a:rPr>
              <a:t>Odborné monografie, editované sborníky (1 kapitola = 1 zdroj)</a:t>
            </a:r>
          </a:p>
          <a:p>
            <a:pPr lvl="1"/>
            <a:r>
              <a:rPr lang="pl-PL" dirty="0">
                <a:latin typeface="+mj-lt"/>
              </a:rPr>
              <a:t>Knihy od akademiků </a:t>
            </a:r>
            <a:r>
              <a:rPr lang="pl-PL" u="sng" dirty="0">
                <a:latin typeface="+mj-lt"/>
              </a:rPr>
              <a:t>pro akademiky</a:t>
            </a:r>
          </a:p>
          <a:p>
            <a:r>
              <a:rPr lang="cs-CZ" b="1" dirty="0"/>
              <a:t>Databáze vědeckých článků</a:t>
            </a:r>
          </a:p>
          <a:p>
            <a:pPr lvl="1"/>
            <a:r>
              <a:rPr lang="cs-CZ" dirty="0">
                <a:latin typeface="+mj-lt"/>
              </a:rPr>
              <a:t>Google </a:t>
            </a:r>
            <a:r>
              <a:rPr lang="cs-CZ" dirty="0" err="1">
                <a:latin typeface="+mj-lt"/>
              </a:rPr>
              <a:t>Scholar</a:t>
            </a:r>
            <a:r>
              <a:rPr lang="cs-CZ" dirty="0">
                <a:latin typeface="+mj-lt"/>
              </a:rPr>
              <a:t> (nikoliv „obyčejný“ </a:t>
            </a:r>
            <a:r>
              <a:rPr lang="cs-CZ" dirty="0" err="1">
                <a:latin typeface="+mj-lt"/>
              </a:rPr>
              <a:t>google</a:t>
            </a:r>
            <a:r>
              <a:rPr lang="cs-CZ" dirty="0">
                <a:latin typeface="+mj-lt"/>
              </a:rPr>
              <a:t>): </a:t>
            </a:r>
            <a:r>
              <a:rPr lang="cs-CZ" dirty="0">
                <a:latin typeface="+mj-lt"/>
                <a:hlinkClick r:id="rId4"/>
              </a:rPr>
              <a:t>scholar.google.cz</a:t>
            </a:r>
            <a:r>
              <a:rPr lang="cs-CZ" dirty="0">
                <a:latin typeface="+mj-lt"/>
              </a:rPr>
              <a:t> </a:t>
            </a:r>
          </a:p>
          <a:p>
            <a:pPr lvl="1"/>
            <a:r>
              <a:rPr lang="cs-CZ" dirty="0">
                <a:latin typeface="+mj-lt"/>
              </a:rPr>
              <a:t>Elektronické zdroje MU: </a:t>
            </a:r>
            <a:r>
              <a:rPr lang="cs-CZ" dirty="0">
                <a:latin typeface="+mj-lt"/>
                <a:hlinkClick r:id="rId5"/>
              </a:rPr>
              <a:t>ezdroje.muni.cz/</a:t>
            </a:r>
            <a:r>
              <a:rPr lang="cs-CZ" dirty="0" err="1">
                <a:latin typeface="+mj-lt"/>
                <a:hlinkClick r:id="rId5"/>
              </a:rPr>
              <a:t>prehled</a:t>
            </a:r>
            <a:endParaRPr lang="cs-CZ" dirty="0">
              <a:latin typeface="+mj-lt"/>
            </a:endParaRPr>
          </a:p>
          <a:p>
            <a:pPr lvl="1"/>
            <a:r>
              <a:rPr lang="cs-CZ" dirty="0">
                <a:latin typeface="+mj-lt"/>
              </a:rPr>
              <a:t>Specificky doporučujeme EBSCO (</a:t>
            </a:r>
            <a:r>
              <a:rPr lang="cs-CZ" dirty="0" err="1">
                <a:latin typeface="+mj-lt"/>
              </a:rPr>
              <a:t>sociálněvědná</a:t>
            </a:r>
            <a:r>
              <a:rPr lang="cs-CZ" dirty="0">
                <a:latin typeface="+mj-lt"/>
              </a:rPr>
              <a:t> multioborová databáze s fulltexty)</a:t>
            </a:r>
          </a:p>
          <a:p>
            <a:r>
              <a:rPr lang="cs-CZ" b="1" dirty="0"/>
              <a:t>Hledejte zdroje v angličtině</a:t>
            </a:r>
            <a:endParaRPr lang="cs-CZ" dirty="0"/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18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Odborné zdroje – prezentace a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seminární práce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Odborné zdroje NEJSOU</a:t>
            </a:r>
          </a:p>
          <a:p>
            <a:pPr lvl="1"/>
            <a:r>
              <a:rPr lang="pt-BR" dirty="0">
                <a:latin typeface="+mj-lt"/>
              </a:rPr>
              <a:t>Popularizační a/nebo nerecenzované publikace a</a:t>
            </a:r>
            <a:r>
              <a:rPr lang="cs-CZ" dirty="0">
                <a:latin typeface="+mj-lt"/>
              </a:rPr>
              <a:t> weby</a:t>
            </a:r>
          </a:p>
          <a:p>
            <a:pPr lvl="2"/>
            <a:r>
              <a:rPr lang="cs-CZ" strike="sngStrike" dirty="0">
                <a:latin typeface="+mj-lt"/>
              </a:rPr>
              <a:t>lupa.cz, zive.cz, psychologie.cz, e-bezpeci.cz, saferinternet.cz, online.muni.cz/veda, </a:t>
            </a:r>
            <a:r>
              <a:rPr lang="cs-CZ" strike="sngStrike" dirty="0" err="1">
                <a:latin typeface="+mj-lt"/>
              </a:rPr>
              <a:t>wikipedia</a:t>
            </a:r>
            <a:r>
              <a:rPr lang="cs-CZ" strike="sngStrike" dirty="0">
                <a:latin typeface="+mj-lt"/>
              </a:rPr>
              <a:t>…</a:t>
            </a:r>
          </a:p>
          <a:p>
            <a:pPr lvl="1"/>
            <a:r>
              <a:rPr lang="cs-CZ" dirty="0">
                <a:latin typeface="+mj-lt"/>
              </a:rPr>
              <a:t>Diplomové práce, disertační práce</a:t>
            </a:r>
          </a:p>
          <a:p>
            <a:pPr lvl="1"/>
            <a:r>
              <a:rPr lang="cs-CZ" dirty="0">
                <a:latin typeface="+mj-lt"/>
              </a:rPr>
              <a:t>Blogy, komentáře, novinové články, rozhovory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Pro případné ilustrační ukázky lze využít i neodborné zdroje, avšak nezapočítávají se mezi požadovaný počet odborných zdrojů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B99C56CC-B9B5-4519-B671-5459832A53EF}"/>
              </a:ext>
            </a:extLst>
          </p:cNvPr>
          <p:cNvGrpSpPr/>
          <p:nvPr/>
        </p:nvGrpSpPr>
        <p:grpSpPr>
          <a:xfrm>
            <a:off x="10104518" y="118059"/>
            <a:ext cx="1818562" cy="1818562"/>
            <a:chOff x="5469251" y="2802251"/>
            <a:chExt cx="1253498" cy="1253498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0FFCB40D-918F-40F2-B62B-68566FC2EA51}"/>
                </a:ext>
              </a:extLst>
            </p:cNvPr>
            <p:cNvSpPr/>
            <p:nvPr/>
          </p:nvSpPr>
          <p:spPr>
            <a:xfrm>
              <a:off x="5469251" y="2802251"/>
              <a:ext cx="1253498" cy="1253498"/>
            </a:xfrm>
            <a:prstGeom prst="ellipse">
              <a:avLst/>
            </a:prstGeom>
            <a:solidFill>
              <a:srgbClr val="F7D734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Knihy se souvislou výplní">
              <a:extLst>
                <a:ext uri="{FF2B5EF4-FFF2-40B4-BE49-F238E27FC236}">
                  <a16:creationId xmlns:a16="http://schemas.microsoft.com/office/drawing/2014/main" id="{655CA4CB-AF76-441A-942A-DFFB231925C9}"/>
                </a:ext>
              </a:extLst>
            </p:cNvPr>
            <p:cNvSpPr/>
            <p:nvPr/>
          </p:nvSpPr>
          <p:spPr>
            <a:xfrm>
              <a:off x="5736390" y="3069389"/>
              <a:ext cx="719220" cy="719220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016051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576C6F7D-CE86-4399-AF7E-F4B9E93E8051}"/>
              </a:ext>
            </a:extLst>
          </p:cNvPr>
          <p:cNvGrpSpPr/>
          <p:nvPr/>
        </p:nvGrpSpPr>
        <p:grpSpPr>
          <a:xfrm>
            <a:off x="10104518" y="118059"/>
            <a:ext cx="1825011" cy="1825011"/>
            <a:chOff x="5469251" y="2802251"/>
            <a:chExt cx="1253498" cy="1253498"/>
          </a:xfrm>
        </p:grpSpPr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FA1074D4-C113-437E-B43A-8539CC4ABE99}"/>
                </a:ext>
              </a:extLst>
            </p:cNvPr>
            <p:cNvSpPr/>
            <p:nvPr/>
          </p:nvSpPr>
          <p:spPr>
            <a:xfrm>
              <a:off x="5469251" y="2802251"/>
              <a:ext cx="1253498" cy="1253498"/>
            </a:xfrm>
            <a:prstGeom prst="ellipse">
              <a:avLst/>
            </a:prstGeom>
            <a:solidFill>
              <a:srgbClr val="F03D26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9" name="Obdélník 8" descr="Samolepicí poznámky se souvislou výplní">
              <a:extLst>
                <a:ext uri="{FF2B5EF4-FFF2-40B4-BE49-F238E27FC236}">
                  <a16:creationId xmlns:a16="http://schemas.microsoft.com/office/drawing/2014/main" id="{B0FE360C-E1A8-490B-A7E0-3350D513A554}"/>
                </a:ext>
              </a:extLst>
            </p:cNvPr>
            <p:cNvSpPr/>
            <p:nvPr/>
          </p:nvSpPr>
          <p:spPr>
            <a:xfrm>
              <a:off x="5736390" y="3069389"/>
              <a:ext cx="719220" cy="719220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Do příště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05800" cy="4351338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Zapsat se na téma prezentací do </a:t>
            </a:r>
            <a:r>
              <a:rPr lang="pl-PL" b="1" dirty="0"/>
              <a:t>Rozpisu témat v ISu</a:t>
            </a:r>
            <a:r>
              <a:rPr lang="pl-PL" dirty="0">
                <a:latin typeface="+mj-lt"/>
              </a:rPr>
              <a:t> </a:t>
            </a:r>
            <a:r>
              <a:rPr lang="cs-CZ" dirty="0">
                <a:latin typeface="+mj-lt"/>
              </a:rPr>
              <a:t>do </a:t>
            </a:r>
            <a:r>
              <a:rPr lang="cs-CZ" b="1" dirty="0">
                <a:solidFill>
                  <a:srgbClr val="F03D26"/>
                </a:solidFill>
              </a:rPr>
              <a:t>1.3.2023 17:00</a:t>
            </a:r>
            <a:endParaRPr lang="cs-CZ" dirty="0">
              <a:latin typeface="+mj-lt"/>
            </a:endParaRPr>
          </a:p>
          <a:p>
            <a:endParaRPr lang="pl-PL" dirty="0">
              <a:latin typeface="+mj-lt"/>
            </a:endParaRPr>
          </a:p>
          <a:p>
            <a:r>
              <a:rPr lang="pl-PL" dirty="0">
                <a:latin typeface="+mj-lt"/>
              </a:rPr>
              <a:t>První prezentace je </a:t>
            </a:r>
            <a:r>
              <a:rPr lang="pl-PL" b="1" dirty="0">
                <a:solidFill>
                  <a:srgbClr val="F03D26"/>
                </a:solidFill>
              </a:rPr>
              <a:t>7.3.2022</a:t>
            </a:r>
            <a:r>
              <a:rPr lang="pl-PL" b="1" dirty="0">
                <a:latin typeface="+mj-lt"/>
              </a:rPr>
              <a:t> </a:t>
            </a:r>
            <a:r>
              <a:rPr lang="pl-PL" dirty="0">
                <a:latin typeface="+mj-lt"/>
              </a:rPr>
              <a:t>– </a:t>
            </a:r>
            <a:r>
              <a:rPr lang="pt-BR" dirty="0">
                <a:latin typeface="+mj-lt"/>
              </a:rPr>
              <a:t>dohodněte se se svým týmem dostatečně</a:t>
            </a:r>
            <a:r>
              <a:rPr lang="cs-CZ" dirty="0">
                <a:latin typeface="+mj-lt"/>
              </a:rPr>
              <a:t> dopředu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4612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41331E21-2C6C-45F7-91E1-5A900C5CEB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0"/>
            <a:ext cx="12260403" cy="685799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166" y="2695926"/>
            <a:ext cx="3564112" cy="1466137"/>
          </a:xfrm>
          <a:solidFill>
            <a:schemeClr val="bg1">
              <a:alpha val="76000"/>
            </a:schemeClr>
          </a:solidFill>
        </p:spPr>
        <p:txBody>
          <a:bodyPr anchor="ctr">
            <a:normAutofit/>
          </a:bodyPr>
          <a:lstStyle/>
          <a:p>
            <a:r>
              <a:rPr lang="cs-CZ" dirty="0"/>
              <a:t>Otázky</a:t>
            </a:r>
          </a:p>
        </p:txBody>
      </p:sp>
      <p:pic>
        <p:nvPicPr>
          <p:cNvPr id="3" name="Grafický objekt 2" descr="Otázky se souvislou výplní">
            <a:extLst>
              <a:ext uri="{FF2B5EF4-FFF2-40B4-BE49-F238E27FC236}">
                <a16:creationId xmlns:a16="http://schemas.microsoft.com/office/drawing/2014/main" id="{96853484-B8B1-4F17-A2EF-8D256B74D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16803" y="2695926"/>
            <a:ext cx="595475" cy="5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2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b="1" dirty="0">
                <a:latin typeface="+mn-lt"/>
              </a:rPr>
              <a:t>Podoba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00000"/>
                </a:solidFill>
                <a:latin typeface="+mj-lt"/>
              </a:rPr>
              <a:t>Nejvíce spadá pod specializaci „Mediální výzkum a analytika“</a:t>
            </a:r>
          </a:p>
          <a:p>
            <a:pPr marL="457200" lvl="1" indent="0">
              <a:buNone/>
            </a:pP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Zaměření: obecný úvod do problematiky + detailní vhled do jednotlivých témat</a:t>
            </a:r>
          </a:p>
          <a:p>
            <a:pPr lvl="1"/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Background vyučujících: psychologie, sociologie, informatika, mediální studia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Odborníci na daná témata + zkušenost s výzkumem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  <a:hlinkClick r:id="rId2"/>
              </a:rPr>
              <a:t>irtis.muni.cz</a:t>
            </a:r>
            <a:r>
              <a:rPr lang="cs-CZ" u="sng" dirty="0">
                <a:latin typeface="+mj-lt"/>
                <a:hlinkClick r:id="rId2"/>
              </a:rPr>
              <a:t> </a:t>
            </a:r>
            <a:endParaRPr lang="cs-CZ" u="sng" dirty="0">
              <a:latin typeface="+mj-lt"/>
            </a:endParaRP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BA8A7219-9AC9-45FD-829E-6F30473D1231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8386501-A792-4342-B902-F4D8B8120C65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FA9929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0" name="Obdélník 9" descr="Třída se souvislou výplní">
              <a:extLst>
                <a:ext uri="{FF2B5EF4-FFF2-40B4-BE49-F238E27FC236}">
                  <a16:creationId xmlns:a16="http://schemas.microsoft.com/office/drawing/2014/main" id="{392AB872-536B-4005-B0EB-ECB0FC745049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47217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Harmonogram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798082"/>
              </p:ext>
            </p:extLst>
          </p:nvPr>
        </p:nvGraphicFramePr>
        <p:xfrm>
          <a:off x="838200" y="1690688"/>
          <a:ext cx="9569885" cy="4708032"/>
        </p:xfrm>
        <a:graphic>
          <a:graphicData uri="http://schemas.openxmlformats.org/drawingml/2006/table">
            <a:tbl>
              <a:tblPr/>
              <a:tblGrid>
                <a:gridCol w="1039660">
                  <a:extLst>
                    <a:ext uri="{9D8B030D-6E8A-4147-A177-3AD203B41FA5}">
                      <a16:colId xmlns:a16="http://schemas.microsoft.com/office/drawing/2014/main" val="2819828734"/>
                    </a:ext>
                  </a:extLst>
                </a:gridCol>
                <a:gridCol w="8530225">
                  <a:extLst>
                    <a:ext uri="{9D8B030D-6E8A-4147-A177-3AD203B41FA5}">
                      <a16:colId xmlns:a16="http://schemas.microsoft.com/office/drawing/2014/main" val="1084166065"/>
                    </a:ext>
                  </a:extLst>
                </a:gridCol>
              </a:tblGrid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Úvodní hodina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41512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Úvod: komunikační teorie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7745027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Anonymita v 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mediované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komunikaci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553126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 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4239523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Čtecí týden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7721738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Kredibilita online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0156889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Cyberhate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diskriminace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9098127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Nadměrné využívání internetu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0387815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Digitální intimita: dating, sexting a pornografie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3042048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metody a EMA metody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7409182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Zdraví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internet: eHealth a mHealth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6896585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9.5.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Rodičovská mediace</a:t>
                      </a:r>
                    </a:p>
                  </a:txBody>
                  <a:tcPr marL="6350" marR="6350" marT="635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9005642"/>
                  </a:ext>
                </a:extLst>
              </a:tr>
            </a:tbl>
          </a:graphicData>
        </a:graphic>
      </p:graphicFrame>
      <p:grpSp>
        <p:nvGrpSpPr>
          <p:cNvPr id="8" name="Skupina 7">
            <a:extLst>
              <a:ext uri="{FF2B5EF4-FFF2-40B4-BE49-F238E27FC236}">
                <a16:creationId xmlns:a16="http://schemas.microsoft.com/office/drawing/2014/main" id="{FD489D80-C44D-4F7D-BF49-23E72FA93A27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CA1C2903-6D68-45C7-9F61-EB912AE4FD03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FA9929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1" name="Obdélník 10" descr="Třída se souvislou výplní">
              <a:extLst>
                <a:ext uri="{FF2B5EF4-FFF2-40B4-BE49-F238E27FC236}">
                  <a16:creationId xmlns:a16="http://schemas.microsoft.com/office/drawing/2014/main" id="{AB73D28F-CADA-45BF-8EA0-352CDD448257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3" name="Grafický objekt 12" descr="Vyprávění obrys">
            <a:extLst>
              <a:ext uri="{FF2B5EF4-FFF2-40B4-BE49-F238E27FC236}">
                <a16:creationId xmlns:a16="http://schemas.microsoft.com/office/drawing/2014/main" id="{59DA1E75-F752-446E-BEE5-E57889F33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30945" y="3316706"/>
            <a:ext cx="342122" cy="34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00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Požadavky na zápočet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Prezentace vybraného tématu</a:t>
            </a:r>
          </a:p>
          <a:p>
            <a:pPr lvl="1"/>
            <a:r>
              <a:rPr lang="cs-CZ" dirty="0">
                <a:latin typeface="+mj-lt"/>
              </a:rPr>
              <a:t>Skupinová práce</a:t>
            </a:r>
          </a:p>
          <a:p>
            <a:pPr lvl="1"/>
            <a:r>
              <a:rPr lang="cs-CZ" dirty="0">
                <a:latin typeface="+mj-lt"/>
              </a:rPr>
              <a:t>Na každé přednášce 1 prezentace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/>
              <a:t>Seminární práce</a:t>
            </a:r>
          </a:p>
          <a:p>
            <a:pPr lvl="1"/>
            <a:r>
              <a:rPr lang="cs-CZ" dirty="0">
                <a:latin typeface="+mj-lt"/>
              </a:rPr>
              <a:t>Individuální práce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9C89F92B-84FB-4E4D-937A-9FF64622BFCD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E3F07A93-24D8-4055-AC4B-38048B26B879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FA9929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0" name="Obdélník 9" descr="Třída se souvislou výplní">
              <a:extLst>
                <a:ext uri="{FF2B5EF4-FFF2-40B4-BE49-F238E27FC236}">
                  <a16:creationId xmlns:a16="http://schemas.microsoft.com/office/drawing/2014/main" id="{15C02FED-5D59-4B7A-8463-0AA2A6521264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23596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41331E21-2C6C-45F7-91E1-5A900C5CEB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0"/>
            <a:ext cx="12260403" cy="685799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5283" y="2695926"/>
            <a:ext cx="4229878" cy="1466137"/>
          </a:xfrm>
          <a:solidFill>
            <a:schemeClr val="bg1">
              <a:alpha val="76000"/>
            </a:schemeClr>
          </a:solidFill>
        </p:spPr>
        <p:txBody>
          <a:bodyPr anchor="ctr"/>
          <a:lstStyle/>
          <a:p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2763476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>
            <a:extLst>
              <a:ext uri="{FF2B5EF4-FFF2-40B4-BE49-F238E27FC236}">
                <a16:creationId xmlns:a16="http://schemas.microsoft.com/office/drawing/2014/main" id="{FC1BE0D8-E3EE-4CD4-8F7E-55673BB69633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68F40451-7B0E-47F6-8DFA-356E8FFA3551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5" name="Obdélník 4" descr="Presentation with bar chart">
              <a:extLst>
                <a:ext uri="{FF2B5EF4-FFF2-40B4-BE49-F238E27FC236}">
                  <a16:creationId xmlns:a16="http://schemas.microsoft.com/office/drawing/2014/main" id="{789983D6-16F6-46DB-A714-5A728C74A803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F803B20-DE4F-48D8-8AFE-8920E37A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formální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1B4A5-EE4F-4A29-968C-1015AB48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b="1" dirty="0"/>
              <a:t>Skupinová práce </a:t>
            </a:r>
            <a:r>
              <a:rPr lang="cs-CZ" dirty="0">
                <a:latin typeface="+mj-lt"/>
              </a:rPr>
              <a:t>(2-4 studenti)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Prezentace v PowerPointu (nebo podobném softwaru)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Prezentace bude prezentována v daném termínu </a:t>
            </a:r>
            <a:r>
              <a:rPr lang="cs-CZ" b="1" dirty="0">
                <a:solidFill>
                  <a:srgbClr val="F03D26"/>
                </a:solidFill>
              </a:rPr>
              <a:t>na hodině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/>
              <a:t>Rozpis témat v IS </a:t>
            </a:r>
            <a:r>
              <a:rPr lang="cs-CZ" dirty="0">
                <a:latin typeface="+mj-lt"/>
              </a:rPr>
              <a:t>– je nutné se k tématu přihlásit do </a:t>
            </a:r>
            <a:r>
              <a:rPr lang="cs-CZ" b="1" dirty="0">
                <a:solidFill>
                  <a:srgbClr val="F03D26"/>
                </a:solidFill>
              </a:rPr>
              <a:t>1.3.2023 17:00</a:t>
            </a:r>
            <a:endParaRPr lang="cs-CZ" dirty="0"/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167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8FBB-60F6-4228-A7C4-BDBF1E1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A50CD-377A-4235-9F7B-CE825AB61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98907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Témata určí vyučující, přehled témat najdete v </a:t>
            </a:r>
            <a:r>
              <a:rPr lang="cs-CZ" b="1" dirty="0"/>
              <a:t>Rozpisech témat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Je možná i domluva vlastního tématu – ozvěte se vyučující/mu konkrétní přednášky</a:t>
            </a:r>
          </a:p>
          <a:p>
            <a:pPr lvl="1"/>
            <a:endParaRPr lang="cs-CZ" dirty="0">
              <a:latin typeface="+mj-lt"/>
            </a:endParaRPr>
          </a:p>
          <a:p>
            <a:pPr lvl="1"/>
            <a:r>
              <a:rPr lang="cs-CZ" dirty="0">
                <a:latin typeface="+mj-lt"/>
              </a:rPr>
              <a:t>Pokud bude téma přijato, učitel jej zanese do IS, kde se k němu přihlásíte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EEFA312-D09D-4E9F-9FB1-738C9EEE232C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7F07351-615A-4D18-A0CF-314EBACC89FF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90CF9AFF-4CF0-4636-B0C1-7BA20D39B97F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4699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Prezentace –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Skupinová práce</a:t>
            </a:r>
          </a:p>
          <a:p>
            <a:pPr lvl="1"/>
            <a:r>
              <a:rPr lang="cs-CZ" dirty="0">
                <a:latin typeface="+mj-lt"/>
              </a:rPr>
              <a:t>2-4 studenti ve skupině</a:t>
            </a:r>
          </a:p>
          <a:p>
            <a:r>
              <a:rPr lang="cs-CZ" b="1" dirty="0"/>
              <a:t>20 minut + diskuze s ostatními studenty</a:t>
            </a:r>
          </a:p>
          <a:p>
            <a:pPr lvl="1"/>
            <a:r>
              <a:rPr lang="cs-CZ" dirty="0">
                <a:latin typeface="+mj-lt"/>
              </a:rPr>
              <a:t>Je nutné, aby se do prezentování aktivně zapojili všichni členové skupiny</a:t>
            </a:r>
          </a:p>
          <a:p>
            <a:pPr lvl="1"/>
            <a:r>
              <a:rPr lang="cs-CZ" dirty="0">
                <a:latin typeface="+mj-lt"/>
              </a:rPr>
              <a:t>Připravte si otázky pro vaše publikum</a:t>
            </a:r>
          </a:p>
          <a:p>
            <a:pPr lvl="1"/>
            <a:r>
              <a:rPr lang="cs-CZ" dirty="0">
                <a:latin typeface="+mj-lt"/>
              </a:rPr>
              <a:t>Prezentace by měla podat základní přehled o daném tématu (definovat, vysvětlit, ukázat směry aktuálního výzkumu/vývoje a základní výsledky)</a:t>
            </a:r>
          </a:p>
          <a:p>
            <a:pPr lvl="1"/>
            <a:r>
              <a:rPr lang="cs-CZ" dirty="0">
                <a:latin typeface="+mj-lt"/>
              </a:rPr>
              <a:t>Snažte se být interaktivní, zaujměte</a:t>
            </a:r>
          </a:p>
          <a:p>
            <a:pPr lvl="1"/>
            <a:r>
              <a:rPr lang="cs-CZ" dirty="0">
                <a:latin typeface="+mj-lt"/>
              </a:rPr>
              <a:t>Přidejte příklady, ukázky (pokud je to vhodné)</a:t>
            </a:r>
          </a:p>
          <a:p>
            <a:r>
              <a:rPr lang="cs-CZ" b="1" dirty="0"/>
              <a:t>Vypracováno na základě minimálně 5 odborných zdrojů</a:t>
            </a:r>
          </a:p>
          <a:p>
            <a:r>
              <a:rPr lang="pl-PL" b="1" dirty="0"/>
              <a:t>Odborná prezentace</a:t>
            </a:r>
            <a:endParaRPr lang="cs-CZ" b="1" dirty="0"/>
          </a:p>
          <a:p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A8DDC871-C033-41CC-8589-74E3BE0765C8}"/>
              </a:ext>
            </a:extLst>
          </p:cNvPr>
          <p:cNvGrpSpPr/>
          <p:nvPr/>
        </p:nvGrpSpPr>
        <p:grpSpPr>
          <a:xfrm>
            <a:off x="10103952" y="118625"/>
            <a:ext cx="1818562" cy="1818562"/>
            <a:chOff x="5186719" y="2519719"/>
            <a:chExt cx="1818562" cy="1818562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BE9C7CA0-D11D-4615-A558-048D22B9DB2F}"/>
                </a:ext>
              </a:extLst>
            </p:cNvPr>
            <p:cNvSpPr/>
            <p:nvPr/>
          </p:nvSpPr>
          <p:spPr>
            <a:xfrm>
              <a:off x="5186719" y="2519719"/>
              <a:ext cx="1818562" cy="1818562"/>
            </a:xfrm>
            <a:prstGeom prst="ellipse">
              <a:avLst/>
            </a:prstGeom>
            <a:solidFill>
              <a:srgbClr val="B5D12E"/>
            </a:solidFill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Obdélník 5" descr="Presentation with bar chart">
              <a:extLst>
                <a:ext uri="{FF2B5EF4-FFF2-40B4-BE49-F238E27FC236}">
                  <a16:creationId xmlns:a16="http://schemas.microsoft.com/office/drawing/2014/main" id="{CD6590F4-0756-4D09-8318-4D284BEBBDE7}"/>
                </a:ext>
              </a:extLst>
            </p:cNvPr>
            <p:cNvSpPr/>
            <p:nvPr/>
          </p:nvSpPr>
          <p:spPr>
            <a:xfrm>
              <a:off x="5574282" y="2907282"/>
              <a:ext cx="1043437" cy="104343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90163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1718</Words>
  <Application>Microsoft Office PowerPoint</Application>
  <PresentationFormat>Širokoúhlá obrazovka</PresentationFormat>
  <Paragraphs>212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Motiv Office</vt:lpstr>
      <vt:lpstr>ZURn6211 Teorie a výzkum online komunikace </vt:lpstr>
      <vt:lpstr>Prezentace aplikace PowerPoint</vt:lpstr>
      <vt:lpstr>Podoba kurzu</vt:lpstr>
      <vt:lpstr>Harmonogram</vt:lpstr>
      <vt:lpstr>Požadavky na zápočet</vt:lpstr>
      <vt:lpstr>Prezentace</vt:lpstr>
      <vt:lpstr>Prezentace – formální požadavky</vt:lpstr>
      <vt:lpstr>Prezentace – téma</vt:lpstr>
      <vt:lpstr>Prezentace – požadavky</vt:lpstr>
      <vt:lpstr>Prezentace – struktura </vt:lpstr>
      <vt:lpstr>Prezentace – tipy </vt:lpstr>
      <vt:lpstr>Prezentace – hodnocení </vt:lpstr>
      <vt:lpstr>Prezentace – hodnocení </vt:lpstr>
      <vt:lpstr>Seminární práce</vt:lpstr>
      <vt:lpstr>Seminární práce – formální požadavky</vt:lpstr>
      <vt:lpstr>Seminární práce - téma</vt:lpstr>
      <vt:lpstr>Seminární práce - struktura</vt:lpstr>
      <vt:lpstr>Seminární práce - struktura</vt:lpstr>
      <vt:lpstr>Nedostatečné seminární práce</vt:lpstr>
      <vt:lpstr>Nedostatečné seminární práce</vt:lpstr>
      <vt:lpstr>Nedostatečné seminární práce</vt:lpstr>
      <vt:lpstr>Jak správně citovat?</vt:lpstr>
      <vt:lpstr>Prezentace aplikace PowerPoint</vt:lpstr>
      <vt:lpstr>Je to plagiát? Hra!</vt:lpstr>
      <vt:lpstr>Odborné zdroje</vt:lpstr>
      <vt:lpstr>Odborné zdroje – prezentace a seminární práce</vt:lpstr>
      <vt:lpstr>Odborné zdroje – prezentace a seminární práce</vt:lpstr>
      <vt:lpstr>Do příště</vt:lpstr>
      <vt:lpstr>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Bedrošová</dc:creator>
  <cp:lastModifiedBy>Michaela Lebedíková</cp:lastModifiedBy>
  <cp:revision>213</cp:revision>
  <dcterms:created xsi:type="dcterms:W3CDTF">2021-02-25T11:57:10Z</dcterms:created>
  <dcterms:modified xsi:type="dcterms:W3CDTF">2023-02-21T08:01:41Z</dcterms:modified>
</cp:coreProperties>
</file>