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4" r:id="rId4"/>
    <p:sldId id="266" r:id="rId5"/>
    <p:sldId id="263" r:id="rId6"/>
    <p:sldId id="261" r:id="rId7"/>
    <p:sldId id="265" r:id="rId8"/>
    <p:sldId id="267" r:id="rId9"/>
    <p:sldId id="279" r:id="rId10"/>
    <p:sldId id="262" r:id="rId11"/>
    <p:sldId id="280" r:id="rId12"/>
    <p:sldId id="281" r:id="rId13"/>
    <p:sldId id="284" r:id="rId14"/>
    <p:sldId id="283" r:id="rId15"/>
    <p:sldId id="285" r:id="rId16"/>
    <p:sldId id="277" r:id="rId17"/>
    <p:sldId id="286" r:id="rId18"/>
    <p:sldId id="287" r:id="rId19"/>
    <p:sldId id="278" r:id="rId20"/>
    <p:sldId id="282" r:id="rId21"/>
    <p:sldId id="276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69" r:id="rId30"/>
    <p:sldId id="258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390" autoAdjust="0"/>
  </p:normalViewPr>
  <p:slideViewPr>
    <p:cSldViewPr snapToGrid="0">
      <p:cViewPr varScale="1">
        <p:scale>
          <a:sx n="81" d="100"/>
          <a:sy n="81" d="100"/>
        </p:scale>
        <p:origin x="1752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1 108 360,'0'0'0,"3"3"592,-3 1 112,0 6 192,0-7-160,0-3-16,0 0-47,0 0-193,0 0-24,0 0-96,0 0-56,0 3 16,0-3-40,0 0-80,0 2-56,0-2-96,0 0-48,0 0 32,0 0-24,0 0 80,0 0-216,0 0 424,0 0-72,0 0 56,0 0 0,0 0-1360,0 0 2464,0 0-1088,0 0 24,0 0-79,0 0-2482,0 0 4650,0 0-2313,0 0-112,0-1 8,0 1 8,0 0-24,2-1-96,-2-1-16,0 1 15,0 1 121,3-1-72,0-3 64,-3 0 48,2 0 9,-2 4-49,4-6-49,-1-4 49,0 7 0,-1-2-40,-2 5 40,3-11 8,0 8-8,-1-2 32,1 0 25,-3 5-57,3-6 40,-1 2-16,1 0-48,-3 0 48,0 4-24,0-1 48,0-2-40,3 2-16,-3 0-24,0 1 32,0-2-40,2 1 16,-2 1 0,0 0 24,0 0-17,0 0 34,3 0 47,-3 3 32,0-3-96,0 4 120,0 0 40,0 0 0,0 6-32,0-10-128,0 3 128,0 8-16,0-9-16,-1 10 0,1-12-96,0 3 64,-2 9-24,1-8-16,0 7-16,1-11-8,0 2-8,-2 2 0,1 7-32,0-8 0,1-3 40,-2 2-80,2 2-64,0 0-96,0-1-152,0-3 392,-1 4-577,1-1-167,-1-3-128,1 2-168,0-2 1040,0 0-1248,0 0-817,-2 0-183,2 0 2248</inkml:trace>
  <inkml:trace contextRef="#ctx0" brushRef="#br0" timeOffset="1017">151 29 376,'0'0'0,"0"0"0,0 0 432,0 0-80,0 0-160,0 0-64,0 0-1232,0 0 2352,0 0-1048,0 0 24,-1 0 0,1 0-224,0 0 184,-1 0-40,-1 0 16,1 3-8,1-3-152,-3 3 208,1-1 32,-1 1 56,0 0 48,3-3-344,-2 2 280,-2 2-48,2-1-55,0 0-49,2-3-128,-3 2 216,2 1 40,-2 0-16,2-3 56,1 0-296,-2 2 216,1 1 16,0-3 24,-1 3-16,2-3-240,-1 2 208,0-2-64,-1 3-8,1 0-32,1-3-104,0 2 96,0 1 32,0-3-72,0 3 16,0-3-72,0 2 8,3 1-24,-1 0 48,-2-1-56,0-2 24,3 4 40,0 0 8,-1 0 8,1-1-8,-3-3-48,4 4 56,-1-1-24,1-1-8,-2 1 32,-2-3-56,4 3 56,-1-3 0,1 0 8,0 0-32,-4 0-32,4 0 88,0-2 56,-1 0 56,1-1 72,-4 3-272,2-4 264,2 0-63,-1 0-17,0-1-40,-3 5-144,2-11 104,-2 10-40,3-5-24,-3-4-40,0 10 0,3-4 0,-3-2-16,0-6-32,0 8-16,0 4 64,0-13-48,0 8 56,-2-9 8,0 10 64,2 4-80,-2-5 152,0 1-16,-1 1 40,2 2-8,1 1-168,-3 0-8,0 0-232,-1 0-296,0 3-337,4-3 873,-4 4-1176,2 0-288,-1 0-1081,-1 8-119,4-12 2664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87 888,'0'0'0,"0"0"656,0 0-264,0 2-168,0-2-224,0 3 216,0-3-32,0 3 24,3-3 8,-3 0-216,0 0 152,0 0 48,0 0 56,0 0 112,0 0-1344,0 0 2400,0 0-935,0 0-17,3 0-56,-3 0-416,0 0 384,0 0-24,0 0-16,0 0-80,0 0-1616,2 0 2928,-2 0-1392,0 0-40,0 0 24,0 0-168,0 0 216,0 0-8,0 0 24,3 0-40,-3 0-192,0 0 152,0 0 8,0 0-40,0 0 24,0 0-720,0-2 1305,0 1-545,0 0 24,3-1 8,-3 2-216,0-1 216,0 0-24,0-1-56,2 1-8,-2 0-64,0 1-64,3-2 56,-3 0-40,3-1 16,-3 3-32,2-3 8,-2 3-8,0-2 8,3-1 8,-3 0-40,0 1 32,0 2-8,4-4 8,-1 1 0,-1-1 40,1-1-64,-3 5 16,3-6-24,-1 1 24,1 0-8,1 1 48,-4 4-40,4-4 24,-1 1 24,-3 2-40,0-1 16,0 2-24,2-1 24,-2 1 24,0 0 48,0 0 16,0 0-112,0 0 136,0 3 0,0-1-24,-1 1 16,1-3-128,0 3 64,-1 1 32,-1 0 8,2 8-40,0-12-64,-1 2 56,0 10-56,-1-8 32,0 7-8,2-11-24,-3 3 24,0 7-16,1-7-56,-1 1-16,3-4 64,-1 12-120,-1-9-56,1 1 16,0 6-32,1-10 192,-2 0-240,1 4-56,1 0-184,0-1-224,0 0-225,0-1-287,0-2-200,0 0-281,0 0 1697,0 0-1792,0-1-120,0 1 1912</inkml:trace>
  <inkml:trace contextRef="#ctx0" brushRef="#br0" timeOffset="1013">144 52 344,'0'0'0,"0"0"416,0-1 192,0 1 144,-1 0-64,1 0-688,0-2 400,0 2-136,0 0-112,0 0-128,0 0-24,0 0-40,-1 0-24,1 0-40,0 0-24,0 0 128,0 0-176,0 0-56,0 0 24,0 0 56,0 0 920,0 0-1584,0 0 888,0 3 128,0-3 112,0 0-312,0 0 432,0 0 112,0 0 56,0 0 57,0 0-2890,0 0 5106,0 0-2313,0 0-104,0 0-104,0 0-4593,0 0 8794,0 0-4281,0 0-40,0 0 0,0 0-5521,-2 0 10754,2 3-5297,0-1-56,-1 1-40,1-3-72,-1 3 72,1-1 0,-2 2 40,1 0 24,1-4-136,0 4 113,0 0 23,0 0 48,0 0 24,0-4-208,0 4 240,0 0-40,0 0-8,3 0-112,-3-4-80,0 3 16,2 0-24,1-1-80,0 1 40,-3-3 48,4 0-56,-2 3-8,1-3 64,0 0-24,-3 0 24,4 0-16,-2 0 24,1 0 8,0 0 72,-3 0-88,2-2 96,1 1 32,0 0-24,1-1 24,-4 2-128,4-1 168,-2-3-16,2 1 24,-1-1-32,-3 4-144,3-4 104,-1 0 0,1-1 16,0 0-8,-3 5-112,2-11 136,-2 7-8,0-8 24,0 8-24,0 4-128,0-12 144,0 7 0,0-7-8,-1 8 56,1 4-192,-1-4 240,-2-2 16,2 2-32,-2 0 41,3 4-265,-1-1 272,-1 1 64,0 0-80,0 0-128,2 0-128,-2 3-120,-2-1-224,1 1-192,0 1-265,3-4 801,-2 4-1072,-1 0-344,0 7-473,2-11-479,1 0 2368,-3 0-3609,3 0 3609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49.425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3555 1 8,'0'0'0,"0"0"56,0 0-56,0 0 144,0 0 232,2 0 152,-2 0 184,0 0-712,0 2 768,0-2-152,0 0-8,0 3-192,0-3-416,0 0 400,3 0-119,-3 0 39,0 0-144,0 0-176,0 0 184,0 0-56,0 0 0,0 0 64,0 0-824,0 0 1512,0 0-576,0 0 56,0 0 48,0 0-2360,0 0 4312,0 0-1952,0 0-32,0 0-56,0 0-3784,0 0 7208,0 0-3527,0 0-73,0 0-16,0 0-4361,0 0 8570,0 0-4257,0 0 0,0 0-8,0 0-4641,0 0 9210,0 0-4513,0 0 32,0 0 40,0 0-5329,0 0 10506,0 3-5145,-1-3 0,-1 0 8,2 0-240,-1 0 184,-2 0 8,2 0 32,-2 2-8,3-2-216,-1 0 184,0 0 0,-1 3-80,0-3-40,2 0-64,-3 0 48,2 0-24,-2 3-24,2-1 0,1-2 0,-3 0-16,-1 3 8,1-3-24,-1 3 16,4-3 16,-4 2-32,0 1 32,0 0 32,0-3-16,4 0-16,-4 2 32,0 1-32,0 0 8,0-3-8,4 0 0,-4 2 16,0 1 8,0 0-24,2-1-8,2-2 8,-4 3 0,0 0-16,0-1 16,0 1-16,4-3 16,-4 3-16,1-1 16,-1 1-8,2-3 24,2 0-16,-3 3 8,0-1 8,2-2 8,-3 3-24,4-3 0,-3 2 24,-1 1 8,0-3-16,0 3 24,4-3-40,-2 0 40,-1 2 0,-1-2-16,3 3 16,1-3-40,-4 0 0,1 3-8,-1-3 24,1 2-48,3-2 32,-2 3-8,-1 0 0,-1-3-32,0 2 40,4-2 0,-4 3 8,0 1-16,-1-1 16,1 1-48,4-4 40,-4 4-32,-2 0 32,2 0-8,-1 0 32,5-4-24,-5 4 24,-6 0-32,8 0 16,-1 0 16,4-4-24,-5 4 16,-6 0 8,7 0 8,0 0 0,4-4-32,-10 2 24,6 1 8,-2 1-24,-4-1 40,10-3-48,-3 2 8,-2 1-8,-6 0-32,8-1-8,3-2 40,-4 3-8,-1 0 24,0 1 16,-1-2 8,6-2-40,-10 3 8,7 0-32,-2-1 48,-6 1-40,11-3 16,-3 4-24,-7-1 56,7 1-24,-8-2 8,11-2-16,-4 4 16,-1 0 8,-8-1-8,9 1 16,4-4-32,-15 4 64,11-1-16,-11 1-16,11 0 24,4-4-56,-12 2 40,8 2-8,-9 0 24,2 0-40,11-4-16,-13 4 16,1 0 0,-1 7-32,1-8 40,12-3-24,-14 4 48,1 0-48,1 6 16,-1-7 16,13-3-32,-14 4-16,0 0 40,0 7 16,1-9-24,13-2-16,-13 4 16,-1 0-8,0 8-16,-1-9-24,15-3 32,-14 4-32,0 0 64,0 8 8,-1-9-7,15-3-33,-16 10 64,1-7-40,-1 1-48,0 7 40,16-11-16,-14 2 48,-1 2 40,-1 8-56,1-9 32,15-3-64,-17 4 80,1 7-64,1-9 32,1 9-32,14-11-16,-12 3 16,0 1-32,0 6 64,-2-7-64,14-3 16,-12 4-56,0 0 64,7 0-40,-8 8 32,13-12 0,-11 3 0,6 1 0,-9 6-32,4-7 48,10-3-16,-11 4 8,6 0 0,-9 7 8,10-9 16,4-2-32,-13 3 40,8 1 0,-7 0-8,8 0-8,4-4-24,-11 4-32,7 0 32,-1 0-8,-7 0-24,12-4 32,-4 4 8,-7 0-32,7 0 40,-1 0 0,5-4-16,-14 4 0,10 0 16,-9 0-8,9 0 16,4-4-24,-13 4 8,9 0 64,-11 0-40,10 0-8,5-4-24,-12 4 40,8 0-48,-10 0 16,10 0 8,4-4-16,-13 3 8,9 1-8,-8-2 8,8 2 16,4-4-24,-12 4 8,7 0-8,-8 0 24,2 0 0,11-4-24,-11 4 32,1 0 8,-2 0-16,1 7 40,11-11-64,-11 0 24,1 4 0,-1 0 40,0 7-64,11-11 0,-10 2 16,-1 1 8,6 1-24,-11 7 24,16-11-24,-11 0 0,6 4 8,-9 0-8,10 0 0,4-4 0,-13 4 0,9 0 0,-8-1-8,8 1 8,4-4 0,-12 11-8,7-8-16,-10 1-8,10 6 0,5-10 32,-15 3-16,3 1-16,8 8 32,-11-9 16,15-3-16,-5 4-16,-8 0 40,7 6-16,-8-7 8,14-3-16,-11 4 40,0 0-8,1 0 0,4 0 0,6-4-32,-13 4 24,2-1 8,6 1 0,-10-2-16,15-2-16,-5 3 8,-10 1-32,5-1 24,-1 1 0,11-4 0,-11 4-8,1 0 32,-1 0-16,0 0-8,11-4 0,-10 4 0,4 0 0,-7 0-8,8 0 16,5-4-8,-12 4-8,6 0-8,-6-2 0,8 2 24,4-4-8,-10 4 0,6-1 0,-7 1 8,7 0-24,4-4 16,-12 4 0,8 0-32,-1 0 32,-7 0 0,12-4 0,-4 4-16,-8 0 72,8 0-64,-8 0-8,12-4 16,-4 4 0,-11 0-16,10 0 48,-10 7 16,15-11-48,-10 2 40,-2 1-24,1 1 16,-1 7-48,12-11 16,-12 2-24,0 2 16,0 8-40,-1-9 48,13-3 0,-12 12 0,0-8 0,-2 8 0,1-8 0,13-4 0,-13 13-8,-2-10-8,2 9 16,-2-8-8,15-4 8,-13 13 8,-1-9 16,1 8-16,-2-8 16,15-4-24,-13 12 0,-2-8 16,2 7-16,-3-7 16,16-4-16,-15 12 16,1-8-8,-1 8-8,2-8 0,13-4 0,-12 12-8,-2-9-8,4 9 0,-1-10-32,11-2 48,-12 12 0,1-8 8,6 8-8,-8-8 16,13-4-16,-4 12 0,-10-8 0,9 8 0,-8-8-16,13-4 16,-12 14-8,6-10-16,-10 9 8,5-9-8,11-4 24,-14 15-24,1-5 24,1-6 24,-1 12-24,13-16 0,-11 4 32,-1 11-40,0-11 8,1 11-16,11-15 16,-12 4 16,7 8 0,-7-9 0,7 12 24,5-15-40,-14 4-8,10 8 8,-9-9 8,8 7-16,5-10 8,-12 3 8,8 8 16,-10-9-32,10 2 8,4-4 0,-10 12-16,6-9 8,-8 8 8,8-9-16,4-2 16,-11 12 0,8-9-8,-7 8-16,7-7 8,3-4 16,-5 10-24,-7-6 24,6 10 8,-7-10 16,13-4-24,-11 13 24,1-9-16,-1 11-8,-2-5 8,13-10-8,-14 11 16,1 1-16,-2 0-24,1 1 48,14-13-24,-14 12 0,1 0-16,-2-1 16,3 0-32,12-11 32,-12 10-8,0 1-16,2 0 16,-1-1-16,11-10 24,-4 11-24,-8 0 8,8-7-8,-9 10 16,13-14 8,-4 4-16,-7 10 8,7-10-16,-1 10 16,5-14 8,-11 4-32,7 11 16,-7-4 8,7-7 0,4-4 8,-10 14 0,6-10 8,-7 11 0,7-11-16,4-4 8,-12 16-32,8-12 32,-8 11-24,8-11 16,4-4 8,-5 14 0,-6-10-16,9 10 16,-2-10 0,4-4 0,-4 13-32,0-9-8,0 11 8,0-11-24,4-4 56,-4 16-24,0-6 16,0 1 0,0 1-16,4-12 24,-4 11-24,-2-1 16,2 2 0,-6 1 16,10-13-8,-4 12-32,0 2 0,-2-1 56,1 2-40,5-15 16,-5 14 16,1 1-8,-7-2-8,8 1 32,3-14-32,-4 13 24,0-1-40,0 1 40,0 1-32,4-14 8,-4 12 8,0 1 24,0-2-56,0-7-8,4-4 32,-1 14-16,-2-10-8,2 8 32,-2-9 8,3-3-16,-1 12-16,0-8 32,-1 7-8,0-7 16,2-4-24,-3 12 32,2-8-24,-2 8-8,2-8 0,1-4 0,-3 13-8,0-9-8,2 9 16,-2-9-8,3-4 8,-2 14 8,0-12 16,0 10-16,0-8 8,2-4-16,-2 12 32,0-8-32,1 8 24,-2-8-8,3-4-16,-2 11 16,-2-8 24,1 1-16,2 0 16,1-4-40,-3 12 56,0-10-32,2 2-24,-2 0 8,3-4-8,-2 11-24,0-8 24,0 1 16,-1 8-64,3-12 48,-1 2-24,-2 9-24,2-7-8,-1 8 48,2-12 8,-1 4-16,0 9 0,-1-9 16,1 8-24,1-12 24,-1 4-48,-1 7 72,2-7-24,0 7 8,0-11-8,-1 4 56,0 8-64,-1-8 40,0 9 0,2-13-32,-2 4 0,1 11 64,-2-13-96,1 9 64,2-11-32,-3 3 32,0 7-32,2-7 24,0 1-24,1-4 0,-2 4-8,2 6 8,-1-7-16,1 0-8,0-3 24,-1 4 40,-1 6-56,2-7 40,-1 1 0,1-4-24,-1 11-32,-1-7 8,2 8 32,0-8-40,0-4 32,0 13-24,-1-9 40,1 8-104,0-8 96,0-4-8,0 12 24,-1-8-56,1 8 32,-2-9-24,2-3 24,0 10-16,-1-7 16,1 8 8,0-9-8,0-2 0,0 4 0,0 0 0,0 0 24,0 7-40,0-11 16,0 3 16,0 1-40,0 0 16,0 8-8,0-12 16,0 2-64,-1 9 96,1-8-32,0 7 24,0-10-24,0 4 32,-2 7-24,2-8 16,-1 1-32,1-4 8,-1 12 8,1-10-8,0 1 0,-2 1 24,2-4-24,0 4 8,0-1-16,0-1-8,0 2-24,0-4 40,0 3 32,0 0-88,0 1 16,0 0-8,0-4 48,3 4-64,-3 0 48,3 0 16,-3 0 0,0-4 0,0 4 0,0-2 0,0 1 16,2 0 0,-2-3-16,0 2-32,0-2 48,0 3 40,0-3-48,0 0-8,0 3 24,0-3-144,0 2 72,0-2 48,0 0-32,0 0-96,0 3 16,0-3-24,0 0 136,0 3-144,0-3 64,0 0 15,0 2 25,0-2 40,0 0-32,0 3 32,0-3-8,0 0 8,0 3 0,0-3-8,0 2 16,0-2-32,0 0 24,0 3-16,0-3-24,0 0-136,0 3-128,0-3 304,0 0-448,0 0-40,0 0 40,0 0 56,0 0 2168,-1 0-3880,1 0 1824,0 0 80,0 0 104,0 0 96,0 0-32,0 0 80,0 0 32,0 0 0,0 0-256,-1 0 424,1 0-224,0 0-48,0 0-24,0 0 48,0 0-136,-2 0-264,1 0-312,0 0-385,1 0 1097,0 0-1304,0 0 168,0 0 296,-2 0 392,2 0 448,-1 0-161,0 0 161,-1 0 81,1 0 23,1 0-104,-1 0 144,-1 0-24,1 0-80,0 0-192,1 0 152,-2 0-1513,-8 2-775,10-2 2288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53.407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0 3120 1000,'0'0'0,"0"0"1344,0 0 16,0 3-279,0-3-1081,0 0 816,0 0-88,0 2-8,0-2 0,0 0-720,0 0 632,0 3-136,0-3-160,0 0-23,0 0-313,0 0 328,0 0 40,0 0 0,0 0-56,0 0-1688,0 0 3016,0 0-1456,0 0 40,0-3 24,0 3-248,0-2 232,0-2-8,0 1-80,0-1-64,0 4-80,0-4 80,0 0-8,0-1-8,0-1 72,0 6-136,0-5 104,0 1 0,0-1-32,0-1-32,0 6-40,0-5 32,0 0-24,0-6 16,0 7-8,0 4-16,0-11 40,0 1-24,0-1-8,3 0 8,-3 11-16,0-12 0,2-1 16,-2-2-16,3 2 0,-3 13 0,3-15-40,-3-1 56,2 2-8,1-2 8,-3 16-16,3-14 48,-1 1-40,1 1 16,-3 0-8,0 12-16,3-11 16,-1 1-8,1 4-8,0-8 24,-3 14-24,0-6 8,2-8 0,-2 3 24,0 6-24,0 5-8,3-16 0,-3 5 32,0-1-24,0 2 8,0 10-16,3-11 0,-3 6-16,0-9 16,2 9 16,-2 5-16,0-13 0,0 2 0,3 6 8,-3-9-16,0 14 8,3-4 0,-3-8 0,2 7-16,1-6-8,-3 11 24,3-4-16,-3-8 0,2 8-16,1-6 8,-3 10 24,4-4 0,-1-8-32,1 8 24,0-8 16,-4 12-8,4-6 0,0-8 16,-2 8-8,2-8-8,-4 14 0,3-11-8,1 0-16,0 1 16,0-1 8,-4 11 0,11-11-8,-11 6 8,2-7 0,2 8 0,-4 4 0,3-11 0,0 7 24,-1-6-32,2 6 0,-4 4 8,4-6-8,0-4-32,0 6 40,0-2 0,-4 6 0,3-5 0,1-6 16,-1 9-8,1-4 16,-4 6-24,4-10 32,-2 6-16,1-2 8,1-6-8,-4 12-16,4-4 16,0-9 0,0 8 0,7-7-8,-11 12-8,0-6 16,4-6-32,0 8 24,0-8 0,-4 12-8,4-4 24,0-8-16,6 8-8,-10-6 0,0 10 0,3-4-8,1-2 16,0-4 8,7 6-16,-11 4 0,2-4 8,2-2-8,-1-4 8,1 7 8,-4 3-16,4-4 8,0 0 24,0-1 0,7-1-16,-11 6-16,0-5 8,4-6 8,6 9-32,-10-4 16,0 6 0,4-10 0,0 7 24,0-8-16,0 9-8,-4 2 0,4-4 0,0-2 0,0 2 0,0 0 16,-4 4-16,4-5 16,0 1-24,0 0 0,-1 0-8,-3 4 16,4-4-16,-2 2 0,2-2 32,-1 1 0,-3 3-16,3-3 16,-1-1 0,1 0 0,1 0-32,-4 4 16,4-2 16,-1-2-8,1 0-32,0 1 8,-4 3 16,4-4 0,6-1-24,-7-1 32,1-4-8,-4 10 0,12-3-32,-9-2 24,7-6 8,-7 8 0,-3 3 0,4-4 0,0 0 8,7 0-32,-11 0 24,0 4 0,4-4 0,0 0-24,0 0 16,6 0-8,-10 4 16,0-2-8,4-1-8,0 0-8,0 2 0,-4 1 24,4-3 0,0 1-32,7-1 8,-8-1-8,-3 4 32,10-4-72,1 0 40,0-7-8,1 7-16,-12 4 56,13-12-16,-1 8-16,3-8 8,-3 8 40,-12 4-16,13-12 0,0 8 8,1-6-16,-1 6-24,-13 4 32,13-12-8,1 8 8,0-7 8,-2 7-8,-12 4 0,15-12 8,-3 8 0,1-8 8,1 8-8,-14 4-8,12-12-8,1 8-24,-1-1 32,0-6 0,-12 11 0,12-3 40,1-2-32,-2-6 24,0 7-24,-11 4-8,12-5-24,-8-6 8,12 7 0,-6 0 0,-10 4 16,11-10 24,-7 7 0,12-1-24,-12-1 8,-4 5-8,13-4 16,-10-2 0,9 1-8,-8 0 24,-4 5-32,12-4-24,-8-2 40,6 1-16,-6 0 8,-4 5-8,14-4-32,-10-2 40,10 1-8,-10-6-16,-4 11 16,15-4 32,-4 0-48,-7-6 16,10 7 0,-14 3 0,11-4-8,1-7-16,0 7 8,0 0 16,-12 4 0,13-10 0,-2 7-8,0-1-8,-1 0-16,-10 4 32,4-5-16,12-1 8,-12 2-8,12 0 16,-16 4 0,11-5-40,0 0 32,1-1 0,-2 1-8,-10 5 16,4-4 16,12 0-16,-12 0-24,11 0 16,-15 4 8,4-4-8,11 0 8,-5 0 0,1-1 8,-11 5-8,4-4-24,13-2 16,-5 1 8,-1-6-8,-11 11 8,13-4 16,-1-1 8,0 0-48,0-6 48,-12 11-24,12-3 0,0-2-32,2-5 32,0 7-16,-14 3 16,14-5 8,-2-1 0,0 1-16,1 0 0,-13 5 8,12-4-32,0-2 24,-1 2 16,-1 0 0,-10 4-8,4-4 8,12 0-16,-12 0 8,9 0 8,-13 4-8,4-4 24,11 0 16,-11 0 0,8 2 8,-12 2-48,4-4 24,9 1-16,-2 0-48,1-1 8,-12 4 32,12-4-8,0-6 0,1 7 16,3-2 32,-16 5-40,16-11 0,2 7 48,0-9 8,1 7-24,-19 6-32,21-13 32,1 2 8,2 1-32,-2-2 0,-22 12-8,24-12 24,2-2-40,0 1 32,0 1-32,-26 12 16,25-13 0,0-1 16,-2 2 0,0 0-16,-23 12 0,22-12 0,0 2 16,0-1-8,0 0 32,-22 11-40,22-10 8,1-2-8,-1 1 0,1 0-16,-23 11 16,21-10-16,-2 4-8,0-7 32,-2 9-8,-17 4 0,16-11-8,-1 9 16,-3-4-32,0 1 8,-12 5 16,4-5 16,9 1 16,-10 0-8,7 0 8,-10 4-32,3-3 16,1-1-56,8 1 40,-9 1 8,-3 2-8,4-4 16,8 0 56,-10 0-16,10-2-8,-12 6-48,4-5 48,8 1-16,-8-1 8,8-6 16,-12 11-56,4-3 8,8-1 0,-8-6-16,8 7 0,-12 3 8,4-5 8,10-6 0,-10 7 8,9-7-32,-13 11 16,11-4-32,-7-6 48,10 6-8,-3-7-32,-11 11 24,4-4 16,11-1-8,-11-1-48,8 1 40,-12 5 0,4-5-32,6 1-40,-7 0 80,1 0 24,-4 4-32,4-3-24,0 2 16,0-1 0,0 1-8,-4 1 16,3-1 24,-1-1 0,1 1-16,1 0 0,-4 1-8,3-3 24,1 2 8,0-1-16,0-2-32,-4 4 16,4-2 16,0-1 0,0-1-8,0 1-8,-4 3 0,4-2-24,6-1-16,-7-1 32,1 0 8,-4 4 0,11-4-8,-9 0-8,9 0-24,-7 0 32,-4 4 8,12-2 0,-8-2-16,8 0 32,-8 0-32,-4 4 16,13-4-8,-9 0 8,8-2 32,-8 2 0,-4 4-32,4-4 32,7 0 16,-11-1-24,4 1 8,-4 4-32,4-5 8,6-1 16,-7 1-24,1 0 8,-4 5-8,4-6 0,7 1 0,-9 1 0,2-1-8,-4 5 8,4-4 0,0 0-8,0 0 16,0 1-40,-4 3 32,3-3-24,0 1 48,1-1-48,-2 0 48,-2 3-24,3-4 24,0 2-40,1-2 40,-2 0-16,-2 4-8,3-4 25,1 0-50,0 0 17,8 0 0,-12 4 8,3-11-32,9 7 16,-8-1-16,6-7 32,-10 12 0,4-4-16,10-2-8,-10-4 32,8 6-16,-12 4 8,4-4 24,6-7 16,-7 8-8,9-2 8,-12 5-40,0-5 41,4 1 47,-1 0 24,-1 0 32,-2 4-144,3-3 160,-3 0-24,0 1-8,3-2-32,-3 4-96,0-3 88,2 0-48,1-1-40,-3 2-8,0 2 8,3-4-64,-1 1 32,1-1-16,0 0 16,-3 4 32,4-4 0,-2 0-8,2-1 0,0 1 8,-4 4 0,4-4 8,-1 0 0,0 1 24,-1 0 48,-2 3-80,0-2 56,0 0 24,3 1-8,-3 0 0,0 1-72,3-2 48,-3 1-8,0 0-16,0-1-16,0 2-8,0-1 32,0-2-32,2 2 16,-2 0 0,0 1-16,3-3-8,-3 0 8,3-1 8,-3 0-16,0 4 8,2-4 0,1 0 8,0 0 40,-3 0-8,0 4-40,0-4 104,2 2 16,-2-1-64,0 0 32,0 3-88,0-2 56,0 0-8,0 1-8,3 0-72,-3 1 32,0-2-40,0 1-72,3-2 8,-3 1 64,0 2 40,2-3-40,1-1 64,0 1 0,-1-1 8,-2 4-32,3-4 32,0 0-8,-3 0-16,2 0 8,-2 4-16,3-5-16,0 0 16,-1-1 16,1 1-16,-3 5 0,3-5 0,-3-1 8,2 2 8,1 0 0,-3 4-16,0-2 40,0 0-24,0 0 24,3 0-24,-3 2-16,0-1 16,0-2 8,2 2-40,-2-2-8,0 3 24,3-2-32,-3 0-48,0-2 48,3 2-24,-3 2 56,2-3-64,2-1 16,0 0 16,-1 0 16,-3 4 16,3-4 40,-1 0-32,1-1 16,0 1 8,-3 4-32,4-4 0,-2-2 24,1 2 32,0 0-24,-3 4-32,0-4 24,2 0 8,-2 0-16,3 0 16,-3 4-32,0-4 24,0 0 40,0 0-64,3 3 0,-3 1 0,0-3 64,0 1-64,0 0-8,0 0 8,0 2 0,0-2-8,0 0 8,0-1 8,0 2-16,0 1 8,0-2-56,0 0 40,0 0 16,0 0 24,0 2-24,0-4 8,0 1 8,0-1-40,0 1 24,0 3 0,0-2 24,0-1-16,0 0 8,0-1-8,0 4-8,0-2-32,0-1 16,0 0 40,0 1 0,0 2-24,-2-2 48,1 0-8,0 0 16,-2 0-56,3 2 0,-3-2 0,2 1-32,0-2-48,-1 2-8,2 1 88,-2-3-56,0 2-24,-2-1-8,3-1 56,1 3 32,-3-1-24,2-2-16,-2 2 48,1-2-40,2 3 32,-2-3-80,0-1 56,-1 2 8,2-1 0,1 3 16,-2-1 0,1-2 32,0 2-40,-1-1 16,2 2-8,-1-1 16,0 0 8,-1-1 8,0 1 0,2 1-32,-3-1 88,0-1-56,1 2-24,0-1 8,2 1-16,-1-1 24,-2-1-24,2 1 40,0 0-48,1 1 8,-4-2-48,2 1 48,0 1 16,-1-1 0,3 1-16,-1-2 40,-1 1-56,0 1 40,-1-1-32,3 1 8,-4-2 0,1 2 16,-1-1 8,0 0 0,4 1-24,-4-2 32,-1 1-8,1 0-32,0-1 16,4 2-8,-4 0 8,0-1 32,1 0-24,-1 1 40,4 0-56,-4 0 56,2 0-16,-1 0 16,0 0-16,3 0-40,-4 0 48,2 0-40,-2 0-16,0 0 8,4 0 0,-4 0-24,0 0 48,-7-2 32,8 1-8,3 1-48,-5 0 32,0-1-8,-6-1-16,7 1-8,4 1 0,-4-1 24,-1 1-24,-1-2 0,1 2 0,5 0 0,-4 0-48,-7 0-8,10 0-32,-3 0-48,4 0 136,-5 3-192,-1 0 16,1-1-24,0 2 0,5-4 200,-12 4-176,8 7-56,-7-8-56,6 1-96,5-4 384,-12 4-529,8 6-87,-8-10-224,8 4-200,4-4 1040,-11 4-1312,7-1-377,0-3-607,-7 0-1489,11 0 3785,0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4:20.716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2999 156 4945,'0'0'0,"0"0"0,-4 0 1184,-7 0-904,7-1-200,-1 1-64,5 0-16,-2 0 24,1 0 16,0 0-40,-1 0 16,2 0-16,-1 0 8,0 0 16,-1 0-32,1 0 0,1 0 8,-3 0 24,1 0-40,-2 0 40,0 0 8,4 0-32,-4 0 48,0 0 64,0 0 64,-2 0 24,6 0-200,-4 0 264,0-1 32,0 1 8,2-2-16,2 2-288,-2 0 208,1 0-72,-2 0-48,2-1-72,1 1-16,-1 0 24,-2 0-24,0 0-8,1 0 32,2 0-24,-3 0 0,0 0 56,-1 0 8,0 0 16,4 0-80,-4 0 120,-6 0 48,6 0 81,0 0 55,4 0-304,-11 0 336,7 0 8,-1 0-64,-6 0-48,11 0-232,-4 0 216,-8 0-112,8 0 16,-7 3-24,11-3-96,-4 0 56,-1 0 16,-6 0-24,7 0-16,4 0-32,-10 2-8,6-2-8,-7 0 8,7 0 24,4 0-16,-11 0 40,7 0 0,-9 0-24,9 3-16,4-3 0,-15 0 0,5 0 32,4 0-24,-10 3 8,16-3-16,-10 2 24,-4-2-24,2 3 32,-1-3-16,13 0-16,-15 3 32,2-3 0,-3 0-48,0 0 32,16 0-16,-15 0 8,1 0-8,-1 2 0,2-2 16,13 0-16,-15 0 8,1 3-16,-1-3 16,2 3-16,13-3 8,-12 2-16,-3 1 16,0 0 0,-2-1 0,17-2 0,-16 3-8,-1 0 16,1-1-8,0 2 0,16-4 0,-18 4 24,1-1 16,-2 0 0,2-1-24,17-2-16,-17 3 16,-1 0-32,1-1 16,1 1 32,16-3-32,-16 0-16,0 3 40,0-3-16,-1 2-24,17-2 16,-16 3 16,-2 0-16,2-1 8,2 1 8,14-3-16,-16 3 8,1-1 16,0 1 16,-1 1 32,16-4-72,-16 4 40,-1 0 8,1 0-8,0 0 16,16-4-56,-16 11 56,0-9-8,-1 2 0,1 0-24,16-4-24,-17 11 24,1-8 32,0 1-32,-2 6 0,18-10-24,-17 3 16,0 1 0,-1 0-16,1 7 40,17-11-40,-16 2 32,-1 2-16,2 0 32,-1 0-8,16-4-40,-17 4 64,2 0 0,0 0-8,-1 0 16,16-4-72,-13 4 32,0 0 8,-2 0-16,2 0-40,13-4 16,-15 4 16,2 0-16,1 7 0,-3-11-16,15 0 16,-13 4 32,-2 7-40,0-9 8,-1 2 8,16-4-8,-16 4-8,0 7 8,-1-8-8,0 1 16,17-4-8,-16 4 32,-2 6 16,1-7 24,-2 1 16,19-4-88,-17 4 72,0 8 16,0-9 0,-1 1-7,18-4-81,-14 4 64,-2 6-40,0-7 0,1 1-40,15-4 16,-16 11 0,0-9-8,0 2 32,0 7-40,16-11 16,-16 3 16,1 7 0,1-7-16,-1 1 0,15-4 0,-13 11 0,-1-9-16,1 2 24,1 7 0,12-11-8,-12 3 0,0 1 24,1 8-8,-1-10-16,12-2 0,-10 4 16,-1 7-40,0-8 0,-1 1 16,12-4 8,-12 13-16,0-10 16,0 9-24,2-10 0,10-2 24,-4 12-40,-11-9 32,10 8 16,-6-9-32,11-2 24,-5 11 0,-6-7-8,7 8-17,-8-8 42,12-4-17,-5 16-25,-10-5 17,10 2 0,-9-1 16,14-12-8,-5 13 16,-8 0 9,7-2 7,-8 1-24,14-12-8,-11 12-8,6 0 32,-11 0-8,5 0 0,11-12-16,-11 13 8,6 1 16,-10-1-24,5 0 0,10-13 0,-11 14 8,-1-1-16,2 2 8,-1-1-16,11-14 16,-12 14 16,-1 2 0,-1 0-32,4-2-16,10-14 32,-12 15-24,1 0-16,0-2 24,1 2 48,10-15-32,-6 14-8,-7 2 0,8-2 8,-7-1-49,12-13 49,-4 13-8,-8-1 0,8 2-32,-7-2 24,11-12 16,-4 12-16,-1 1-8,-7-1 32,8 1-16,4-13 8,-6 12-8,-6 0-16,8 2-8,-1-2 48,5-12-16,-11 13-24,7 0 16,-6 2-24,6 0-24,-7 1 16,7-3 0,-7 2 0,7-2-16,-6 2 16,6-2 40,-2 0-40,-4 0 0,10-13 40,-4 14-40,0-2 0,0 1-16,-2-1 16,6-12 40,-4 11-16,0-1-56,0 2 72,0 0-16,4-12 16,-4 14-8,0 0 32,0 1-24,0 0 0,4-15 0,-4 16 16,-1-2-48,0 2 32,-1 0 16,6-16-16,-10 16 0,7 3-16,-2-2 40,-1 2-48,6-19 24,-5 19-40,-6-2 24,10-1-16,-3 0 0,4-16 32,-4 16-24,0 0 24,0 0-56,1 0 64,3-16-8,-4 16 16,2 0-8,-2 1 16,1 2-24,3-19 0,-4 17 8,0 2 0,0-2 16,0 1-8,4-18-16,-5 17 24,1 0-16,0 1 8,-2-2 8,6-16-24,-4 16-32,-1-2 24,1 1-24,0 1-16,4-16 48,-4 16-32,1 0 24,-1 0-32,0-2 24,4-14 16,-1 16 0,-2-1-40,2 0 16,0-1 0,1-14 24,-2 14-16,2-1-8,0 0 24,0 1-32,0-14 32,0 12-8,0 1 0,0 0-24,-1 1 32,1-14 0,-1 13-56,-1 2 40,0 1 32,0 1-32,2-17 16,-2 17 40,-1 2-24,0 1-16,1 0-16,2-20 16,-4 19 24,1 2-48,-1 0 16,0 1 0,4-22 8,-4 21-40,0-1 32,1 1 24,2 1-24,1-22 8,-1 20 16,-1 2-16,1-2-8,1 2 8,0-22 0,-1 21 40,-1-1-48,2 0 8,0 0-8,0-20 8,0 17-24,0 2 24,0-1 0,0 1 8,0-19-8,0 19 24,-1 1-8,1-2 16,-1 2-24,1-20-8,-2 22-8,1-1 0,-2 0 8,2-1 0,1-20 0,-1 20 0,-1 2 0,1-2-24,1 0 16,0-20 8,0 21 0,0-1-8,0-1 0,0-1 16,0-18-8,0 20-24,3-1 24,-1 1-16,1 0-16,-3-20 32,4 19 0,0-1 0,0 1-8,0-2 0,-4-17 8,4 19-8,0 0-24,7-2 32,-11 1-40,0-18 40,2 18-32,2-2 32,0 1-32,0-1 32,-4-16 0,4 19-16,-1-3-16,1 1 16,0 0 8,-4-17 8,4 16-64,0 0 24,7 2 16,-9 0-16,-2-18 40,4 18-8,0-1 16,8-1-16,-9 0 8,-3-16 0,4 16 0,7 0-24,-9 0 24,2 0 0,-4-16 0,12 15 0,-9-2-16,1 0-24,8 1 8,-12-14 32,3 13-32,1 2 8,8-2-8,-10 2 24,-2-15 8,4 13-32,8 2 0,-9-2 8,8 2 0,-11-15 24,2 14-24,10 2 16,-8 0 0,12 0 16,-16-16-8,11 15 0,0 1-16,-7-3 0,12 1 16,-16-14 0,12 13-8,0 0 8,0 0 8,0 1-80,-12-14 72,13 13-8,0-1 16,2 1-40,0 1 80,-15-14-48,14 14-8,1 0-8,0 0 72,1 0-48,-16-14-8,17 16-32,2 0 24,-1-2-32,2 1 24,-20-15 16,20 15 40,0-2-40,2 0 8,0 1 40,-22-14-48,21 13 0,2-1 8,1 1 0,-1-1-40,-23-12 32,24 14 16,0-2 0,1 0 8,-1 1-56,-24-13 32,27 12-8,-3 1 24,2 2-24,-2-2 40,-24-13-32,24 14 16,-2 0-24,-1 0 24,0-1 8,-21-13-24,22 13 0,-1 1 8,-1-1-8,3-1-8,-23-12 8,21 13-8,2-1 8,1 0-16,-3 0 16,-21-12 0,25 12-8,-1 0-8,2 0 8,0-1-24,-26-11 32,25 12-16,2 0 24,0 0-40,1 0 32,-28-12 0,28 10-16,-2-6-16,2 11 32,-1-11-8,-27-4 8,29 13-16,1-9-8,-2 8 0,1-8 0,-29-4 24,28 14-16,3-10-8,-2 9 16,3-9 16,-32-4-8,31 11 24,-1-7-8,2 6-8,-1-7 8,-31-3-16,32 4 8,1 7 40,2-11-24,1 4 8,-36-4-32,37 4 48,0-2-40,3 1-8,0 0 32,-40-3-32,40 0-8,3 0 16,-2 2 8,3 1-24,-44-3 8,43 3-48,-2-1 48,2-2-8,-3 3-24,-40-3 32,41 3 24,2-3-72,-2 4 24,2-2 16,-43-2 8,40 4-16,-2 0 24,1 0-32,0 0 16,-39-4 8,38 11 8,4-8-16,-2 1 0,2 8 24,-42-12-16,42 4-8,-1 9-8,0-9 8,2 11-16,-43-15 24,41 4-16,0 12 16,-1-6 8,0-6-8,-40-4 0,43 14-8,0-10-16,1 8 40,-2-8 16,-42-4-32,44 10 32,-2-7-16,-1 1 0,0 0-32,-41-4 16,43 4 24,1-1 24,1-1-32,0 1-24,-45-3 8,47 3 8,1 1-48,-1 0 24,1-2 16,-48-2 0,49 3 0,-2 0 32,1-1-24,0 1 0,-48-3-8,48 3 0,1-1-8,-2 1 16,-2-3 0,-45 0-8,42 0 0,0 0 8,0 0-16,1 0 8,-43 0 0,44 0 24,-1 0-24,-2 0 8,3 0-8,-44 0 0,43 0-32,1 0 16,1 0 16,-1 0 0,-44 0 0,43 0 0,2 0 16,-1 0-16,2 0 32,-46 0-32,48 0 56,0-1 8,0-2 24,-2 0-16,-46 3-72,42-2 24,4-2-8,-4 1-16,5-1 0,-47 4 0,44-4-24,1 3 48,2-1-56,-2 2-8,-45 0 40,45 0-16,1 0-32,-2 0 32,-2 0 8,-42 0 8,44 3-8,0 0 8,0-1-16,2 1 24,-46-3-8,44 3 8,-2-3-8,-2 0 0,-1 0 0,-39 0 0,37 0 0,1 0-8,-1 0 0,0-2-16,-37 2 24,37-1-8,2 0 8,-2-1-8,2 0-24,-39 2 32,37-3-40,2 0 16,1 1-16,-1-1 56,-39 3-16,38-3 16,-2-1 16,3 0 8,0 0-16,-39 4-24,37-2 48,3-2-40,-3-2 16,-1 2 0,-36 4-24,35-5 16,-6 1 16,0-1 8,-1-1-16,-28 6-24,28-10 32,0 6 0,2-8 8,-2 6-8,-28 6-32,29-14 56,0 2-32,2 0 8,0-2 0,-31 14-32,30-13 0,1 0-16,0-2 40,-1 3-8,-30 12-16,31-12 16,-2 0-16,1 1-16,-1-1-8,-29 12 24,29-12-16,0 0 8,1 2-24,-1-1 0,-29 11 32,29-5-16,2-9 0,-2 9 8,2-7 16,-31 12-8,28-5-8,-1-7 8,-2 8-24,-2-10 0,-23 14 24,21-5 0,0-8-16,-1 8 16,-2-9 16,-18 14-16,17-10 0,0 4 16,1-7 16,-1 2 24,-17 11-56,17-10 56,2-1 32,0 7 56,1-9-56,-20 13-88,18-6 96,2-8-56,0 3-64,2-1 120,-22 12-96,21-11 40,-10 7 144,2-6 8,0 6-56,-13 4-136,17-15 144,1 4-104,2-3 32,0-1-104,-20 15 32,24-19 32,0 1-32,-2-2 8,1 1 64,-23 19-72,21-20 24,-1 0 16,-1 1-8,-2 2 32,-17 17-64,16-16 64,-2 1 41,-2 1 39,-8 2-56,-4 12-88,14-12 112,-11 1 0,8 0-64,-9 6 64,-2 5-112,4-15 64,7 5-56,-8-2 24,-1 0-56,-2 12 24,4-15 0,8 0 16,-9-1-48,10 0 40,-13 16-8,4-18 8,8-1-56,-1 0 16,0 0-16,-11 19 48,12-20-104,-2 0 96,1 1 8,0-1-16,-11 20 16,4-19 0,10 1 32,-11 0 0,8 0 56,-11 18-88,2-18 120,2 2-48,0-1 16,0 0-16,-4 17-72,4-18 80,-1 1 8,0 0-48,-3 1 24,0 16-64,0-19 24,2 2 0,-2-1 48,0 1-48,0 17-24,0-19-24,0 1 48,3-2-32,-3 0-8,0 20 16,0-20 24,0-2-24,0 1-24,0-2 24,0 23 0,0-22 16,0-1-32,3 0 40,-3 1-24,0 22 0,0-23 16,0-1 0,2 2-32,-2-2 48,0 24-32,0-24-48,3-2 48,-3 1 16,0 0-64,0 25 48,0-27 8,3 0-8,-3 1-8,0-2 32,0 28-24,0-26 24,0 0-40,0 0 40,0 2 16,0 24-40,0-24 48,0 2 8,-2 0 24,0 2-48,2 20-32,-4-21 40,0 1-8,0 0-32,0 1 16,4 19-16,-4-20 32,1-1 0,-1 0 16,0-1-40,4 22-8,-4-22 0,0-2 0,1 0 0,-1-1 32,4 25-32,-4-26 48,0 1-48,0 1 0,0-1 0,4 25 0,-4-26 0,-1 2 88,-6 0-64,9 0-24,2 24 0,-4-24 32,-7-1-88,7 1 56,-1 0 80,5 24-80,-12-24 32,8-1 24,-2-1-8,-7 1-24,13 25-24,-5-24-16,-9-1 56,9-2 0,-8 2 16,13 25-56,-11-26 72,-1 0-16,0 0-24,-1 1 16,13 25-48,-12-25 48,-2-2-24,2 2 40,-2 0-40,14 25-24,-15-26 32,2 0-8,-2-1-24,2-1 16,13 28-16,-15-27 8,0-1 24,1 0-32,-1 0 16,15 28-16,-15-26 8,1-1-8,-1 0 72,0 2-40,15 25-32,-17-29-88,-14-18 48,5 6-64,3 7 24,23 34 80,-18-24 16,0 2-8,0-1 16,-4 0-8,22 23-16,-20-22 0,2 1 8,-1-2-16,-1 2 24,20 21-16,-19-20 64,1-2-48,-1 2 8,3-1 0,16 21-24,-16-20-8,0 1 16,1 2-8,1 0 0,14 17 0,-16-18 16,1 1-16,-1 0 0,-3-1-16,19 18 16,-18-16-24,-1-1-16,0 0 48,-3-2-8,22 19 0,-22-17-8,-3-2 24,0 0-32,2 2 16,23 17 0,-25-17 16,1 1 24,1-2-16,0 2-16,23 16-8,-22-14 24,1-1-32,-1-1 24,0 0-24,22 16 8,-20-16 0,0-1 8,-2 2 8,1-1-16,21 16 0,-21-13 80,1-2 16,0 2 8,1 1 24,19 12-128,-20-13 24,0-1 0,0 2-40,0 0 32,20 12-16,-20-12-16,0 0-16,0 2 32,0-1-48,20 11 48,-21-12-56,-1 1 16,2-1-8,-1-1 48,21 13 0,-20-12 0,-1-1 24,-1 1-24,0 0 0,22 12 0,-23-14 0,-2 2 16,-2 0-16,1 0 8,26 12-8,-27-10 40,0-1-32,1 0 40,-2 6-24,28 5-24,-28-13 0,1 2 24,2 7-40,-3-9 56,28 13-40,-28-4 0,1-7-40,0 7 56,1-9-64,26 13 48,-26-4 104,0-10-48,-1 9 40,0-10 24,27 15-120,-24-10 8,-1-2 104,1 0-72,0 1-16,24 11-24,-24-12 24,1 7-8,0-10-32,-3 11-40,26 4 56,-26-12 0,0 8-72,-2-1 40,2-6 8,26 11 24,-27-4-40,-2-1 56,-1-6-16,-2 7 24,32 4-24,-33-12-24,0 8 24,-2-8-16,3 8 8,32 4 8,-31-11 8,-3 7-32,2-6 40,-2 6-8,34 4-8,-33-12 0,2 8 24,-1-8 72,1 8-16,31 4-80,-30-12 88,1 6-8,1-6-104,1 7 16,27 5 8,-29-12 32,2 8-8,1-6 0,-1 6 0,27 4-24,-27-4-24,1-7 64,-1 8-56,2-1-8,25 4 24,-27-4-24,3-1-24,-3 1 48,1 0 16,26 4-16,-28-4 8,-3 0-16,0 0 8,1 1 48,30 3-48,-31-4 24,5 0 24,-2 0-48,2-1 24,26 5-24,-26-4-16,0 0 80,1 0-16,1 0 0,24 4-48,-25-4 24,2 1 8,-1 1 16,-1 0-8,25 2-40,-22-1 104,0 0-63,-2 1-41,0 0 8,24 0-8,-27 0-49,2 0 49,-1 0-8,0 0 8,26 0 0,-26 2-16,0 1-8,-1-3 64,2 3-56,25-3 16,-27 2 16,0 1 16,1 0-40,-1 1 33,27-4-25,-29 4-17,0 0 66,-3 0-1,0 0 16,32-4-64,-31 4 56,2 0-64,-1 0 32,1 0 40,29-4-64,-29 4 56,-1 6-16,4-7-8,-1 1-32,27-4 0,-27 4 40,2 7 8,-2-9-8,1 1 16,26-3-56,-23 4 24,-1 7 16,-1-9 8,2 2-56,23-4 8,-25 12 32,1-9-8,3 7-24,-2-7 40,23-3-40,-25 12 24,1-8-48,1 8 0,0-9 48,23-3-24,-21 12-40,1-10 96,-3 9-32,3-8-16,20-3-8,-18 4 24,-1 0-24,-1 6 40,0-10 0,1 3-32,19-3-8,-18 0 48,2 3-72,1-3-24,15 0 48,-12 0-40,0 0-152,1 0-328,6 2-849,5-2 1369,-13 0-2944,11-1-1913,-2-4-1945,4 5 6802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09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65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170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48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422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7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72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85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1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89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60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60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85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0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customXml" Target="../ink/ink2.xml"/><Relationship Id="rId4" Type="http://schemas.openxmlformats.org/officeDocument/2006/relationships/image" Target="../media/image16.png"/><Relationship Id="rId9" Type="http://schemas.openxmlformats.org/officeDocument/2006/relationships/image" Target="../media/image160.png"/><Relationship Id="rId1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exhibits/powers-of-persua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hyperlink" Target="https://www.idnes.cz/zpravy/archiv/proroctvi-sociologa-mertona-bylo-naplneno-prorok-je-vsak-bezmala-zapomenut.A130223_173129_kavarna_ch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sHq-mZI8U?feature=oembed" TargetMode="External"/><Relationship Id="rId5" Type="http://schemas.openxmlformats.org/officeDocument/2006/relationships/hyperlink" Target="https://www.youtube.com/watch?v=yGsHq-mZI8U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Skupinové diskuse, jejich zrod, vývoj, účel a specifičnost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3F0752B-1E53-4E84-A88E-C27683E21142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24" y="1633116"/>
            <a:ext cx="3408124" cy="19235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AE209-9B31-46D5-A83C-26444F5A0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89FE7-266F-4E3D-B418-45646BDB4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564" y="3666067"/>
            <a:ext cx="3312000" cy="224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Všechno, co se stalo převede na </a:t>
            </a:r>
            <a:r>
              <a:rPr lang="cs-CZ" dirty="0">
                <a:solidFill>
                  <a:schemeClr val="tx2"/>
                </a:solidFill>
              </a:rPr>
              <a:t>čísla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jen v </a:t>
            </a:r>
            <a:r>
              <a:rPr lang="cs-CZ" dirty="0">
                <a:solidFill>
                  <a:schemeClr val="tx2"/>
                </a:solidFill>
              </a:rPr>
              <a:t>jednom okamžiku </a:t>
            </a:r>
            <a:r>
              <a:rPr lang="cs-CZ" dirty="0"/>
              <a:t>„pohybu“ (průřezová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statistické vztahy </a:t>
            </a:r>
            <a:r>
              <a:rPr lang="cs-CZ" dirty="0"/>
              <a:t>mezi několika málo proměnnými (vyjádřenými průměrem těchto čísel)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Vysvětluje vztahy mezi nimi testováním </a:t>
            </a:r>
            <a:r>
              <a:rPr lang="cs-CZ" dirty="0">
                <a:solidFill>
                  <a:schemeClr val="tx2"/>
                </a:solidFill>
              </a:rPr>
              <a:t>hypotéz.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A0267-CE0D-4AC5-A948-9EFBC7654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0" y="3666067"/>
            <a:ext cx="3408600" cy="2175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jeden provázek a jeho napojení</a:t>
            </a:r>
            <a:r>
              <a:rPr lang="cs-CZ" dirty="0"/>
              <a:t> na kroužek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proč, kde jak </a:t>
            </a:r>
            <a:r>
              <a:rPr lang="cs-CZ" dirty="0"/>
              <a:t>je provázek (individuum a jeho utváření smyslu a důležitosti) napojen na kroužek (význam).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Můžeme zkoumat délku provázku (osobní trajektorie, intenzitu vztahu), způsob napojení (silná/slabá důležitost)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Nechat si vyprávět o </a:t>
            </a:r>
            <a:r>
              <a:rPr lang="cs-CZ" dirty="0">
                <a:solidFill>
                  <a:schemeClr val="tx2"/>
                </a:solidFill>
              </a:rPr>
              <a:t>vlivu dalších provázků.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86F18-CF29-4AB3-88E6-2F1F55074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4569" y="3728469"/>
            <a:ext cx="3312000" cy="2243665"/>
          </a:xfrm>
        </p:spPr>
        <p:txBody>
          <a:bodyPr/>
          <a:lstStyle/>
          <a:p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všechny aspekty </a:t>
            </a:r>
            <a:r>
              <a:rPr lang="cs-CZ" dirty="0"/>
              <a:t>(menší detail než rozhovor):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Provázky a jeho uchycení </a:t>
            </a:r>
            <a:r>
              <a:rPr lang="cs-CZ" dirty="0"/>
              <a:t>ke kroužku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Dynamika vztahu </a:t>
            </a:r>
            <a:r>
              <a:rPr lang="cs-CZ" dirty="0"/>
              <a:t>mezi provázky (kdo má jak dlouhý, jak tahá)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Vizáž kroužku </a:t>
            </a:r>
            <a:r>
              <a:rPr lang="cs-CZ" dirty="0"/>
              <a:t>(můžeme ho „hned“ lépe vidět cca v celém tvaru)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Trajektorie pohybu kroužku </a:t>
            </a:r>
            <a:r>
              <a:rPr lang="cs-CZ" dirty="0"/>
              <a:t>(jako výsledek napojení a aktivity všech provázků)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1BAD75-04D1-4077-814C-117514BCE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9" y="1236723"/>
            <a:ext cx="3311525" cy="216000"/>
          </a:xfrm>
        </p:spPr>
        <p:txBody>
          <a:bodyPr/>
          <a:lstStyle/>
          <a:p>
            <a:r>
              <a:rPr lang="cs-CZ" dirty="0"/>
              <a:t>Kvantitativní výzkum: dotazníkové šetření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86B3E6-98DB-425F-A154-2C7857352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3400" y="1290149"/>
            <a:ext cx="3311525" cy="216000"/>
          </a:xfrm>
        </p:spPr>
        <p:txBody>
          <a:bodyPr/>
          <a:lstStyle/>
          <a:p>
            <a:r>
              <a:rPr lang="cs-CZ" dirty="0"/>
              <a:t>Kvalitativní výzkum: výzkumný rozhovor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D32D77-9B89-45DA-879A-EE4295E630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4569" y="1344723"/>
            <a:ext cx="3311525" cy="216000"/>
          </a:xfrm>
        </p:spPr>
        <p:txBody>
          <a:bodyPr/>
          <a:lstStyle/>
          <a:p>
            <a:r>
              <a:rPr lang="cs-CZ" dirty="0"/>
              <a:t>Kvalitativní výzkum: FG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D6578C7-5C51-45A1-AAB8-C5915966A29C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4" y="1588401"/>
            <a:ext cx="3217434" cy="1968235"/>
          </a:xfrm>
          <a:effectLst>
            <a:softEdge rad="0"/>
          </a:effectLst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3B0359E-4935-48CC-AA18-3B9FF3F1BCD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69" y="1635125"/>
            <a:ext cx="3217432" cy="192151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8CC513-86B7-4932-84F5-BEFBDAED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Ilustrace rozdílnosti výzkumných technik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14:cNvPr>
              <p14:cNvContentPartPr/>
              <p14:nvPr/>
            </p14:nvContentPartPr>
            <p14:xfrm>
              <a:off x="2505598" y="2071120"/>
              <a:ext cx="66960" cy="59760"/>
            </p14:xfrm>
          </p:contentPart>
        </mc:Choice>
        <mc:Fallback xmlns="">
          <p:pic>
            <p:nvPicPr>
              <p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6911" y="2062120"/>
                <a:ext cx="84695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14:cNvPr>
              <p14:cNvContentPartPr/>
              <p14:nvPr/>
            </p14:nvContentPartPr>
            <p14:xfrm>
              <a:off x="2598838" y="2074000"/>
              <a:ext cx="75240" cy="51120"/>
            </p14:xfrm>
          </p:contentPart>
        </mc:Choice>
        <mc:Fallback xmlns="">
          <p:pic>
            <p:nvPicPr>
              <p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9838" y="2065000"/>
                <a:ext cx="92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14:cNvPr>
              <p14:cNvContentPartPr/>
              <p14:nvPr/>
            </p14:nvContentPartPr>
            <p14:xfrm>
              <a:off x="4671114" y="2417800"/>
              <a:ext cx="1281600" cy="11206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2474" y="2409160"/>
                <a:ext cx="129924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14:cNvPr>
              <p14:cNvContentPartPr/>
              <p14:nvPr/>
            </p14:nvContentPartPr>
            <p14:xfrm>
              <a:off x="4892514" y="2418880"/>
              <a:ext cx="1173960" cy="11264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3514" y="2409880"/>
                <a:ext cx="119160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14:cNvPr>
              <p14:cNvContentPartPr/>
              <p14:nvPr/>
            </p14:nvContentPartPr>
            <p14:xfrm>
              <a:off x="8301192" y="1683760"/>
              <a:ext cx="3139200" cy="18626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2192" y="1675120"/>
                <a:ext cx="3156840" cy="18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A66AB-8E07-4BCF-A717-75DD14D1F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4CFFD-9C28-4854-93DD-DFEC6CFE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Podstata FG jako výzkumné techniky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D000D4-3C5A-4A03-B05B-CC9735AA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7767"/>
            <a:ext cx="6254006" cy="4354233"/>
          </a:xfrm>
        </p:spPr>
        <p:txBody>
          <a:bodyPr/>
          <a:lstStyle/>
          <a:p>
            <a:r>
              <a:rPr lang="cs-CZ" dirty="0"/>
              <a:t>Technika která využívá přítomnost </a:t>
            </a:r>
            <a:r>
              <a:rPr lang="cs-CZ" i="1" dirty="0">
                <a:solidFill>
                  <a:schemeClr val="tx2"/>
                </a:solidFill>
              </a:rPr>
              <a:t>skupiny</a:t>
            </a:r>
          </a:p>
          <a:p>
            <a:endParaRPr lang="cs-CZ" i="1" dirty="0"/>
          </a:p>
          <a:p>
            <a:r>
              <a:rPr lang="cs-CZ" i="1" dirty="0">
                <a:solidFill>
                  <a:schemeClr val="tx2"/>
                </a:solidFill>
              </a:rPr>
              <a:t>diskutující</a:t>
            </a:r>
            <a:r>
              <a:rPr lang="cs-CZ" dirty="0"/>
              <a:t> své pohledy, názory a postoje, hodnoty a smysl</a:t>
            </a:r>
          </a:p>
          <a:p>
            <a:endParaRPr lang="cs-CZ" dirty="0"/>
          </a:p>
          <a:p>
            <a:r>
              <a:rPr lang="cs-CZ" dirty="0"/>
              <a:t>vůči nějakému </a:t>
            </a:r>
            <a:r>
              <a:rPr lang="cs-CZ" dirty="0">
                <a:solidFill>
                  <a:schemeClr val="tx2"/>
                </a:solidFill>
              </a:rPr>
              <a:t>jevu/události </a:t>
            </a:r>
            <a:r>
              <a:rPr lang="cs-CZ" dirty="0"/>
              <a:t>– soustředí se tak na jeho smysl, což je naše společné </a:t>
            </a:r>
            <a:r>
              <a:rPr lang="cs-CZ" i="1" dirty="0">
                <a:solidFill>
                  <a:schemeClr val="tx2"/>
                </a:solidFill>
              </a:rPr>
              <a:t>ohnisko (</a:t>
            </a:r>
            <a:r>
              <a:rPr lang="cs-CZ" i="1" dirty="0" err="1">
                <a:solidFill>
                  <a:schemeClr val="tx2"/>
                </a:solidFill>
              </a:rPr>
              <a:t>focus</a:t>
            </a:r>
            <a:r>
              <a:rPr lang="cs-CZ" i="1" dirty="0">
                <a:solidFill>
                  <a:schemeClr val="tx2"/>
                </a:solidFill>
              </a:rPr>
              <a:t>)</a:t>
            </a:r>
            <a:r>
              <a:rPr lang="cs-CZ" dirty="0">
                <a:solidFill>
                  <a:schemeClr val="tx2"/>
                </a:solidFill>
              </a:rPr>
              <a:t> zájmu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3B5445-3B53-42C2-8384-7FA9B4685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1477767"/>
            <a:ext cx="3912144" cy="25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DB471-E8B6-4E3F-A73C-F5EF113FA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EB530-DDB7-4ABA-8913-F102BD3E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574423"/>
            <a:ext cx="10753200" cy="451576"/>
          </a:xfrm>
        </p:spPr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61EF2-6C88-420F-B0D3-3559433D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7"/>
            <a:ext cx="10512107" cy="4660424"/>
          </a:xfrm>
        </p:spPr>
        <p:txBody>
          <a:bodyPr/>
          <a:lstStyle/>
          <a:p>
            <a:r>
              <a:rPr lang="cs-CZ" sz="3200" dirty="0"/>
              <a:t>Hlavním kladem techniky je efekt </a:t>
            </a:r>
            <a:r>
              <a:rPr lang="cs-CZ" sz="3200" i="1" dirty="0">
                <a:solidFill>
                  <a:schemeClr val="tx2"/>
                </a:solidFill>
              </a:rPr>
              <a:t>sociální moderace</a:t>
            </a:r>
            <a:r>
              <a:rPr lang="cs-CZ" sz="3200" i="1" dirty="0"/>
              <a:t> </a:t>
            </a:r>
            <a:r>
              <a:rPr lang="cs-CZ" sz="3200" dirty="0"/>
              <a:t>=  vzájemné ovlivňování aktérů vycházející z a odhalující se prostřednictvím interakce.</a:t>
            </a:r>
          </a:p>
          <a:p>
            <a:endParaRPr lang="cs-CZ" sz="3200" dirty="0"/>
          </a:p>
          <a:p>
            <a:pPr lvl="1"/>
            <a:r>
              <a:rPr lang="cs-CZ" sz="2400" dirty="0"/>
              <a:t>Existuje vždy, ale při individuálních rozhovorech je jen nepřímá a interpretovaná.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Lidé světu nepřikládají smysl ve vakuu, ale v interakci (Weber, Schütz, </a:t>
            </a:r>
            <a:r>
              <a:rPr lang="cs-CZ" sz="2400" dirty="0" err="1"/>
              <a:t>Goffman</a:t>
            </a:r>
            <a:r>
              <a:rPr lang="cs-CZ" sz="2400" dirty="0"/>
              <a:t>, </a:t>
            </a:r>
            <a:r>
              <a:rPr lang="cs-CZ" sz="2400" dirty="0" err="1"/>
              <a:t>Garfinkel</a:t>
            </a:r>
            <a:r>
              <a:rPr lang="cs-CZ" sz="2400" dirty="0"/>
              <a:t>).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80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05D5-1621-4E88-BF7F-0C5CFE216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06D4DA-D0AA-4DBA-AD44-1A85E65F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6ED65-AAB6-41D1-B694-2E5B1A91C86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452785" y="2480713"/>
            <a:ext cx="5219700" cy="189657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18535-AD7D-494D-A34D-7031807860A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47309"/>
            <a:ext cx="5219998" cy="4139998"/>
          </a:xfrm>
        </p:spPr>
        <p:txBody>
          <a:bodyPr/>
          <a:lstStyle/>
          <a:p>
            <a:r>
              <a:rPr lang="cs-CZ" b="1" dirty="0"/>
              <a:t>Georg </a:t>
            </a:r>
            <a:r>
              <a:rPr lang="cs-CZ" b="1" dirty="0" err="1"/>
              <a:t>Simmell</a:t>
            </a:r>
            <a:r>
              <a:rPr lang="cs-CZ" b="1" dirty="0"/>
              <a:t> </a:t>
            </a:r>
            <a:r>
              <a:rPr lang="cs-CZ" dirty="0"/>
              <a:t>(1858-1918)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sociální interakce </a:t>
            </a:r>
            <a:r>
              <a:rPr lang="cs-CZ" dirty="0"/>
              <a:t>jako jediný prostředek zkoumání společnosti, společnost = síť zespolečenštěných individuí</a:t>
            </a:r>
          </a:p>
          <a:p>
            <a:pPr lvl="1"/>
            <a:r>
              <a:rPr lang="cs-CZ" dirty="0"/>
              <a:t>studium forem sociální interakce</a:t>
            </a:r>
          </a:p>
          <a:p>
            <a:pPr lvl="1"/>
            <a:r>
              <a:rPr lang="cs-CZ" dirty="0"/>
              <a:t>sociální interakce sice může probíhat i na úrovni </a:t>
            </a:r>
            <a:r>
              <a:rPr lang="cs-CZ" dirty="0">
                <a:solidFill>
                  <a:schemeClr val="tx2"/>
                </a:solidFill>
              </a:rPr>
              <a:t>dyád</a:t>
            </a:r>
            <a:r>
              <a:rPr lang="cs-CZ" dirty="0"/>
              <a:t>, ta ale dojde vždy ke konsenzu nebo polarizaci</a:t>
            </a:r>
          </a:p>
          <a:p>
            <a:pPr lvl="1"/>
            <a:r>
              <a:rPr lang="cs-CZ" dirty="0"/>
              <a:t>až </a:t>
            </a:r>
            <a:r>
              <a:rPr lang="cs-CZ" dirty="0">
                <a:solidFill>
                  <a:schemeClr val="tx2"/>
                </a:solidFill>
              </a:rPr>
              <a:t>triáda</a:t>
            </a:r>
            <a:r>
              <a:rPr lang="cs-CZ" dirty="0"/>
              <a:t> ale přináší reálnou sociální kooperaci (mohou vznikat kliky, vztahy dominance a podřízenosti, kolektivní identita a vědomí)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14C0C-B0A2-45F9-9A28-ADC88645A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B9265-502D-496A-9BD5-4747F183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90CF6-C65B-48F4-A333-1FF456CC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8674"/>
            <a:ext cx="6131176" cy="4303451"/>
          </a:xfrm>
        </p:spPr>
        <p:txBody>
          <a:bodyPr/>
          <a:lstStyle/>
          <a:p>
            <a:r>
              <a:rPr lang="cs-CZ" sz="3200" dirty="0"/>
              <a:t>Více aktérů -&gt; více interakcí a iterací: </a:t>
            </a:r>
          </a:p>
          <a:p>
            <a:pPr lvl="1"/>
            <a:r>
              <a:rPr lang="cs-CZ" sz="2400" dirty="0"/>
              <a:t>větší širší </a:t>
            </a:r>
            <a:r>
              <a:rPr lang="cs-CZ" sz="2400" dirty="0">
                <a:solidFill>
                  <a:schemeClr val="tx2"/>
                </a:solidFill>
              </a:rPr>
              <a:t>paleta pohledů a názorů</a:t>
            </a:r>
          </a:p>
          <a:p>
            <a:pPr lvl="1"/>
            <a:r>
              <a:rPr lang="cs-CZ" sz="2400" dirty="0"/>
              <a:t>přináší </a:t>
            </a:r>
            <a:r>
              <a:rPr lang="cs-CZ" sz="2400" dirty="0">
                <a:solidFill>
                  <a:schemeClr val="tx2"/>
                </a:solidFill>
              </a:rPr>
              <a:t>úsporu času a zdrojů</a:t>
            </a:r>
          </a:p>
          <a:p>
            <a:pPr lvl="2"/>
            <a:r>
              <a:rPr lang="cs-CZ" sz="1800" dirty="0"/>
              <a:t>redukuje riziko zapomínání nebo „zapadnutí“</a:t>
            </a:r>
          </a:p>
          <a:p>
            <a:pPr lvl="2"/>
            <a:r>
              <a:rPr lang="cs-CZ" sz="1800" dirty="0"/>
              <a:t>„bohatší data“</a:t>
            </a:r>
          </a:p>
          <a:p>
            <a:pPr lvl="2"/>
            <a:r>
              <a:rPr lang="cs-CZ" sz="1800" dirty="0"/>
              <a:t>	</a:t>
            </a:r>
            <a:r>
              <a:rPr lang="cs-CZ" sz="1800" dirty="0" err="1"/>
              <a:t>Fern</a:t>
            </a:r>
            <a:r>
              <a:rPr lang="cs-CZ" sz="1800" dirty="0"/>
              <a:t> (1982): 1 FG umí generovat až 70 % 	dat jako série rozhovorů.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0671C-F790-4D43-9223-917A15D5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64" y="409433"/>
            <a:ext cx="4222627" cy="53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51A70-2DF4-4CA1-AC08-DB35E1930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0265-F2AD-4567-A5D2-2120200C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94C22-61F1-40CA-901B-D8C53EAC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958"/>
            <a:ext cx="10753200" cy="4358042"/>
          </a:xfrm>
        </p:spPr>
        <p:txBody>
          <a:bodyPr/>
          <a:lstStyle/>
          <a:p>
            <a:r>
              <a:rPr lang="cs-CZ" dirty="0"/>
              <a:t>Větší počet aktérů:</a:t>
            </a:r>
          </a:p>
          <a:p>
            <a:pPr lvl="1"/>
            <a:r>
              <a:rPr lang="cs-CZ" dirty="0"/>
              <a:t>Pozitivní dopady:</a:t>
            </a:r>
          </a:p>
          <a:p>
            <a:pPr lvl="2"/>
            <a:r>
              <a:rPr lang="cs-CZ" dirty="0"/>
              <a:t>zpravidla může </a:t>
            </a:r>
            <a:r>
              <a:rPr lang="cs-CZ" dirty="0">
                <a:solidFill>
                  <a:schemeClr val="tx2"/>
                </a:solidFill>
              </a:rPr>
              <a:t>posilovat pocit otevřenosti</a:t>
            </a:r>
            <a:r>
              <a:rPr lang="cs-CZ" dirty="0"/>
              <a:t>, skupinového bezpečí („nejsem v tom sám/a“)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zmenšovat odstup </a:t>
            </a:r>
            <a:r>
              <a:rPr lang="cs-CZ" dirty="0"/>
              <a:t>mezi účastníky a moderátorem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kultivace</a:t>
            </a:r>
            <a:r>
              <a:rPr lang="cs-CZ" dirty="0"/>
              <a:t> interakcí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Negativní potence: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efekt přihlížejícího </a:t>
            </a:r>
            <a:r>
              <a:rPr lang="cs-CZ" dirty="0"/>
              <a:t>(difúze odpovědnosti): riziko pasivity „je jich tady dost, ať mluví“</a:t>
            </a:r>
          </a:p>
          <a:p>
            <a:pPr lvl="2"/>
            <a:endParaRPr lang="cs-CZ" dirty="0"/>
          </a:p>
          <a:p>
            <a:pPr lvl="2"/>
            <a:r>
              <a:rPr lang="cs-CZ" dirty="0" err="1">
                <a:solidFill>
                  <a:schemeClr val="tx2"/>
                </a:solidFill>
              </a:rPr>
              <a:t>bandwagon</a:t>
            </a:r>
            <a:r>
              <a:rPr lang="cs-CZ" dirty="0">
                <a:solidFill>
                  <a:schemeClr val="tx2"/>
                </a:solidFill>
              </a:rPr>
              <a:t> efekt</a:t>
            </a:r>
            <a:r>
              <a:rPr lang="cs-CZ" dirty="0"/>
              <a:t>/skupinové myšlení: efekt přimykání k pozici, názoru, postoji, který je vnímán jako „silný“ bez ohledu na skutečný vlastní pohled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spirála mlčení</a:t>
            </a:r>
            <a:r>
              <a:rPr lang="cs-CZ" dirty="0"/>
              <a:t>: monitoring okolí – vyhodnocování přijatelnosti (strach z konfrontace nebo nepřijetí) – prezentace postojů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polarizace</a:t>
            </a:r>
            <a:r>
              <a:rPr lang="cs-CZ" dirty="0"/>
              <a:t> a amplifikace extrémů (snaha se vymezit, </a:t>
            </a:r>
            <a:r>
              <a:rPr lang="cs-CZ" dirty="0" err="1"/>
              <a:t>performovat</a:t>
            </a:r>
            <a:r>
              <a:rPr lang="cs-CZ" dirty="0"/>
              <a:t> dominanci)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FFF91-4A0B-439B-8A3F-0EFF1343D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CF631-5C7B-44DB-B885-5CE6D47A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D7468F-A949-4C27-8DA1-9A52DA54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45788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sociální moderace =&gt; </a:t>
            </a:r>
            <a:r>
              <a:rPr lang="cs-CZ" dirty="0">
                <a:solidFill>
                  <a:schemeClr val="tx2"/>
                </a:solidFill>
              </a:rPr>
              <a:t>kolektivní narativ </a:t>
            </a:r>
            <a:r>
              <a:rPr lang="cs-CZ" dirty="0"/>
              <a:t>(výsledek interakcí a kolektivní význam)</a:t>
            </a:r>
          </a:p>
          <a:p>
            <a:r>
              <a:rPr lang="cs-CZ" dirty="0"/>
              <a:t>Jeho „kvalita“, bohatost a hloubka závisí na:</a:t>
            </a:r>
          </a:p>
          <a:p>
            <a:pPr lvl="1"/>
            <a:r>
              <a:rPr lang="cs-CZ" dirty="0"/>
              <a:t>Dynamice pozitivních a negativních potencí FG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Hierarchičnost</a:t>
            </a:r>
            <a:r>
              <a:rPr lang="cs-CZ" dirty="0"/>
              <a:t> skupiny (dominance, vyhraněnost nebo množství informací -jeden všechny válcuje a „zkresluje data“)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Závisí tak na kvalitě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a osobních </a:t>
            </a:r>
            <a:r>
              <a:rPr lang="cs-CZ" dirty="0">
                <a:solidFill>
                  <a:schemeClr val="tx2"/>
                </a:solidFill>
              </a:rPr>
              <a:t>charakteristikách účastníků/</a:t>
            </a:r>
            <a:r>
              <a:rPr lang="cs-CZ" dirty="0" err="1">
                <a:solidFill>
                  <a:schemeClr val="tx2"/>
                </a:solidFill>
              </a:rPr>
              <a:t>ic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Schopnostech moderátora/</a:t>
            </a:r>
            <a:r>
              <a:rPr lang="cs-CZ" dirty="0" err="1">
                <a:solidFill>
                  <a:schemeClr val="tx2"/>
                </a:solidFill>
              </a:rPr>
              <a:t>ky</a:t>
            </a:r>
            <a:r>
              <a:rPr lang="cs-CZ" dirty="0"/>
              <a:t> (může dynamiku ovlivňovat)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Užité </a:t>
            </a:r>
            <a:r>
              <a:rPr lang="cs-CZ" dirty="0">
                <a:solidFill>
                  <a:schemeClr val="tx2"/>
                </a:solidFill>
              </a:rPr>
              <a:t>techniky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3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5AEEC-F64B-424D-95F4-BCC9B6892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4EC17-0A29-4883-80A7-C5B0C27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7BB74-CBBF-49A0-ABCD-E76E76996F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42605" y="1473958"/>
            <a:ext cx="11030595" cy="4367545"/>
          </a:xfrm>
        </p:spPr>
        <p:txBody>
          <a:bodyPr/>
          <a:lstStyle/>
          <a:p>
            <a:r>
              <a:rPr lang="cs-CZ" i="1" dirty="0"/>
              <a:t>Kolektivní narativ </a:t>
            </a:r>
            <a:r>
              <a:rPr lang="cs-CZ" dirty="0"/>
              <a:t>obsahuje výpověď o všech rovinách sociální konstrukce reality:</a:t>
            </a:r>
          </a:p>
          <a:p>
            <a:pPr lvl="1"/>
            <a:r>
              <a:rPr lang="cs-CZ" dirty="0"/>
              <a:t>Osobní (kdo)</a:t>
            </a:r>
          </a:p>
          <a:p>
            <a:pPr lvl="2"/>
            <a:r>
              <a:rPr lang="cs-CZ" dirty="0"/>
              <a:t>Vliv </a:t>
            </a:r>
            <a:r>
              <a:rPr lang="cs-CZ" dirty="0">
                <a:solidFill>
                  <a:schemeClr val="tx2"/>
                </a:solidFill>
              </a:rPr>
              <a:t>individuálních charakteristik</a:t>
            </a:r>
          </a:p>
          <a:p>
            <a:pPr lvl="2"/>
            <a:r>
              <a:rPr lang="cs-CZ" dirty="0"/>
              <a:t>Osobní </a:t>
            </a:r>
            <a:r>
              <a:rPr lang="cs-CZ" dirty="0">
                <a:solidFill>
                  <a:schemeClr val="tx2"/>
                </a:solidFill>
              </a:rPr>
              <a:t>smysl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Četnost</a:t>
            </a:r>
            <a:r>
              <a:rPr lang="cs-CZ" dirty="0"/>
              <a:t> jako vodítko!!!! většinových postojů</a:t>
            </a:r>
          </a:p>
          <a:p>
            <a:pPr lvl="1"/>
            <a:r>
              <a:rPr lang="cs-CZ" u="sng" dirty="0"/>
              <a:t>Kolektivní (co)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Skupinové identity</a:t>
            </a:r>
            <a:r>
              <a:rPr lang="cs-CZ" dirty="0"/>
              <a:t>, sdílený jazyk, paměť, význam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Hranice, dimenze, vrstvy jevu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Tabu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Skupinová pravidla </a:t>
            </a:r>
            <a:r>
              <a:rPr lang="cs-CZ" dirty="0"/>
              <a:t>a normy</a:t>
            </a:r>
          </a:p>
          <a:p>
            <a:pPr lvl="2"/>
            <a:r>
              <a:rPr lang="cs-CZ" dirty="0"/>
              <a:t>=&gt; sdílený </a:t>
            </a:r>
            <a:r>
              <a:rPr lang="cs-CZ" dirty="0">
                <a:solidFill>
                  <a:schemeClr val="tx2"/>
                </a:solidFill>
              </a:rPr>
              <a:t>význam</a:t>
            </a:r>
          </a:p>
          <a:p>
            <a:pPr lvl="1"/>
            <a:r>
              <a:rPr lang="cs-CZ" dirty="0"/>
              <a:t>Procesní (jak)</a:t>
            </a:r>
          </a:p>
          <a:p>
            <a:pPr lvl="2"/>
            <a:r>
              <a:rPr lang="cs-CZ" dirty="0"/>
              <a:t>Dosahování </a:t>
            </a:r>
            <a:r>
              <a:rPr lang="cs-CZ" dirty="0">
                <a:solidFill>
                  <a:schemeClr val="tx2"/>
                </a:solidFill>
              </a:rPr>
              <a:t>konsenzu</a:t>
            </a:r>
            <a:r>
              <a:rPr lang="cs-CZ" dirty="0"/>
              <a:t>, vznik </a:t>
            </a:r>
            <a:r>
              <a:rPr lang="cs-CZ" dirty="0">
                <a:solidFill>
                  <a:schemeClr val="tx2"/>
                </a:solidFill>
              </a:rPr>
              <a:t>konfliktu</a:t>
            </a:r>
            <a:r>
              <a:rPr lang="cs-CZ" dirty="0"/>
              <a:t> a jejich dynamika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prioritizace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dosahování cíle </a:t>
            </a:r>
            <a:r>
              <a:rPr lang="cs-CZ" dirty="0"/>
              <a:t>(konsenzus x kompromis)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rozhodování</a:t>
            </a:r>
            <a:r>
              <a:rPr lang="cs-CZ" dirty="0"/>
              <a:t> (autoritativní, </a:t>
            </a:r>
            <a:r>
              <a:rPr lang="cs-CZ" dirty="0" err="1"/>
              <a:t>nehierarchické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Přetavování osobního smyslu ve </a:t>
            </a:r>
            <a:r>
              <a:rPr lang="cs-CZ" dirty="0">
                <a:solidFill>
                  <a:schemeClr val="tx2"/>
                </a:solidFill>
              </a:rPr>
              <a:t>sdílený význam</a:t>
            </a:r>
          </a:p>
          <a:p>
            <a:pPr lvl="2"/>
            <a:endParaRPr lang="cs-CZ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736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C73DE-D9B6-4A5C-B473-19A1E0723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83B1C-FD42-418C-84C3-8C99F31C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výhody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8F9EA-E9CD-49F3-A207-95FCE2301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Svou podstatou </a:t>
            </a:r>
            <a:r>
              <a:rPr lang="cs-CZ" dirty="0">
                <a:solidFill>
                  <a:schemeClr val="tx2"/>
                </a:solidFill>
              </a:rPr>
              <a:t>reprodukují </a:t>
            </a:r>
            <a:r>
              <a:rPr lang="cs-CZ" dirty="0"/>
              <a:t>způsoby konstrukce sociálního světa</a:t>
            </a:r>
          </a:p>
          <a:p>
            <a:endParaRPr lang="cs-CZ" dirty="0"/>
          </a:p>
          <a:p>
            <a:r>
              <a:rPr lang="cs-CZ" dirty="0"/>
              <a:t>Přináší participantům </a:t>
            </a:r>
            <a:r>
              <a:rPr lang="cs-CZ" dirty="0" err="1">
                <a:solidFill>
                  <a:schemeClr val="tx2"/>
                </a:solidFill>
              </a:rPr>
              <a:t>empowerment</a:t>
            </a:r>
            <a:r>
              <a:rPr lang="cs-CZ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cs-CZ" dirty="0"/>
              <a:t>Dává jim hlas</a:t>
            </a:r>
          </a:p>
          <a:p>
            <a:pPr lvl="1"/>
            <a:r>
              <a:rPr lang="cs-CZ" dirty="0"/>
              <a:t>Podíl na kontrole nad procesem</a:t>
            </a:r>
          </a:p>
          <a:p>
            <a:pPr lvl="1"/>
            <a:r>
              <a:rPr lang="cs-CZ" dirty="0"/>
              <a:t>Autentický projev (jazyk)</a:t>
            </a:r>
          </a:p>
          <a:p>
            <a:pPr lvl="1"/>
            <a:r>
              <a:rPr lang="cs-CZ" dirty="0"/>
              <a:t>Bezpečné prostředí - &gt; usnadňuje </a:t>
            </a:r>
          </a:p>
          <a:p>
            <a:pPr lvl="1"/>
            <a:r>
              <a:rPr lang="cs-CZ" dirty="0"/>
              <a:t>Pozornost stigmatizovaným nebo marginálním hlasům</a:t>
            </a:r>
          </a:p>
          <a:p>
            <a:pPr lvl="1"/>
            <a:endParaRPr lang="cs-CZ" dirty="0"/>
          </a:p>
          <a:p>
            <a:r>
              <a:rPr lang="cs-CZ" dirty="0"/>
              <a:t>Usnadňuje </a:t>
            </a:r>
            <a:r>
              <a:rPr lang="cs-CZ" dirty="0">
                <a:solidFill>
                  <a:schemeClr val="tx2"/>
                </a:solidFill>
              </a:rPr>
              <a:t>otevřenost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ideálních podmínkách snižuje pocit studu</a:t>
            </a:r>
          </a:p>
          <a:p>
            <a:pPr lvl="1"/>
            <a:r>
              <a:rPr lang="cs-CZ" dirty="0"/>
              <a:t>rozkládá kognitivní námahu (vzpomínání, pozornost, obtížnost tématu)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70251-64E3-4FAA-8B84-52C334BBF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1397D-7EAB-48E8-A9BD-DFE0F2AE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znaky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AF764-55B0-45D3-9B57-832F8653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5719"/>
            <a:ext cx="10753200" cy="44262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Důraz na </a:t>
            </a:r>
            <a:r>
              <a:rPr lang="cs-CZ" sz="1800" dirty="0" err="1">
                <a:solidFill>
                  <a:schemeClr val="tx2"/>
                </a:solidFill>
              </a:rPr>
              <a:t>emický</a:t>
            </a:r>
            <a:r>
              <a:rPr lang="cs-CZ" sz="1800" dirty="0">
                <a:solidFill>
                  <a:schemeClr val="tx2"/>
                </a:solidFill>
              </a:rPr>
              <a:t> přístup</a:t>
            </a:r>
            <a:r>
              <a:rPr lang="cs-CZ" sz="1800" dirty="0"/>
              <a:t>: smysl a kategorie (jazyk) samotných participantů/</a:t>
            </a:r>
            <a:r>
              <a:rPr lang="cs-CZ" sz="1800" dirty="0" err="1"/>
              <a:t>ek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škála perspektiv</a:t>
            </a:r>
            <a:r>
              <a:rPr lang="cs-CZ" sz="1800" dirty="0"/>
              <a:t>, ne nutně koncensus ani konflikt (obojí se může vyskytnout a částečně je i podmínkou)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Interakce/</a:t>
            </a:r>
            <a:r>
              <a:rPr lang="cs-CZ" sz="1800" dirty="0">
                <a:solidFill>
                  <a:schemeClr val="tx2"/>
                </a:solidFill>
              </a:rPr>
              <a:t>diskuse</a:t>
            </a:r>
            <a:r>
              <a:rPr lang="cs-CZ" sz="1800" dirty="0"/>
              <a:t>: nejde o skupinový rozhovor (specifický nástroj i tréninek realizujících osob)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Ideálně bezpečné, podporující </a:t>
            </a:r>
            <a:r>
              <a:rPr lang="cs-CZ" sz="1800" dirty="0">
                <a:solidFill>
                  <a:schemeClr val="tx2"/>
                </a:solidFill>
              </a:rPr>
              <a:t>prostředí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Skupina účastníků/</a:t>
            </a:r>
            <a:r>
              <a:rPr lang="cs-CZ" sz="1800" dirty="0" err="1">
                <a:solidFill>
                  <a:schemeClr val="tx2"/>
                </a:solidFill>
              </a:rPr>
              <a:t>ic</a:t>
            </a:r>
            <a:r>
              <a:rPr lang="cs-CZ" sz="1800" dirty="0"/>
              <a:t>: většinou 5-10, 3 teoretické minimum, 4 praktické minimum, 8 optimum, nad 10 (např. 15-16) teoretické maximum, obtížné, ale s limity zvládnutelné, hrana užitečnosti (někteří nutně nebudou mluvit tolik)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Strukturace skupiny: vztah k tématu, několik </a:t>
            </a:r>
            <a:r>
              <a:rPr lang="cs-CZ" sz="1800" dirty="0">
                <a:solidFill>
                  <a:schemeClr val="tx2"/>
                </a:solidFill>
              </a:rPr>
              <a:t>homogenních </a:t>
            </a:r>
            <a:r>
              <a:rPr lang="cs-CZ" sz="1800" dirty="0"/>
              <a:t>skupin (u vysoce polarizovaných témat), vnitřně </a:t>
            </a:r>
            <a:r>
              <a:rPr lang="cs-CZ" sz="1800" dirty="0">
                <a:solidFill>
                  <a:schemeClr val="tx2"/>
                </a:solidFill>
              </a:rPr>
              <a:t>heterogenní </a:t>
            </a:r>
            <a:r>
              <a:rPr lang="cs-CZ" sz="1800" dirty="0"/>
              <a:t>skupina/y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60-90 minut, 120 naprosté maximum</a:t>
            </a:r>
          </a:p>
        </p:txBody>
      </p:sp>
    </p:spTree>
    <p:extLst>
      <p:ext uri="{BB962C8B-B14F-4D97-AF65-F5344CB8AC3E}">
        <p14:creationId xmlns:p14="http://schemas.microsoft.com/office/powerpoint/2010/main" val="369165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Exkurz do historie FG jako výzkumné techniky</a:t>
            </a:r>
          </a:p>
          <a:p>
            <a:pPr>
              <a:lnSpc>
                <a:spcPct val="150000"/>
              </a:lnSpc>
            </a:pPr>
            <a:r>
              <a:rPr lang="cs-CZ" dirty="0"/>
              <a:t>Aktivita: navázání na předchozí hodinu </a:t>
            </a:r>
          </a:p>
          <a:p>
            <a:pPr>
              <a:lnSpc>
                <a:spcPct val="150000"/>
              </a:lnSpc>
            </a:pPr>
            <a:r>
              <a:rPr lang="cs-CZ" dirty="0"/>
              <a:t>Vysvětlení povahy a fungování FG</a:t>
            </a:r>
          </a:p>
          <a:p>
            <a:pPr>
              <a:lnSpc>
                <a:spcPct val="150000"/>
              </a:lnSpc>
            </a:pPr>
            <a:r>
              <a:rPr lang="cs-CZ" dirty="0"/>
              <a:t>Porovnání s výzkumným rozhovorem</a:t>
            </a:r>
          </a:p>
          <a:p>
            <a:pPr>
              <a:lnSpc>
                <a:spcPct val="150000"/>
              </a:lnSpc>
            </a:pPr>
            <a:r>
              <a:rPr lang="cs-CZ" dirty="0"/>
              <a:t>Příklady typů výzkumu s užitím FG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E4743-8E38-49D4-96D5-2EDD83918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C1813-B3FC-4242-8645-A3C44778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realizace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A6101-F903-45D0-BCF1-8DC3A0D9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Teoretická </a:t>
            </a:r>
            <a:r>
              <a:rPr lang="cs-CZ" dirty="0">
                <a:solidFill>
                  <a:schemeClr val="tx2"/>
                </a:solidFill>
              </a:rPr>
              <a:t>citlivost</a:t>
            </a:r>
          </a:p>
          <a:p>
            <a:r>
              <a:rPr lang="cs-CZ" dirty="0"/>
              <a:t>Definice výzkumného </a:t>
            </a:r>
            <a:r>
              <a:rPr lang="cs-CZ" dirty="0">
                <a:solidFill>
                  <a:schemeClr val="tx2"/>
                </a:solidFill>
              </a:rPr>
              <a:t>problému a otázky</a:t>
            </a:r>
          </a:p>
          <a:p>
            <a:r>
              <a:rPr lang="cs-CZ" dirty="0"/>
              <a:t>Nástroj (</a:t>
            </a:r>
            <a:r>
              <a:rPr lang="cs-CZ" dirty="0">
                <a:solidFill>
                  <a:schemeClr val="tx2"/>
                </a:solidFill>
              </a:rPr>
              <a:t>scénář</a:t>
            </a:r>
            <a:r>
              <a:rPr lang="cs-CZ" dirty="0"/>
              <a:t>): dostatečně „obsáhlý“, ale dostatečně obecný a s prostorem pro „nové“</a:t>
            </a:r>
          </a:p>
          <a:p>
            <a:r>
              <a:rPr lang="cs-CZ" dirty="0"/>
              <a:t>Vhodné </a:t>
            </a:r>
            <a:r>
              <a:rPr lang="cs-CZ" dirty="0">
                <a:solidFill>
                  <a:schemeClr val="tx2"/>
                </a:solidFill>
              </a:rPr>
              <a:t>místo</a:t>
            </a:r>
            <a:r>
              <a:rPr lang="cs-CZ" dirty="0"/>
              <a:t> (klidné, správné rozvržení prostoru)</a:t>
            </a:r>
          </a:p>
          <a:p>
            <a:r>
              <a:rPr lang="cs-CZ" dirty="0"/>
              <a:t>Participanti/</a:t>
            </a:r>
            <a:r>
              <a:rPr lang="cs-CZ" dirty="0" err="1"/>
              <a:t>ky</a:t>
            </a:r>
            <a:r>
              <a:rPr lang="cs-CZ" dirty="0"/>
              <a:t> (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Školené </a:t>
            </a:r>
            <a:r>
              <a:rPr lang="cs-CZ" dirty="0">
                <a:solidFill>
                  <a:schemeClr val="tx2"/>
                </a:solidFill>
              </a:rPr>
              <a:t>realizující osoby </a:t>
            </a:r>
            <a:r>
              <a:rPr lang="cs-CZ" dirty="0"/>
              <a:t>(moderátor/</a:t>
            </a:r>
            <a:r>
              <a:rPr lang="cs-CZ" dirty="0" err="1"/>
              <a:t>ka</a:t>
            </a:r>
            <a:r>
              <a:rPr lang="cs-CZ" dirty="0"/>
              <a:t>, asistent/</a:t>
            </a:r>
            <a:r>
              <a:rPr lang="cs-CZ" dirty="0" err="1"/>
              <a:t>ka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864E2-76E5-4DEE-8367-A73A8A78D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EA62-2C6A-4CBE-BA36-3F6EFC9F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Odlišnost FG a výzkumného rozhovoru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5F4AF89-032B-45F9-A73E-ED2CADE3E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083617"/>
              </p:ext>
            </p:extLst>
          </p:nvPr>
        </p:nvGraphicFramePr>
        <p:xfrm>
          <a:off x="666000" y="1362210"/>
          <a:ext cx="11097725" cy="530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064">
                  <a:extLst>
                    <a:ext uri="{9D8B030D-6E8A-4147-A177-3AD203B41FA5}">
                      <a16:colId xmlns:a16="http://schemas.microsoft.com/office/drawing/2014/main" val="3740065396"/>
                    </a:ext>
                  </a:extLst>
                </a:gridCol>
                <a:gridCol w="2537906">
                  <a:extLst>
                    <a:ext uri="{9D8B030D-6E8A-4147-A177-3AD203B41FA5}">
                      <a16:colId xmlns:a16="http://schemas.microsoft.com/office/drawing/2014/main" val="1490366973"/>
                    </a:ext>
                  </a:extLst>
                </a:gridCol>
                <a:gridCol w="1619755">
                  <a:extLst>
                    <a:ext uri="{9D8B030D-6E8A-4147-A177-3AD203B41FA5}">
                      <a16:colId xmlns:a16="http://schemas.microsoft.com/office/drawing/2014/main" val="3370748730"/>
                    </a:ext>
                  </a:extLst>
                </a:gridCol>
              </a:tblGrid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Aspekty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Rozhovor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5952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Velmi vysoká citlivost nebo </a:t>
                      </a:r>
                      <a:r>
                        <a:rPr lang="cs-CZ" sz="1200" dirty="0" err="1"/>
                        <a:t>traumativnost</a:t>
                      </a:r>
                      <a:r>
                        <a:rPr lang="cs-CZ" sz="1200" dirty="0"/>
                        <a:t>, potřeba zmapovat přímou osobní zkušenost s těmito záležitostmi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 (jinak s užitím zobecňujících postupů) pro citlivá témata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U méně citlivých naopak může být vhodná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3115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Prostředí s velkou osobní provázaností (nulovou anonymitou)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NE, ale záleží na obsahu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1755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Vysoká kompetitivnost cílové skupiny/nedůvěra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57906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biografická témata, zaměřenost na proces (uzdravování, životní trajektorie,…)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49508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podrobné záležitosti (např. konkrétní zacházení s osobním obsahem FB, prezentace vlastních OSS)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73808"/>
                  </a:ext>
                </a:extLst>
              </a:tr>
              <a:tr h="638086">
                <a:tc>
                  <a:txBody>
                    <a:bodyPr/>
                    <a:lstStyle/>
                    <a:p>
                      <a:r>
                        <a:rPr lang="cs-CZ" sz="1200" dirty="0"/>
                        <a:t>Polarizující témata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(zvážit rozdělení skupiny podle míry polarizace)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ale s limitovaným výsledkem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2049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Komplexní jevy a témata (mnoho vrstev, dimenzí, důvodů)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25945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Zaměření na dosahování shody nebo aspekty konfliktu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02593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Velmi málo probádané jevy a záležitosti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2407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Zaměřenost na skupinovou identitu a normy, resp. jejich významnost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33789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Použití v kombinaci s jinými typy a technikami výzkumu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(s limity, např. vývoj škál)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6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5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existuje </a:t>
            </a:r>
            <a:r>
              <a:rPr lang="cs-CZ" sz="1800" dirty="0">
                <a:solidFill>
                  <a:schemeClr val="tx2"/>
                </a:solidFill>
              </a:rPr>
              <a:t>málo evidence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„předvýzkum“ </a:t>
            </a:r>
            <a:r>
              <a:rPr lang="cs-CZ" sz="1800" dirty="0"/>
              <a:t>(před dalším výzkumem nebo před vyvíjením měřítek apod.)</a:t>
            </a:r>
          </a:p>
          <a:p>
            <a:pPr lvl="1"/>
            <a:r>
              <a:rPr lang="cs-CZ" sz="1100" dirty="0"/>
              <a:t>Šetří prostředky a zlepšuje kvalitu následných zjištění.</a:t>
            </a:r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odhalit </a:t>
            </a:r>
            <a:r>
              <a:rPr lang="cs-CZ" sz="1800" dirty="0">
                <a:solidFill>
                  <a:schemeClr val="tx2"/>
                </a:solidFill>
              </a:rPr>
              <a:t>základní linie jevu </a:t>
            </a:r>
            <a:r>
              <a:rPr lang="cs-CZ" sz="1800" dirty="0"/>
              <a:t>(distinkce/dimenze, normy, podskupiny, kontexty, jazyk). Odpovídá spíše na otázku </a:t>
            </a:r>
            <a:r>
              <a:rPr lang="cs-CZ" sz="1800" dirty="0">
                <a:solidFill>
                  <a:schemeClr val="tx2"/>
                </a:solidFill>
              </a:rPr>
              <a:t>kdy, kdo, jak.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zacílit na </a:t>
            </a:r>
            <a:r>
              <a:rPr lang="cs-CZ" sz="1800" dirty="0">
                <a:solidFill>
                  <a:schemeClr val="tx2"/>
                </a:solidFill>
              </a:rPr>
              <a:t>těžce dostupnou </a:t>
            </a:r>
            <a:r>
              <a:rPr lang="cs-CZ" sz="1800" dirty="0"/>
              <a:t>nebo </a:t>
            </a:r>
            <a:r>
              <a:rPr lang="cs-CZ" sz="1800" dirty="0" err="1"/>
              <a:t>podreprezentovanou</a:t>
            </a:r>
            <a:r>
              <a:rPr lang="cs-CZ" sz="1800" dirty="0">
                <a:solidFill>
                  <a:schemeClr val="tx2"/>
                </a:solidFill>
              </a:rPr>
              <a:t> populaci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velmi </a:t>
            </a:r>
            <a:r>
              <a:rPr lang="cs-CZ" sz="1800" dirty="0">
                <a:solidFill>
                  <a:schemeClr val="tx2"/>
                </a:solidFill>
              </a:rPr>
              <a:t>obecně</a:t>
            </a:r>
            <a:r>
              <a:rPr lang="cs-CZ" sz="1800" dirty="0"/>
              <a:t> a „přehledově“ formulované </a:t>
            </a:r>
            <a:r>
              <a:rPr lang="cs-CZ" sz="1800" dirty="0">
                <a:solidFill>
                  <a:schemeClr val="tx2"/>
                </a:solidFill>
              </a:rPr>
              <a:t>otázky.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vyhýbání se zpravodajství/médiím: Proč se lidé vyhýbají bulváru/bulvárním médiím? Jak konzumenti bulváru hodnotí kvalitu zpravodajství oproti „seriózním“ médiím.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MVS: Na základě jakých referentů lidé důvěřují MVS.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důvěry v média: Jak lidé konstruují zpravodajskou pravdivost?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ontologického bezpečí: Jak lidé definují pocit obecné osobní stability a stability vnějšího prostředí?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Explorační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3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DC37-C3D6-4C25-9085-141AE8891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73FC8-8DBB-4EA8-87C3-EBF3E872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exploračního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2CC7D-C0A0-4DF7-B864-921FEC46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2006: přesidlovací program </a:t>
            </a:r>
            <a:r>
              <a:rPr lang="cs-CZ" sz="2000" dirty="0" err="1">
                <a:solidFill>
                  <a:schemeClr val="tx2"/>
                </a:solidFill>
              </a:rPr>
              <a:t>Búthánských</a:t>
            </a:r>
            <a:r>
              <a:rPr lang="cs-CZ" sz="2000" dirty="0">
                <a:solidFill>
                  <a:schemeClr val="tx2"/>
                </a:solidFill>
              </a:rPr>
              <a:t> uprchlíků </a:t>
            </a:r>
            <a:r>
              <a:rPr lang="cs-CZ" sz="2000" dirty="0"/>
              <a:t>z táborů UN v Nepálu do USA (Atlanta)</a:t>
            </a:r>
          </a:p>
          <a:p>
            <a:r>
              <a:rPr lang="cs-CZ" sz="2000" dirty="0"/>
              <a:t>vysoký výskyt </a:t>
            </a:r>
            <a:r>
              <a:rPr lang="cs-CZ" sz="2000" dirty="0">
                <a:solidFill>
                  <a:schemeClr val="tx2"/>
                </a:solidFill>
              </a:rPr>
              <a:t>chronických onemocnění </a:t>
            </a:r>
            <a:r>
              <a:rPr lang="cs-CZ" sz="2000" dirty="0"/>
              <a:t>souvisejících s výživou a životním stylem (obezita, diabetes)</a:t>
            </a:r>
          </a:p>
          <a:p>
            <a:r>
              <a:rPr lang="cs-CZ" sz="2000" dirty="0" err="1"/>
              <a:t>Rekrutace</a:t>
            </a:r>
            <a:r>
              <a:rPr lang="cs-CZ" sz="2000" dirty="0"/>
              <a:t> skrze „komunitní lídry“; </a:t>
            </a:r>
            <a:r>
              <a:rPr lang="cs-CZ" sz="2000" dirty="0">
                <a:solidFill>
                  <a:schemeClr val="tx2"/>
                </a:solidFill>
              </a:rPr>
              <a:t>dvě věkové skupiny </a:t>
            </a:r>
            <a:r>
              <a:rPr lang="cs-CZ" sz="2000" dirty="0"/>
              <a:t>s jinou zkušeností (mladí žijící už v Nepálu x starší se zkušeností z </a:t>
            </a:r>
            <a:r>
              <a:rPr lang="cs-CZ" sz="2000" dirty="0" err="1"/>
              <a:t>Búthánu</a:t>
            </a:r>
            <a:r>
              <a:rPr lang="cs-CZ" sz="2000" dirty="0"/>
              <a:t>)</a:t>
            </a:r>
          </a:p>
          <a:p>
            <a:r>
              <a:rPr lang="cs-CZ" sz="2000" dirty="0"/>
              <a:t>Jak o „zdravém životním stylu“ uvažují tito uprchlíci?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Mají povědomí </a:t>
            </a:r>
            <a:r>
              <a:rPr lang="cs-CZ" sz="1600" dirty="0"/>
              <a:t>o těchto nemocech a ví o západním životním stylu, který by mohl tyto nemoci řešit, ale</a:t>
            </a:r>
          </a:p>
          <a:p>
            <a:pPr lvl="1"/>
            <a:r>
              <a:rPr lang="cs-CZ" sz="1600" dirty="0"/>
              <a:t>Pobyt v uprchlických komunitách a málo příležitostí a inkluze zvyšuje </a:t>
            </a:r>
            <a:r>
              <a:rPr lang="cs-CZ" sz="1600" dirty="0">
                <a:solidFill>
                  <a:schemeClr val="tx2"/>
                </a:solidFill>
              </a:rPr>
              <a:t>tlak na udržování tradičních stravovacích návyků</a:t>
            </a:r>
            <a:r>
              <a:rPr lang="cs-CZ" sz="1600" dirty="0"/>
              <a:t> (rýže, cukr, sůl, máslo)</a:t>
            </a:r>
          </a:p>
          <a:p>
            <a:pPr lvl="1"/>
            <a:r>
              <a:rPr lang="cs-CZ" sz="1600" dirty="0"/>
              <a:t>Pro mladé je levnější a dostupnější „</a:t>
            </a:r>
            <a:r>
              <a:rPr lang="cs-CZ" sz="1600" dirty="0" err="1"/>
              <a:t>junk</a:t>
            </a:r>
            <a:r>
              <a:rPr lang="cs-CZ" sz="1600" dirty="0"/>
              <a:t> food“, které je i věcí </a:t>
            </a:r>
            <a:r>
              <a:rPr lang="cs-CZ" sz="1600" dirty="0">
                <a:solidFill>
                  <a:schemeClr val="tx2"/>
                </a:solidFill>
              </a:rPr>
              <a:t>aspirace</a:t>
            </a:r>
            <a:r>
              <a:rPr lang="cs-CZ" sz="1600" dirty="0"/>
              <a:t> a kontrastu se strádáním v táborech</a:t>
            </a:r>
          </a:p>
          <a:p>
            <a:pPr lvl="1"/>
            <a:r>
              <a:rPr lang="cs-CZ" sz="1600" dirty="0" err="1">
                <a:solidFill>
                  <a:schemeClr val="tx2"/>
                </a:solidFill>
              </a:rPr>
              <a:t>Prekarita</a:t>
            </a:r>
            <a:r>
              <a:rPr lang="cs-CZ" sz="1600" dirty="0">
                <a:solidFill>
                  <a:schemeClr val="tx2"/>
                </a:solidFill>
              </a:rPr>
              <a:t> práce </a:t>
            </a:r>
            <a:r>
              <a:rPr lang="cs-CZ" sz="1600" dirty="0"/>
              <a:t>neumožňuje se o zdraví lépe starat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56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již </a:t>
            </a:r>
            <a:r>
              <a:rPr lang="cs-CZ" sz="1800" dirty="0">
                <a:solidFill>
                  <a:schemeClr val="tx2"/>
                </a:solidFill>
              </a:rPr>
              <a:t>základ víme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hloubková sonda</a:t>
            </a:r>
            <a:r>
              <a:rPr lang="cs-CZ" sz="1800" dirty="0"/>
              <a:t>.</a:t>
            </a:r>
            <a:endParaRPr lang="cs-CZ" sz="1100" dirty="0"/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proč a za jakých všech okolností </a:t>
            </a:r>
            <a:r>
              <a:rPr lang="cs-CZ" sz="1800" dirty="0"/>
              <a:t>se něco děje, může zmapovat </a:t>
            </a:r>
            <a:r>
              <a:rPr lang="cs-CZ" sz="1800" dirty="0">
                <a:solidFill>
                  <a:schemeClr val="tx2"/>
                </a:solidFill>
              </a:rPr>
              <a:t>hloubku významu a důležitosti.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Lze odhalit vysoce </a:t>
            </a:r>
            <a:r>
              <a:rPr lang="cs-CZ" sz="1800" dirty="0">
                <a:solidFill>
                  <a:schemeClr val="tx2"/>
                </a:solidFill>
              </a:rPr>
              <a:t>zvláštní nebo odlišná zákoutí </a:t>
            </a:r>
            <a:r>
              <a:rPr lang="cs-CZ" sz="1800" dirty="0"/>
              <a:t>jevů (skupina, zkušenost).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Možnost cíleně volit </a:t>
            </a:r>
            <a:r>
              <a:rPr lang="cs-CZ" sz="1800" dirty="0">
                <a:solidFill>
                  <a:schemeClr val="tx2"/>
                </a:solidFill>
              </a:rPr>
              <a:t>různé skupiny </a:t>
            </a:r>
            <a:r>
              <a:rPr lang="cs-CZ" sz="1800" dirty="0"/>
              <a:t>(už víme, kudy vede odlišnost nebo dimenze jevu).</a:t>
            </a:r>
          </a:p>
          <a:p>
            <a:pPr lvl="1"/>
            <a:r>
              <a:rPr lang="cs-CZ" sz="1100" dirty="0"/>
              <a:t>Nejen </a:t>
            </a:r>
            <a:r>
              <a:rPr lang="cs-CZ" sz="1100" dirty="0" err="1"/>
              <a:t>sociodemografie</a:t>
            </a:r>
            <a:r>
              <a:rPr lang="cs-CZ" sz="1100" dirty="0"/>
              <a:t>, ale např subkulturní zasazení, typ zkušenosti apod.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Detailnější otázky </a:t>
            </a:r>
            <a:r>
              <a:rPr lang="cs-CZ" sz="1800" dirty="0"/>
              <a:t>i způsob komunikace.</a:t>
            </a:r>
          </a:p>
          <a:p>
            <a:pPr lvl="1"/>
            <a:r>
              <a:rPr lang="cs-CZ" sz="1100" dirty="0"/>
              <a:t>Např. používání jazyka cílové skupiny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důvěry v média: Proč se liší publika MVS v typech důvěry (normativní x kohezivní)? Jakou roli zde hraje politická orientace.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užívání drog nebo </a:t>
            </a:r>
            <a:r>
              <a:rPr lang="cs-CZ" sz="2000" dirty="0" err="1"/>
              <a:t>adiktologický</a:t>
            </a:r>
            <a:r>
              <a:rPr lang="cs-CZ" sz="2000" dirty="0"/>
              <a:t> výzkum: Proč u některých uživatelů dojde k nekontrolovanému užívání a u jiných ne nebo po dlouhé době?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</a:t>
            </a:r>
            <a:r>
              <a:rPr lang="cs-CZ" sz="2000" dirty="0" err="1"/>
              <a:t>genderovanosti</a:t>
            </a:r>
            <a:r>
              <a:rPr lang="cs-CZ" sz="2000" dirty="0"/>
              <a:t> práce/rodiny: Proč nedochází k duálnímu rodičovství, ačkoliv tomu nebrání ekonomické podmínky?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Explanační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662D9-30E8-4F1A-AEBC-0BE0F0DA4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D01621-9C96-48C1-910E-05111934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explanačního užití FG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59BC-37DC-4CD8-A9FD-9739FB40A7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Výzkum </a:t>
            </a:r>
            <a:r>
              <a:rPr lang="cs-CZ" sz="2400" dirty="0">
                <a:solidFill>
                  <a:schemeClr val="tx2"/>
                </a:solidFill>
              </a:rPr>
              <a:t>důvodů šíření TBC </a:t>
            </a:r>
            <a:r>
              <a:rPr lang="cs-CZ" sz="2400" dirty="0"/>
              <a:t>mezi pracovními migranty v Kazachstánu.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Neúspěch</a:t>
            </a:r>
            <a:r>
              <a:rPr lang="cs-CZ" sz="2400" dirty="0"/>
              <a:t> zavedení bezplatné léčby.</a:t>
            </a:r>
          </a:p>
          <a:p>
            <a:r>
              <a:rPr lang="cs-CZ" sz="2400" dirty="0"/>
              <a:t>Návaznost na výzkum formou rozhovorů o pracovních podmínkách migrantů s migranty a lékaři. Snaha najít </a:t>
            </a:r>
            <a:r>
              <a:rPr lang="cs-CZ" sz="2400" dirty="0">
                <a:solidFill>
                  <a:schemeClr val="tx2"/>
                </a:solidFill>
              </a:rPr>
              <a:t>průsečíky zranitelností a najít tak vysvětlení</a:t>
            </a:r>
            <a:r>
              <a:rPr lang="cs-CZ" sz="2400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16D2E2-4857-4B3F-A18D-2B7D67FDD92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1701505"/>
            <a:ext cx="5362670" cy="4139998"/>
          </a:xfrm>
        </p:spPr>
      </p:pic>
    </p:spTree>
    <p:extLst>
      <p:ext uri="{BB962C8B-B14F-4D97-AF65-F5344CB8AC3E}">
        <p14:creationId xmlns:p14="http://schemas.microsoft.com/office/powerpoint/2010/main" val="353218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4AD58-EEDC-4CD4-AC1A-5E7D07A0C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D245-69D8-4637-BCC5-D12B5FD7C9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Evaluační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4E9F6A-DDF7-44E9-A2E4-461AC26C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E8EA46-94E7-41CC-9F72-3134B4C9BD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907C25-62C8-4805-A071-146BAB51F98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Výzkum posuzující </a:t>
            </a:r>
            <a:r>
              <a:rPr lang="cs-CZ" sz="1800" dirty="0">
                <a:solidFill>
                  <a:schemeClr val="tx2"/>
                </a:solidFill>
              </a:rPr>
              <a:t>dopady, úspěšnost, doporučení</a:t>
            </a:r>
            <a:r>
              <a:rPr lang="cs-CZ" sz="1800" dirty="0"/>
              <a:t> a „místa“ pro nutnou změnu.</a:t>
            </a:r>
          </a:p>
          <a:p>
            <a:pPr marL="324000" lvl="1" indent="0">
              <a:buNone/>
            </a:pPr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silné stránky i slabiny </a:t>
            </a:r>
            <a:r>
              <a:rPr lang="cs-CZ" sz="1800" dirty="0"/>
              <a:t>současných politik, organizačních postupů, intervencí.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Cílem </a:t>
            </a:r>
            <a:r>
              <a:rPr lang="cs-CZ" sz="1800" dirty="0">
                <a:solidFill>
                  <a:schemeClr val="tx2"/>
                </a:solidFill>
              </a:rPr>
              <a:t>je náprava, zvýšení produktivity nebo efektivity</a:t>
            </a:r>
            <a:r>
              <a:rPr lang="cs-CZ" sz="1800" dirty="0"/>
              <a:t> vynaložených prostředků.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</a:t>
            </a:r>
            <a:r>
              <a:rPr lang="cs-CZ" sz="1800" dirty="0">
                <a:solidFill>
                  <a:schemeClr val="tx2"/>
                </a:solidFill>
              </a:rPr>
              <a:t>mimoakademický sektor</a:t>
            </a:r>
            <a:r>
              <a:rPr lang="cs-CZ" sz="18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Nutné zajistit skupinu, která má s hodnocenou záležitostí </a:t>
            </a:r>
            <a:r>
              <a:rPr lang="cs-CZ" sz="1800" dirty="0">
                <a:solidFill>
                  <a:schemeClr val="tx2"/>
                </a:solidFill>
              </a:rPr>
              <a:t>zkušenosti</a:t>
            </a:r>
            <a:r>
              <a:rPr lang="cs-CZ" sz="1800" dirty="0"/>
              <a:t>. Možné zkoumat </a:t>
            </a:r>
            <a:r>
              <a:rPr lang="cs-CZ" sz="1800" dirty="0">
                <a:solidFill>
                  <a:schemeClr val="tx2"/>
                </a:solidFill>
              </a:rPr>
              <a:t>rozdíly</a:t>
            </a:r>
            <a:r>
              <a:rPr lang="cs-CZ" sz="1800" dirty="0"/>
              <a:t> v efektivitě, spokojenosti, funkčnosti.</a:t>
            </a:r>
            <a:endParaRPr lang="cs-CZ" sz="1100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B78E6A-17EC-4376-9AA8-BAB0A499AE8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 ve školství: Jak studující ZŠ hodnotí zavedení politik inkluze?</a:t>
            </a:r>
          </a:p>
          <a:p>
            <a:endParaRPr lang="cs-CZ" dirty="0"/>
          </a:p>
          <a:p>
            <a:r>
              <a:rPr lang="cs-CZ" dirty="0"/>
              <a:t>Výzkum ve zdravotnictví: Jak rodiče (a jejich potomci) hodnotí zavedení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Centered</a:t>
            </a:r>
            <a:r>
              <a:rPr lang="cs-CZ" dirty="0"/>
              <a:t> Care v havířovské nemocnici?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0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D0584-ED47-474F-A697-6B4E81941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C9CD2-6CBF-42EB-B494-505A932A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evaluačního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B1B9A-6FCD-4815-8A84-B632029D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833"/>
            <a:ext cx="6690734" cy="4508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Problém s </a:t>
            </a:r>
            <a:r>
              <a:rPr lang="cs-CZ" sz="2400" dirty="0">
                <a:solidFill>
                  <a:schemeClr val="tx2"/>
                </a:solidFill>
              </a:rPr>
              <a:t>nízkým využíváním zdravotnického systému</a:t>
            </a:r>
            <a:r>
              <a:rPr lang="cs-CZ" sz="2400" dirty="0"/>
              <a:t> etnickými skupinami v USA.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Jedna z překážek pro </a:t>
            </a:r>
            <a:r>
              <a:rPr lang="cs-CZ" sz="2400" i="1" dirty="0" err="1"/>
              <a:t>latinos</a:t>
            </a:r>
            <a:r>
              <a:rPr lang="cs-CZ" sz="2400" i="1" dirty="0"/>
              <a:t>: </a:t>
            </a:r>
            <a:r>
              <a:rPr lang="cs-CZ" sz="2400" dirty="0">
                <a:solidFill>
                  <a:schemeClr val="tx2"/>
                </a:solidFill>
              </a:rPr>
              <a:t>ekonomická náročnost</a:t>
            </a:r>
            <a:r>
              <a:rPr lang="cs-CZ" sz="2400" dirty="0"/>
              <a:t> -&gt; kampaň propagující péči zdarma (vč. zařízení)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FG s </a:t>
            </a:r>
            <a:r>
              <a:rPr lang="cs-CZ" sz="2400" i="1" dirty="0" err="1"/>
              <a:t>latinos</a:t>
            </a:r>
            <a:r>
              <a:rPr lang="cs-CZ" sz="2400" dirty="0"/>
              <a:t> představiteli </a:t>
            </a:r>
            <a:r>
              <a:rPr lang="cs-CZ" sz="2400" dirty="0">
                <a:solidFill>
                  <a:schemeClr val="tx2"/>
                </a:solidFill>
              </a:rPr>
              <a:t>pacientských organizací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Draft využíval </a:t>
            </a:r>
            <a:r>
              <a:rPr lang="cs-CZ" sz="2400" dirty="0">
                <a:solidFill>
                  <a:schemeClr val="tx2"/>
                </a:solidFill>
              </a:rPr>
              <a:t>poznatky z marketingu </a:t>
            </a:r>
            <a:r>
              <a:rPr lang="cs-CZ" sz="2400" dirty="0"/>
              <a:t>(důraz na emoce a rodinu):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Nutnost </a:t>
            </a:r>
            <a:r>
              <a:rPr lang="cs-CZ" sz="2400" dirty="0">
                <a:solidFill>
                  <a:schemeClr val="tx2"/>
                </a:solidFill>
              </a:rPr>
              <a:t>úprav</a:t>
            </a:r>
            <a:r>
              <a:rPr lang="cs-CZ" sz="2400" dirty="0"/>
              <a:t>:</a:t>
            </a:r>
          </a:p>
          <a:p>
            <a:pPr lvl="1"/>
            <a:r>
              <a:rPr lang="cs-CZ" sz="1200" dirty="0"/>
              <a:t>Autentičtější styl oblékání</a:t>
            </a:r>
          </a:p>
          <a:p>
            <a:pPr lvl="1"/>
            <a:r>
              <a:rPr lang="cs-CZ" sz="1200" dirty="0"/>
              <a:t>Kontrastnější barvy</a:t>
            </a:r>
          </a:p>
          <a:p>
            <a:pPr lvl="1"/>
            <a:r>
              <a:rPr lang="cs-CZ" sz="1200" dirty="0"/>
              <a:t>Upravit tón barvy kůže</a:t>
            </a:r>
          </a:p>
          <a:p>
            <a:pPr lvl="1"/>
            <a:r>
              <a:rPr lang="cs-CZ" sz="1200" dirty="0"/>
              <a:t>Zjednodušení terminologie</a:t>
            </a:r>
          </a:p>
          <a:p>
            <a:pPr lvl="1"/>
            <a:r>
              <a:rPr lang="cs-CZ" sz="1200" dirty="0"/>
              <a:t>Více vizuálních informací</a:t>
            </a:r>
          </a:p>
          <a:p>
            <a:r>
              <a:rPr lang="cs-CZ" sz="2000" dirty="0"/>
              <a:t>Opětovné testování i rozhovory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948F7-5E0F-4DDA-9A1E-9A35CDE6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3" y="1437789"/>
            <a:ext cx="4022194" cy="5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5329A-51E6-4D5D-99E3-B4305FB9C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FB955-D0E2-41CF-ACF5-0CA552982A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Dotazníkovým šetřením/experimentem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B83FB5-7043-428D-8196-3B2D0B40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s…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45DD8F-DA63-47E5-B2D7-D2CEE13FB0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Etnografickými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cs-CZ" dirty="0"/>
              <a:t>/rozhovorem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ECC0EC-E7D4-4D80-90FE-DE47D93CD6B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předvýzkum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pro </a:t>
            </a:r>
            <a:r>
              <a:rPr lang="en-US" sz="2400" dirty="0" err="1"/>
              <a:t>rozsah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en-US" sz="2400" dirty="0"/>
              <a:t> a </a:t>
            </a:r>
            <a:r>
              <a:rPr lang="en-US" sz="2400" dirty="0" err="1"/>
              <a:t>užívané</a:t>
            </a:r>
            <a:r>
              <a:rPr lang="en-US" sz="2400" dirty="0"/>
              <a:t> </a:t>
            </a:r>
            <a:r>
              <a:rPr lang="en-US" sz="2400" dirty="0" err="1"/>
              <a:t>kategorie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porozumění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otázkám</a:t>
            </a:r>
            <a:endParaRPr 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objasnění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smyslu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dirty="0" err="1"/>
              <a:t>směru</a:t>
            </a:r>
            <a:r>
              <a:rPr lang="en-US" sz="2400" dirty="0"/>
              <a:t> </a:t>
            </a:r>
            <a:r>
              <a:rPr lang="en-US" sz="2400" dirty="0" err="1"/>
              <a:t>nalezených</a:t>
            </a:r>
            <a:r>
              <a:rPr lang="en-US" sz="2400" dirty="0"/>
              <a:t> </a:t>
            </a:r>
            <a:r>
              <a:rPr lang="en-US" sz="2400" dirty="0" err="1"/>
              <a:t>vztahů</a:t>
            </a:r>
            <a:r>
              <a:rPr lang="en-US" sz="2400" dirty="0"/>
              <a:t> a </a:t>
            </a:r>
            <a:r>
              <a:rPr lang="en-US" sz="2400" dirty="0" err="1"/>
              <a:t>rozdílností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skupinami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viněty</a:t>
            </a:r>
            <a:r>
              <a:rPr lang="en-US" sz="2400" dirty="0"/>
              <a:t>, </a:t>
            </a:r>
            <a:r>
              <a:rPr lang="en-US" sz="2400" dirty="0" err="1"/>
              <a:t>variace</a:t>
            </a:r>
            <a:r>
              <a:rPr lang="en-US" sz="2400" dirty="0"/>
              <a:t> </a:t>
            </a:r>
            <a:r>
              <a:rPr lang="en-US" sz="2400" dirty="0" err="1"/>
              <a:t>jednání</a:t>
            </a:r>
            <a:r>
              <a:rPr lang="en-US" sz="2400" dirty="0"/>
              <a:t> a </a:t>
            </a:r>
            <a:r>
              <a:rPr lang="en-US" sz="2400" dirty="0" err="1"/>
              <a:t>případů</a:t>
            </a:r>
            <a:r>
              <a:rPr lang="en-US" sz="2400" dirty="0"/>
              <a:t> pro </a:t>
            </a:r>
            <a:r>
              <a:rPr lang="en-US" sz="2400" dirty="0" err="1"/>
              <a:t>výčtové</a:t>
            </a:r>
            <a:r>
              <a:rPr lang="en-US" sz="2400" dirty="0"/>
              <a:t> </a:t>
            </a:r>
            <a:r>
              <a:rPr lang="en-US" sz="2400" dirty="0" err="1"/>
              <a:t>seznamy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E003E6-2643-4E29-8DDB-8D41DF4690C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odhalit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základní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parametry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terénu</a:t>
            </a:r>
            <a:r>
              <a:rPr lang="en-US" dirty="0"/>
              <a:t> (</a:t>
            </a:r>
            <a:r>
              <a:rPr lang="en-US" dirty="0" err="1"/>
              <a:t>důležitá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zkoumání</a:t>
            </a:r>
            <a:r>
              <a:rPr lang="en-US" dirty="0"/>
              <a:t>, </a:t>
            </a:r>
            <a:r>
              <a:rPr lang="en-US" dirty="0" err="1"/>
              <a:t>osoby</a:t>
            </a:r>
            <a:r>
              <a:rPr lang="en-US" dirty="0"/>
              <a:t>,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vtipy</a:t>
            </a:r>
            <a:r>
              <a:rPr lang="en-US" dirty="0"/>
              <a:t>, </a:t>
            </a:r>
            <a:r>
              <a:rPr lang="en-US" dirty="0" err="1"/>
              <a:t>jazyk</a:t>
            </a:r>
            <a:r>
              <a:rPr lang="en-US" dirty="0"/>
              <a:t>)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cs-CZ" dirty="0"/>
              <a:t>h</a:t>
            </a:r>
            <a:r>
              <a:rPr lang="en-US" dirty="0" err="1"/>
              <a:t>ranice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předporozumění</a:t>
            </a:r>
            <a:r>
              <a:rPr lang="en-US" dirty="0"/>
              <a:t> pro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scénáře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rozhovorů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A8265-FB81-4220-8AEA-6DA39028D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8A682-F749-4623-BF9A-3CA4B5C08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Akademické užití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51361-7BC1-454A-9143-36A610A3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užití a aspirací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B7F0E0-B423-43D3-B86C-81FB8D2729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Aplikované/marketing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67B04F-C96D-4EAB-BE39-F98DF59E89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Zevrubný </a:t>
            </a:r>
            <a:r>
              <a:rPr lang="cs-CZ" sz="1600" dirty="0">
                <a:solidFill>
                  <a:schemeClr val="tx2"/>
                </a:solidFill>
              </a:rPr>
              <a:t>„předvýzkum“</a:t>
            </a:r>
          </a:p>
          <a:p>
            <a:pPr lvl="1"/>
            <a:r>
              <a:rPr lang="cs-CZ" sz="1600" dirty="0"/>
              <a:t>Formulace </a:t>
            </a:r>
            <a:r>
              <a:rPr lang="cs-CZ" sz="1600" dirty="0">
                <a:solidFill>
                  <a:schemeClr val="tx2"/>
                </a:solidFill>
              </a:rPr>
              <a:t>výzkumného problému</a:t>
            </a:r>
            <a:r>
              <a:rPr lang="cs-CZ" sz="1600" dirty="0"/>
              <a:t>, otázky, hypotéz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Spíše bez „zrcadla“ (až na striktně psychologické a behaviorální vědy)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„otevřenější</a:t>
            </a:r>
            <a:r>
              <a:rPr lang="cs-CZ" sz="1600" dirty="0"/>
              <a:t>“ scénář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Spíše </a:t>
            </a:r>
            <a:r>
              <a:rPr lang="cs-CZ" sz="1400" dirty="0">
                <a:solidFill>
                  <a:schemeClr val="tx2"/>
                </a:solidFill>
              </a:rPr>
              <a:t>detailní</a:t>
            </a:r>
            <a:r>
              <a:rPr lang="cs-CZ" sz="1400" dirty="0"/>
              <a:t>, následný přepis.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Zevrubná</a:t>
            </a:r>
            <a:r>
              <a:rPr lang="cs-CZ" sz="1600" dirty="0"/>
              <a:t> a vedená cíleně </a:t>
            </a:r>
            <a:r>
              <a:rPr lang="cs-CZ" sz="1600" dirty="0">
                <a:solidFill>
                  <a:schemeClr val="tx2"/>
                </a:solidFill>
              </a:rPr>
              <a:t>vybranou metodou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Odborné</a:t>
            </a:r>
            <a:r>
              <a:rPr lang="cs-CZ" sz="1600" dirty="0"/>
              <a:t> publikace, vědecké výzkumné zprávy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546829-51F7-4934-ACEF-F1717069D89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Vychází z </a:t>
            </a:r>
            <a:r>
              <a:rPr lang="cs-CZ" sz="1600" dirty="0">
                <a:solidFill>
                  <a:schemeClr val="tx2"/>
                </a:solidFill>
              </a:rPr>
              <a:t>poptávky klienta</a:t>
            </a:r>
            <a:r>
              <a:rPr lang="cs-CZ" sz="1600" dirty="0"/>
              <a:t>, nebo předporozumění problému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Bez nebo se zrcadlem, podle potřeb klienta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strukturovanější scénář</a:t>
            </a:r>
            <a:r>
              <a:rPr lang="cs-CZ" sz="1600" dirty="0"/>
              <a:t>, méně pružnosti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Může být i detailní, ale spíše </a:t>
            </a:r>
            <a:r>
              <a:rPr lang="cs-CZ" sz="1400" dirty="0">
                <a:solidFill>
                  <a:schemeClr val="tx2"/>
                </a:solidFill>
              </a:rPr>
              <a:t>méně</a:t>
            </a:r>
            <a:r>
              <a:rPr lang="cs-CZ" sz="1400" dirty="0"/>
              <a:t>, záznam bez přepisu.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/>
              <a:t>Často </a:t>
            </a:r>
            <a:r>
              <a:rPr lang="cs-CZ" sz="1600" dirty="0">
                <a:solidFill>
                  <a:schemeClr val="tx2"/>
                </a:solidFill>
              </a:rPr>
              <a:t>okamžitá</a:t>
            </a:r>
            <a:r>
              <a:rPr lang="cs-CZ" sz="1600" dirty="0"/>
              <a:t> nebo na základě </a:t>
            </a:r>
            <a:r>
              <a:rPr lang="cs-CZ" sz="1600" dirty="0">
                <a:solidFill>
                  <a:schemeClr val="tx2"/>
                </a:solidFill>
              </a:rPr>
              <a:t>prvních dojmů </a:t>
            </a:r>
            <a:r>
              <a:rPr lang="cs-CZ" sz="1600" dirty="0"/>
              <a:t>po realizaci, popř. opakovanou konfrontací s klíčovými částmi dat (poznámky, záznam)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Aplikované zprávy</a:t>
            </a:r>
            <a:r>
              <a:rPr lang="cs-CZ" sz="1600" dirty="0"/>
              <a:t>, důraz na doporučení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F0C51-C181-4702-9139-85B913B07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3EE510-8957-4261-BA44-99FAABE07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5667549" cy="217059"/>
          </a:xfrm>
        </p:spPr>
        <p:txBody>
          <a:bodyPr/>
          <a:lstStyle/>
          <a:p>
            <a:r>
              <a:rPr lang="cs-CZ" sz="1600" dirty="0"/>
              <a:t>Sociální psychologie/sociologie (20. – 30. léta)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970718-F645-4E2B-AE10-B84E04D4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10CA1-0A21-404F-8C7A-E4A3366B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20" y="1692002"/>
            <a:ext cx="5436295" cy="4139998"/>
          </a:xfrm>
        </p:spPr>
        <p:txBody>
          <a:bodyPr/>
          <a:lstStyle/>
          <a:p>
            <a:r>
              <a:rPr lang="en-US" b="1" dirty="0"/>
              <a:t>Emory Bogardus</a:t>
            </a:r>
            <a:r>
              <a:rPr lang="cs-CZ" b="1" dirty="0"/>
              <a:t> (1882 – 1973)</a:t>
            </a:r>
          </a:p>
          <a:p>
            <a:pPr lvl="1"/>
            <a:r>
              <a:rPr lang="cs-CZ" dirty="0"/>
              <a:t>1926: vývoj slavné </a:t>
            </a:r>
            <a:r>
              <a:rPr lang="cs-CZ" i="1" dirty="0"/>
              <a:t>Škály sociální distance</a:t>
            </a:r>
          </a:p>
          <a:p>
            <a:pPr lvl="2"/>
            <a:r>
              <a:rPr lang="cs-CZ" dirty="0"/>
              <a:t>Navazuje na </a:t>
            </a:r>
            <a:r>
              <a:rPr lang="cs-CZ" dirty="0" err="1"/>
              <a:t>Chcagskou</a:t>
            </a:r>
            <a:r>
              <a:rPr lang="cs-CZ" dirty="0"/>
              <a:t> školu (Park) se </a:t>
            </a:r>
            <a:r>
              <a:rPr lang="cs-CZ" dirty="0">
                <a:solidFill>
                  <a:schemeClr val="tx2"/>
                </a:solidFill>
              </a:rPr>
              <a:t>zájmem o „rasové vztahy“. </a:t>
            </a:r>
          </a:p>
          <a:p>
            <a:pPr lvl="2"/>
            <a:r>
              <a:rPr lang="cs-CZ" dirty="0"/>
              <a:t>Zakládá katedru sociologie na </a:t>
            </a:r>
            <a:r>
              <a:rPr lang="en-US" dirty="0"/>
              <a:t>University of Southern California</a:t>
            </a:r>
            <a:r>
              <a:rPr lang="cs-CZ" dirty="0"/>
              <a:t> a provádí sérií studií, kde se snaží zjistit, jak funguje etnická antipatie a jak ji měřit.</a:t>
            </a:r>
          </a:p>
          <a:p>
            <a:pPr lvl="2"/>
            <a:r>
              <a:rPr lang="cs-CZ" dirty="0"/>
              <a:t>Provádí </a:t>
            </a:r>
            <a:r>
              <a:rPr lang="cs-CZ" dirty="0">
                <a:solidFill>
                  <a:schemeClr val="tx2"/>
                </a:solidFill>
              </a:rPr>
              <a:t>skupinové rozhovory</a:t>
            </a:r>
            <a:r>
              <a:rPr lang="cs-CZ" dirty="0"/>
              <a:t> (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) Utvrzuje v přesvědčení, že: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tx2"/>
                </a:solidFill>
              </a:rPr>
              <a:t>etnické vztahy jsou vztahy relace </a:t>
            </a:r>
            <a:r>
              <a:rPr lang="cs-CZ" dirty="0"/>
              <a:t>(distance)  	</a:t>
            </a:r>
          </a:p>
          <a:p>
            <a:pPr lvl="2"/>
            <a:r>
              <a:rPr lang="cs-CZ" dirty="0"/>
              <a:t>	distance nabývá různých stupňů </a:t>
            </a:r>
          </a:p>
          <a:p>
            <a:pPr lvl="2"/>
            <a:r>
              <a:rPr lang="cs-CZ" dirty="0"/>
              <a:t>které lze detekovat na škále sociální blízkosti.</a:t>
            </a:r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282DC-C6BA-4193-A957-707C6D57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85" y="378516"/>
            <a:ext cx="3732756" cy="581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EE3118-566D-4986-8621-7C3A3D99F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97"/>
            <a:ext cx="1826318" cy="2255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F68CB-1977-410C-BAC3-65BC78E29264}"/>
              </a:ext>
            </a:extLst>
          </p:cNvPr>
          <p:cNvSpPr txBox="1"/>
          <p:nvPr/>
        </p:nvSpPr>
        <p:spPr>
          <a:xfrm>
            <a:off x="6707950" y="6277844"/>
            <a:ext cx="3970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https://brocku.ca/MeadProject/Bogardus/Bogardus_1925c.html</a:t>
            </a:r>
          </a:p>
        </p:txBody>
      </p:sp>
    </p:spTree>
    <p:extLst>
      <p:ext uri="{BB962C8B-B14F-4D97-AF65-F5344CB8AC3E}">
        <p14:creationId xmlns:p14="http://schemas.microsoft.com/office/powerpoint/2010/main" val="70077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FG mají široké využití vyvinuly se od servisního nástroje k </a:t>
            </a:r>
            <a:r>
              <a:rPr lang="cs-CZ" sz="2400" dirty="0">
                <a:solidFill>
                  <a:schemeClr val="tx2"/>
                </a:solidFill>
              </a:rPr>
              <a:t>samostatné technice</a:t>
            </a:r>
            <a:r>
              <a:rPr lang="cs-CZ" sz="2400" dirty="0"/>
              <a:t>, byla posílena </a:t>
            </a:r>
            <a:r>
              <a:rPr lang="cs-CZ" sz="2400" dirty="0">
                <a:solidFill>
                  <a:schemeClr val="tx2"/>
                </a:solidFill>
              </a:rPr>
              <a:t>skupinová dynamika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FG jsou unikátní svou schopností </a:t>
            </a:r>
            <a:r>
              <a:rPr lang="cs-CZ" sz="2400" dirty="0">
                <a:solidFill>
                  <a:schemeClr val="tx2"/>
                </a:solidFill>
              </a:rPr>
              <a:t>reprodukovat </a:t>
            </a:r>
            <a:r>
              <a:rPr lang="cs-CZ" sz="2400" dirty="0"/>
              <a:t>způsoby </a:t>
            </a:r>
            <a:r>
              <a:rPr lang="cs-CZ" sz="2400" dirty="0">
                <a:solidFill>
                  <a:schemeClr val="tx2"/>
                </a:solidFill>
              </a:rPr>
              <a:t>utváření významu </a:t>
            </a:r>
            <a:r>
              <a:rPr lang="cs-CZ" sz="2400" dirty="0"/>
              <a:t>ve společnosti „zrychleně a v menším měřítku“.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Nejsou však všespásné a vyžadují </a:t>
            </a:r>
            <a:r>
              <a:rPr lang="cs-CZ" sz="2400" dirty="0">
                <a:solidFill>
                  <a:schemeClr val="tx2"/>
                </a:solidFill>
              </a:rPr>
              <a:t>zkušenosti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Uplatnění naleznou v </a:t>
            </a:r>
            <a:r>
              <a:rPr lang="cs-CZ" sz="2400" dirty="0">
                <a:solidFill>
                  <a:schemeClr val="tx2"/>
                </a:solidFill>
              </a:rPr>
              <a:t>exploračním, explanačním i evaluačním výzkumu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Mohou být aplikovány jak v </a:t>
            </a:r>
            <a:r>
              <a:rPr lang="cs-CZ" sz="2400" dirty="0">
                <a:solidFill>
                  <a:schemeClr val="tx2"/>
                </a:solidFill>
              </a:rPr>
              <a:t>akademickém</a:t>
            </a:r>
            <a:r>
              <a:rPr lang="cs-CZ" sz="2400" dirty="0"/>
              <a:t> výzkumu i </a:t>
            </a:r>
            <a:r>
              <a:rPr lang="cs-CZ" sz="2400" dirty="0">
                <a:solidFill>
                  <a:schemeClr val="tx2"/>
                </a:solidFill>
              </a:rPr>
              <a:t>aplikovaných</a:t>
            </a:r>
            <a:r>
              <a:rPr lang="cs-CZ" sz="2400" dirty="0"/>
              <a:t> oblastech.</a:t>
            </a:r>
          </a:p>
        </p:txBody>
      </p:sp>
    </p:spTree>
    <p:extLst>
      <p:ext uri="{BB962C8B-B14F-4D97-AF65-F5344CB8AC3E}">
        <p14:creationId xmlns:p14="http://schemas.microsoft.com/office/powerpoint/2010/main" val="19810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Výzkumný design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4C5732-54BC-4F83-91B5-7B8EFF17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10766092" cy="3432448"/>
          </a:xfrm>
        </p:spPr>
      </p:pic>
    </p:spTree>
    <p:extLst>
      <p:ext uri="{BB962C8B-B14F-4D97-AF65-F5344CB8AC3E}">
        <p14:creationId xmlns:p14="http://schemas.microsoft.com/office/powerpoint/2010/main" val="144431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Pre</a:t>
            </a:r>
            <a:r>
              <a:rPr lang="cs-CZ" dirty="0"/>
              <a:t>-validizace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4A1F6-11B1-474A-942C-5410FCCB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7118"/>
            <a:ext cx="10752138" cy="35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E238-DEB5-4367-890E-54992A264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A05791-4D6F-4491-93F6-83E932640F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87119" y="1314224"/>
            <a:ext cx="5220000" cy="271576"/>
          </a:xfrm>
        </p:spPr>
        <p:txBody>
          <a:bodyPr/>
          <a:lstStyle/>
          <a:p>
            <a:r>
              <a:rPr lang="cs-CZ" dirty="0"/>
              <a:t>Sociologie (40. – 50. léta)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86119-9E00-4611-AAEF-352978B7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F2907-CD73-4C4A-AF0B-C3E1243A05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0702" y="1290515"/>
            <a:ext cx="4040576" cy="271576"/>
          </a:xfrm>
        </p:spPr>
        <p:txBody>
          <a:bodyPr/>
          <a:lstStyle/>
          <a:p>
            <a:r>
              <a:rPr lang="cs-CZ" dirty="0"/>
              <a:t>Něco navíc: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13EC97-322D-49CC-93FE-9FC9229BC15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587119" y="1728449"/>
            <a:ext cx="5219998" cy="4139998"/>
          </a:xfrm>
        </p:spPr>
        <p:txBody>
          <a:bodyPr/>
          <a:lstStyle/>
          <a:p>
            <a:r>
              <a:rPr lang="en-US" sz="2400" b="1" dirty="0"/>
              <a:t>Robert K</a:t>
            </a:r>
            <a:r>
              <a:rPr lang="cs-CZ" sz="2400" b="1" dirty="0"/>
              <a:t>.</a:t>
            </a:r>
            <a:r>
              <a:rPr lang="en-US" sz="2400" b="1" dirty="0"/>
              <a:t> Merton</a:t>
            </a:r>
            <a:r>
              <a:rPr lang="cs-CZ" sz="2400" b="1" dirty="0"/>
              <a:t> </a:t>
            </a:r>
            <a:r>
              <a:rPr lang="cs-CZ" sz="2400" dirty="0"/>
              <a:t>(1910 – 2003) a Paul </a:t>
            </a:r>
            <a:r>
              <a:rPr lang="cs-CZ" sz="2400" dirty="0" err="1"/>
              <a:t>Lazarsfeld</a:t>
            </a:r>
            <a:endParaRPr lang="cs-CZ" sz="2400" dirty="0"/>
          </a:p>
          <a:p>
            <a:pPr lvl="1"/>
            <a:r>
              <a:rPr lang="cs-CZ" sz="1800" dirty="0"/>
              <a:t>2. sv. válka: </a:t>
            </a:r>
            <a:r>
              <a:rPr lang="cs-CZ" sz="1800" dirty="0">
                <a:solidFill>
                  <a:schemeClr val="tx2"/>
                </a:solidFill>
              </a:rPr>
              <a:t>výzkum účinků US válečné mobilizační propagandy </a:t>
            </a:r>
            <a:r>
              <a:rPr lang="cs-CZ" sz="1800" dirty="0"/>
              <a:t>(snaha zvýšit ochotu k mobilizaci a boji, dát boji smysl)</a:t>
            </a:r>
          </a:p>
          <a:p>
            <a:pPr lvl="1"/>
            <a:r>
              <a:rPr lang="cs-CZ" sz="1800" dirty="0"/>
              <a:t>T</a:t>
            </a:r>
            <a:r>
              <a:rPr lang="en-US" sz="1800" dirty="0"/>
              <a:t>he Bureau of Applied Social Research</a:t>
            </a:r>
            <a:r>
              <a:rPr lang="cs-CZ" sz="1800" dirty="0"/>
              <a:t>, </a:t>
            </a:r>
            <a:r>
              <a:rPr lang="en-US" sz="1800" dirty="0"/>
              <a:t>Columbia University</a:t>
            </a:r>
            <a:endParaRPr lang="cs-CZ" sz="1800" dirty="0"/>
          </a:p>
          <a:p>
            <a:pPr lvl="1"/>
            <a:r>
              <a:rPr lang="cs-CZ" sz="1800" dirty="0"/>
              <a:t>Původní výzkum založen </a:t>
            </a:r>
            <a:r>
              <a:rPr lang="cs-CZ" sz="1800" dirty="0">
                <a:solidFill>
                  <a:schemeClr val="tx2"/>
                </a:solidFill>
              </a:rPr>
              <a:t>jen na konfrontaci s materiálem a dichotomické indikaci </a:t>
            </a:r>
            <a:r>
              <a:rPr lang="cs-CZ" sz="1800" dirty="0"/>
              <a:t>(tlačítko „líbí“ „nelíbí“) -&gt; analytická spekulace o důvodech</a:t>
            </a:r>
          </a:p>
          <a:p>
            <a:pPr lvl="1"/>
            <a:r>
              <a:rPr lang="cs-CZ" sz="1800" dirty="0"/>
              <a:t>Zavedení metody tzv. </a:t>
            </a:r>
            <a:r>
              <a:rPr lang="cs-CZ" sz="1800" i="1" dirty="0" err="1">
                <a:solidFill>
                  <a:schemeClr val="tx2"/>
                </a:solidFill>
              </a:rPr>
              <a:t>focused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interviews</a:t>
            </a:r>
            <a:endParaRPr lang="cs-CZ" sz="1800" i="1" dirty="0">
              <a:solidFill>
                <a:schemeClr val="tx2"/>
              </a:solidFill>
            </a:endParaRPr>
          </a:p>
          <a:p>
            <a:pPr lvl="2"/>
            <a:r>
              <a:rPr lang="cs-CZ" sz="1400" dirty="0"/>
              <a:t>Konfrontace s válečnými obrazy nebo rozhlasovými spoty.</a:t>
            </a:r>
          </a:p>
          <a:p>
            <a:pPr lvl="2"/>
            <a:r>
              <a:rPr lang="cs-CZ" sz="1400" dirty="0"/>
              <a:t>Identifikace přesných okamžiků, kdy a proč dochází k mobilizaci emocí a ochoty bojovat.</a:t>
            </a:r>
          </a:p>
          <a:p>
            <a:pPr lvl="2"/>
            <a:r>
              <a:rPr lang="cs-CZ" sz="1400" dirty="0"/>
              <a:t>Stále nicméně hlavně pro potvrzení nebo úpravu experimentálních hypotéz.</a:t>
            </a:r>
          </a:p>
          <a:p>
            <a:pPr lvl="1"/>
            <a:endParaRPr lang="en-US" sz="180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EBC15F-F4E4-416C-9CD6-6B300FE12E7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430702" y="1701505"/>
            <a:ext cx="4040575" cy="41399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1600" dirty="0"/>
              <a:t>Výklad významu US propagandistických materiálů:</a:t>
            </a:r>
            <a:endParaRPr lang="cs-CZ" sz="1600" dirty="0">
              <a:hlinkClick r:id="rId3"/>
            </a:endParaRPr>
          </a:p>
          <a:p>
            <a:pPr lvl="1"/>
            <a:r>
              <a:rPr lang="en-US" sz="1200" dirty="0">
                <a:hlinkClick r:id="rId3"/>
              </a:rPr>
              <a:t>https://www.archives.gov/exhibits/powers-of-persuasion</a:t>
            </a:r>
            <a:endParaRPr lang="cs-CZ" sz="1200" dirty="0"/>
          </a:p>
          <a:p>
            <a:pPr>
              <a:lnSpc>
                <a:spcPct val="100000"/>
              </a:lnSpc>
            </a:pPr>
            <a:r>
              <a:rPr lang="cs-CZ" sz="1600" dirty="0"/>
              <a:t>Medailonek </a:t>
            </a:r>
            <a:r>
              <a:rPr lang="cs-CZ" sz="1600" dirty="0" err="1"/>
              <a:t>Mertona</a:t>
            </a:r>
            <a:r>
              <a:rPr lang="cs-CZ" sz="1600" dirty="0"/>
              <a:t>:</a:t>
            </a:r>
          </a:p>
          <a:p>
            <a:pPr lvl="1"/>
            <a:r>
              <a:rPr lang="en-US" sz="1200" dirty="0">
                <a:hlinkClick r:id="rId4"/>
              </a:rPr>
              <a:t>https://www.idnes.cz/zpravy/archiv/proroctvi-sociologa-mertona-bylo-naplneno-prorok-je-vsak-bezmala-zapomenut.A130223_173129_kavarna_chu</a:t>
            </a:r>
            <a:endParaRPr lang="cs-CZ" sz="1200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E1685F-0995-4EC7-A12B-25C72565C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02" y="1562091"/>
            <a:ext cx="1675524" cy="2321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B74C48-F4A1-45AE-A961-6EDBE51FB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929"/>
            <a:ext cx="1769296" cy="16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7397E-2AB0-461A-B688-495A1807C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nline Media 5" title="The Simpsons - Itchy &amp; Scratchy focus group">
            <a:hlinkClick r:id="" action="ppaction://media"/>
            <a:extLst>
              <a:ext uri="{FF2B5EF4-FFF2-40B4-BE49-F238E27FC236}">
                <a16:creationId xmlns:a16="http://schemas.microsoft.com/office/drawing/2014/main" id="{2D9D789A-E046-486C-BF35-9E9DF0FDAE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4280" y="942642"/>
            <a:ext cx="8843439" cy="499646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1796D7-8194-4DD1-996C-2234E50BE664}"/>
              </a:ext>
            </a:extLst>
          </p:cNvPr>
          <p:cNvSpPr txBox="1"/>
          <p:nvPr/>
        </p:nvSpPr>
        <p:spPr>
          <a:xfrm>
            <a:off x="1674280" y="6228000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https://www.youtube.com/watch?v=yGsHq-mZI8U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74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1C2E9-5FA7-4666-A26B-03CFD91B0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3A1CF5-F9B5-4FF7-A881-FF046F2A58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Marketing (50. – 80. léta)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AC288-08D8-4919-A059-B8A2FC72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CDF191-6331-4F0D-913D-B9D5401CBB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Některá zjištění: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FA97C-6BC5-4F7C-A1E7-8A93AAE126A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000" b="1" dirty="0"/>
              <a:t>Ernest Dichter</a:t>
            </a:r>
            <a:r>
              <a:rPr lang="cs-CZ" sz="2000" b="1" dirty="0"/>
              <a:t> </a:t>
            </a:r>
            <a:r>
              <a:rPr lang="cs-CZ" sz="2000" dirty="0"/>
              <a:t>(1907 – 1991)</a:t>
            </a:r>
          </a:p>
          <a:p>
            <a:pPr lvl="1"/>
            <a:r>
              <a:rPr lang="cs-CZ" sz="1600" dirty="0"/>
              <a:t>americký </a:t>
            </a:r>
            <a:r>
              <a:rPr lang="cs-CZ" sz="1600" dirty="0" err="1"/>
              <a:t>freudiánský</a:t>
            </a:r>
            <a:r>
              <a:rPr lang="cs-CZ" sz="1600" dirty="0"/>
              <a:t> psycholog a analytik, rakouský imigrant</a:t>
            </a:r>
          </a:p>
          <a:p>
            <a:pPr lvl="1"/>
            <a:r>
              <a:rPr lang="cs-CZ" sz="1600" dirty="0"/>
              <a:t>přenos expertízy do marketingu</a:t>
            </a:r>
          </a:p>
          <a:p>
            <a:pPr lvl="1"/>
            <a:r>
              <a:rPr lang="cs-CZ" sz="1600" dirty="0"/>
              <a:t>reakce na „jalovost“ konzumních průzkumů a prodejních metrik</a:t>
            </a:r>
          </a:p>
          <a:p>
            <a:pPr lvl="1"/>
            <a:r>
              <a:rPr lang="cs-CZ" sz="1600" dirty="0"/>
              <a:t>Propagátor marketingu jako </a:t>
            </a:r>
            <a:r>
              <a:rPr lang="cs-CZ" sz="1600" dirty="0">
                <a:solidFill>
                  <a:schemeClr val="tx2"/>
                </a:solidFill>
              </a:rPr>
              <a:t>nástroje vnějšího vytváření potřeb</a:t>
            </a:r>
            <a:r>
              <a:rPr lang="cs-CZ" sz="1600" dirty="0"/>
              <a:t> tak, aby byly zakoušeny jako vnitřní.</a:t>
            </a:r>
          </a:p>
          <a:p>
            <a:pPr lvl="1"/>
            <a:r>
              <a:rPr lang="cs-CZ" sz="1600" dirty="0"/>
              <a:t>Zbožní fetišismus a konzumní hédonismus jako nástroje obrany společnosti proti totalitě (fašismu a komunismu).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Nové pojetí FG </a:t>
            </a:r>
            <a:r>
              <a:rPr lang="cs-CZ" sz="1600" dirty="0"/>
              <a:t>(aplikace terapeutických postupů a technik):</a:t>
            </a:r>
          </a:p>
          <a:p>
            <a:pPr lvl="2"/>
            <a:r>
              <a:rPr lang="cs-CZ" sz="1200" dirty="0"/>
              <a:t>místnost s neprůhledným zrcadlem</a:t>
            </a:r>
          </a:p>
          <a:p>
            <a:pPr lvl="2"/>
            <a:r>
              <a:rPr lang="cs-CZ" sz="1200" dirty="0"/>
              <a:t>shromáždit cílovou skupinu</a:t>
            </a:r>
          </a:p>
          <a:p>
            <a:pPr lvl="2"/>
            <a:r>
              <a:rPr lang="cs-CZ" sz="1200" dirty="0"/>
              <a:t>odhalit touhy a predispozice</a:t>
            </a:r>
          </a:p>
          <a:p>
            <a:pPr lvl="2"/>
            <a:r>
              <a:rPr lang="cs-CZ" sz="1200" dirty="0"/>
              <a:t>na ně navázat identitu značky (a vytvořit potřebu a pocit </a:t>
            </a:r>
            <a:r>
              <a:rPr lang="cs-CZ" sz="1200" dirty="0" err="1"/>
              <a:t>empowermentu</a:t>
            </a:r>
            <a:r>
              <a:rPr lang="cs-CZ" sz="1200" dirty="0"/>
              <a:t>)</a:t>
            </a:r>
          </a:p>
          <a:p>
            <a:pPr lvl="2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8D3749-3DEC-4F69-B9A7-1334338E8B7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Compton Agency</a:t>
            </a:r>
            <a:r>
              <a:rPr lang="cs-CZ" sz="1600" dirty="0"/>
              <a:t> (prodej mýdla): </a:t>
            </a:r>
            <a:r>
              <a:rPr lang="cs-CZ" sz="1600" dirty="0">
                <a:solidFill>
                  <a:schemeClr val="tx2"/>
                </a:solidFill>
              </a:rPr>
              <a:t>koupel je i symbolickou a mentální očistou</a:t>
            </a:r>
            <a:r>
              <a:rPr lang="cs-CZ" sz="1600" dirty="0"/>
              <a:t>, není důležitý instrumentální důvod užití, ale význam v životě -&gt; „Začněte znovu s …“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Chrysler Corporation</a:t>
            </a:r>
            <a:r>
              <a:rPr lang="cs-CZ" sz="1600" dirty="0"/>
              <a:t> (</a:t>
            </a:r>
            <a:r>
              <a:rPr lang="cs-CZ" sz="1600" dirty="0">
                <a:solidFill>
                  <a:schemeClr val="tx2"/>
                </a:solidFill>
              </a:rPr>
              <a:t>prodej modelu Plymouth</a:t>
            </a:r>
            <a:r>
              <a:rPr lang="cs-CZ" sz="1600" dirty="0"/>
              <a:t>): inzerovat do ženských časopisů + zachovat málo prodejné kabriolety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Důvod </a:t>
            </a:r>
            <a:r>
              <a:rPr lang="cs-CZ" sz="1600" dirty="0">
                <a:solidFill>
                  <a:schemeClr val="tx2"/>
                </a:solidFill>
              </a:rPr>
              <a:t>použití </a:t>
            </a:r>
            <a:r>
              <a:rPr lang="cs-CZ" sz="1600" dirty="0"/>
              <a:t>a úspěchu </a:t>
            </a:r>
            <a:r>
              <a:rPr lang="cs-CZ" sz="1600" dirty="0">
                <a:solidFill>
                  <a:schemeClr val="tx2"/>
                </a:solidFill>
              </a:rPr>
              <a:t>zapalovače</a:t>
            </a:r>
            <a:r>
              <a:rPr lang="cs-CZ" sz="1600" dirty="0"/>
              <a:t>: symbolické důvody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Dortová hotová směs</a:t>
            </a:r>
            <a:r>
              <a:rPr lang="cs-CZ" sz="1600" dirty="0"/>
              <a:t>: udělat hotovku nestačí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Mattel (</a:t>
            </a:r>
            <a:r>
              <a:rPr lang="cs-CZ" sz="1600" dirty="0">
                <a:solidFill>
                  <a:schemeClr val="tx2"/>
                </a:solidFill>
              </a:rPr>
              <a:t>Barbie</a:t>
            </a:r>
            <a:r>
              <a:rPr lang="cs-CZ" sz="1600" dirty="0"/>
              <a:t>): panenka není jen na hraní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132E7-F24E-4307-892D-FF4F4BE4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8883"/>
            <a:ext cx="1186774" cy="17291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604A87-84C4-48B0-AAC2-A866E18F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90" y="3429000"/>
            <a:ext cx="2626738" cy="8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9483-7F1B-4D78-BD01-577DACC6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8B4A0-E53F-41A4-AE03-A01ED8578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Medical</a:t>
            </a:r>
            <a:r>
              <a:rPr lang="cs-CZ" dirty="0"/>
              <a:t>/</a:t>
            </a:r>
            <a:r>
              <a:rPr lang="cs-CZ" dirty="0" err="1"/>
              <a:t>nursing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(80. léta)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8302A0-C66A-45C9-A70E-3CEB9C2A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A6EED-3205-47DB-B9B5-D827B77D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821"/>
            <a:ext cx="7005103" cy="3888828"/>
          </a:xfrm>
        </p:spPr>
        <p:txBody>
          <a:bodyPr/>
          <a:lstStyle/>
          <a:p>
            <a:r>
              <a:rPr lang="cs-CZ" sz="2400" dirty="0"/>
              <a:t>FG se začínají vracet do akademické sféry, nyní již bez důrazu na testování hypotéz.</a:t>
            </a:r>
          </a:p>
          <a:p>
            <a:r>
              <a:rPr lang="cs-CZ" sz="2400" dirty="0"/>
              <a:t>Na počátku velký zájem o </a:t>
            </a:r>
            <a:r>
              <a:rPr lang="cs-CZ" sz="2400" dirty="0">
                <a:solidFill>
                  <a:schemeClr val="tx2"/>
                </a:solidFill>
              </a:rPr>
              <a:t>témata spojená se sexualitou a </a:t>
            </a:r>
            <a:r>
              <a:rPr lang="cs-CZ" sz="2400" dirty="0" err="1">
                <a:solidFill>
                  <a:schemeClr val="tx2"/>
                </a:solidFill>
              </a:rPr>
              <a:t>pohl</a:t>
            </a:r>
            <a:r>
              <a:rPr lang="cs-CZ" sz="2400" dirty="0">
                <a:solidFill>
                  <a:schemeClr val="tx2"/>
                </a:solidFill>
              </a:rPr>
              <a:t>. přenosnými chorobami</a:t>
            </a:r>
          </a:p>
          <a:p>
            <a:pPr lvl="1"/>
            <a:r>
              <a:rPr lang="cs-CZ" sz="1600" dirty="0"/>
              <a:t>snaha porozumět šíření (rizikové faktory a populace)</a:t>
            </a:r>
          </a:p>
          <a:p>
            <a:pPr lvl="1"/>
            <a:r>
              <a:rPr lang="cs-CZ" sz="1600" dirty="0"/>
              <a:t>průběhu onemocnění a dopadům</a:t>
            </a:r>
          </a:p>
          <a:p>
            <a:pPr lvl="1"/>
            <a:r>
              <a:rPr lang="cs-CZ" sz="1600" dirty="0"/>
              <a:t>stigmatizačním mechanismům</a:t>
            </a:r>
            <a:endParaRPr lang="cs-CZ" sz="2400" dirty="0"/>
          </a:p>
          <a:p>
            <a:r>
              <a:rPr lang="cs-CZ" sz="2400" dirty="0"/>
              <a:t>Později a dosud:</a:t>
            </a:r>
          </a:p>
          <a:p>
            <a:pPr lvl="1"/>
            <a:r>
              <a:rPr lang="cs-CZ" sz="1600" dirty="0"/>
              <a:t>zájem o zakoušení všech možných </a:t>
            </a:r>
            <a:r>
              <a:rPr lang="cs-CZ" sz="1600" dirty="0">
                <a:solidFill>
                  <a:schemeClr val="tx2"/>
                </a:solidFill>
              </a:rPr>
              <a:t>chorob a disabilit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nastavení a dostupnost terapeutických postupů </a:t>
            </a:r>
            <a:r>
              <a:rPr lang="cs-CZ" sz="1600" dirty="0"/>
              <a:t>a služeb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veřejný obraz chorob </a:t>
            </a:r>
            <a:r>
              <a:rPr lang="cs-CZ" sz="1600" dirty="0"/>
              <a:t>a přístupu ke zdraví -&gt; plánování zdravotních kampaní a jejich efektivity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574F5-BB34-4ABD-B897-A81B4752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927" y="588579"/>
            <a:ext cx="3492212" cy="3015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02ABB-977B-445E-8226-109EE52A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27" y="3735227"/>
            <a:ext cx="1860818" cy="27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88380-3727-4C19-A7C0-DEF53D346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45970-A86F-48E9-965C-73F6A6F54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Další oblasti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483B4F-DCA9-4EC8-9073-1400C9E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2A7F-974D-4476-86E0-77AE3EB0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Politické vědy/politika: </a:t>
            </a:r>
          </a:p>
          <a:p>
            <a:pPr lvl="1"/>
            <a:r>
              <a:rPr lang="cs-CZ" sz="2400" dirty="0"/>
              <a:t>Reaganova administrativa – postoje ke vztahu USA SSSR.</a:t>
            </a:r>
          </a:p>
          <a:p>
            <a:pPr lvl="1"/>
            <a:r>
              <a:rPr lang="cs-CZ" sz="2400" dirty="0" err="1"/>
              <a:t>Labour</a:t>
            </a:r>
            <a:r>
              <a:rPr lang="cs-CZ" sz="2400" dirty="0"/>
              <a:t> Party: postoje Britů ke školnému.</a:t>
            </a:r>
          </a:p>
          <a:p>
            <a:r>
              <a:rPr lang="cs-CZ" sz="3200" dirty="0"/>
              <a:t>Aplikované oblasti:</a:t>
            </a:r>
          </a:p>
          <a:p>
            <a:pPr lvl="1"/>
            <a:r>
              <a:rPr lang="cs-CZ" sz="2400" dirty="0"/>
              <a:t>městské plánování</a:t>
            </a:r>
          </a:p>
          <a:p>
            <a:pPr lvl="1"/>
            <a:r>
              <a:rPr lang="cs-CZ" sz="2400" dirty="0"/>
              <a:t>evaluace služeb a politik (státní, komerční i nestátní instituce)</a:t>
            </a:r>
          </a:p>
          <a:p>
            <a:pPr lvl="1"/>
            <a:r>
              <a:rPr lang="cs-CZ" sz="2400" dirty="0" err="1"/>
              <a:t>managemnet</a:t>
            </a:r>
            <a:r>
              <a:rPr lang="cs-CZ" sz="2400" dirty="0"/>
              <a:t> (organizační kultura, nastavování procesů)</a:t>
            </a:r>
          </a:p>
          <a:p>
            <a:pPr lvl="1"/>
            <a:r>
              <a:rPr lang="cs-CZ" sz="2400" dirty="0"/>
              <a:t>profesní/expertní skupiny (identifikace systémových překážek v lékařství, právu, školství apod.)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83E7-D5DA-495F-9AA1-AD274671D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7CB0F4-FD86-4C1F-ABB6-EC2539686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Pojďmě</a:t>
            </a:r>
            <a:r>
              <a:rPr lang="cs-CZ" dirty="0"/>
              <a:t> se trochu protáhnout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58EBA3-E769-497E-85E0-E5FAC97E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Pauza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3709B0-BA9E-4AA2-B37F-BFE24765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7" y="1692275"/>
            <a:ext cx="5541914" cy="4140200"/>
          </a:xfrm>
        </p:spPr>
      </p:pic>
    </p:spTree>
    <p:extLst>
      <p:ext uri="{BB962C8B-B14F-4D97-AF65-F5344CB8AC3E}">
        <p14:creationId xmlns:p14="http://schemas.microsoft.com/office/powerpoint/2010/main" val="35834423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2802</Words>
  <Application>Microsoft Office PowerPoint</Application>
  <PresentationFormat>Širokoúhlá obrazovka</PresentationFormat>
  <Paragraphs>432</Paragraphs>
  <Slides>32</Slides>
  <Notes>14</Notes>
  <HiddenSlides>1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Skupinové diskuse, jejich zrod, vývoj, účel a specifičnost</vt:lpstr>
      <vt:lpstr>O čem to dnes bude?</vt:lpstr>
      <vt:lpstr>Jak to celé začalo?</vt:lpstr>
      <vt:lpstr>Jak to celé začalo?</vt:lpstr>
      <vt:lpstr>Prezentace aplikace PowerPoint</vt:lpstr>
      <vt:lpstr>Kam se FG dále dostaly</vt:lpstr>
      <vt:lpstr>Kam se FG dále dostaly</vt:lpstr>
      <vt:lpstr>Kam se FG dále dostaly</vt:lpstr>
      <vt:lpstr>Pauza</vt:lpstr>
      <vt:lpstr>Ilustrace rozdílnosti výzkumných technik</vt:lpstr>
      <vt:lpstr>Podstata FG jako výzkumné techniky</vt:lpstr>
      <vt:lpstr>Proč takto fungují?</vt:lpstr>
      <vt:lpstr>Proč takto fungují?</vt:lpstr>
      <vt:lpstr>Proč takto fungují?</vt:lpstr>
      <vt:lpstr>Proč takto fungují?</vt:lpstr>
      <vt:lpstr>O čem tedy FG vypovídají?</vt:lpstr>
      <vt:lpstr>O čem tedy FG vypovídají?</vt:lpstr>
      <vt:lpstr>Hlavní výhody</vt:lpstr>
      <vt:lpstr>Hlavní znaky FG</vt:lpstr>
      <vt:lpstr>Podmínky realizace</vt:lpstr>
      <vt:lpstr>Odlišnost FG a výzkumného rozhovoru</vt:lpstr>
      <vt:lpstr>Typy FG</vt:lpstr>
      <vt:lpstr>Příklad reálného exploračního užití FG</vt:lpstr>
      <vt:lpstr>Typy FG</vt:lpstr>
      <vt:lpstr>Příklad reálného explanačního užití FG</vt:lpstr>
      <vt:lpstr>Typy FG</vt:lpstr>
      <vt:lpstr>Příklad reálného evaluačního užití FG</vt:lpstr>
      <vt:lpstr>FG v kombinaci s…</vt:lpstr>
      <vt:lpstr>Rozdíl užití a aspirací</vt:lpstr>
      <vt:lpstr>O čem to dnes bylo</vt:lpstr>
      <vt:lpstr>Cvičení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2023-02-24T13:28:48Z</dcterms:created>
  <dcterms:modified xsi:type="dcterms:W3CDTF">2023-02-24T13:29:40Z</dcterms:modified>
</cp:coreProperties>
</file>