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256" r:id="rId5"/>
    <p:sldId id="295" r:id="rId6"/>
    <p:sldId id="257" r:id="rId7"/>
    <p:sldId id="259" r:id="rId8"/>
    <p:sldId id="261" r:id="rId9"/>
    <p:sldId id="260" r:id="rId10"/>
    <p:sldId id="263" r:id="rId11"/>
    <p:sldId id="264" r:id="rId12"/>
    <p:sldId id="266" r:id="rId13"/>
    <p:sldId id="269" r:id="rId14"/>
    <p:sldId id="265" r:id="rId15"/>
    <p:sldId id="270" r:id="rId16"/>
    <p:sldId id="272" r:id="rId17"/>
    <p:sldId id="267" r:id="rId18"/>
    <p:sldId id="291" r:id="rId19"/>
    <p:sldId id="271" r:id="rId20"/>
    <p:sldId id="268" r:id="rId21"/>
    <p:sldId id="292" r:id="rId22"/>
    <p:sldId id="273" r:id="rId23"/>
    <p:sldId id="275" r:id="rId24"/>
    <p:sldId id="293" r:id="rId25"/>
    <p:sldId id="276" r:id="rId26"/>
    <p:sldId id="277" r:id="rId27"/>
    <p:sldId id="278" r:id="rId28"/>
    <p:sldId id="286" r:id="rId29"/>
    <p:sldId id="281" r:id="rId30"/>
    <p:sldId id="282" r:id="rId31"/>
    <p:sldId id="284" r:id="rId32"/>
    <p:sldId id="285" r:id="rId33"/>
    <p:sldId id="288" r:id="rId34"/>
    <p:sldId id="290" r:id="rId35"/>
    <p:sldId id="289" r:id="rId36"/>
    <p:sldId id="283" r:id="rId37"/>
    <p:sldId id="262" r:id="rId38"/>
    <p:sldId id="279" r:id="rId39"/>
    <p:sldId id="258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2DB42-64DC-0A96-ED3B-0DDAE84E9641}" name="Lukáš Slavík" initials="LS" userId="S::414778@muni.cz::4d661c73-3d73-4d78-8117-f59c010acbf8" providerId="AD"/>
  <p188:author id="{82FAD68A-2E89-E4AE-887A-C9E729B5E6BE}" name="Alena Kluknavská" initials="AK" userId="S::368265@muni.cz::ec5f7b07-3995-4a80-a98b-7aba5fe77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04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0ADF02E5-C428-4413-81CF-722B1244B560}"/>
    <pc:docChg chg="delSld modSld">
      <pc:chgData name="Lukáš Slavík" userId="4d661c73-3d73-4d78-8117-f59c010acbf8" providerId="ADAL" clId="{0ADF02E5-C428-4413-81CF-722B1244B560}" dt="2023-03-10T15:46:07.781" v="1" actId="729"/>
      <pc:docMkLst>
        <pc:docMk/>
      </pc:docMkLst>
      <pc:sldChg chg="mod modShow">
        <pc:chgData name="Lukáš Slavík" userId="4d661c73-3d73-4d78-8117-f59c010acbf8" providerId="ADAL" clId="{0ADF02E5-C428-4413-81CF-722B1244B560}" dt="2023-03-10T15:46:07.781" v="1" actId="729"/>
        <pc:sldMkLst>
          <pc:docMk/>
          <pc:sldMk cId="3165168142" sldId="279"/>
        </pc:sldMkLst>
      </pc:sldChg>
      <pc:sldChg chg="del">
        <pc:chgData name="Lukáš Slavík" userId="4d661c73-3d73-4d78-8117-f59c010acbf8" providerId="ADAL" clId="{0ADF02E5-C428-4413-81CF-722B1244B560}" dt="2023-03-10T15:46:02.124" v="0" actId="2696"/>
        <pc:sldMkLst>
          <pc:docMk/>
          <pc:sldMk cId="543512736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Jaké výhody a nevýhody mají tyto dva mezní typy scénářů?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87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Jaké výhody a nevýhody mají tyto dva mezní typy scénářů?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36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3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jste se dostali ke studiu mediálních studií a žurnalistiky? (chci být novinář, baví mě PR, nevím, chtěli rodiče). </a:t>
            </a:r>
            <a:br>
              <a:rPr lang="cs-CZ" dirty="0"/>
            </a:br>
            <a:r>
              <a:rPr lang="cs-CZ" dirty="0"/>
              <a:t>Byla to vaše hlavní volba, nebo jste chtěli spíše studovat něco jiného?</a:t>
            </a:r>
            <a:br>
              <a:rPr lang="cs-CZ" dirty="0"/>
            </a:br>
            <a:r>
              <a:rPr lang="cs-CZ" dirty="0"/>
              <a:t>Proč zrovna MUNI?</a:t>
            </a:r>
            <a:br>
              <a:rPr lang="cs-CZ" dirty="0"/>
            </a:br>
            <a:r>
              <a:rPr lang="cs-CZ" dirty="0"/>
              <a:t>Jaký byl úplný začátek, jak se vám podařilo zorientovat?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209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0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Mluvili jste o důvodech, proč jste se rozhodli studovat medailky, jak se vám zatím tyto představy plní?</a:t>
            </a:r>
            <a:br>
              <a:rPr lang="cs-CZ" dirty="0"/>
            </a:br>
            <a:r>
              <a:rPr lang="cs-CZ" dirty="0"/>
              <a:t>	V čem ano, v čem ne, proč?</a:t>
            </a:r>
          </a:p>
          <a:p>
            <a:r>
              <a:rPr lang="cs-CZ" dirty="0"/>
              <a:t>Co by se muselo změnit, aby se tyto představy mohly naplnit? Co je největší překážkou?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24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17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Kdyby se vás váš kamarád zeptal, jestli studovat medailky, co byste mu řekli?</a:t>
            </a:r>
          </a:p>
          <a:p>
            <a:r>
              <a:rPr lang="cs-CZ" dirty="0"/>
              <a:t>Představte si, že jste vedoucí katedry, jaké tři kroky byste učinili, aby se vaše aspirace mohly naplnit?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520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Ad 4) jak bylo něco důležité x jak bylo něco užitečné (ne dvouhlavňovka)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60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Bez not se těžko hraje: scénář skupinové diskuse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ZURn6337 </a:t>
            </a:r>
            <a:r>
              <a:rPr lang="cs-CZ" b="0" i="0" err="1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Fokusní</a:t>
            </a:r>
            <a:r>
              <a:rPr lang="cs-CZ" b="0" i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 skupiny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E5BE9-9704-4D27-9B12-09C6C8B824D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737232" y="90869"/>
            <a:ext cx="4218474" cy="6389131"/>
          </a:xfr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6B07E01B-E019-4398-90A2-3BB3D23F0D64}"/>
              </a:ext>
            </a:extLst>
          </p:cNvPr>
          <p:cNvSpPr/>
          <p:nvPr/>
        </p:nvSpPr>
        <p:spPr bwMode="auto">
          <a:xfrm>
            <a:off x="4257432" y="473824"/>
            <a:ext cx="3479800" cy="20320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Představení moderátora/zapisovatele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22668615-9E7E-45ED-9A09-9250662F30B5}"/>
              </a:ext>
            </a:extLst>
          </p:cNvPr>
          <p:cNvSpPr/>
          <p:nvPr/>
        </p:nvSpPr>
        <p:spPr bwMode="auto">
          <a:xfrm rot="20744171">
            <a:off x="6628140" y="755506"/>
            <a:ext cx="1101877" cy="28471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Zadavatel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8EC357E2-BFB8-4C02-9EAE-C05809A918D8}"/>
              </a:ext>
            </a:extLst>
          </p:cNvPr>
          <p:cNvSpPr/>
          <p:nvPr/>
        </p:nvSpPr>
        <p:spPr bwMode="auto">
          <a:xfrm rot="20744171">
            <a:off x="5362489" y="1454052"/>
            <a:ext cx="2436791" cy="23213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Téma a důvod setkání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EADAA491-7EFE-4E39-9033-3C1D2EB5B71C}"/>
              </a:ext>
            </a:extLst>
          </p:cNvPr>
          <p:cNvSpPr/>
          <p:nvPr/>
        </p:nvSpPr>
        <p:spPr bwMode="auto">
          <a:xfrm rot="20985650">
            <a:off x="5931743" y="1962972"/>
            <a:ext cx="1849592" cy="26678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1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Nezávislost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B8EBE195-00B9-49A0-8ABF-2FC2B1E77FA6}"/>
              </a:ext>
            </a:extLst>
          </p:cNvPr>
          <p:cNvSpPr/>
          <p:nvPr/>
        </p:nvSpPr>
        <p:spPr bwMode="auto">
          <a:xfrm rot="21368287">
            <a:off x="4640219" y="2620345"/>
            <a:ext cx="3101418" cy="296700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Důležitost hlasu participantů/</a:t>
            </a:r>
            <a:r>
              <a:rPr lang="cs-CZ" sz="1000" err="1">
                <a:solidFill>
                  <a:schemeClr val="tx1"/>
                </a:solidFill>
              </a:rPr>
              <a:t>ek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2D80E8A5-943A-4F7F-A6F2-F90B136309E2}"/>
              </a:ext>
            </a:extLst>
          </p:cNvPr>
          <p:cNvSpPr/>
          <p:nvPr/>
        </p:nvSpPr>
        <p:spPr bwMode="auto">
          <a:xfrm rot="21368287">
            <a:off x="6486717" y="3034115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Otevřenost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8F135175-8F16-4530-A2A8-43140398F1DA}"/>
              </a:ext>
            </a:extLst>
          </p:cNvPr>
          <p:cNvSpPr/>
          <p:nvPr/>
        </p:nvSpPr>
        <p:spPr bwMode="auto">
          <a:xfrm rot="21368287">
            <a:off x="5403628" y="3510322"/>
            <a:ext cx="2424572" cy="288933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Funkce zapisovatele/</a:t>
            </a:r>
            <a:r>
              <a:rPr lang="cs-CZ" sz="1000" err="1">
                <a:solidFill>
                  <a:schemeClr val="tx1"/>
                </a:solidFill>
              </a:rPr>
              <a:t>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8D4E3357-CD39-445D-895E-B80D2ABBB21A}"/>
              </a:ext>
            </a:extLst>
          </p:cNvPr>
          <p:cNvSpPr/>
          <p:nvPr/>
        </p:nvSpPr>
        <p:spPr bwMode="auto">
          <a:xfrm rot="21103754">
            <a:off x="4318528" y="3996831"/>
            <a:ext cx="3461055" cy="26457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497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Nahrávání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64E0C569-44C2-48FA-8F81-A97B9E9FBCC4}"/>
              </a:ext>
            </a:extLst>
          </p:cNvPr>
          <p:cNvSpPr/>
          <p:nvPr/>
        </p:nvSpPr>
        <p:spPr bwMode="auto">
          <a:xfrm rot="20763595">
            <a:off x="6381320" y="4207580"/>
            <a:ext cx="1293952" cy="263291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Důvěrnost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6BD033E3-79B1-4D1C-97A7-76B2B012467E}"/>
              </a:ext>
            </a:extLst>
          </p:cNvPr>
          <p:cNvSpPr/>
          <p:nvPr/>
        </p:nvSpPr>
        <p:spPr bwMode="auto">
          <a:xfrm rot="20726209">
            <a:off x="5691917" y="4630285"/>
            <a:ext cx="2090170" cy="241908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282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Callout: Right Arrow 17">
            <a:extLst>
              <a:ext uri="{FF2B5EF4-FFF2-40B4-BE49-F238E27FC236}">
                <a16:creationId xmlns:a16="http://schemas.microsoft.com/office/drawing/2014/main" id="{EDECAFDB-D5B9-450E-A88A-849766954329}"/>
              </a:ext>
            </a:extLst>
          </p:cNvPr>
          <p:cNvSpPr/>
          <p:nvPr/>
        </p:nvSpPr>
        <p:spPr bwMode="auto">
          <a:xfrm rot="20726209">
            <a:off x="6887545" y="4776327"/>
            <a:ext cx="936198" cy="210576"/>
          </a:xfrm>
          <a:prstGeom prst="rightArrowCallout">
            <a:avLst>
              <a:gd name="adj1" fmla="val 25000"/>
              <a:gd name="adj2" fmla="val 34090"/>
              <a:gd name="adj3" fmla="val 45833"/>
              <a:gd name="adj4" fmla="val 721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Pravidla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D3DBF748-C323-45F0-A45E-1E97F985F100}"/>
              </a:ext>
            </a:extLst>
          </p:cNvPr>
          <p:cNvSpPr/>
          <p:nvPr/>
        </p:nvSpPr>
        <p:spPr bwMode="auto">
          <a:xfrm rot="21368287">
            <a:off x="6085139" y="5275960"/>
            <a:ext cx="1762008" cy="263108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Souhlas/konflikt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Callout: Right Arrow 19">
            <a:extLst>
              <a:ext uri="{FF2B5EF4-FFF2-40B4-BE49-F238E27FC236}">
                <a16:creationId xmlns:a16="http://schemas.microsoft.com/office/drawing/2014/main" id="{792B98B5-CEDF-4042-B4C3-44B59D0A0834}"/>
              </a:ext>
            </a:extLst>
          </p:cNvPr>
          <p:cNvSpPr/>
          <p:nvPr/>
        </p:nvSpPr>
        <p:spPr bwMode="auto">
          <a:xfrm rot="21051102">
            <a:off x="6382586" y="56080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Respekt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Callout: Right Arrow 20">
            <a:extLst>
              <a:ext uri="{FF2B5EF4-FFF2-40B4-BE49-F238E27FC236}">
                <a16:creationId xmlns:a16="http://schemas.microsoft.com/office/drawing/2014/main" id="{5322B044-FA15-4377-B7A5-5FC86DFD0137}"/>
              </a:ext>
            </a:extLst>
          </p:cNvPr>
          <p:cNvSpPr/>
          <p:nvPr/>
        </p:nvSpPr>
        <p:spPr bwMode="auto">
          <a:xfrm rot="21103754">
            <a:off x="5663864" y="5952413"/>
            <a:ext cx="2183300" cy="276164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294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Trvání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F9A2FE48-F991-4382-8542-B5F88192D969}"/>
              </a:ext>
            </a:extLst>
          </p:cNvPr>
          <p:cNvSpPr/>
          <p:nvPr/>
        </p:nvSpPr>
        <p:spPr bwMode="auto">
          <a:xfrm rot="20797667">
            <a:off x="6583375" y="6154972"/>
            <a:ext cx="1307674" cy="279796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Občerstvení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Callout: Right Arrow 22">
            <a:extLst>
              <a:ext uri="{FF2B5EF4-FFF2-40B4-BE49-F238E27FC236}">
                <a16:creationId xmlns:a16="http://schemas.microsoft.com/office/drawing/2014/main" id="{84C3379C-8199-444E-84D5-A2CCDD88C466}"/>
              </a:ext>
            </a:extLst>
          </p:cNvPr>
          <p:cNvSpPr/>
          <p:nvPr/>
        </p:nvSpPr>
        <p:spPr bwMode="auto">
          <a:xfrm rot="20032751">
            <a:off x="8462151" y="6339741"/>
            <a:ext cx="1016258" cy="242772"/>
          </a:xfrm>
          <a:prstGeom prst="rightArrowCallout">
            <a:avLst>
              <a:gd name="adj1" fmla="val 25000"/>
              <a:gd name="adj2" fmla="val 25000"/>
              <a:gd name="adj3" fmla="val 45833"/>
              <a:gd name="adj4" fmla="val 613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>
                <a:solidFill>
                  <a:schemeClr val="tx1"/>
                </a:solidFill>
              </a:rPr>
              <a:t>Otázky</a:t>
            </a:r>
            <a:endParaRPr kumimoji="0" lang="en-US" sz="1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7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dirty="0"/>
              <a:t>První otázky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Počátek</a:t>
            </a:r>
            <a:r>
              <a:rPr lang="cs-CZ" sz="2400" dirty="0"/>
              <a:t> celé diskuse</a:t>
            </a:r>
          </a:p>
          <a:p>
            <a:r>
              <a:rPr lang="cs-CZ" sz="2400" dirty="0"/>
              <a:t>Často jedna otázka:</a:t>
            </a:r>
          </a:p>
          <a:p>
            <a:pPr lvl="1"/>
            <a:r>
              <a:rPr lang="cs-CZ" sz="1800" dirty="0"/>
              <a:t>charakter, aby mohli/měli odpovědět </a:t>
            </a:r>
            <a:r>
              <a:rPr lang="cs-CZ" sz="1800" dirty="0">
                <a:solidFill>
                  <a:srgbClr val="0000DC"/>
                </a:solidFill>
              </a:rPr>
              <a:t>všichni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velmi krátká a jednoduchá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snímá strach</a:t>
            </a:r>
            <a:r>
              <a:rPr lang="cs-CZ" sz="1800" dirty="0"/>
              <a:t> z obtížnosti</a:t>
            </a:r>
          </a:p>
          <a:p>
            <a:pPr lvl="1"/>
            <a:r>
              <a:rPr lang="cs-CZ" sz="1800" dirty="0"/>
              <a:t>prolomení původního </a:t>
            </a:r>
            <a:r>
              <a:rPr lang="cs-CZ" sz="1800" dirty="0">
                <a:solidFill>
                  <a:srgbClr val="0000DC"/>
                </a:solidFill>
              </a:rPr>
              <a:t>mlčení</a:t>
            </a:r>
            <a:r>
              <a:rPr lang="cs-CZ" sz="1800" dirty="0"/>
              <a:t> (důležité pro další mluvení)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nemá informační hodnotu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nevybízí k debatě </a:t>
            </a:r>
            <a:r>
              <a:rPr lang="cs-CZ" sz="1800" dirty="0"/>
              <a:t>(jen „kolečko“)</a:t>
            </a:r>
          </a:p>
          <a:p>
            <a:r>
              <a:rPr lang="cs-CZ" sz="2400" dirty="0"/>
              <a:t>Obvykle:</a:t>
            </a:r>
          </a:p>
          <a:p>
            <a:pPr lvl="1"/>
            <a:r>
              <a:rPr lang="cs-CZ" sz="1800" dirty="0"/>
              <a:t>představení + něco o sobě (co jste viděli posledně na nějaké streamovací platformě, typ/obor studia, jak se máte, jaká byla cesta)</a:t>
            </a:r>
          </a:p>
          <a:p>
            <a:pPr lvl="2"/>
            <a:r>
              <a:rPr lang="cs-CZ" sz="1400" dirty="0"/>
              <a:t>pozor na možná úskalí (prolamování anonymity, polarizace/konflikt)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6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98351" y="1690681"/>
            <a:ext cx="5935777" cy="4139998"/>
          </a:xfrm>
        </p:spPr>
        <p:txBody>
          <a:bodyPr/>
          <a:lstStyle/>
          <a:p>
            <a:r>
              <a:rPr lang="cs-CZ" dirty="0"/>
              <a:t>Otázku </a:t>
            </a:r>
            <a:r>
              <a:rPr lang="cs-CZ" dirty="0">
                <a:solidFill>
                  <a:srgbClr val="0000DC"/>
                </a:solidFill>
              </a:rPr>
              <a:t>lze nahradit jednoduchou aktivitou</a:t>
            </a:r>
            <a:r>
              <a:rPr lang="cs-CZ" dirty="0"/>
              <a:t> se zadáním:</a:t>
            </a:r>
          </a:p>
          <a:p>
            <a:pPr lvl="1"/>
            <a:r>
              <a:rPr lang="cs-CZ" dirty="0"/>
              <a:t>např. roztřízení nějakého materiálu (výroky, obrázky apod.)</a:t>
            </a:r>
          </a:p>
          <a:p>
            <a:pPr lvl="1"/>
            <a:r>
              <a:rPr lang="cs-CZ" dirty="0"/>
              <a:t>kolečko s vyjádřením postoje k jednoduché vinětě</a:t>
            </a:r>
          </a:p>
          <a:p>
            <a:pPr lvl="1"/>
            <a:r>
              <a:rPr lang="cs-CZ" dirty="0"/>
              <a:t>nutné napojení na následující otázky</a:t>
            </a:r>
          </a:p>
          <a:p>
            <a:pPr lvl="1"/>
            <a:endParaRPr lang="cs-CZ" dirty="0"/>
          </a:p>
          <a:p>
            <a:r>
              <a:rPr lang="cs-CZ" dirty="0"/>
              <a:t>Limity:</a:t>
            </a:r>
          </a:p>
          <a:p>
            <a:pPr lvl="1"/>
            <a:r>
              <a:rPr lang="cs-CZ" dirty="0"/>
              <a:t>jen aktivita </a:t>
            </a:r>
            <a:r>
              <a:rPr lang="cs-CZ" dirty="0">
                <a:solidFill>
                  <a:srgbClr val="0000DC"/>
                </a:solidFill>
              </a:rPr>
              <a:t>nevede k „rozmluvení“ </a:t>
            </a:r>
            <a:r>
              <a:rPr lang="cs-CZ" dirty="0"/>
              <a:t>(to nastane až při první „ostré otázce“</a:t>
            </a:r>
          </a:p>
          <a:p>
            <a:pPr lvl="1"/>
            <a:r>
              <a:rPr lang="cs-CZ" dirty="0"/>
              <a:t>může zabrat </a:t>
            </a:r>
            <a:r>
              <a:rPr lang="cs-CZ" dirty="0">
                <a:solidFill>
                  <a:srgbClr val="0000DC"/>
                </a:solidFill>
              </a:rPr>
              <a:t>čas</a:t>
            </a:r>
          </a:p>
          <a:p>
            <a:pPr lvl="1"/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3945" y="1982859"/>
            <a:ext cx="1230924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4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První otázky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7730A-2163-4807-99C0-C09E8C503D4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882013" y="2658405"/>
            <a:ext cx="7158629" cy="1858731"/>
          </a:xfrm>
        </p:spPr>
      </p:pic>
    </p:spTree>
    <p:extLst>
      <p:ext uri="{BB962C8B-B14F-4D97-AF65-F5344CB8AC3E}">
        <p14:creationId xmlns:p14="http://schemas.microsoft.com/office/powerpoint/2010/main" val="93490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Typicky série otázek a sond:</a:t>
            </a:r>
          </a:p>
          <a:p>
            <a:pPr lvl="1"/>
            <a:r>
              <a:rPr lang="cs-CZ" sz="1800" dirty="0"/>
              <a:t>cca </a:t>
            </a:r>
            <a:r>
              <a:rPr lang="cs-CZ" sz="1800" dirty="0">
                <a:solidFill>
                  <a:srgbClr val="0000DC"/>
                </a:solidFill>
              </a:rPr>
              <a:t>3 až 5</a:t>
            </a:r>
            <a:r>
              <a:rPr lang="cs-CZ" sz="1800" dirty="0"/>
              <a:t> otázek</a:t>
            </a:r>
          </a:p>
          <a:p>
            <a:pPr lvl="1"/>
            <a:r>
              <a:rPr lang="cs-CZ" sz="1800" dirty="0">
                <a:solidFill>
                  <a:srgbClr val="0000DC"/>
                </a:solidFill>
              </a:rPr>
              <a:t>návaznost</a:t>
            </a:r>
            <a:r>
              <a:rPr lang="cs-CZ" sz="1800" dirty="0"/>
              <a:t> k tématu</a:t>
            </a:r>
          </a:p>
          <a:p>
            <a:pPr lvl="1"/>
            <a:r>
              <a:rPr lang="cs-CZ" sz="1800" dirty="0"/>
              <a:t>ale </a:t>
            </a:r>
            <a:r>
              <a:rPr lang="cs-CZ" sz="1800" dirty="0">
                <a:solidFill>
                  <a:srgbClr val="0000DC"/>
                </a:solidFill>
              </a:rPr>
              <a:t>obecnost a nižší obtížnost</a:t>
            </a:r>
          </a:p>
          <a:p>
            <a:pPr lvl="1"/>
            <a:r>
              <a:rPr lang="cs-CZ" sz="1800" dirty="0"/>
              <a:t>uvádějí do tématu a</a:t>
            </a:r>
            <a:r>
              <a:rPr lang="cs-CZ" sz="1800" dirty="0">
                <a:solidFill>
                  <a:srgbClr val="0000DC"/>
                </a:solidFill>
              </a:rPr>
              <a:t> „zahřívají“ debatu </a:t>
            </a:r>
            <a:r>
              <a:rPr lang="cs-CZ" sz="1800" dirty="0"/>
              <a:t>(proto nutné sondy)</a:t>
            </a:r>
          </a:p>
          <a:p>
            <a:pPr lvl="1"/>
            <a:r>
              <a:rPr lang="cs-CZ" sz="1800" dirty="0"/>
              <a:t>cca na </a:t>
            </a:r>
            <a:r>
              <a:rPr lang="cs-CZ" sz="1800" dirty="0">
                <a:solidFill>
                  <a:srgbClr val="0000DC"/>
                </a:solidFill>
              </a:rPr>
              <a:t>15 minut </a:t>
            </a:r>
            <a:r>
              <a:rPr lang="cs-CZ" sz="1800" dirty="0"/>
              <a:t>(doba počáteční „provozní teploty“)</a:t>
            </a:r>
          </a:p>
          <a:p>
            <a:r>
              <a:rPr lang="cs-CZ" sz="2400" dirty="0"/>
              <a:t>Alternativa: představení </a:t>
            </a:r>
            <a:r>
              <a:rPr lang="cs-CZ" sz="2400" dirty="0">
                <a:solidFill>
                  <a:srgbClr val="0000DC"/>
                </a:solidFill>
              </a:rPr>
              <a:t>definice hlavního tématu</a:t>
            </a:r>
            <a:r>
              <a:rPr lang="cs-CZ" sz="2400" dirty="0"/>
              <a:t>:</a:t>
            </a:r>
          </a:p>
          <a:p>
            <a:pPr lvl="1"/>
            <a:r>
              <a:rPr lang="cs-CZ" sz="1800" dirty="0"/>
              <a:t>Příklady:</a:t>
            </a:r>
          </a:p>
          <a:p>
            <a:pPr lvl="2"/>
            <a:r>
              <a:rPr lang="cs-CZ" sz="1200" dirty="0"/>
              <a:t>„slýcháváme o…co se vám při tomto pojmu vybaví/jak mu rozumíte?“</a:t>
            </a:r>
          </a:p>
          <a:p>
            <a:pPr lvl="2"/>
            <a:r>
              <a:rPr lang="cs-CZ" sz="1200" dirty="0"/>
              <a:t>„v médiích se často setkáváme s…co pro vás … znamená?“</a:t>
            </a:r>
          </a:p>
          <a:p>
            <a:pPr lvl="2"/>
            <a:r>
              <a:rPr lang="cs-CZ" sz="1200" dirty="0"/>
              <a:t>„…kdy a kde se s tímto pojmem setkáváte?“</a:t>
            </a:r>
          </a:p>
          <a:p>
            <a:pPr lvl="1"/>
            <a:r>
              <a:rPr lang="cs-CZ" sz="1600" dirty="0"/>
              <a:t>Nutné definice vycházející z </a:t>
            </a:r>
            <a:r>
              <a:rPr lang="cs-CZ" sz="1600" dirty="0">
                <a:solidFill>
                  <a:srgbClr val="0000DC"/>
                </a:solidFill>
              </a:rPr>
              <a:t>„public </a:t>
            </a:r>
            <a:r>
              <a:rPr lang="cs-CZ" sz="1600" dirty="0" err="1">
                <a:solidFill>
                  <a:srgbClr val="0000DC"/>
                </a:solidFill>
              </a:rPr>
              <a:t>knowledge</a:t>
            </a:r>
            <a:r>
              <a:rPr lang="cs-CZ" sz="1600" dirty="0">
                <a:solidFill>
                  <a:srgbClr val="0000DC"/>
                </a:solidFill>
              </a:rPr>
              <a:t>“</a:t>
            </a:r>
          </a:p>
          <a:p>
            <a:pPr lvl="1"/>
            <a:r>
              <a:rPr lang="cs-CZ" sz="1600" dirty="0"/>
              <a:t>Ne odborné pojmy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34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23153"/>
            <a:ext cx="5935777" cy="4139998"/>
          </a:xfrm>
        </p:spPr>
        <p:txBody>
          <a:bodyPr/>
          <a:lstStyle/>
          <a:p>
            <a:r>
              <a:rPr lang="cs-CZ" sz="2400" dirty="0"/>
              <a:t>Vaše nápady???</a:t>
            </a:r>
            <a:endParaRPr lang="cs-CZ" sz="1600" dirty="0"/>
          </a:p>
          <a:p>
            <a:pPr marL="324000" lvl="1" indent="0">
              <a:buNone/>
            </a:pPr>
            <a:endParaRPr lang="cs-CZ" dirty="0"/>
          </a:p>
          <a:p>
            <a:endParaRPr lang="cs-CZ" sz="3600" dirty="0"/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25154" y="2343344"/>
            <a:ext cx="1248507" cy="39985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01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Úvodní otázky (zahřívací)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pPr marL="324000" lvl="1" indent="0">
              <a:buNone/>
            </a:pPr>
            <a:endParaRPr lang="cs-CZ"/>
          </a:p>
          <a:p>
            <a:endParaRPr lang="cs-CZ" sz="3600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C780B-5351-4830-833C-78FB62C5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51" y="1692002"/>
            <a:ext cx="7671898" cy="1882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E631E-22AF-48F4-B8EA-7D5B939E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25" y="3699370"/>
            <a:ext cx="4780381" cy="27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>
                <a:solidFill>
                  <a:srgbClr val="0000DC"/>
                </a:solidFill>
              </a:rPr>
              <a:t>Nejdůležitější část</a:t>
            </a:r>
            <a:r>
              <a:rPr lang="cs-CZ"/>
              <a:t> diskuse</a:t>
            </a:r>
          </a:p>
          <a:p>
            <a:r>
              <a:rPr lang="cs-CZ">
                <a:solidFill>
                  <a:srgbClr val="0000DC"/>
                </a:solidFill>
              </a:rPr>
              <a:t>Polovina až dvě třetiny času</a:t>
            </a:r>
          </a:p>
          <a:p>
            <a:r>
              <a:rPr lang="cs-CZ"/>
              <a:t>Série otázek s přímou vazbou na </a:t>
            </a:r>
            <a:r>
              <a:rPr lang="cs-CZ">
                <a:solidFill>
                  <a:srgbClr val="0000DC"/>
                </a:solidFill>
              </a:rPr>
              <a:t>výzkumné cíle</a:t>
            </a:r>
          </a:p>
          <a:p>
            <a:pPr lvl="1"/>
            <a:r>
              <a:rPr lang="cs-CZ"/>
              <a:t>Mono/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tématické</a:t>
            </a:r>
            <a:r>
              <a:rPr lang="cs-CZ"/>
              <a:t> (podle potřeby)</a:t>
            </a:r>
          </a:p>
          <a:p>
            <a:pPr lvl="1"/>
            <a:r>
              <a:rPr lang="cs-CZ"/>
              <a:t>cca </a:t>
            </a:r>
            <a:r>
              <a:rPr lang="cs-CZ">
                <a:solidFill>
                  <a:srgbClr val="0000DC"/>
                </a:solidFill>
              </a:rPr>
              <a:t>třetina až polovina scénáře</a:t>
            </a:r>
            <a:r>
              <a:rPr lang="cs-CZ"/>
              <a:t> (optimální „provozní teplota“)</a:t>
            </a:r>
          </a:p>
          <a:p>
            <a:pPr lvl="1"/>
            <a:r>
              <a:rPr lang="cs-CZ"/>
              <a:t>pečlivě připravené </a:t>
            </a:r>
            <a:r>
              <a:rPr lang="cs-CZ">
                <a:solidFill>
                  <a:srgbClr val="0000DC"/>
                </a:solidFill>
              </a:rPr>
              <a:t>sondy</a:t>
            </a:r>
            <a:r>
              <a:rPr lang="cs-CZ"/>
              <a:t> (nutné detailně „osahat“ jev)</a:t>
            </a:r>
          </a:p>
          <a:p>
            <a:r>
              <a:rPr lang="cs-CZ"/>
              <a:t>Nejdetailnější analýza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88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dirty="0"/>
              <a:t>Vaše nápady???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9" y="3282696"/>
            <a:ext cx="1327638" cy="84089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98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Jádro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9DEF5-DD94-4E19-B86D-C533F279EB6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4347970" cy="4140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2C66F-65B7-4617-A9E4-65007A28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69" y="1883664"/>
            <a:ext cx="6348999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098E3-699E-4709-BAB5-BE3801DE0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B87E88-188C-49BD-819E-EDF0F3AF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Než začneme: </a:t>
            </a:r>
            <a:r>
              <a:rPr lang="cs-CZ" dirty="0" err="1"/>
              <a:t>Rekrutace</a:t>
            </a:r>
            <a:endParaRPr lang="en-US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D0305F2E-6ADC-4116-AC50-E55C3DBF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324611" cy="4139998"/>
          </a:xfrm>
        </p:spPr>
        <p:txBody>
          <a:bodyPr/>
          <a:lstStyle/>
          <a:p>
            <a:r>
              <a:rPr lang="cs-CZ" dirty="0"/>
              <a:t>Nejde podle plánu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Kurzy</a:t>
            </a:r>
          </a:p>
          <a:p>
            <a:pPr lvl="1"/>
            <a:endParaRPr lang="en-US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0109F65-DBAB-4E27-A64C-B3513E71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88" y="2384222"/>
            <a:ext cx="5028712" cy="208955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6A09791-02DD-443A-9CC1-50C3BA5E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563" y="324040"/>
            <a:ext cx="4365925" cy="62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Série </a:t>
            </a:r>
            <a:r>
              <a:rPr lang="cs-CZ" sz="2000" dirty="0">
                <a:solidFill>
                  <a:srgbClr val="0000DC"/>
                </a:solidFill>
              </a:rPr>
              <a:t>obecnějších odlehčenějších </a:t>
            </a:r>
            <a:r>
              <a:rPr lang="cs-CZ" sz="2000" dirty="0"/>
              <a:t>otázek/úkolů:</a:t>
            </a:r>
          </a:p>
          <a:p>
            <a:pPr lvl="1"/>
            <a:r>
              <a:rPr lang="cs-CZ" sz="1600" dirty="0"/>
              <a:t>Indikují </a:t>
            </a:r>
            <a:r>
              <a:rPr lang="cs-CZ" sz="1600" dirty="0">
                <a:solidFill>
                  <a:srgbClr val="0000DC"/>
                </a:solidFill>
              </a:rPr>
              <a:t>poslední část </a:t>
            </a:r>
            <a:r>
              <a:rPr lang="cs-CZ" sz="1600" dirty="0"/>
              <a:t>diskuse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Uvolňují</a:t>
            </a:r>
            <a:r>
              <a:rPr lang="cs-CZ" sz="1600" dirty="0"/>
              <a:t> participanty i </a:t>
            </a:r>
            <a:r>
              <a:rPr lang="cs-CZ" sz="1600" dirty="0">
                <a:solidFill>
                  <a:srgbClr val="0000DC"/>
                </a:solidFill>
              </a:rPr>
              <a:t>pomáhají koncentrovat</a:t>
            </a:r>
            <a:r>
              <a:rPr lang="cs-CZ" sz="1600" dirty="0"/>
              <a:t> „před cílem“</a:t>
            </a:r>
          </a:p>
          <a:p>
            <a:pPr lvl="1"/>
            <a:r>
              <a:rPr lang="cs-CZ" sz="1600" dirty="0"/>
              <a:t>Umožňují </a:t>
            </a:r>
            <a:r>
              <a:rPr lang="cs-CZ" sz="1600" dirty="0">
                <a:solidFill>
                  <a:srgbClr val="0000DC"/>
                </a:solidFill>
              </a:rPr>
              <a:t>sumarizaci</a:t>
            </a:r>
            <a:r>
              <a:rPr lang="cs-CZ" sz="1600" dirty="0"/>
              <a:t> (pro obě strany)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Nespěchat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Možnosti: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seřazení</a:t>
            </a:r>
            <a:r>
              <a:rPr lang="cs-CZ" sz="1600" dirty="0"/>
              <a:t>: témata, argumenty, významy podle nějakého klíče (např, důležitost, četnost, pozitivita,…)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shrnutí</a:t>
            </a:r>
            <a:r>
              <a:rPr lang="cs-CZ" sz="1600" dirty="0"/>
              <a:t>: moderátor v několika málo tezích/bodech shrnuje klíčové poznatky a nechává krátce „validovat“ nebo doplnit</a:t>
            </a:r>
          </a:p>
          <a:p>
            <a:pPr lvl="1"/>
            <a:r>
              <a:rPr lang="cs-CZ" sz="1600" dirty="0">
                <a:solidFill>
                  <a:srgbClr val="0000DC"/>
                </a:solidFill>
              </a:rPr>
              <a:t>role play:</a:t>
            </a:r>
            <a:r>
              <a:rPr lang="cs-CZ" sz="1600" dirty="0"/>
              <a:t> participanti se pasují do role poradce/ředitele/vedoucího/politika/experta/celebrity a formulují poselství „co by se mělo“/“co by sami učinili“ (co by se mělo = normativy; osobní rovina = nuancovanější)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039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Vaše nápady???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797019" y="4736592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973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B6869-54A2-485B-A5CE-688DD540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55" y="1701505"/>
            <a:ext cx="8202170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Volné doplnění, </a:t>
            </a:r>
            <a:r>
              <a:rPr lang="cs-CZ" sz="2000" err="1"/>
              <a:t>debreefing</a:t>
            </a:r>
            <a:r>
              <a:rPr lang="cs-CZ" sz="2000"/>
              <a:t>, zpětná vazba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EA49-0B71-42CB-AC63-E59700B4D8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1692002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>
                <a:solidFill>
                  <a:srgbClr val="0000DC"/>
                </a:solidFill>
              </a:rPr>
              <a:t>Doplnění</a:t>
            </a:r>
            <a:r>
              <a:rPr lang="cs-CZ" sz="2400"/>
              <a:t> „slepých míst“</a:t>
            </a:r>
          </a:p>
          <a:p>
            <a:pPr lvl="1"/>
            <a:r>
              <a:rPr lang="cs-CZ" sz="1800"/>
              <a:t>ekvivalent „diagnózy s rukou na klice“ v lékařství</a:t>
            </a:r>
          </a:p>
          <a:p>
            <a:pPr lvl="1"/>
            <a:r>
              <a:rPr lang="cs-CZ" sz="1800"/>
              <a:t>indikace </a:t>
            </a:r>
            <a:r>
              <a:rPr lang="cs-CZ" sz="1800">
                <a:solidFill>
                  <a:srgbClr val="0000DC"/>
                </a:solidFill>
              </a:rPr>
              <a:t>opomenutí významných aspektů </a:t>
            </a:r>
            <a:r>
              <a:rPr lang="cs-CZ" sz="1800"/>
              <a:t>nebo možností změny způsobu dotazování (neporazili jsme např. citlivost)</a:t>
            </a:r>
          </a:p>
          <a:p>
            <a:pPr lvl="1"/>
            <a:r>
              <a:rPr lang="cs-CZ" sz="1800"/>
              <a:t>nepodcenit čas</a:t>
            </a:r>
          </a:p>
          <a:p>
            <a:pPr>
              <a:lnSpc>
                <a:spcPct val="100000"/>
              </a:lnSpc>
            </a:pPr>
            <a:r>
              <a:rPr lang="cs-CZ" sz="2400"/>
              <a:t>Výzva k </a:t>
            </a:r>
            <a:r>
              <a:rPr lang="cs-CZ" sz="2400">
                <a:solidFill>
                  <a:srgbClr val="0000DC"/>
                </a:solidFill>
              </a:rPr>
              <a:t>reflexi průběhu</a:t>
            </a:r>
            <a:r>
              <a:rPr lang="cs-CZ" sz="2400"/>
              <a:t> a dojmů, kontrola újmy</a:t>
            </a:r>
          </a:p>
          <a:p>
            <a:pPr>
              <a:lnSpc>
                <a:spcPct val="100000"/>
              </a:lnSpc>
            </a:pPr>
            <a:r>
              <a:rPr lang="cs-CZ" sz="2400"/>
              <a:t>Možnost </a:t>
            </a:r>
            <a:r>
              <a:rPr lang="cs-CZ" sz="2400">
                <a:solidFill>
                  <a:srgbClr val="0000DC"/>
                </a:solidFill>
              </a:rPr>
              <a:t>dovysvětlit</a:t>
            </a:r>
            <a:r>
              <a:rPr lang="cs-CZ" sz="2400"/>
              <a:t> účel a další proces</a:t>
            </a:r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0000DC"/>
                </a:solidFill>
              </a:rPr>
              <a:t>Poděkování, rozloučení,</a:t>
            </a:r>
            <a:r>
              <a:rPr lang="cs-CZ" sz="2400"/>
              <a:t> případně výzva k rozebrání občerstvení</a:t>
            </a:r>
          </a:p>
          <a:p>
            <a:pPr lvl="1"/>
            <a:endParaRPr lang="cs-C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38116" y="5156495"/>
            <a:ext cx="1319550" cy="41990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536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Závěrečné otázky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C9BB-42EE-4F3D-A605-35E89123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76" y="2619262"/>
            <a:ext cx="837364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Přechodové pasáže/výroky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Nutná</a:t>
            </a:r>
            <a:r>
              <a:rPr lang="cs-CZ"/>
              <a:t> součást scénáře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Předělují</a:t>
            </a:r>
            <a:r>
              <a:rPr lang="cs-CZ"/>
              <a:t> jednotlivé části</a:t>
            </a:r>
          </a:p>
          <a:p>
            <a:pPr>
              <a:lnSpc>
                <a:spcPct val="150000"/>
              </a:lnSpc>
            </a:pPr>
            <a:r>
              <a:rPr lang="cs-CZ"/>
              <a:t>Udržují </a:t>
            </a:r>
            <a:r>
              <a:rPr lang="cs-CZ">
                <a:solidFill>
                  <a:srgbClr val="0000DC"/>
                </a:solidFill>
              </a:rPr>
              <a:t>pozornost</a:t>
            </a:r>
          </a:p>
          <a:p>
            <a:pPr>
              <a:lnSpc>
                <a:spcPct val="150000"/>
              </a:lnSpc>
            </a:pPr>
            <a:r>
              <a:rPr lang="cs-CZ">
                <a:solidFill>
                  <a:srgbClr val="0000DC"/>
                </a:solidFill>
              </a:rPr>
              <a:t>Zabraňují nejasnostem </a:t>
            </a:r>
            <a:r>
              <a:rPr lang="cs-CZ"/>
              <a:t>a zmatku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A67CA0-8423-455F-B0BB-56D40E56190A}"/>
              </a:ext>
            </a:extLst>
          </p:cNvPr>
          <p:cNvCxnSpPr/>
          <p:nvPr/>
        </p:nvCxnSpPr>
        <p:spPr bwMode="auto">
          <a:xfrm>
            <a:off x="7806267" y="2065867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5A1292-1F29-4284-9EDF-B3A5C349B06F}"/>
              </a:ext>
            </a:extLst>
          </p:cNvPr>
          <p:cNvCxnSpPr/>
          <p:nvPr/>
        </p:nvCxnSpPr>
        <p:spPr bwMode="auto">
          <a:xfrm>
            <a:off x="7806267" y="2353733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A8E70-EA34-42B5-9915-63969BCAE0F7}"/>
              </a:ext>
            </a:extLst>
          </p:cNvPr>
          <p:cNvCxnSpPr/>
          <p:nvPr/>
        </p:nvCxnSpPr>
        <p:spPr bwMode="auto">
          <a:xfrm>
            <a:off x="7806267" y="27347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94B889-2D43-4427-967C-4D514FACD43D}"/>
              </a:ext>
            </a:extLst>
          </p:cNvPr>
          <p:cNvCxnSpPr/>
          <p:nvPr/>
        </p:nvCxnSpPr>
        <p:spPr bwMode="auto">
          <a:xfrm>
            <a:off x="7806267" y="4724400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37E2E-505D-48CE-B066-296598FCEA91}"/>
              </a:ext>
            </a:extLst>
          </p:cNvPr>
          <p:cNvCxnSpPr/>
          <p:nvPr/>
        </p:nvCxnSpPr>
        <p:spPr bwMode="auto">
          <a:xfrm>
            <a:off x="7806267" y="5223934"/>
            <a:ext cx="1371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8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1FC45-81F5-4684-ACAF-68D1754C3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C9136C-61E3-4651-B0B4-62E6165E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Sondy (</a:t>
            </a:r>
            <a:r>
              <a:rPr lang="cs-CZ" err="1"/>
              <a:t>probes</a:t>
            </a:r>
            <a:r>
              <a:rPr lang="cs-CZ"/>
              <a:t>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617E8-BE42-46E2-8907-D7460CFE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Doplňují</a:t>
            </a:r>
            <a:r>
              <a:rPr lang="cs-CZ" dirty="0"/>
              <a:t> otázky</a:t>
            </a:r>
          </a:p>
          <a:p>
            <a:r>
              <a:rPr lang="cs-CZ" dirty="0"/>
              <a:t>Udržují soustředěnost moderátora („</a:t>
            </a:r>
            <a:r>
              <a:rPr lang="cs-CZ" dirty="0" err="1">
                <a:solidFill>
                  <a:srgbClr val="0000DC"/>
                </a:solidFill>
              </a:rPr>
              <a:t>pamatováček</a:t>
            </a:r>
            <a:r>
              <a:rPr lang="cs-CZ" dirty="0"/>
              <a:t>“)</a:t>
            </a:r>
          </a:p>
          <a:p>
            <a:r>
              <a:rPr lang="cs-CZ" dirty="0"/>
              <a:t>Ukazují na </a:t>
            </a:r>
            <a:r>
              <a:rPr lang="cs-CZ" dirty="0">
                <a:solidFill>
                  <a:srgbClr val="0000DC"/>
                </a:solidFill>
              </a:rPr>
              <a:t>nové pohledy</a:t>
            </a:r>
          </a:p>
          <a:p>
            <a:r>
              <a:rPr lang="cs-CZ" dirty="0"/>
              <a:t>Získávají se na základě </a:t>
            </a:r>
            <a:r>
              <a:rPr lang="cs-CZ" dirty="0">
                <a:solidFill>
                  <a:srgbClr val="0000DC"/>
                </a:solidFill>
              </a:rPr>
              <a:t>dostupného vědění a </a:t>
            </a:r>
            <a:r>
              <a:rPr lang="cs-CZ" dirty="0" err="1">
                <a:solidFill>
                  <a:srgbClr val="0000DC"/>
                </a:solidFill>
              </a:rPr>
              <a:t>výzkumnícké</a:t>
            </a:r>
            <a:r>
              <a:rPr lang="cs-CZ" dirty="0">
                <a:solidFill>
                  <a:srgbClr val="0000DC"/>
                </a:solidFill>
              </a:rPr>
              <a:t> invence</a:t>
            </a:r>
          </a:p>
          <a:p>
            <a:r>
              <a:rPr lang="cs-CZ" dirty="0"/>
              <a:t>Není nutné jimi debatu špikovat:</a:t>
            </a:r>
          </a:p>
          <a:p>
            <a:pPr lvl="1"/>
            <a:r>
              <a:rPr lang="cs-CZ" dirty="0"/>
              <a:t>tam, kde jsou </a:t>
            </a:r>
            <a:r>
              <a:rPr lang="cs-CZ" dirty="0">
                <a:solidFill>
                  <a:srgbClr val="0000DC"/>
                </a:solidFill>
              </a:rPr>
              <a:t>potřeba</a:t>
            </a:r>
            <a:r>
              <a:rPr lang="cs-CZ" dirty="0"/>
              <a:t> (zpravidla hlavní otázky a otázky vyvolávající paletu odpovědí)</a:t>
            </a:r>
          </a:p>
          <a:p>
            <a:r>
              <a:rPr lang="cs-CZ" dirty="0">
                <a:solidFill>
                  <a:srgbClr val="0000DC"/>
                </a:solidFill>
              </a:rPr>
              <a:t>Nepovinné</a:t>
            </a:r>
            <a:r>
              <a:rPr lang="cs-CZ" dirty="0"/>
              <a:t> použití</a:t>
            </a:r>
          </a:p>
          <a:p>
            <a:r>
              <a:rPr lang="cs-CZ" dirty="0"/>
              <a:t>Nejde o vyčerpávající „seznam možností“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02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Základní logika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Aktivizace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40C7B-47A3-4D6B-A41E-408F10582E7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Alternativní a potenciálně </a:t>
            </a:r>
            <a:r>
              <a:rPr lang="cs-CZ" sz="1600">
                <a:solidFill>
                  <a:srgbClr val="0000DC"/>
                </a:solidFill>
              </a:rPr>
              <a:t>úsporný způsob zjišťování informací</a:t>
            </a:r>
          </a:p>
          <a:p>
            <a:pPr lvl="1"/>
            <a:r>
              <a:rPr lang="cs-CZ" sz="1200"/>
              <a:t>Priority</a:t>
            </a:r>
          </a:p>
          <a:p>
            <a:pPr lvl="1"/>
            <a:r>
              <a:rPr lang="cs-CZ" sz="1200"/>
              <a:t>Normy</a:t>
            </a:r>
          </a:p>
          <a:p>
            <a:pPr lvl="1"/>
            <a:r>
              <a:rPr lang="cs-CZ" sz="1200"/>
              <a:t>Deliberace</a:t>
            </a:r>
          </a:p>
          <a:p>
            <a:pPr lvl="1"/>
            <a:r>
              <a:rPr lang="cs-CZ" sz="1200"/>
              <a:t>Konflikt/konsenzus</a:t>
            </a:r>
          </a:p>
          <a:p>
            <a:pPr lvl="1"/>
            <a:r>
              <a:rPr lang="cs-CZ" sz="1200"/>
              <a:t>Metafory</a:t>
            </a:r>
          </a:p>
          <a:p>
            <a:pPr lvl="1"/>
            <a:r>
              <a:rPr lang="cs-CZ" sz="1200"/>
              <a:t>Proces</a:t>
            </a:r>
          </a:p>
          <a:p>
            <a:pPr>
              <a:lnSpc>
                <a:spcPct val="100000"/>
              </a:lnSpc>
            </a:pPr>
            <a:r>
              <a:rPr lang="cs-CZ" sz="1600"/>
              <a:t>Může </a:t>
            </a:r>
            <a:r>
              <a:rPr lang="cs-CZ" sz="1600">
                <a:solidFill>
                  <a:srgbClr val="0000DC"/>
                </a:solidFill>
              </a:rPr>
              <a:t>stimulovat</a:t>
            </a:r>
            <a:r>
              <a:rPr lang="cs-CZ" sz="1600"/>
              <a:t> diskusi</a:t>
            </a:r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Uvolňuje atmosféru</a:t>
            </a:r>
          </a:p>
          <a:p>
            <a:pPr>
              <a:lnSpc>
                <a:spcPct val="100000"/>
              </a:lnSpc>
            </a:pPr>
            <a:r>
              <a:rPr lang="cs-CZ" sz="1600"/>
              <a:t>Usnadňuje interakci a </a:t>
            </a:r>
            <a:r>
              <a:rPr lang="cs-CZ" sz="1600">
                <a:solidFill>
                  <a:srgbClr val="0000DC"/>
                </a:solidFill>
              </a:rPr>
              <a:t>zjednodušuje</a:t>
            </a:r>
            <a:r>
              <a:rPr lang="cs-CZ" sz="1600"/>
              <a:t> obtížná témata</a:t>
            </a:r>
          </a:p>
          <a:p>
            <a:pPr>
              <a:lnSpc>
                <a:spcPct val="100000"/>
              </a:lnSpc>
            </a:pPr>
            <a:r>
              <a:rPr lang="cs-CZ" sz="1600"/>
              <a:t>Posiluje participaci</a:t>
            </a:r>
          </a:p>
          <a:p>
            <a:pPr lvl="1"/>
            <a:r>
              <a:rPr lang="cs-CZ" sz="1200"/>
              <a:t>Osoby s potíži soustředit se</a:t>
            </a:r>
          </a:p>
          <a:p>
            <a:pPr lvl="1"/>
            <a:r>
              <a:rPr lang="cs-CZ" sz="1200"/>
              <a:t>Osoby s potřebou přemýšlet</a:t>
            </a:r>
          </a:p>
          <a:p>
            <a:pPr lvl="1"/>
            <a:r>
              <a:rPr lang="cs-CZ" sz="1200"/>
              <a:t>Osoby s problémem vyjadřovat své názory/postoje/pocity</a:t>
            </a:r>
          </a:p>
          <a:p>
            <a:pPr lvl="1"/>
            <a:r>
              <a:rPr lang="cs-CZ" sz="1200"/>
              <a:t>Vysoká komplexita a citlivost tématu</a:t>
            </a:r>
          </a:p>
          <a:p>
            <a:pPr>
              <a:lnSpc>
                <a:spcPct val="100000"/>
              </a:lnSpc>
            </a:pPr>
            <a:r>
              <a:rPr lang="cs-CZ" sz="1600"/>
              <a:t>Generuje </a:t>
            </a:r>
            <a:r>
              <a:rPr lang="cs-CZ" sz="1600">
                <a:solidFill>
                  <a:srgbClr val="0000DC"/>
                </a:solidFill>
              </a:rPr>
              <a:t>obsahy navíc</a:t>
            </a:r>
            <a:r>
              <a:rPr lang="cs-CZ" sz="1600"/>
              <a:t> k analýze nebo artefakty k ponechání účastníkům/</a:t>
            </a:r>
            <a:r>
              <a:rPr lang="cs-CZ" sz="1600" err="1"/>
              <a:t>icím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Mohou navazovat</a:t>
            </a:r>
            <a:r>
              <a:rPr lang="cs-CZ" sz="1600"/>
              <a:t> na materiály, které účastníci/e vytvoří předem (eseje, fotografie, deníčky,…).</a:t>
            </a:r>
          </a:p>
          <a:p>
            <a:pPr lvl="1"/>
            <a:endParaRPr lang="cs-CZ" sz="2800"/>
          </a:p>
          <a:p>
            <a:pPr lvl="1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390A5-EBC0-4532-B6F8-C11BBA5335A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vytvořit </a:t>
            </a:r>
            <a:r>
              <a:rPr lang="cs-CZ" sz="2000" dirty="0">
                <a:solidFill>
                  <a:srgbClr val="0000DC"/>
                </a:solidFill>
              </a:rPr>
              <a:t>specifickou sérii otázek pro aktivity </a:t>
            </a:r>
            <a:r>
              <a:rPr lang="cs-CZ" sz="2000" dirty="0"/>
              <a:t>a po nich</a:t>
            </a:r>
            <a:endParaRPr lang="en-US" dirty="0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Nutné většinou předem testovat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Lze umístit </a:t>
            </a:r>
            <a:r>
              <a:rPr lang="cs-CZ" sz="2000" dirty="0">
                <a:solidFill>
                  <a:srgbClr val="0000DC"/>
                </a:solidFill>
              </a:rPr>
              <a:t>kamkoliv</a:t>
            </a:r>
            <a:endParaRPr lang="cs-CZ" sz="2000" dirty="0">
              <a:solidFill>
                <a:srgbClr val="0000DC"/>
              </a:solidFill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Limity: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200" dirty="0">
                <a:solidFill>
                  <a:srgbClr val="0000DC"/>
                </a:solidFill>
              </a:rPr>
              <a:t>Časová náročnost </a:t>
            </a:r>
            <a:r>
              <a:rPr lang="cs-CZ" sz="1200" dirty="0"/>
              <a:t>(pečlivě zvážit)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/>
              <a:t>Vhodné spíše pro</a:t>
            </a:r>
            <a:r>
              <a:rPr lang="cs-CZ" sz="1200" dirty="0">
                <a:solidFill>
                  <a:srgbClr val="0000DC"/>
                </a:solidFill>
              </a:rPr>
              <a:t> středně velké skupiny </a:t>
            </a:r>
            <a:r>
              <a:rPr lang="cs-CZ" sz="1200" dirty="0"/>
              <a:t>(není dobré velkou skupinu rozdělovat = narušuje dynamiku, obtížné zaznamenávání)</a:t>
            </a:r>
            <a:endParaRPr lang="cs-CZ" sz="1200" dirty="0">
              <a:cs typeface="Arial"/>
            </a:endParaRPr>
          </a:p>
          <a:p>
            <a:pPr marL="503555" lvl="1" indent="-179705"/>
            <a:r>
              <a:rPr lang="cs-CZ" sz="1200" dirty="0">
                <a:cs typeface="Arial"/>
              </a:rPr>
              <a:t>Může vyvolávat </a:t>
            </a:r>
            <a:r>
              <a:rPr lang="cs-CZ" sz="1200" dirty="0">
                <a:solidFill>
                  <a:srgbClr val="0000DC"/>
                </a:solidFill>
                <a:cs typeface="Arial"/>
              </a:rPr>
              <a:t>diskomfort</a:t>
            </a:r>
            <a:endParaRPr lang="cs-CZ" sz="1200" dirty="0">
              <a:solidFill>
                <a:srgbClr val="0000DC"/>
              </a:solidFill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Typy: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 dirty="0"/>
              <a:t>Expoziční: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obrázky, fotografie, videa</a:t>
            </a:r>
          </a:p>
          <a:p>
            <a:pPr lvl="2"/>
            <a:r>
              <a:rPr lang="cs-CZ" sz="1200" dirty="0"/>
              <a:t>viněty (grafické, textové)</a:t>
            </a:r>
          </a:p>
          <a:p>
            <a:pPr marL="503555" lvl="1" indent="-179705"/>
            <a:r>
              <a:rPr lang="cs-CZ" sz="1600" dirty="0"/>
              <a:t>Aktivizační: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Seřazování (</a:t>
            </a:r>
            <a:r>
              <a:rPr lang="cs-CZ" sz="1200" dirty="0" err="1"/>
              <a:t>ranking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Známkování (rating)</a:t>
            </a:r>
          </a:p>
          <a:p>
            <a:pPr marL="503555" lvl="1" indent="-179705"/>
            <a:r>
              <a:rPr lang="cs-CZ" sz="1600" dirty="0"/>
              <a:t>Solo/kontrolní:</a:t>
            </a:r>
            <a:endParaRPr lang="cs-CZ" sz="1600" dirty="0">
              <a:cs typeface="Arial"/>
            </a:endParaRPr>
          </a:p>
          <a:p>
            <a:pPr lvl="2"/>
            <a:r>
              <a:rPr lang="cs-CZ" sz="1200" dirty="0"/>
              <a:t>„Napiš si předem“</a:t>
            </a:r>
          </a:p>
          <a:p>
            <a:pPr lvl="2"/>
            <a:r>
              <a:rPr lang="cs-CZ" sz="1200" dirty="0"/>
              <a:t>Kreslení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751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9F6B7D-5E7F-4F76-ABBC-52BD230B2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78801"/>
              </p:ext>
            </p:extLst>
          </p:nvPr>
        </p:nvGraphicFramePr>
        <p:xfrm>
          <a:off x="665999" y="1709269"/>
          <a:ext cx="11112001" cy="405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34">
                  <a:extLst>
                    <a:ext uri="{9D8B030D-6E8A-4147-A177-3AD203B41FA5}">
                      <a16:colId xmlns:a16="http://schemas.microsoft.com/office/drawing/2014/main" val="2151409810"/>
                    </a:ext>
                  </a:extLst>
                </a:gridCol>
                <a:gridCol w="6958278">
                  <a:extLst>
                    <a:ext uri="{9D8B030D-6E8A-4147-A177-3AD203B41FA5}">
                      <a16:colId xmlns:a16="http://schemas.microsoft.com/office/drawing/2014/main" val="1878912909"/>
                    </a:ext>
                  </a:extLst>
                </a:gridCol>
                <a:gridCol w="2643789">
                  <a:extLst>
                    <a:ext uri="{9D8B030D-6E8A-4147-A177-3AD203B41FA5}">
                      <a16:colId xmlns:a16="http://schemas.microsoft.com/office/drawing/2014/main" val="3476538203"/>
                    </a:ext>
                  </a:extLst>
                </a:gridCol>
              </a:tblGrid>
              <a:tr h="366637">
                <a:tc>
                  <a:txBody>
                    <a:bodyPr/>
                    <a:lstStyle/>
                    <a:p>
                      <a:r>
                        <a:rPr lang="cs-CZ" sz="1400"/>
                        <a:t>Aktivita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Princip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Komentář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6110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400"/>
                        <a:t>Vypisování/ seznam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na požádání vytváří seznam položek: variant/možností/typů/témat/emocí/(ne)výhod/překážek/důvodů/vlastností/kompetencí…</a:t>
                      </a:r>
                    </a:p>
                    <a:p>
                      <a:r>
                        <a:rPr lang="cs-CZ" sz="1400"/>
                        <a:t>Kolektivní práce nebo konfrontace jednotlivých seznamů.</a:t>
                      </a:r>
                    </a:p>
                    <a:p>
                      <a:r>
                        <a:rPr lang="cs-CZ" sz="1400"/>
                        <a:t>Může zapisovat buď moderátor nebo sami 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(dvousečné).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jako generátor možností</a:t>
                      </a:r>
                      <a:br>
                        <a:rPr lang="cs-CZ" sz="1400"/>
                      </a:br>
                      <a:r>
                        <a:rPr lang="cs-CZ" sz="1400"/>
                        <a:t>Střední až nízká obtížnost</a:t>
                      </a:r>
                    </a:p>
                    <a:p>
                      <a:r>
                        <a:rPr lang="cs-CZ" sz="1400"/>
                        <a:t>Zjišťuje informace a proces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49289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Seřazování (</a:t>
                      </a:r>
                      <a:r>
                        <a:rPr lang="cs-CZ" sz="1400" err="1"/>
                        <a:t>ranking</a:t>
                      </a:r>
                      <a:r>
                        <a:rPr lang="cs-CZ" sz="140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Participanti/</a:t>
                      </a:r>
                      <a:r>
                        <a:rPr lang="cs-CZ" sz="1400" err="1"/>
                        <a:t>ky</a:t>
                      </a:r>
                      <a:r>
                        <a:rPr lang="cs-CZ" sz="1400"/>
                        <a:t> seřazují dané položky podle potřebného klíče: důležitost/oblíbenost/náročnost/blízkost/kvalita/(ne)bezpečnost/účinnost…</a:t>
                      </a:r>
                      <a:br>
                        <a:rPr lang="cs-CZ" sz="1400"/>
                      </a:br>
                      <a:r>
                        <a:rPr lang="cs-CZ" sz="1400"/>
                        <a:t>Možné navázat na aktivitu „seznam“ nebo použít samostatně.</a:t>
                      </a:r>
                      <a:br>
                        <a:rPr lang="cs-CZ" sz="1400"/>
                      </a:br>
                      <a:r>
                        <a:rPr lang="cs-CZ" sz="1400"/>
                        <a:t>Možné předložit předem připravené varianty.</a:t>
                      </a:r>
                    </a:p>
                    <a:p>
                      <a:r>
                        <a:rPr lang="cs-CZ" sz="1400"/>
                        <a:t>Nejde o statistickou analýzu ale o podnícení a zpřehlednění diskuse.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pro hierarchizaci.</a:t>
                      </a:r>
                      <a:br>
                        <a:rPr lang="cs-CZ" sz="1400"/>
                      </a:br>
                      <a:r>
                        <a:rPr lang="cs-CZ" sz="1400"/>
                        <a:t>Nízká obtížnost.</a:t>
                      </a:r>
                    </a:p>
                    <a:p>
                      <a:r>
                        <a:rPr lang="cs-CZ" sz="1400"/>
                        <a:t>Zjišťuje význam a proces.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177"/>
                  </a:ext>
                </a:extLst>
              </a:tr>
              <a:tr h="538514">
                <a:tc>
                  <a:txBody>
                    <a:bodyPr/>
                    <a:lstStyle/>
                    <a:p>
                      <a:r>
                        <a:rPr lang="cs-CZ" sz="1400"/>
                        <a:t>Rozřazování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Vytváření „hromádek“ z materiálu: slova/výroky, obrázky, věci…</a:t>
                      </a:r>
                    </a:p>
                    <a:p>
                      <a:r>
                        <a:rPr lang="cs-CZ" sz="1400"/>
                        <a:t>Kritéria rozřazování mohou být předem dána, nebo ponechána na smyslu participantů/</a:t>
                      </a:r>
                      <a:r>
                        <a:rPr lang="cs-CZ" sz="1400" err="1"/>
                        <a:t>ek</a:t>
                      </a:r>
                      <a:r>
                        <a:rPr lang="cs-CZ" sz="1400"/>
                        <a:t>“.</a:t>
                      </a:r>
                    </a:p>
                    <a:p>
                      <a:r>
                        <a:rPr lang="cs-CZ" sz="1400"/>
                        <a:t>Rozřazování může probíhat také formou vylučování (nepatří).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Vhodné pro zjišťování „povahy“ a podobnosti prvků hromádek.</a:t>
                      </a:r>
                      <a:br>
                        <a:rPr lang="cs-CZ" sz="1400"/>
                      </a:br>
                      <a:r>
                        <a:rPr lang="cs-CZ" sz="1400"/>
                        <a:t>Nízká obtížnost (vhodné pro adolescenty).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Zjišťuje význam a proces.</a:t>
                      </a:r>
                      <a:endParaRPr lang="en-US" sz="1400"/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5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10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85583"/>
              </p:ext>
            </p:extLst>
          </p:nvPr>
        </p:nvGraphicFramePr>
        <p:xfrm>
          <a:off x="719139" y="1871663"/>
          <a:ext cx="10727794" cy="375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600"/>
                        <a:t>Aktivita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Princip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Komentář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Volba z alternativ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vybírají z omezeného počtu materiálů jeden nebo několik „</a:t>
                      </a:r>
                      <a:r>
                        <a:rPr lang="cs-CZ" sz="1200" err="1"/>
                        <a:t>nej“účinější</a:t>
                      </a:r>
                      <a:r>
                        <a:rPr lang="cs-CZ" sz="1200"/>
                        <a:t>/přitažlivější/funkčnější/důležitější/nejvíce reprezentativní pro…</a:t>
                      </a:r>
                    </a:p>
                    <a:p>
                      <a:r>
                        <a:rPr lang="cs-CZ" sz="1200"/>
                        <a:t>Možné vygenerovat i v záporné variantě.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testování již existující palety variant produktu nebo řešení.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Zjišťuje zejména význam, ale možné jsou i normy (reprezentace).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7053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„Nálepkování“/generování kategorií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v časovém limitu nebo do vyčerpání nápadů píšou jednoslovné kategorie nebo krátké popisy na papírky a umisťují je (flip-chart, podlaha, stůl, košík). </a:t>
                      </a:r>
                    </a:p>
                    <a:p>
                      <a:r>
                        <a:rPr lang="cs-CZ" sz="1200"/>
                        <a:t>Cílem je komprimace významu „co se vám vybaví, když se řekne…?“ nebo zjednodušení komplexity „Představte si, že jste právě dokončili knihu o …, jaký název by nesla?“ „Představte si, že jste/někdo napsal knihu/natočil film o vašem životě/vaší zkušenosti s/…, jaký název by nesla/nesl?“ „Představte si, že X prodáváte prostřednictvím reklamy, jaký by byl hlavní reklamní slogan“?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komplexní, citlivá témata a jejich zjednodušování i hierarchizaci významů.</a:t>
                      </a:r>
                    </a:p>
                    <a:p>
                      <a:r>
                        <a:rPr lang="cs-CZ" sz="1200"/>
                        <a:t>Nízká až střední obtížnost.</a:t>
                      </a:r>
                    </a:p>
                    <a:p>
                      <a:r>
                        <a:rPr lang="cs-CZ" sz="1200"/>
                        <a:t>Zjišťuj význam a proces (jevu = příčiny a následky).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12628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Konfrontace s podnětem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jsou vystaveni materiálu: článek/obrázek/video/ výrok/definice/… </a:t>
                      </a:r>
                    </a:p>
                    <a:p>
                      <a:r>
                        <a:rPr lang="cs-CZ" sz="1200"/>
                        <a:t>Následně debatují o jeho vlastnostech/významu/funkci…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až nízká obtížnost.</a:t>
                      </a:r>
                    </a:p>
                    <a:p>
                      <a:r>
                        <a:rPr lang="cs-CZ" sz="1200"/>
                        <a:t>Zjišťuje hlavně význam (a proces).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0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8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0099FB-C3AB-49AC-90B8-41A3053F2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1197C-AA24-4477-8F03-B5271F0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bude?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67AB7A-62E6-4406-84E4-1731F1A79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scénář a jak vypadá</a:t>
            </a:r>
          </a:p>
          <a:p>
            <a:pPr lvl="1"/>
            <a:r>
              <a:rPr lang="cs-CZ" dirty="0"/>
              <a:t>Základní parametry</a:t>
            </a:r>
          </a:p>
          <a:p>
            <a:pPr lvl="1"/>
            <a:r>
              <a:rPr lang="cs-CZ" dirty="0"/>
              <a:t>Struktura</a:t>
            </a:r>
          </a:p>
          <a:p>
            <a:pPr lvl="1"/>
            <a:r>
              <a:rPr lang="cs-CZ" dirty="0"/>
              <a:t>Obsah</a:t>
            </a:r>
          </a:p>
          <a:p>
            <a:r>
              <a:rPr lang="cs-CZ" dirty="0"/>
              <a:t> Aktivity</a:t>
            </a:r>
          </a:p>
          <a:p>
            <a:r>
              <a:rPr lang="cs-CZ" dirty="0"/>
              <a:t>Jak ho lze měnit a proč</a:t>
            </a:r>
          </a:p>
          <a:p>
            <a:r>
              <a:rPr lang="cs-CZ" dirty="0"/>
              <a:t>Jak se liší od scénáře hloubkového rozhovoru</a:t>
            </a:r>
          </a:p>
          <a:p>
            <a:r>
              <a:rPr lang="cs-CZ" dirty="0"/>
              <a:t>Tvoření vlastního scénáře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63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71271"/>
              </p:ext>
            </p:extLst>
          </p:nvPr>
        </p:nvGraphicFramePr>
        <p:xfrm>
          <a:off x="719139" y="1871663"/>
          <a:ext cx="10727794" cy="338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Viněty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jsou vystaveni sérii textových/vizuálních scénářů/situací/person.</a:t>
                      </a:r>
                      <a:br>
                        <a:rPr lang="cs-CZ" sz="1200"/>
                      </a:br>
                      <a:r>
                        <a:rPr lang="cs-CZ" sz="1200"/>
                        <a:t>Následně se vyjadřují k běžnosti/způsobům řešení/přijatelnosti.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Zejména vhodné pro citlivá témata.</a:t>
                      </a:r>
                    </a:p>
                    <a:p>
                      <a:r>
                        <a:rPr lang="cs-CZ" sz="1200"/>
                        <a:t>Střední až vyšší obtížnost (při citlivých tématech).</a:t>
                      </a:r>
                    </a:p>
                    <a:p>
                      <a:r>
                        <a:rPr lang="cs-CZ" sz="1200"/>
                        <a:t>Zjišťuje význam a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6706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Kreslení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kreslí individuálně nebo kolektivně (spíše zřídka) znázornění jevu/tématu.</a:t>
                      </a:r>
                      <a:br>
                        <a:rPr lang="cs-CZ" sz="1200"/>
                      </a:br>
                      <a:r>
                        <a:rPr lang="cs-CZ" sz="1200"/>
                        <a:t>Charakter obrázku může být velmi obecný (strom), nebo vymezený (tři větve, tři kořeny).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širokou škálu jevů, obvykle vazba příčin a následků.</a:t>
                      </a:r>
                    </a:p>
                    <a:p>
                      <a:r>
                        <a:rPr lang="cs-CZ" sz="1200"/>
                        <a:t>Střední až velmi vysoká obtížnost.</a:t>
                      </a:r>
                    </a:p>
                    <a:p>
                      <a:r>
                        <a:rPr lang="cs-CZ" sz="1200"/>
                        <a:t>Zjišťuje významy a proces (jevu = příčiny a následky).</a:t>
                      </a:r>
                      <a:br>
                        <a:rPr lang="cs-CZ" sz="1200"/>
                      </a:br>
                      <a:r>
                        <a:rPr lang="cs-CZ" sz="1200"/>
                        <a:t>Možnost hluboké interpretace.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63856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Mapování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 kreslí individuálně nebo kolektivně plánek nebo mapu nějakého místa se zaznačením položek: věcí/osob/cest/pocitů/funkce/…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až vysoká obtížnost.</a:t>
                      </a:r>
                    </a:p>
                    <a:p>
                      <a:r>
                        <a:rPr lang="cs-CZ" sz="1200"/>
                        <a:t>Zjišťuje významy (a proces).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2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287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01381"/>
              </p:ext>
            </p:extLst>
          </p:nvPr>
        </p:nvGraphicFramePr>
        <p:xfrm>
          <a:off x="719139" y="1871663"/>
          <a:ext cx="10727794" cy="397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Aktivita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Princip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Komentář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Komiks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 reagují nebo dokončují obrázkový nebo textový příběh nebo jejich sérii.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otázky morálního charakteru a dilemata a jejich odlehčení.</a:t>
                      </a:r>
                      <a:br>
                        <a:rPr lang="cs-CZ" sz="1100"/>
                      </a:br>
                      <a:r>
                        <a:rPr lang="cs-CZ" sz="1100"/>
                        <a:t>Střední až vysoká obtížnost.</a:t>
                      </a:r>
                    </a:p>
                    <a:p>
                      <a:r>
                        <a:rPr lang="cs-CZ" sz="1100"/>
                        <a:t>Zjišťuje význam, normy a proces.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8957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Imaginace a magie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jsou pasování (např. rekvizitami) do rolí čarodějů, hledačů pokladů, věštců, lidí z jiné planety, klíčníků apod. se zadáním najít za běžných okolností nepředstavitelné ideální řešení/podobu/…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osoby oceňující imaginaci (např. adolescenti).</a:t>
                      </a:r>
                    </a:p>
                    <a:p>
                      <a:r>
                        <a:rPr lang="cs-CZ" sz="1100"/>
                        <a:t>Nízká až střední obtížnost.</a:t>
                      </a:r>
                    </a:p>
                    <a:p>
                      <a:r>
                        <a:rPr lang="cs-CZ" sz="1100"/>
                        <a:t>Zjišťuje významy, proces ale i strukturální překážky a nerovnosti, a normy.</a:t>
                      </a:r>
                    </a:p>
                    <a:p>
                      <a:r>
                        <a:rPr lang="cs-CZ" sz="1100"/>
                        <a:t>Možnost hluboké interpretace.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19585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100"/>
                        <a:t>„Divadlo“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Participanti/</a:t>
                      </a:r>
                      <a:r>
                        <a:rPr lang="cs-CZ" sz="1100" err="1"/>
                        <a:t>ky</a:t>
                      </a:r>
                      <a:r>
                        <a:rPr lang="cs-CZ" sz="1100"/>
                        <a:t> sehrávají scénky situací/rolí/řešení/. Dobrovolníci mohou jednu nebo více scének přehrát, následně probíhá debata. Scénku lze vstupem dalších modifikovat a rozšiřovat do větších příběhů (participace všech).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Vhodné pro témata s obtížným řešením formou „coby kdyby“, citlivá témata a pro skupiny oceňující aktivitu a </a:t>
                      </a:r>
                      <a:r>
                        <a:rPr lang="cs-CZ" sz="1100" err="1"/>
                        <a:t>performativnost</a:t>
                      </a:r>
                      <a:r>
                        <a:rPr lang="cs-CZ" sz="1100"/>
                        <a:t> (např. adolescenti).</a:t>
                      </a:r>
                      <a:br>
                        <a:rPr lang="cs-CZ" sz="1100"/>
                      </a:br>
                      <a:r>
                        <a:rPr lang="cs-CZ" sz="1100"/>
                        <a:t>Střední až vysoká obtížnost.</a:t>
                      </a:r>
                    </a:p>
                    <a:p>
                      <a:r>
                        <a:rPr lang="cs-CZ" sz="1100"/>
                        <a:t>Zjišťuje významy a proces a další podle tématu.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0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Příklady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6933EA-ABCD-4911-8CF3-3C17960B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84182"/>
              </p:ext>
            </p:extLst>
          </p:nvPr>
        </p:nvGraphicFramePr>
        <p:xfrm>
          <a:off x="719139" y="1871663"/>
          <a:ext cx="10727794" cy="343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075">
                  <a:extLst>
                    <a:ext uri="{9D8B030D-6E8A-4147-A177-3AD203B41FA5}">
                      <a16:colId xmlns:a16="http://schemas.microsoft.com/office/drawing/2014/main" val="1910757140"/>
                    </a:ext>
                  </a:extLst>
                </a:gridCol>
                <a:gridCol w="6536881">
                  <a:extLst>
                    <a:ext uri="{9D8B030D-6E8A-4147-A177-3AD203B41FA5}">
                      <a16:colId xmlns:a16="http://schemas.microsoft.com/office/drawing/2014/main" val="1885254488"/>
                    </a:ext>
                  </a:extLst>
                </a:gridCol>
                <a:gridCol w="2716838">
                  <a:extLst>
                    <a:ext uri="{9D8B030D-6E8A-4147-A177-3AD203B41FA5}">
                      <a16:colId xmlns:a16="http://schemas.microsoft.com/office/drawing/2014/main" val="1230386674"/>
                    </a:ext>
                  </a:extLst>
                </a:gridCol>
              </a:tblGrid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Aktivita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Princip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Komentář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484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Storytelling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ky</a:t>
                      </a:r>
                      <a:r>
                        <a:rPr lang="cs-CZ" sz="1200"/>
                        <a:t> jsou buď vystaveni nějakému materiálu, nebo generují několik scénářů. Účelem je po konfrontaci s materiály nebo stanovením několika situací/osob/… nechat účastníky příběh dovyprávět. Je možné stanovit opěrné body (např. za 5 let, po překonání nemoci,…), nebo nechat možnosti volné.</a:t>
                      </a:r>
                      <a:br>
                        <a:rPr lang="cs-CZ" sz="1200"/>
                      </a:br>
                      <a:r>
                        <a:rPr lang="cs-CZ" sz="1200"/>
                        <a:t>Účelem je vygenerovat a případně srovnat typické trajektorie a narativy.</a:t>
                      </a:r>
                      <a:br>
                        <a:rPr lang="cs-CZ" sz="1200"/>
                      </a:br>
                      <a:r>
                        <a:rPr lang="cs-CZ" sz="1200"/>
                        <a:t>Možná je varianta s psaním novinového článku referující o nějakém obsahu podnětu/situaci/osobě/jevu… Článek dovoluje definovat hlavní rysy a vysvětlení jevu. Je možné psát další žánry těchto článků a situaci rozvíjet (např. rozhovor s experty, rodinou apod.)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Střední obtížnost.</a:t>
                      </a:r>
                      <a:br>
                        <a:rPr lang="cs-CZ" sz="1200"/>
                      </a:br>
                      <a:r>
                        <a:rPr lang="cs-CZ" sz="1200"/>
                        <a:t>Zjišťuje významy, proces, případně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72563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r>
                        <a:rPr lang="cs-CZ" sz="1200"/>
                        <a:t>Projektivní techniky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Participanti/</a:t>
                      </a:r>
                      <a:r>
                        <a:rPr lang="cs-CZ" sz="1200" err="1"/>
                        <a:t>tky</a:t>
                      </a:r>
                      <a:r>
                        <a:rPr lang="cs-CZ" sz="1200"/>
                        <a:t> tvoří společný význam za použití prostředků, které téma/jev/ zjednodušují nebo odosobňují.</a:t>
                      </a:r>
                    </a:p>
                    <a:p>
                      <a:r>
                        <a:rPr lang="cs-CZ" sz="1200"/>
                        <a:t>Doplňování do předem připravených částí výroků (následná debata).</a:t>
                      </a:r>
                    </a:p>
                    <a:p>
                      <a:r>
                        <a:rPr lang="cs-CZ" sz="1200"/>
                        <a:t>Kolektivní vytváření koláží z různých materiálů (časopisy/noviny/kreslení/).</a:t>
                      </a:r>
                    </a:p>
                    <a:p>
                      <a:r>
                        <a:rPr lang="cs-CZ" sz="1200"/>
                        <a:t>Personifikace: Pokud by X bylo věcí/barvou/knihou/filmem/… jaké by měl vlastnosti?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Vhodné pro náročná a citlivá témata.</a:t>
                      </a:r>
                    </a:p>
                    <a:p>
                      <a:r>
                        <a:rPr lang="cs-CZ" sz="1200"/>
                        <a:t>Střední až vysoká obtížnost.</a:t>
                      </a:r>
                    </a:p>
                    <a:p>
                      <a:r>
                        <a:rPr lang="cs-CZ" sz="1200"/>
                        <a:t>Zjišťuje významy, proces, ale může i proces jevu i normy.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3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6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F295-D5ED-4A41-912E-5214DED98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404E09-173F-4068-8B28-0D8B34057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Kritéria pro zhodnocení potřebnosti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D4BF2-22A0-4A2F-A2A4-9B3D54C4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Aktivizace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D9679-2EC3-4D9C-8823-5E9A118C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34" y="1692002"/>
            <a:ext cx="5532128" cy="41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3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A991F-FD1C-4E96-AD17-395EC1110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8E882-C2B7-402F-8DF6-AD89758BA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1278" y="1269267"/>
            <a:ext cx="5220000" cy="271576"/>
          </a:xfrm>
        </p:spPr>
        <p:txBody>
          <a:bodyPr/>
          <a:lstStyle/>
          <a:p>
            <a:r>
              <a:rPr lang="cs-CZ"/>
              <a:t>Změny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2C28D-64C5-41EE-AA1F-758905DF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86420"/>
            <a:ext cx="10753200" cy="451576"/>
          </a:xfrm>
        </p:spPr>
        <p:txBody>
          <a:bodyPr/>
          <a:lstStyle/>
          <a:p>
            <a:r>
              <a:rPr lang="cs-CZ"/>
              <a:t>Když „je hotovo“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9D1DE-6B54-4448-B4AC-34A5A891B2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000" y="1297638"/>
            <a:ext cx="5220000" cy="271576"/>
          </a:xfrm>
        </p:spPr>
        <p:txBody>
          <a:bodyPr/>
          <a:lstStyle/>
          <a:p>
            <a:r>
              <a:rPr lang="cs-CZ"/>
              <a:t>Pilotáž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8F8EA-AAD1-4CF6-B395-D38B07CDCA4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51278" y="1672114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/>
              <a:t>Jeho sevřenost i obsah se mění s ohledem na: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Téma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Preference</a:t>
            </a:r>
            <a:r>
              <a:rPr lang="cs-CZ"/>
              <a:t> výzkumníka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Počet již provedených FG</a:t>
            </a:r>
            <a:r>
              <a:rPr lang="cs-CZ"/>
              <a:t> a jejich průběžná zjištění</a:t>
            </a:r>
          </a:p>
          <a:p>
            <a:pPr lvl="1"/>
            <a:r>
              <a:rPr lang="cs-CZ"/>
              <a:t>Reflexi </a:t>
            </a:r>
            <a:r>
              <a:rPr lang="cs-CZ">
                <a:solidFill>
                  <a:srgbClr val="0000DC"/>
                </a:solidFill>
              </a:rPr>
              <a:t>ne/funkčnosti</a:t>
            </a:r>
          </a:p>
          <a:p>
            <a:pPr>
              <a:lnSpc>
                <a:spcPct val="100000"/>
              </a:lnSpc>
            </a:pPr>
            <a:r>
              <a:rPr lang="cs-CZ"/>
              <a:t>Je dobré scénáře radikálně neproměňovat:</a:t>
            </a:r>
          </a:p>
          <a:p>
            <a:pPr lvl="1"/>
            <a:r>
              <a:rPr lang="cs-CZ"/>
              <a:t>Změna spíše s ohledem na </a:t>
            </a:r>
            <a:r>
              <a:rPr lang="cs-CZ">
                <a:solidFill>
                  <a:srgbClr val="0000DC"/>
                </a:solidFill>
              </a:rPr>
              <a:t>dílčí zlepšení </a:t>
            </a:r>
            <a:r>
              <a:rPr lang="cs-CZ"/>
              <a:t>a opravy</a:t>
            </a:r>
          </a:p>
          <a:p>
            <a:pPr lvl="1"/>
            <a:r>
              <a:rPr lang="cs-CZ"/>
              <a:t>Spíše </a:t>
            </a:r>
            <a:r>
              <a:rPr lang="cs-CZ">
                <a:solidFill>
                  <a:srgbClr val="0000DC"/>
                </a:solidFill>
              </a:rPr>
              <a:t>upřesnění</a:t>
            </a:r>
            <a:r>
              <a:rPr lang="cs-CZ"/>
              <a:t> a doplnění zjištění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Jádro a směr</a:t>
            </a:r>
            <a:r>
              <a:rPr lang="cs-CZ"/>
              <a:t> zkoumání spíše fixní</a:t>
            </a:r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9728B2-DCA5-4161-9B29-A04C81E5634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2" y="1794639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/>
              <a:t>Testování scénáře</a:t>
            </a:r>
          </a:p>
          <a:p>
            <a:pPr lvl="1"/>
            <a:r>
              <a:rPr lang="cs-CZ" sz="1800">
                <a:solidFill>
                  <a:srgbClr val="0000DC"/>
                </a:solidFill>
              </a:rPr>
              <a:t>Celkový</a:t>
            </a:r>
            <a:r>
              <a:rPr lang="cs-CZ" sz="1800"/>
              <a:t> smysl, plynulost, pořadí, čas</a:t>
            </a:r>
          </a:p>
          <a:p>
            <a:pPr lvl="1"/>
            <a:r>
              <a:rPr lang="cs-CZ" sz="1800"/>
              <a:t>Smysl, plynulost </a:t>
            </a:r>
            <a:r>
              <a:rPr lang="cs-CZ" sz="1800">
                <a:solidFill>
                  <a:srgbClr val="0000DC"/>
                </a:solidFill>
              </a:rPr>
              <a:t>jednotlivých bloků </a:t>
            </a:r>
            <a:r>
              <a:rPr lang="cs-CZ" sz="1800"/>
              <a:t>a vyváženost</a:t>
            </a:r>
          </a:p>
          <a:p>
            <a:pPr lvl="1"/>
            <a:r>
              <a:rPr lang="cs-CZ" sz="1800"/>
              <a:t>Smysl a plynulost jednotlivých otázek</a:t>
            </a:r>
          </a:p>
          <a:p>
            <a:pPr lvl="1"/>
            <a:r>
              <a:rPr lang="cs-CZ" sz="1800">
                <a:solidFill>
                  <a:srgbClr val="0000DC"/>
                </a:solidFill>
              </a:rPr>
              <a:t>Redundance</a:t>
            </a:r>
          </a:p>
          <a:p>
            <a:pPr lvl="1"/>
            <a:r>
              <a:rPr lang="cs-CZ" sz="1800">
                <a:solidFill>
                  <a:srgbClr val="0000DC"/>
                </a:solidFill>
              </a:rPr>
              <a:t>Mezera</a:t>
            </a:r>
          </a:p>
          <a:p>
            <a:pPr lvl="1"/>
            <a:endParaRPr lang="cs-CZ" sz="1800"/>
          </a:p>
          <a:p>
            <a:pPr>
              <a:lnSpc>
                <a:spcPct val="100000"/>
              </a:lnSpc>
            </a:pPr>
            <a:r>
              <a:rPr lang="cs-CZ" sz="2400"/>
              <a:t>Expertní:</a:t>
            </a:r>
          </a:p>
          <a:p>
            <a:pPr lvl="1"/>
            <a:r>
              <a:rPr lang="cs-CZ" sz="1800"/>
              <a:t>posouzení skupinou zkušených </a:t>
            </a:r>
            <a:r>
              <a:rPr lang="cs-CZ" sz="1800">
                <a:solidFill>
                  <a:srgbClr val="0000DC"/>
                </a:solidFill>
              </a:rPr>
              <a:t>odborníků</a:t>
            </a:r>
          </a:p>
          <a:p>
            <a:pPr lvl="1"/>
            <a:endParaRPr lang="cs-CZ" sz="1800"/>
          </a:p>
          <a:p>
            <a:pPr>
              <a:lnSpc>
                <a:spcPct val="100000"/>
              </a:lnSpc>
            </a:pPr>
            <a:r>
              <a:rPr lang="cs-CZ" sz="2400"/>
              <a:t>„Polní“:</a:t>
            </a:r>
          </a:p>
          <a:p>
            <a:pPr lvl="1"/>
            <a:r>
              <a:rPr lang="cs-CZ" sz="1800"/>
              <a:t>S individui </a:t>
            </a:r>
            <a:r>
              <a:rPr lang="cs-CZ" sz="1800">
                <a:solidFill>
                  <a:srgbClr val="0000DC"/>
                </a:solidFill>
              </a:rPr>
              <a:t>cílové skupiny</a:t>
            </a:r>
            <a:r>
              <a:rPr lang="cs-CZ" sz="1800"/>
              <a:t> (hlavně parciální smysl)</a:t>
            </a:r>
          </a:p>
          <a:p>
            <a:pPr lvl="1"/>
            <a:r>
              <a:rPr lang="cs-CZ" sz="1800"/>
              <a:t>Se skupinou (i skupinová dynamika)</a:t>
            </a:r>
          </a:p>
          <a:p>
            <a:pPr lvl="1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398727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B96BC-8B5D-40F8-902A-1D67DDC02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ED3FB-2DEF-4779-953A-9B11B0E1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Rozdíl oproti scénáři hloubkových rozhovorů</a:t>
            </a:r>
            <a:endParaRPr 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61626-83FE-4AA9-A46B-23123F4DEF9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Méně otázek </a:t>
            </a:r>
            <a:r>
              <a:rPr lang="cs-CZ" sz="1600"/>
              <a:t>(ne nutně)</a:t>
            </a:r>
          </a:p>
          <a:p>
            <a:pPr lvl="1"/>
            <a:r>
              <a:rPr lang="cs-CZ" sz="1200"/>
              <a:t>skupinová dynamika vyžaduje čas</a:t>
            </a:r>
          </a:p>
          <a:p>
            <a:pPr lvl="1"/>
            <a:r>
              <a:rPr lang="cs-CZ" sz="1200"/>
              <a:t>12–15/hod. (1/cca 5–10 min.)</a:t>
            </a:r>
          </a:p>
          <a:p>
            <a:pPr lvl="1"/>
            <a:r>
              <a:rPr lang="cs-CZ" sz="1200"/>
              <a:t>citlivá témata = </a:t>
            </a:r>
            <a:r>
              <a:rPr lang="cs-CZ" sz="1200" err="1"/>
              <a:t>zpr</a:t>
            </a:r>
            <a:r>
              <a:rPr lang="cs-CZ" sz="1200"/>
              <a:t>. méně otázek</a:t>
            </a:r>
          </a:p>
          <a:p>
            <a:pPr lvl="1"/>
            <a:r>
              <a:rPr lang="cs-CZ" sz="1200"/>
              <a:t>raní adolescenti = více otázek</a:t>
            </a:r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pohled skupiny </a:t>
            </a:r>
            <a:r>
              <a:rPr lang="cs-CZ" sz="1600"/>
              <a:t>( x pohled individua)</a:t>
            </a:r>
          </a:p>
          <a:p>
            <a:pPr lvl="1"/>
            <a:r>
              <a:rPr lang="cs-CZ" sz="900"/>
              <a:t>Říká se/můžeme se setkat, jak se běžně… + pohled skupiny x jak to máte vy?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/>
              <a:t>Formulace s ohledem na </a:t>
            </a:r>
            <a:r>
              <a:rPr lang="cs-CZ" sz="1600">
                <a:solidFill>
                  <a:srgbClr val="0000DC"/>
                </a:solidFill>
              </a:rPr>
              <a:t>více hledisek</a:t>
            </a:r>
            <a:r>
              <a:rPr lang="cs-CZ" sz="1600"/>
              <a:t> vůči více fasetám/tématům ( x narace, biografické rozhovory)</a:t>
            </a:r>
          </a:p>
          <a:p>
            <a:pPr>
              <a:lnSpc>
                <a:spcPct val="100000"/>
              </a:lnSpc>
            </a:pPr>
            <a:endParaRPr lang="cs-CZ" sz="1600"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0000DC"/>
                </a:solidFill>
              </a:rPr>
              <a:t>Jednodušší a kratší otázky, </a:t>
            </a:r>
            <a:r>
              <a:rPr lang="cs-CZ" sz="1600"/>
              <a:t>„</a:t>
            </a:r>
            <a:r>
              <a:rPr lang="cs-CZ" sz="1600" err="1"/>
              <a:t>jednohlavňovky</a:t>
            </a:r>
            <a:r>
              <a:rPr lang="cs-CZ" sz="1600"/>
              <a:t>“.</a:t>
            </a:r>
          </a:p>
          <a:p>
            <a:pPr lvl="1"/>
            <a:r>
              <a:rPr lang="cs-CZ" sz="1200"/>
              <a:t>Skupinová komunikace nedovoluje držet pozornost na více faset otázky</a:t>
            </a:r>
          </a:p>
          <a:p>
            <a:pPr lvl="1"/>
            <a:r>
              <a:rPr lang="cs-CZ" sz="1200"/>
              <a:t>Více faset -&gt; zmatek v odpovědích</a:t>
            </a:r>
          </a:p>
          <a:p>
            <a:pPr lvl="1"/>
            <a:r>
              <a:rPr lang="cs-CZ" sz="1200"/>
              <a:t>Skupinová komunikace nedovoluje hluboký ponor</a:t>
            </a:r>
          </a:p>
          <a:p>
            <a:pPr lvl="1"/>
            <a:r>
              <a:rPr lang="cs-CZ" sz="1200"/>
              <a:t>Nutné, aby všichni co nejvíce chápali (málo prostoru pro </a:t>
            </a:r>
            <a:r>
              <a:rPr lang="cs-CZ" sz="1200" err="1"/>
              <a:t>dovysvětlování</a:t>
            </a:r>
            <a:r>
              <a:rPr lang="cs-CZ" sz="1200"/>
              <a:t>)</a:t>
            </a:r>
          </a:p>
          <a:p>
            <a:pPr lvl="1"/>
            <a:r>
              <a:rPr lang="cs-CZ" sz="1200"/>
              <a:t>Členové skupiny musí otázku udržet v hlavě</a:t>
            </a:r>
          </a:p>
          <a:p>
            <a:pPr lvl="1"/>
            <a:endParaRPr lang="cs-CZ" sz="1200"/>
          </a:p>
          <a:p>
            <a:pPr lvl="1"/>
            <a:endParaRPr lang="cs-CZ" sz="1200"/>
          </a:p>
          <a:p>
            <a:pPr>
              <a:lnSpc>
                <a:spcPct val="100000"/>
              </a:lnSpc>
            </a:pPr>
            <a:endParaRPr lang="cs-CZ" sz="1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78437F-EE94-4216-94C5-E367B58353D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Vysoce </a:t>
            </a:r>
            <a:r>
              <a:rPr lang="cs-CZ" dirty="0">
                <a:solidFill>
                  <a:srgbClr val="0000DC"/>
                </a:solidFill>
              </a:rPr>
              <a:t>citlivé otázky spíše ne</a:t>
            </a:r>
          </a:p>
          <a:p>
            <a:pPr lvl="1"/>
            <a:r>
              <a:rPr lang="cs-CZ" dirty="0"/>
              <a:t>Zpravidla nedostatek důvěrnosti</a:t>
            </a:r>
          </a:p>
          <a:p>
            <a:pPr lvl="1"/>
            <a:r>
              <a:rPr lang="cs-CZ" dirty="0"/>
              <a:t>„Jaké různé způsoby jsou mezi zloději aut tak běžně využívané?“; „Kdybyste takové auto chtěli hypoteticky ukrást, jak různě byste na to šli?“ ( x jak kradete auta)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86452-E0CC-49D2-A953-768460BD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7688"/>
          <a:stretch/>
        </p:blipFill>
        <p:spPr>
          <a:xfrm>
            <a:off x="7289800" y="4863365"/>
            <a:ext cx="2066925" cy="1667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803B9-FABC-4C81-9FBD-8AC15D5A0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07" y="4866099"/>
            <a:ext cx="2314853" cy="1665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05D008-768C-41E0-8AD9-D670EEA804B3}"/>
              </a:ext>
            </a:extLst>
          </p:cNvPr>
          <p:cNvSpPr txBox="1"/>
          <p:nvPr/>
        </p:nvSpPr>
        <p:spPr>
          <a:xfrm>
            <a:off x="7443524" y="4555588"/>
            <a:ext cx="4283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>
                <a:latin typeface="+mn-lt"/>
              </a:rPr>
              <a:t>Logika skupinové diskuse a hloubkového rozhovoru</a:t>
            </a:r>
            <a:endParaRPr lang="en-US" sz="140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16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F7D4C-BF9C-4ED9-BE39-7CC1C4383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FB536-BA79-424B-9012-89973C0F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 čem to dneska bylo…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1BF5-B081-4CE6-B64C-1DCB3653C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 základních charakteristikách scénáře skupinové diskuse</a:t>
            </a:r>
          </a:p>
          <a:p>
            <a:r>
              <a:rPr lang="cs-CZ"/>
              <a:t>Jeho struktuře přesýpacích hodin</a:t>
            </a:r>
          </a:p>
          <a:p>
            <a:r>
              <a:rPr lang="cs-CZ"/>
              <a:t>Užití aktivit</a:t>
            </a:r>
          </a:p>
          <a:p>
            <a:r>
              <a:rPr lang="cs-CZ"/>
              <a:t>Jeho testování a proměně</a:t>
            </a:r>
          </a:p>
          <a:p>
            <a:r>
              <a:rPr lang="cs-CZ"/>
              <a:t>Tvorbě vašich scénářů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96009-20A0-429A-BDFE-3E34F49A9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1E0FF-CDA7-4EE8-AE59-3B8D694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scénář skupinové diskuse?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242D6-CBEE-4C58-B2C6-8E62D70D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</a:t>
            </a:r>
            <a:r>
              <a:rPr lang="en-US" err="1"/>
              <a:t>ředem</a:t>
            </a:r>
            <a:r>
              <a:rPr lang="en-US"/>
              <a:t> </a:t>
            </a:r>
            <a:r>
              <a:rPr lang="en-US" err="1">
                <a:solidFill>
                  <a:srgbClr val="0000DC"/>
                </a:solidFill>
              </a:rPr>
              <a:t>připravený</a:t>
            </a:r>
            <a:r>
              <a:rPr lang="en-US">
                <a:solidFill>
                  <a:srgbClr val="0000DC"/>
                </a:solidFill>
              </a:rPr>
              <a:t> </a:t>
            </a:r>
            <a:r>
              <a:rPr lang="en-US" err="1">
                <a:solidFill>
                  <a:srgbClr val="0000DC"/>
                </a:solidFill>
              </a:rPr>
              <a:t>seznam</a:t>
            </a:r>
            <a:r>
              <a:rPr lang="en-US">
                <a:solidFill>
                  <a:srgbClr val="0000DC"/>
                </a:solidFill>
              </a:rPr>
              <a:t> </a:t>
            </a:r>
            <a:r>
              <a:rPr lang="en-US" err="1">
                <a:solidFill>
                  <a:srgbClr val="0000DC"/>
                </a:solidFill>
              </a:rPr>
              <a:t>témat</a:t>
            </a:r>
            <a:r>
              <a:rPr lang="en-US">
                <a:solidFill>
                  <a:srgbClr val="0000DC"/>
                </a:solidFill>
              </a:rPr>
              <a:t> </a:t>
            </a:r>
            <a:r>
              <a:rPr lang="en-US" err="1">
                <a:solidFill>
                  <a:srgbClr val="0000DC"/>
                </a:solidFill>
              </a:rPr>
              <a:t>nebo</a:t>
            </a:r>
            <a:r>
              <a:rPr lang="en-US">
                <a:solidFill>
                  <a:srgbClr val="0000DC"/>
                </a:solidFill>
              </a:rPr>
              <a:t> </a:t>
            </a:r>
            <a:r>
              <a:rPr lang="en-US" err="1">
                <a:solidFill>
                  <a:srgbClr val="0000DC"/>
                </a:solidFill>
              </a:rPr>
              <a:t>aktuálních</a:t>
            </a:r>
            <a:r>
              <a:rPr lang="en-US">
                <a:solidFill>
                  <a:srgbClr val="0000DC"/>
                </a:solidFill>
              </a:rPr>
              <a:t> </a:t>
            </a:r>
            <a:r>
              <a:rPr lang="en-US" err="1">
                <a:solidFill>
                  <a:srgbClr val="0000DC"/>
                </a:solidFill>
              </a:rPr>
              <a:t>otázek</a:t>
            </a:r>
            <a:r>
              <a:rPr lang="cs-CZ"/>
              <a:t>, </a:t>
            </a:r>
            <a:r>
              <a:rPr lang="en-US" err="1"/>
              <a:t>které</a:t>
            </a:r>
            <a:r>
              <a:rPr lang="en-US"/>
              <a:t> </a:t>
            </a:r>
            <a:r>
              <a:rPr lang="en-US" err="1"/>
              <a:t>moderátor</a:t>
            </a:r>
            <a:r>
              <a:rPr lang="en-US"/>
              <a:t> </a:t>
            </a:r>
            <a:r>
              <a:rPr lang="en-US" err="1"/>
              <a:t>používá</a:t>
            </a:r>
            <a:r>
              <a:rPr lang="en-US"/>
              <a:t> k </a:t>
            </a:r>
            <a:r>
              <a:rPr lang="en-US" err="1"/>
              <a:t>vedení</a:t>
            </a:r>
            <a:r>
              <a:rPr lang="en-US"/>
              <a:t> </a:t>
            </a:r>
            <a:r>
              <a:rPr lang="en-US" err="1"/>
              <a:t>skupinové</a:t>
            </a:r>
            <a:r>
              <a:rPr lang="en-US"/>
              <a:t> </a:t>
            </a:r>
            <a:r>
              <a:rPr lang="en-US" err="1"/>
              <a:t>diskuse</a:t>
            </a:r>
            <a:endParaRPr lang="cs-CZ"/>
          </a:p>
          <a:p>
            <a:endParaRPr lang="cs-CZ"/>
          </a:p>
          <a:p>
            <a:r>
              <a:rPr lang="cs-CZ"/>
              <a:t>Funkce: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Vymezuje</a:t>
            </a:r>
            <a:r>
              <a:rPr lang="cs-CZ"/>
              <a:t> zkoumané pole/téma</a:t>
            </a:r>
          </a:p>
          <a:p>
            <a:pPr lvl="1"/>
            <a:r>
              <a:rPr lang="cs-CZ"/>
              <a:t>vymezuje </a:t>
            </a:r>
            <a:r>
              <a:rPr lang="cs-CZ">
                <a:solidFill>
                  <a:srgbClr val="0000DC"/>
                </a:solidFill>
              </a:rPr>
              <a:t>hlavní oblasti zájmu</a:t>
            </a:r>
            <a:r>
              <a:rPr lang="cs-CZ"/>
              <a:t> v tomto poli/tématu</a:t>
            </a:r>
          </a:p>
          <a:p>
            <a:pPr lvl="1"/>
            <a:r>
              <a:rPr lang="cs-CZ"/>
              <a:t>Pomáhá udržet </a:t>
            </a:r>
            <a:r>
              <a:rPr lang="cs-CZ">
                <a:solidFill>
                  <a:srgbClr val="0000DC"/>
                </a:solidFill>
              </a:rPr>
              <a:t>strukturu setkání</a:t>
            </a:r>
            <a:r>
              <a:rPr lang="cs-CZ"/>
              <a:t> (úvod, jádro, závěr) a </a:t>
            </a:r>
            <a:r>
              <a:rPr lang="cs-CZ">
                <a:solidFill>
                  <a:srgbClr val="0000DC"/>
                </a:solidFill>
              </a:rPr>
              <a:t>očekávání</a:t>
            </a:r>
          </a:p>
          <a:p>
            <a:pPr marL="324000" lvl="1" indent="0">
              <a:buNone/>
            </a:pPr>
            <a:endParaRPr lang="cs-CZ"/>
          </a:p>
          <a:p>
            <a:r>
              <a:rPr lang="cs-CZ"/>
              <a:t>Někteří výzkumníci jej vůbec nepoužívají.</a:t>
            </a:r>
          </a:p>
          <a:p>
            <a:pPr lvl="1"/>
            <a:endParaRPr lang="cs-CZ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5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10812-6E61-4C3A-A1A7-8AAAED169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7EB6EA-42E3-4843-8616-417DC718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není scénář skupinové diskuse</a:t>
            </a:r>
            <a:br>
              <a:rPr lang="cs-CZ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84F26-4C3D-4621-802E-E13496D2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Dotazník (standardně položená otázka–vybraná odpověď)</a:t>
            </a:r>
          </a:p>
          <a:p>
            <a:pPr marL="72000" indent="0">
              <a:buNone/>
            </a:pPr>
            <a:endParaRPr lang="cs-CZ"/>
          </a:p>
          <a:p>
            <a:r>
              <a:rPr lang="cs-CZ"/>
              <a:t>Dokument rigidní svým obsahem (otevřenost)</a:t>
            </a:r>
          </a:p>
          <a:p>
            <a:endParaRPr lang="cs-CZ"/>
          </a:p>
          <a:p>
            <a:r>
              <a:rPr lang="cs-CZ"/>
              <a:t>Dokument rigidní svou strukturou (tvárnost)</a:t>
            </a:r>
          </a:p>
          <a:p>
            <a:endParaRPr lang="cs-CZ"/>
          </a:p>
          <a:p>
            <a:r>
              <a:rPr lang="cs-CZ"/>
              <a:t>Náhodná změť témat a otázek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Sevřená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podrobné poznámky </a:t>
            </a:r>
            <a:r>
              <a:rPr lang="cs-CZ"/>
              <a:t>týkajíc se každé části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detailně</a:t>
            </a:r>
            <a:r>
              <a:rPr lang="cs-CZ"/>
              <a:t> rozpracované </a:t>
            </a:r>
            <a:r>
              <a:rPr lang="cs-CZ">
                <a:solidFill>
                  <a:srgbClr val="0000DC"/>
                </a:solidFill>
              </a:rPr>
              <a:t>otázky a podotázky</a:t>
            </a:r>
          </a:p>
          <a:p>
            <a:pPr lvl="1"/>
            <a:r>
              <a:rPr lang="cs-CZ"/>
              <a:t>připravené </a:t>
            </a:r>
            <a:r>
              <a:rPr lang="cs-CZ">
                <a:solidFill>
                  <a:srgbClr val="0000DC"/>
                </a:solidFill>
              </a:rPr>
              <a:t>sondy (</a:t>
            </a:r>
            <a:r>
              <a:rPr lang="cs-CZ" err="1">
                <a:solidFill>
                  <a:srgbClr val="0000DC"/>
                </a:solidFill>
              </a:rPr>
              <a:t>probes</a:t>
            </a:r>
            <a:r>
              <a:rPr lang="cs-CZ">
                <a:solidFill>
                  <a:srgbClr val="0000DC"/>
                </a:solidFill>
              </a:rPr>
              <a:t>)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formálnější</a:t>
            </a:r>
            <a:r>
              <a:rPr lang="cs-CZ"/>
              <a:t> </a:t>
            </a:r>
          </a:p>
          <a:p>
            <a:pPr lvl="1"/>
            <a:endParaRPr lang="cs-CZ"/>
          </a:p>
          <a:p>
            <a:r>
              <a:rPr lang="cs-CZ"/>
              <a:t>Volnější: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Poznámky vůbec</a:t>
            </a:r>
            <a:r>
              <a:rPr lang="cs-CZ"/>
              <a:t> nebo jen pojmenování „částí“ setkání“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méně</a:t>
            </a:r>
            <a:r>
              <a:rPr lang="cs-CZ"/>
              <a:t> otázek, obecnější formulace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bez sond</a:t>
            </a:r>
            <a:r>
              <a:rPr lang="cs-CZ"/>
              <a:t> (</a:t>
            </a:r>
            <a:r>
              <a:rPr lang="cs-CZ" err="1"/>
              <a:t>probes</a:t>
            </a:r>
            <a:r>
              <a:rPr lang="cs-CZ"/>
              <a:t>)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velmi otevřené</a:t>
            </a:r>
            <a:r>
              <a:rPr lang="cs-CZ"/>
              <a:t> a „uvolněné“</a:t>
            </a:r>
          </a:p>
          <a:p>
            <a:pPr marL="324000" lvl="1" indent="0">
              <a:buNone/>
            </a:pPr>
            <a:r>
              <a:rPr lang="cs-CZ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0ADAE-A709-4CBF-B8C1-E2BDD533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C4DF6D-8858-4DC5-8E52-A2A000698A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/>
              <a:t>Hlavní zásady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8B2BE-E3E8-49D7-BA65-7A043A6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Podoba scénáře skupinové diskuse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55509B-4939-46E1-BE9B-891972170B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/>
              <a:t>Jak na otázky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B1D8F-225F-4FBC-9EB6-E160CD3C012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/>
              <a:t>Hlavní zásady:</a:t>
            </a:r>
          </a:p>
          <a:p>
            <a:pPr lvl="1"/>
            <a:r>
              <a:rPr lang="cs-CZ">
                <a:solidFill>
                  <a:srgbClr val="0000DC"/>
                </a:solidFill>
              </a:rPr>
              <a:t>logická struktura, plynulost</a:t>
            </a:r>
          </a:p>
          <a:p>
            <a:pPr lvl="2"/>
            <a:r>
              <a:rPr lang="cs-CZ"/>
              <a:t>orientace v diskusi, klid účastníků, zmenšuje kognitivní zátěž</a:t>
            </a:r>
          </a:p>
          <a:p>
            <a:pPr lvl="1"/>
            <a:r>
              <a:rPr lang="cs-CZ"/>
              <a:t>vyhnout se </a:t>
            </a:r>
            <a:r>
              <a:rPr lang="cs-CZ" err="1">
                <a:solidFill>
                  <a:srgbClr val="0000DC"/>
                </a:solidFill>
              </a:rPr>
              <a:t>repetitivnosti</a:t>
            </a:r>
            <a:endParaRPr lang="cs-CZ">
              <a:solidFill>
                <a:srgbClr val="0000DC"/>
              </a:solidFill>
            </a:endParaRPr>
          </a:p>
          <a:p>
            <a:pPr lvl="2"/>
            <a:r>
              <a:rPr lang="cs-CZ"/>
              <a:t>opakované dotazování má své důvody, je nutno jej ale dělat „chytře“</a:t>
            </a:r>
          </a:p>
          <a:p>
            <a:pPr marL="324000" lvl="1" indent="0">
              <a:buNone/>
            </a:pPr>
            <a:r>
              <a:rPr lang="cs-CZ"/>
              <a:t>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C9DF0-33AF-44CC-A584-85C473D5337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/>
              <a:t>Co </a:t>
            </a:r>
            <a:r>
              <a:rPr lang="cs-CZ" sz="2000">
                <a:solidFill>
                  <a:srgbClr val="0000DC"/>
                </a:solidFill>
              </a:rPr>
              <a:t>nejotevřenější</a:t>
            </a:r>
          </a:p>
          <a:p>
            <a:pPr lvl="1"/>
            <a:r>
              <a:rPr lang="cs-CZ" sz="1600"/>
              <a:t>Aby se daly uchopit z libovolného úhlu</a:t>
            </a:r>
          </a:p>
          <a:p>
            <a:pPr lvl="2"/>
            <a:r>
              <a:rPr lang="cs-CZ" sz="1200"/>
              <a:t>„Co si myslíte tom, že je součástí průchodu studiem i praxe v médiích“ apod¨.</a:t>
            </a:r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Uzavřené otázky</a:t>
            </a:r>
            <a:r>
              <a:rPr lang="cs-CZ" sz="2000"/>
              <a:t> ano, ale jen </a:t>
            </a:r>
            <a:r>
              <a:rPr lang="cs-CZ" sz="2000">
                <a:solidFill>
                  <a:srgbClr val="0000DC"/>
                </a:solidFill>
              </a:rPr>
              <a:t>v</a:t>
            </a:r>
            <a:r>
              <a:rPr lang="cs-CZ" sz="2000"/>
              <a:t> </a:t>
            </a:r>
            <a:r>
              <a:rPr lang="cs-CZ" sz="2000">
                <a:solidFill>
                  <a:srgbClr val="0000DC"/>
                </a:solidFill>
              </a:rPr>
              <a:t>nutných</a:t>
            </a:r>
            <a:r>
              <a:rPr lang="cs-CZ" sz="2000"/>
              <a:t> </a:t>
            </a:r>
            <a:r>
              <a:rPr lang="cs-CZ" sz="2000">
                <a:solidFill>
                  <a:srgbClr val="0000DC"/>
                </a:solidFill>
              </a:rPr>
              <a:t>případech</a:t>
            </a:r>
          </a:p>
          <a:p>
            <a:pPr lvl="1"/>
            <a:r>
              <a:rPr lang="cs-CZ" sz="1600"/>
              <a:t>pro zjištění zda/“jak moc“, nebo pro zjištění znalosti</a:t>
            </a:r>
          </a:p>
          <a:p>
            <a:pPr lvl="1"/>
            <a:r>
              <a:rPr lang="cs-CZ" sz="1600"/>
              <a:t>předpolí pro další otevřenou otázku</a:t>
            </a:r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Žargon</a:t>
            </a:r>
            <a:r>
              <a:rPr lang="cs-CZ" sz="2000"/>
              <a:t> vítán (jen pokud ho ovládám)</a:t>
            </a:r>
            <a:endParaRPr lang="cs-CZ" sz="1200"/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0000DC"/>
                </a:solidFill>
              </a:rPr>
              <a:t>Důvody a významy</a:t>
            </a:r>
            <a:r>
              <a:rPr lang="cs-CZ" sz="2000"/>
              <a:t> zjišťovat </a:t>
            </a:r>
            <a:r>
              <a:rPr lang="cs-CZ" sz="2000">
                <a:solidFill>
                  <a:srgbClr val="0000DC"/>
                </a:solidFill>
              </a:rPr>
              <a:t>citlivě</a:t>
            </a:r>
          </a:p>
          <a:p>
            <a:pPr lvl="1"/>
            <a:r>
              <a:rPr lang="cs-CZ" sz="1600"/>
              <a:t>A proč? -&gt; defenziva, náznak negativity</a:t>
            </a:r>
          </a:p>
          <a:p>
            <a:pPr lvl="1"/>
            <a:r>
              <a:rPr lang="cs-CZ" sz="1600"/>
              <a:t>Jak se to stalo/co bylo důvodem/co vás motivovalo?</a:t>
            </a:r>
          </a:p>
          <a:p>
            <a:r>
              <a:rPr lang="cs-CZ" sz="2400">
                <a:solidFill>
                  <a:srgbClr val="0000DC"/>
                </a:solidFill>
              </a:rPr>
              <a:t>Různorodost</a:t>
            </a:r>
          </a:p>
          <a:p>
            <a:pPr lvl="1"/>
            <a:r>
              <a:rPr lang="cs-CZ" sz="1600"/>
              <a:t>obsahově i formou (aktivita, vzpomínání, postoje/pozice apod.)</a:t>
            </a:r>
            <a:endParaRPr lang="en-US" sz="1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549C5-A953-4CE3-8DDF-96137BD1A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B8999-1A13-4830-82C2-DA1F96CF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F99CC-B411-4F4F-8924-2B564401CE0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/>
              <a:t>Přesýpací hodiny:</a:t>
            </a:r>
          </a:p>
          <a:p>
            <a:pPr lvl="1"/>
            <a:r>
              <a:rPr lang="cs-CZ" sz="1800"/>
              <a:t>Kopíruje </a:t>
            </a:r>
            <a:r>
              <a:rPr lang="cs-CZ" sz="1800">
                <a:solidFill>
                  <a:srgbClr val="0000DC"/>
                </a:solidFill>
              </a:rPr>
              <a:t>logiku diskuse</a:t>
            </a:r>
          </a:p>
          <a:p>
            <a:pPr lvl="1"/>
            <a:r>
              <a:rPr lang="cs-CZ" sz="1800"/>
              <a:t>Zabraňuje nežádou</a:t>
            </a:r>
            <a:r>
              <a:rPr lang="cs-CZ" sz="1800">
                <a:solidFill>
                  <a:srgbClr val="0000DC"/>
                </a:solidFill>
              </a:rPr>
              <a:t>címu přeskakování a </a:t>
            </a:r>
            <a:r>
              <a:rPr lang="cs-CZ" sz="1800" err="1">
                <a:solidFill>
                  <a:srgbClr val="0000DC"/>
                </a:solidFill>
              </a:rPr>
              <a:t>repetitivnosti</a:t>
            </a:r>
            <a:endParaRPr lang="cs-CZ" sz="1800">
              <a:solidFill>
                <a:srgbClr val="0000DC"/>
              </a:solidFill>
            </a:endParaRPr>
          </a:p>
          <a:p>
            <a:pPr lvl="1"/>
            <a:r>
              <a:rPr lang="cs-CZ" sz="1800"/>
              <a:t>Buduje </a:t>
            </a:r>
            <a:r>
              <a:rPr lang="cs-CZ" sz="1800" err="1">
                <a:solidFill>
                  <a:srgbClr val="0000DC"/>
                </a:solidFill>
              </a:rPr>
              <a:t>rapport</a:t>
            </a:r>
            <a:endParaRPr lang="cs-CZ" sz="1800">
              <a:solidFill>
                <a:srgbClr val="0000DC"/>
              </a:solidFill>
            </a:endParaRPr>
          </a:p>
          <a:p>
            <a:pPr lvl="1"/>
            <a:r>
              <a:rPr lang="cs-CZ" sz="1800"/>
              <a:t>Zvyšuje </a:t>
            </a:r>
            <a:r>
              <a:rPr lang="cs-CZ" sz="1800">
                <a:solidFill>
                  <a:srgbClr val="0000DC"/>
                </a:solidFill>
              </a:rPr>
              <a:t>logičnost</a:t>
            </a:r>
            <a:r>
              <a:rPr lang="cs-CZ" sz="1800"/>
              <a:t> </a:t>
            </a:r>
          </a:p>
          <a:p>
            <a:pPr lvl="1"/>
            <a:r>
              <a:rPr lang="cs-CZ" sz="1800"/>
              <a:t>Mírní </a:t>
            </a:r>
            <a:r>
              <a:rPr lang="cs-CZ" sz="1800">
                <a:solidFill>
                  <a:srgbClr val="0000DC"/>
                </a:solidFill>
              </a:rPr>
              <a:t>únavu</a:t>
            </a:r>
          </a:p>
          <a:p>
            <a:pPr lvl="1"/>
            <a:r>
              <a:rPr lang="cs-CZ" sz="1800"/>
              <a:t>Používá se i </a:t>
            </a:r>
            <a:r>
              <a:rPr lang="cs-CZ" sz="1800">
                <a:solidFill>
                  <a:srgbClr val="0000DC"/>
                </a:solidFill>
              </a:rPr>
              <a:t>u jiných metod </a:t>
            </a:r>
            <a:r>
              <a:rPr lang="cs-CZ" sz="1800"/>
              <a:t>sběru dat (rozhovory, dotazník)</a:t>
            </a:r>
          </a:p>
          <a:p>
            <a:pPr lvl="1"/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9421A8-6624-4D85-AE48-973B82E5EDE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800"/>
              <a:t>Úvod/přivítání</a:t>
            </a:r>
          </a:p>
          <a:p>
            <a:r>
              <a:rPr lang="cs-CZ" sz="2800"/>
              <a:t>První otázky</a:t>
            </a:r>
          </a:p>
          <a:p>
            <a:r>
              <a:rPr lang="cs-CZ" sz="2800"/>
              <a:t>Úvodní otázky (zahřívací)</a:t>
            </a:r>
          </a:p>
          <a:p>
            <a:r>
              <a:rPr lang="cs-CZ" sz="2800"/>
              <a:t>Jádro</a:t>
            </a:r>
          </a:p>
          <a:p>
            <a:r>
              <a:rPr lang="cs-CZ" sz="2800"/>
              <a:t>Závěrečné otázky</a:t>
            </a:r>
          </a:p>
          <a:p>
            <a:r>
              <a:rPr lang="cs-CZ" sz="2800"/>
              <a:t>Volné doplnění, </a:t>
            </a:r>
            <a:r>
              <a:rPr lang="cs-CZ" sz="2800" err="1"/>
              <a:t>debreefing</a:t>
            </a:r>
            <a:r>
              <a:rPr lang="cs-CZ" sz="2800"/>
              <a:t>, zpětná vazba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F6494-9D6E-4A59-A63F-5B3FD20AC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04E108-BA41-491A-A14B-9CFE63DCA4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/>
              <a:t>Úvod/přivítání</a:t>
            </a: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0A1B21-342C-410B-BE43-642889D9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scénáře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02346-EFFA-4058-BD10-A715ACEF87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935777" cy="4139998"/>
          </a:xfrm>
        </p:spPr>
        <p:txBody>
          <a:bodyPr/>
          <a:lstStyle/>
          <a:p>
            <a:r>
              <a:rPr lang="cs-CZ" sz="1400"/>
              <a:t>Forma: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Text x odrážky</a:t>
            </a:r>
          </a:p>
          <a:p>
            <a:pPr lvl="1"/>
            <a:r>
              <a:rPr lang="cs-CZ" sz="1100"/>
              <a:t>Uvolněný přátelský </a:t>
            </a:r>
            <a:r>
              <a:rPr lang="cs-CZ" sz="1100">
                <a:solidFill>
                  <a:srgbClr val="0000DC"/>
                </a:solidFill>
              </a:rPr>
              <a:t>projev</a:t>
            </a:r>
          </a:p>
          <a:p>
            <a:pPr lvl="1"/>
            <a:r>
              <a:rPr lang="cs-CZ" sz="1100"/>
              <a:t>Různá míra </a:t>
            </a:r>
            <a:r>
              <a:rPr lang="cs-CZ" sz="1100">
                <a:solidFill>
                  <a:srgbClr val="0000DC"/>
                </a:solidFill>
              </a:rPr>
              <a:t>formálnosti</a:t>
            </a:r>
            <a:r>
              <a:rPr lang="cs-CZ" sz="1100"/>
              <a:t> (pozor na přílišnou formálnost)</a:t>
            </a:r>
          </a:p>
          <a:p>
            <a:r>
              <a:rPr lang="cs-CZ" sz="1400"/>
              <a:t>Obsah: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Přivítání a „</a:t>
            </a:r>
            <a:r>
              <a:rPr lang="cs-CZ" sz="1100" err="1">
                <a:solidFill>
                  <a:srgbClr val="0000DC"/>
                </a:solidFill>
              </a:rPr>
              <a:t>props</a:t>
            </a:r>
            <a:r>
              <a:rPr lang="cs-CZ" sz="1100">
                <a:solidFill>
                  <a:srgbClr val="0000DC"/>
                </a:solidFill>
              </a:rPr>
              <a:t>“</a:t>
            </a:r>
            <a:r>
              <a:rPr lang="cs-CZ" sz="1100"/>
              <a:t>: pozdravení, slovně pojmenovat setkání (ještě bez zevrubného popisu), poděkování za účast, představení výzkumníka (kdo jsem, pro koho dělám, případně zkušenost s výzkumem), představení zapisovatele (+stačí krátce jeho úloha)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Ošetření úvodních potřeb</a:t>
            </a:r>
            <a:r>
              <a:rPr lang="cs-CZ" sz="1100"/>
              <a:t>: zevrubnější popis podstaty setkání (téma ve více větách), bodově témata (segmenty) debaty, délka setkání, zadavatel/financování/nezávislost, forma = debata = důležitost hlasu všech, sbíráme paletu postojů a pohledů, reagujte na sebe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Pravidla a etika, „usazení“</a:t>
            </a:r>
            <a:r>
              <a:rPr lang="cs-CZ" sz="1100"/>
              <a:t>: definovat pravidla (slušnost, respekt, konflikt klidně, ale slušně, nevadí, souhlas ani nesouhlas, neskákat si do řeči, důvěrnost), vysvětlit logiku sběru dat a nutnosti nahrávat, vysvětlit, co s nahrávkou a daty dále bude, jak bude vypadat výstup, vyžádat si „entuziastický“ souhlas, velký důraz na anonymitu a důvěrnost a napojení na potřebnost otevřenosti, neexistují správné nebo špatné odpovědi, nejde o testování, možnost neodpovědět (</a:t>
            </a:r>
            <a:r>
              <a:rPr lang="cs-CZ" sz="1100" err="1"/>
              <a:t>off-record</a:t>
            </a:r>
            <a:r>
              <a:rPr lang="cs-CZ" sz="1100"/>
              <a:t>), „ciťte se jako doma“ (občerstvení)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Formality</a:t>
            </a:r>
            <a:r>
              <a:rPr lang="cs-CZ" sz="1100"/>
              <a:t>: </a:t>
            </a:r>
            <a:r>
              <a:rPr lang="cs-CZ" sz="1100" err="1"/>
              <a:t>infosouhlas</a:t>
            </a:r>
            <a:r>
              <a:rPr lang="cs-CZ" sz="1100"/>
              <a:t> (pokud nebyl podepsán předem), </a:t>
            </a:r>
            <a:r>
              <a:rPr lang="cs-CZ" sz="1100" err="1"/>
              <a:t>socdem</a:t>
            </a:r>
            <a:r>
              <a:rPr lang="cs-CZ" sz="1100"/>
              <a:t> dotazníček (pokud nebyl poskytnut předem, nebo nebude sbírán v závěru), jmenovky (přezdívky), ztišit telefony</a:t>
            </a:r>
          </a:p>
          <a:p>
            <a:pPr lvl="1"/>
            <a:r>
              <a:rPr lang="cs-CZ" sz="1100">
                <a:solidFill>
                  <a:srgbClr val="0000DC"/>
                </a:solidFill>
              </a:rPr>
              <a:t>Otázky před začátkem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ED96-62BE-461D-8C61-2F5A58D2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2" y="1701505"/>
            <a:ext cx="4788877" cy="421451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29D88BB-1831-471B-AE52-A33094BC591F}"/>
              </a:ext>
            </a:extLst>
          </p:cNvPr>
          <p:cNvSpPr/>
          <p:nvPr/>
        </p:nvSpPr>
        <p:spPr bwMode="auto">
          <a:xfrm>
            <a:off x="7842738" y="1701505"/>
            <a:ext cx="1169377" cy="382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2408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8" ma:contentTypeDescription="Vytvoří nový dokument" ma:contentTypeScope="" ma:versionID="fd739c743c6c1f9b7009411613669b9b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ec41a7cc376ea7d1401e12d8bceeaae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9C68ED-2B79-4A7E-BB89-6C0463062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EFAFDE-7E9A-4B57-8CD3-A12E3DE902ED}">
  <ds:schemaRefs>
    <ds:schemaRef ds:uri="http://schemas.microsoft.com/office/2006/metadata/properties"/>
    <ds:schemaRef ds:uri="http://www.w3.org/2000/xmlns/"/>
    <ds:schemaRef ds:uri="ffe0c3cd-96c8-4906-bde5-6a97e44c1ecb"/>
    <ds:schemaRef ds:uri="http://www.w3.org/2001/XMLSchema-instance"/>
    <ds:schemaRef ds:uri="f0683cf0-2f86-46a3-acfb-cef0b9bb6a0c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6AEB80-1ADB-4559-86E0-1E9F62D44E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307</TotalTime>
  <Words>3031</Words>
  <Application>Microsoft Office PowerPoint</Application>
  <PresentationFormat>Widescreen</PresentationFormat>
  <Paragraphs>462</Paragraphs>
  <Slides>36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Roboto</vt:lpstr>
      <vt:lpstr>Tahoma</vt:lpstr>
      <vt:lpstr>Wingdings</vt:lpstr>
      <vt:lpstr>Prezentace_MU_CZ</vt:lpstr>
      <vt:lpstr>Bez not se těžko hraje: scénář skupinové diskuse</vt:lpstr>
      <vt:lpstr>Než začneme: Rekrutace</vt:lpstr>
      <vt:lpstr>O čem to dneska bude?</vt:lpstr>
      <vt:lpstr>Co je scénář skupinové diskuse?</vt:lpstr>
      <vt:lpstr>Co není scénář skupinové diskuse </vt:lpstr>
      <vt:lpstr>Podoba scénáře skupinové diskuse</vt:lpstr>
      <vt:lpstr>Podoba scénáře skupinové diskuse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Struktura scénáře</vt:lpstr>
      <vt:lpstr>Sondy (probes)</vt:lpstr>
      <vt:lpstr>Aktivizace</vt:lpstr>
      <vt:lpstr>Aktivizace</vt:lpstr>
      <vt:lpstr>Aktivizace</vt:lpstr>
      <vt:lpstr>Aktivizace</vt:lpstr>
      <vt:lpstr>Aktivizace</vt:lpstr>
      <vt:lpstr>Aktivizace</vt:lpstr>
      <vt:lpstr>Aktivizace</vt:lpstr>
      <vt:lpstr>Když „je hotovo“</vt:lpstr>
      <vt:lpstr>Rozdíl oproti scénáři hloubkových rozhovorů</vt:lpstr>
      <vt:lpstr>O čem to dneska bylo…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9</cp:revision>
  <cp:lastPrinted>1601-01-01T00:00:00Z</cp:lastPrinted>
  <dcterms:created xsi:type="dcterms:W3CDTF">2023-02-07T09:18:27Z</dcterms:created>
  <dcterms:modified xsi:type="dcterms:W3CDTF">2023-03-10T15:46:33Z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