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0" r:id="rId4"/>
    <p:sldId id="259" r:id="rId5"/>
    <p:sldId id="261" r:id="rId6"/>
    <p:sldId id="262" r:id="rId7"/>
    <p:sldId id="269" r:id="rId8"/>
    <p:sldId id="264" r:id="rId9"/>
    <p:sldId id="268" r:id="rId10"/>
    <p:sldId id="267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72" r:id="rId21"/>
    <p:sldId id="280" r:id="rId22"/>
    <p:sldId id="281" r:id="rId23"/>
    <p:sldId id="282" r:id="rId24"/>
    <p:sldId id="283" r:id="rId25"/>
    <p:sldId id="284" r:id="rId26"/>
    <p:sldId id="260" r:id="rId27"/>
    <p:sldId id="285" r:id="rId28"/>
    <p:sldId id="287" r:id="rId29"/>
    <p:sldId id="288" r:id="rId30"/>
    <p:sldId id="289" r:id="rId31"/>
    <p:sldId id="265" r:id="rId32"/>
    <p:sldId id="266" r:id="rId33"/>
    <p:sldId id="258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79" autoAdjust="0"/>
  </p:normalViewPr>
  <p:slideViewPr>
    <p:cSldViewPr snapToGrid="0">
      <p:cViewPr varScale="1">
        <p:scale>
          <a:sx n="49" d="100"/>
          <a:sy n="49" d="100"/>
        </p:scale>
        <p:origin x="1336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1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7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a analýza dat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64EC5-4037-4AD1-8B69-AF3ADBA6D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0B410-B399-4460-8142-3B1CD0F92F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Tematická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2CC5A-1B78-45FE-92E9-E677C652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D7550C-C5B5-4F7A-B6E8-937A63FAE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7E0515-EC37-4F41-8FC2-BFB51CFF5BE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První </a:t>
            </a:r>
            <a:r>
              <a:rPr lang="cs-CZ" sz="2000" dirty="0">
                <a:solidFill>
                  <a:schemeClr val="tx2"/>
                </a:solidFill>
              </a:rPr>
              <a:t>užití nejasné </a:t>
            </a:r>
            <a:r>
              <a:rPr lang="cs-CZ" sz="2000" dirty="0"/>
              <a:t>(19. stol, 70. léta, přelom milénia)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Braun &amp; </a:t>
            </a:r>
            <a:r>
              <a:rPr lang="cs-CZ" sz="2000" dirty="0" err="1"/>
              <a:t>Clarke</a:t>
            </a:r>
            <a:r>
              <a:rPr lang="cs-CZ" sz="2000" dirty="0"/>
              <a:t> (2006): </a:t>
            </a:r>
            <a:r>
              <a:rPr lang="cs-CZ" sz="2000" dirty="0">
                <a:solidFill>
                  <a:schemeClr val="tx2"/>
                </a:solidFill>
              </a:rPr>
              <a:t>systematizace a zpřístupnění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Jedna z </a:t>
            </a:r>
            <a:r>
              <a:rPr lang="cs-CZ" sz="2000" dirty="0">
                <a:solidFill>
                  <a:schemeClr val="tx2"/>
                </a:solidFill>
              </a:rPr>
              <a:t>nejpoužívanějších</a:t>
            </a:r>
            <a:r>
              <a:rPr lang="cs-CZ" sz="2000" dirty="0"/>
              <a:t> a nejoblíbenějších analýz, </a:t>
            </a:r>
            <a:r>
              <a:rPr lang="cs-CZ" sz="2000" dirty="0">
                <a:solidFill>
                  <a:schemeClr val="tx2"/>
                </a:solidFill>
              </a:rPr>
              <a:t>progresivní vývoj </a:t>
            </a:r>
            <a:r>
              <a:rPr lang="cs-CZ" sz="2000" dirty="0"/>
              <a:t>(Braun &amp; </a:t>
            </a:r>
            <a:r>
              <a:rPr lang="cs-CZ" sz="2000" dirty="0" err="1"/>
              <a:t>Clarke</a:t>
            </a:r>
            <a:r>
              <a:rPr lang="cs-CZ" sz="2000" dirty="0"/>
              <a:t>, 2022)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Postup většiny ostatních analýz (</a:t>
            </a:r>
            <a:r>
              <a:rPr lang="cs-CZ" sz="2000" dirty="0">
                <a:solidFill>
                  <a:schemeClr val="tx2"/>
                </a:solidFill>
              </a:rPr>
              <a:t>spor o svébytnost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Velmi </a:t>
            </a:r>
            <a:r>
              <a:rPr lang="cs-CZ" sz="2000" dirty="0">
                <a:solidFill>
                  <a:schemeClr val="tx2"/>
                </a:solidFill>
              </a:rPr>
              <a:t>vhodná pro začínající </a:t>
            </a:r>
            <a:r>
              <a:rPr lang="cs-CZ" sz="2000" dirty="0"/>
              <a:t>výzkumnice/</a:t>
            </a:r>
            <a:r>
              <a:rPr lang="cs-CZ" sz="2000" dirty="0" err="1"/>
              <a:t>íky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neakademické výzkumy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Aplikovatelná</a:t>
            </a:r>
            <a:r>
              <a:rPr lang="cs-CZ" sz="2000" dirty="0"/>
              <a:t> na jakýkoliv typ dat, přístupná, otevřená invenci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C49F86-3FD7-4E52-8918-5FF35268197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Poprvé použita </a:t>
            </a:r>
            <a:r>
              <a:rPr lang="en-US" sz="1600" dirty="0">
                <a:solidFill>
                  <a:schemeClr val="tx2"/>
                </a:solidFill>
              </a:rPr>
              <a:t>Anselm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 Strauss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 a Barney Glaser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cs-CZ" sz="1600" dirty="0"/>
              <a:t> pro výzkum umírání </a:t>
            </a:r>
            <a:r>
              <a:rPr lang="cs-CZ" sz="1600" i="1" dirty="0" err="1"/>
              <a:t>Awareness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Dying</a:t>
            </a:r>
            <a:r>
              <a:rPr lang="cs-CZ" sz="1600" dirty="0"/>
              <a:t> (1965) -&gt; úspěch -&gt; (1967) </a:t>
            </a:r>
            <a:r>
              <a:rPr lang="en-US" sz="1600" dirty="0"/>
              <a:t>The Discovery of Grounded Theory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Rozdílnost pohledů vede v 70. a definitivně v 90. letech k </a:t>
            </a:r>
            <a:r>
              <a:rPr lang="cs-CZ" sz="1600" dirty="0">
                <a:solidFill>
                  <a:schemeClr val="tx2"/>
                </a:solidFill>
              </a:rPr>
              <a:t>rozštěpu na dva proudy </a:t>
            </a:r>
            <a:r>
              <a:rPr lang="cs-CZ" sz="1600" dirty="0"/>
              <a:t>(Strauss &amp; </a:t>
            </a:r>
            <a:r>
              <a:rPr lang="cs-CZ" sz="1600" dirty="0" err="1"/>
              <a:t>Corbin</a:t>
            </a:r>
            <a:r>
              <a:rPr lang="cs-CZ" sz="1600" dirty="0"/>
              <a:t>, 1999 sevřenější a akademičtější)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Progresivně se vyvíjí i </a:t>
            </a:r>
            <a:r>
              <a:rPr lang="cs-CZ" sz="1600" dirty="0">
                <a:solidFill>
                  <a:schemeClr val="tx2"/>
                </a:solidFill>
              </a:rPr>
              <a:t>„</a:t>
            </a:r>
            <a:r>
              <a:rPr lang="cs-CZ" sz="1600" dirty="0" err="1">
                <a:solidFill>
                  <a:schemeClr val="tx2"/>
                </a:solidFill>
              </a:rPr>
              <a:t>liberalnější</a:t>
            </a:r>
            <a:r>
              <a:rPr lang="cs-CZ" sz="1600" dirty="0">
                <a:solidFill>
                  <a:schemeClr val="tx2"/>
                </a:solidFill>
              </a:rPr>
              <a:t> proud“ </a:t>
            </a:r>
            <a:r>
              <a:rPr lang="cs-CZ" sz="1600" dirty="0"/>
              <a:t>(</a:t>
            </a:r>
            <a:r>
              <a:rPr lang="cs-CZ" sz="1600" dirty="0" err="1"/>
              <a:t>Charmaz</a:t>
            </a:r>
            <a:r>
              <a:rPr lang="cs-CZ" sz="1600" dirty="0"/>
              <a:t>, 2014)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Velmi používaná metoda, často ale v omezené variantě</a:t>
            </a:r>
            <a:r>
              <a:rPr lang="cs-CZ" sz="1600" dirty="0"/>
              <a:t> (jen kódovací a částečně interpretační mechanismus, </a:t>
            </a:r>
            <a:r>
              <a:rPr lang="cs-CZ" sz="1600" dirty="0">
                <a:solidFill>
                  <a:schemeClr val="tx2"/>
                </a:solidFill>
              </a:rPr>
              <a:t>což připouští !</a:t>
            </a:r>
            <a:r>
              <a:rPr lang="cs-CZ" sz="1600" dirty="0"/>
              <a:t>, viz (Strauss &amp; </a:t>
            </a:r>
            <a:r>
              <a:rPr lang="cs-CZ" sz="1600" dirty="0" err="1"/>
              <a:t>Corbin</a:t>
            </a:r>
            <a:r>
              <a:rPr lang="cs-CZ" sz="1600" dirty="0"/>
              <a:t>, 1999: 65))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Ideálem je totiž </a:t>
            </a:r>
            <a:r>
              <a:rPr lang="cs-CZ" sz="1600" dirty="0">
                <a:solidFill>
                  <a:schemeClr val="tx2"/>
                </a:solidFill>
              </a:rPr>
              <a:t>vytvoření kompaktní a nové teorie (!)</a:t>
            </a:r>
            <a:r>
              <a:rPr lang="cs-CZ" sz="1600" dirty="0"/>
              <a:t> o výskytu a fungování jevu, což je obtížné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Vhodná jak pro začínající tak zkušené </a:t>
            </a:r>
            <a:r>
              <a:rPr lang="cs-CZ" sz="1600" dirty="0"/>
              <a:t>výzkumnice/</a:t>
            </a:r>
            <a:r>
              <a:rPr lang="cs-CZ" sz="1600" dirty="0" err="1"/>
              <a:t>íky</a:t>
            </a:r>
            <a:r>
              <a:rPr lang="cs-CZ" sz="1600" dirty="0"/>
              <a:t>, spíše akademický výzkum.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Výhoda i nevýhoda: </a:t>
            </a:r>
            <a:r>
              <a:rPr lang="cs-CZ" sz="1600" dirty="0">
                <a:solidFill>
                  <a:schemeClr val="tx2"/>
                </a:solidFill>
              </a:rPr>
              <a:t>méně přístupná, rigoróznější, až přílišný důraz na indukci.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417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7A5FB-FC7B-4501-85C3-020E034B1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59D3-E777-4CB0-94A0-B2A6473BC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A554D-0C37-4B23-BD4D-2139D7F0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 </a:t>
            </a:r>
            <a:r>
              <a:rPr lang="cs-CZ" sz="4000" dirty="0"/>
              <a:t>(Braun &amp; </a:t>
            </a:r>
            <a:r>
              <a:rPr lang="cs-CZ" sz="4000" dirty="0" err="1"/>
              <a:t>Clarke</a:t>
            </a:r>
            <a:r>
              <a:rPr lang="cs-CZ" sz="4000" dirty="0"/>
              <a:t>, 2022)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2D6AD-9FCB-4656-9ACB-A9FEE364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pro </a:t>
            </a:r>
            <a:r>
              <a:rPr lang="en-US" dirty="0" err="1">
                <a:solidFill>
                  <a:schemeClr val="tx2"/>
                </a:solidFill>
              </a:rPr>
              <a:t>identifikaci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analýzu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reportování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vzorců</a:t>
            </a:r>
            <a:r>
              <a:rPr lang="en-US" dirty="0">
                <a:solidFill>
                  <a:schemeClr val="tx2"/>
                </a:solidFill>
              </a:rPr>
              <a:t> v </a:t>
            </a:r>
            <a:r>
              <a:rPr lang="en-US" dirty="0" err="1">
                <a:solidFill>
                  <a:schemeClr val="tx2"/>
                </a:solidFill>
              </a:rPr>
              <a:t>datech</a:t>
            </a:r>
            <a:r>
              <a:rPr lang="en-US" dirty="0"/>
              <a:t>, ale 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prostředek</a:t>
            </a:r>
            <a:r>
              <a:rPr lang="en-US" dirty="0">
                <a:solidFill>
                  <a:schemeClr val="tx2"/>
                </a:solidFill>
              </a:rPr>
              <a:t> k </a:t>
            </a:r>
            <a:r>
              <a:rPr lang="en-US" dirty="0" err="1">
                <a:solidFill>
                  <a:schemeClr val="tx2"/>
                </a:solidFill>
              </a:rPr>
              <a:t>interpretaci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Data „sama nic neříkají“, </a:t>
            </a:r>
            <a:r>
              <a:rPr lang="cs-CZ" dirty="0">
                <a:solidFill>
                  <a:schemeClr val="tx2"/>
                </a:solidFill>
              </a:rPr>
              <a:t>nutnost interpretovat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tx2"/>
                </a:solidFill>
              </a:rPr>
              <a:t>Indukce i dedukce</a:t>
            </a:r>
          </a:p>
          <a:p>
            <a:r>
              <a:rPr lang="cs-CZ" dirty="0">
                <a:solidFill>
                  <a:schemeClr val="tx2"/>
                </a:solidFill>
              </a:rPr>
              <a:t>Literatura/teorie kdykoliv</a:t>
            </a:r>
          </a:p>
          <a:p>
            <a:r>
              <a:rPr lang="cs-CZ" dirty="0">
                <a:solidFill>
                  <a:schemeClr val="tx2"/>
                </a:solidFill>
              </a:rPr>
              <a:t>6 kroků </a:t>
            </a:r>
            <a:r>
              <a:rPr lang="cs-CZ" dirty="0"/>
              <a:t>analýzy</a:t>
            </a:r>
          </a:p>
        </p:txBody>
      </p:sp>
    </p:spTree>
    <p:extLst>
      <p:ext uri="{BB962C8B-B14F-4D97-AF65-F5344CB8AC3E}">
        <p14:creationId xmlns:p14="http://schemas.microsoft.com/office/powerpoint/2010/main" val="41971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642C7-B696-4B3B-BBEF-D0B5EAB30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B90F3-7DC1-4874-B7E4-4C9E54A78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E701B-C84A-45D7-A0F0-B1F158E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A5B1D-47BE-44BE-B5A6-20DC64B86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Kód/y</a:t>
            </a:r>
            <a:r>
              <a:rPr lang="cs-CZ" sz="2000" dirty="0"/>
              <a:t>: Základní jednotka vymezující </a:t>
            </a:r>
            <a:r>
              <a:rPr lang="cs-CZ" sz="2000" dirty="0">
                <a:solidFill>
                  <a:schemeClr val="tx2"/>
                </a:solidFill>
              </a:rPr>
              <a:t>základní vlastnost segmentu dat</a:t>
            </a:r>
            <a:r>
              <a:rPr lang="cs-CZ" sz="2000" dirty="0"/>
              <a:t>. Může fungovat </a:t>
            </a:r>
            <a:r>
              <a:rPr lang="cs-CZ" sz="2000" dirty="0">
                <a:solidFill>
                  <a:schemeClr val="tx2"/>
                </a:solidFill>
              </a:rPr>
              <a:t>sémanticky</a:t>
            </a:r>
            <a:r>
              <a:rPr lang="cs-CZ" sz="2000" dirty="0"/>
              <a:t> („nesplněná zkouška“) nebo </a:t>
            </a:r>
            <a:r>
              <a:rPr lang="cs-CZ" sz="2000" dirty="0">
                <a:solidFill>
                  <a:schemeClr val="tx2"/>
                </a:solidFill>
              </a:rPr>
              <a:t>obsahově/konceptuálně </a:t>
            </a:r>
            <a:r>
              <a:rPr lang="cs-CZ" sz="2000" dirty="0"/>
              <a:t>(neúspěch), záleží na přístupu (induktivní, deduktivní) nebo počtu průchodů.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Téma/ta</a:t>
            </a:r>
            <a:r>
              <a:rPr lang="cs-CZ" sz="2000" dirty="0"/>
              <a:t>: „něco důležitého“ a opakujícího týkajícího se VO – </a:t>
            </a:r>
            <a:r>
              <a:rPr lang="cs-CZ" sz="2000" dirty="0">
                <a:solidFill>
                  <a:schemeClr val="tx2"/>
                </a:solidFill>
              </a:rPr>
              <a:t>vzorec v datech vypovídající o významu v nich</a:t>
            </a:r>
            <a:r>
              <a:rPr lang="cs-CZ" sz="2000" dirty="0"/>
              <a:t>. De facto specifické </a:t>
            </a:r>
            <a:r>
              <a:rPr lang="cs-CZ" sz="2000" dirty="0">
                <a:solidFill>
                  <a:schemeClr val="tx2"/>
                </a:solidFill>
              </a:rPr>
              <a:t>zřetězení kódů </a:t>
            </a:r>
            <a:r>
              <a:rPr lang="cs-CZ" sz="2000" dirty="0"/>
              <a:t>opatřené interpretací. Detailně vypovídá o „dění v datech“. Cílem analýzy je mít </a:t>
            </a:r>
            <a:r>
              <a:rPr lang="cs-CZ" sz="2000" dirty="0">
                <a:solidFill>
                  <a:schemeClr val="tx2"/>
                </a:solidFill>
              </a:rPr>
              <a:t>jedno „latentní“ (ústřední) téma nebo sérii „menších“ </a:t>
            </a:r>
            <a:r>
              <a:rPr lang="cs-CZ" sz="2000" dirty="0"/>
              <a:t>(pro explorační výzkum).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Prevalence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významnost obsažená v datech</a:t>
            </a:r>
            <a:r>
              <a:rPr lang="cs-CZ" sz="2000" dirty="0"/>
              <a:t> (nejde o konkrétní číslo, ale o obecné vyjádření četnosti nebo důležitosti – „většina“, „mnoho“, „nejdůležitější“…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455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DF57E-2BBA-49B7-AF10-6762D8055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81E8-9DAB-4A0F-87E2-CF642F51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První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08709F-27E2-4A67-892A-45B29E3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3204-89C4-40F5-B408-FF45B7F1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Seznámení/seznamování se s daty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Detailní (často opakované) </a:t>
            </a:r>
            <a:r>
              <a:rPr lang="cs-CZ" dirty="0">
                <a:solidFill>
                  <a:schemeClr val="tx2"/>
                </a:solidFill>
              </a:rPr>
              <a:t>čtení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Probíhá </a:t>
            </a:r>
            <a:r>
              <a:rPr lang="cs-CZ" dirty="0">
                <a:solidFill>
                  <a:schemeClr val="tx2"/>
                </a:solidFill>
              </a:rPr>
              <a:t>již při přepisu</a:t>
            </a:r>
            <a:r>
              <a:rPr lang="cs-CZ" dirty="0"/>
              <a:t>, ale „vážně“ začíná </a:t>
            </a:r>
            <a:r>
              <a:rPr lang="cs-CZ" dirty="0">
                <a:solidFill>
                  <a:schemeClr val="tx2"/>
                </a:solidFill>
              </a:rPr>
              <a:t>až po jeho dokončení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Po jednotlivých datových jednotkách </a:t>
            </a:r>
            <a:r>
              <a:rPr lang="cs-CZ" dirty="0"/>
              <a:t>(rozhovor, FG, článek, obrázek)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Základní operace: </a:t>
            </a:r>
            <a:r>
              <a:rPr lang="cs-CZ" dirty="0">
                <a:solidFill>
                  <a:schemeClr val="tx2"/>
                </a:solidFill>
              </a:rPr>
              <a:t>poznámkování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Velmi otevřené, </a:t>
            </a:r>
            <a:r>
              <a:rPr lang="cs-CZ" dirty="0">
                <a:solidFill>
                  <a:schemeClr val="tx2"/>
                </a:solidFill>
              </a:rPr>
              <a:t>cokoliv důležitého nebo významného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volná forma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Často na úrovni „o něco úspornějšího“ </a:t>
            </a:r>
            <a:r>
              <a:rPr lang="cs-CZ" dirty="0">
                <a:solidFill>
                  <a:schemeClr val="tx2"/>
                </a:solidFill>
              </a:rPr>
              <a:t>převyprávění podstaty segmentu dat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Nejít jen pro „věcné“ stránce (předmětu výzkumu), ale i </a:t>
            </a:r>
            <a:r>
              <a:rPr lang="cs-CZ" dirty="0">
                <a:solidFill>
                  <a:schemeClr val="tx2"/>
                </a:solidFill>
              </a:rPr>
              <a:t>po všech ostatních okolnostech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Druhý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Generování úvodních kódů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První úroveň redukce a segmentace </a:t>
            </a:r>
            <a:r>
              <a:rPr lang="cs-CZ" dirty="0"/>
              <a:t>(dekompozice dat)</a:t>
            </a:r>
          </a:p>
          <a:p>
            <a:pPr lvl="1"/>
            <a:r>
              <a:rPr lang="cs-CZ" dirty="0"/>
              <a:t>Snižujeme bohatost úvodních poznámek (ponechat je!) na minimální úroveň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sdružovat několik segmentů pod jeden kód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jeden segment opatřit několika kódy</a:t>
            </a:r>
          </a:p>
          <a:p>
            <a:pPr lvl="1"/>
            <a:r>
              <a:rPr lang="cs-CZ" dirty="0"/>
              <a:t>Je možné začít jak </a:t>
            </a:r>
            <a:r>
              <a:rPr lang="cs-CZ" dirty="0">
                <a:solidFill>
                  <a:schemeClr val="tx2"/>
                </a:solidFill>
              </a:rPr>
              <a:t>induktivně tak deduktivně </a:t>
            </a:r>
            <a:r>
              <a:rPr lang="cs-CZ" dirty="0"/>
              <a:t>(nakonec použijete oba přístupy)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F944BC-DB14-4188-8A28-E9B4791A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62" y="4369625"/>
            <a:ext cx="7325747" cy="12479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DD686C-CDEE-42F0-A53D-7B2A1472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426" y="3918049"/>
            <a:ext cx="4140112" cy="25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Třetí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91747" cy="4139998"/>
          </a:xfrm>
        </p:spPr>
        <p:txBody>
          <a:bodyPr/>
          <a:lstStyle/>
          <a:p>
            <a:r>
              <a:rPr lang="cs-CZ" sz="2400" dirty="0"/>
              <a:t>Hledání témat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Druhý stupeň redukce </a:t>
            </a:r>
            <a:r>
              <a:rPr lang="cs-CZ" sz="1800" dirty="0"/>
              <a:t>dat</a:t>
            </a:r>
          </a:p>
          <a:p>
            <a:pPr lvl="1"/>
            <a:r>
              <a:rPr lang="cs-CZ" sz="1800" dirty="0"/>
              <a:t>Ideálně když máme (prozatímně) </a:t>
            </a:r>
            <a:r>
              <a:rPr lang="cs-CZ" sz="1800" dirty="0">
                <a:solidFill>
                  <a:schemeClr val="tx2"/>
                </a:solidFill>
              </a:rPr>
              <a:t>kompletně </a:t>
            </a:r>
            <a:r>
              <a:rPr lang="cs-CZ" sz="1800" dirty="0" err="1">
                <a:solidFill>
                  <a:schemeClr val="tx2"/>
                </a:solidFill>
              </a:rPr>
              <a:t>nakódovaný</a:t>
            </a:r>
            <a:r>
              <a:rPr lang="cs-CZ" sz="1800" dirty="0">
                <a:solidFill>
                  <a:schemeClr val="tx2"/>
                </a:solidFill>
              </a:rPr>
              <a:t> soubor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Procházení kódů a hledání struktury</a:t>
            </a:r>
          </a:p>
          <a:p>
            <a:pPr lvl="2"/>
            <a:r>
              <a:rPr lang="cs-CZ" sz="1400" dirty="0"/>
              <a:t>Podobnost/rozdílnost</a:t>
            </a:r>
          </a:p>
          <a:p>
            <a:pPr lvl="2"/>
            <a:r>
              <a:rPr lang="cs-CZ" sz="1400" dirty="0"/>
              <a:t>Obecnost/konkrétnost</a:t>
            </a:r>
          </a:p>
          <a:p>
            <a:pPr lvl="1"/>
            <a:r>
              <a:rPr lang="cs-CZ" sz="1800" dirty="0"/>
              <a:t>Dobré </a:t>
            </a:r>
            <a:r>
              <a:rPr lang="cs-CZ" sz="1800" dirty="0">
                <a:solidFill>
                  <a:schemeClr val="tx2"/>
                </a:solidFill>
              </a:rPr>
              <a:t>pomůcky</a:t>
            </a:r>
            <a:r>
              <a:rPr lang="cs-CZ" sz="1800" dirty="0"/>
              <a:t>: schémata, myšlenkové mapy apod.</a:t>
            </a:r>
          </a:p>
          <a:p>
            <a:pPr lvl="1"/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redukovat množství kódů </a:t>
            </a:r>
            <a:r>
              <a:rPr lang="cs-CZ" sz="1800" dirty="0"/>
              <a:t>(stanou se součástí většího analytického celku) a </a:t>
            </a:r>
            <a:r>
              <a:rPr lang="cs-CZ" sz="1800" dirty="0">
                <a:solidFill>
                  <a:schemeClr val="tx2"/>
                </a:solidFill>
              </a:rPr>
              <a:t>vnést mezi ně vztahy</a:t>
            </a:r>
            <a:r>
              <a:rPr lang="cs-CZ" sz="1800" dirty="0"/>
              <a:t> -&gt; vytvořit </a:t>
            </a:r>
            <a:r>
              <a:rPr lang="cs-CZ" sz="1800" dirty="0">
                <a:solidFill>
                  <a:schemeClr val="tx2"/>
                </a:solidFill>
              </a:rPr>
              <a:t>pracovní analytické schéma témat</a:t>
            </a:r>
          </a:p>
          <a:p>
            <a:pPr lvl="1"/>
            <a:r>
              <a:rPr lang="cs-CZ" sz="1800" dirty="0"/>
              <a:t>Je možné </a:t>
            </a:r>
            <a:r>
              <a:rPr lang="cs-CZ" sz="1800" dirty="0">
                <a:solidFill>
                  <a:schemeClr val="tx2"/>
                </a:solidFill>
              </a:rPr>
              <a:t>vytvářet i subtémata </a:t>
            </a:r>
            <a:r>
              <a:rPr lang="cs-CZ" sz="1800" dirty="0"/>
              <a:t>(obecnější, než jen kód, ale méně než téma)</a:t>
            </a:r>
          </a:p>
          <a:p>
            <a:pPr lvl="1"/>
            <a:r>
              <a:rPr lang="cs-CZ" sz="1800" dirty="0"/>
              <a:t>Některé kódy </a:t>
            </a:r>
            <a:r>
              <a:rPr lang="cs-CZ" sz="1800" dirty="0">
                <a:solidFill>
                  <a:schemeClr val="tx2"/>
                </a:solidFill>
              </a:rPr>
              <a:t>nikam nesedí </a:t>
            </a:r>
            <a:r>
              <a:rPr lang="cs-CZ" sz="1800" dirty="0"/>
              <a:t>(odkládání bokem pro další zvážení)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299EEEF-CB9D-456D-ABCE-8EA88133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47" y="2256839"/>
            <a:ext cx="5317795" cy="30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Čtvrtý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750248" cy="4139998"/>
          </a:xfrm>
        </p:spPr>
        <p:txBody>
          <a:bodyPr/>
          <a:lstStyle/>
          <a:p>
            <a:r>
              <a:rPr lang="cs-CZ" sz="3600" dirty="0"/>
              <a:t>Revize témat</a:t>
            </a:r>
          </a:p>
          <a:p>
            <a:pPr lvl="1"/>
            <a:r>
              <a:rPr lang="cs-CZ" sz="2400" dirty="0"/>
              <a:t>Dobré činit </a:t>
            </a:r>
            <a:r>
              <a:rPr lang="cs-CZ" sz="2400" dirty="0">
                <a:solidFill>
                  <a:schemeClr val="tx2"/>
                </a:solidFill>
              </a:rPr>
              <a:t>s mírným odstupem</a:t>
            </a:r>
          </a:p>
          <a:p>
            <a:pPr lvl="1"/>
            <a:r>
              <a:rPr lang="cs-CZ" sz="2400" dirty="0"/>
              <a:t>Posouzení </a:t>
            </a:r>
            <a:r>
              <a:rPr lang="cs-CZ" sz="2400" dirty="0">
                <a:solidFill>
                  <a:schemeClr val="tx2"/>
                </a:solidFill>
              </a:rPr>
              <a:t>soudržnosti a bohatosti </a:t>
            </a:r>
            <a:r>
              <a:rPr lang="cs-CZ" sz="2400" dirty="0"/>
              <a:t>témat a subtémat</a:t>
            </a:r>
            <a:endParaRPr lang="cs-CZ" sz="1800" dirty="0"/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málo bohaté</a:t>
            </a:r>
            <a:r>
              <a:rPr lang="cs-CZ" sz="1800" dirty="0"/>
              <a:t>: nedostatek kódů/subtémat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nesoudržné</a:t>
            </a:r>
            <a:r>
              <a:rPr lang="cs-CZ" sz="1800" dirty="0"/>
              <a:t>: subtémata/kódy spolu vhodně nekomunikují, netvoří celek</a:t>
            </a:r>
          </a:p>
          <a:p>
            <a:pPr lvl="1"/>
            <a:r>
              <a:rPr lang="cs-CZ" sz="2400" dirty="0"/>
              <a:t>Klíčem je </a:t>
            </a:r>
            <a:r>
              <a:rPr lang="cs-CZ" sz="2400" dirty="0">
                <a:solidFill>
                  <a:schemeClr val="tx2"/>
                </a:solidFill>
              </a:rPr>
              <a:t>vnitřní homogenita a vnější heterogenita 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kódů </a:t>
            </a:r>
            <a:r>
              <a:rPr lang="cs-CZ" sz="1800" dirty="0"/>
              <a:t>v subtématech a tématech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vztahů </a:t>
            </a:r>
            <a:r>
              <a:rPr lang="cs-CZ" sz="1800" dirty="0"/>
              <a:t>mezi tématy a subtématy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Doplnění kódů </a:t>
            </a:r>
            <a:r>
              <a:rPr lang="cs-CZ" sz="1800" dirty="0"/>
              <a:t>z kategorie „různé“ (nevytvořily nové struktury?, nenarušily současné schéma?)</a:t>
            </a:r>
          </a:p>
          <a:p>
            <a:pPr lvl="1"/>
            <a:r>
              <a:rPr lang="cs-CZ" sz="2400" dirty="0"/>
              <a:t>Neopakujte donekonečna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30BF5D-5D49-41DD-AF83-87B102E8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49" y="1990846"/>
            <a:ext cx="5571018" cy="26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61ED74-DFFB-4887-8EA8-E557A51F9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922F75-11EE-46D8-B45B-B3E96FDCB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pět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C1D14DE-4D2C-44D7-A4F4-F31617CD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9C40ED-BD38-418D-AEED-5AA35229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37327" cy="4139998"/>
          </a:xfrm>
        </p:spPr>
        <p:txBody>
          <a:bodyPr/>
          <a:lstStyle/>
          <a:p>
            <a:r>
              <a:rPr lang="cs-CZ" dirty="0"/>
              <a:t>Definování a pojmenování témat</a:t>
            </a:r>
          </a:p>
          <a:p>
            <a:pPr lvl="1"/>
            <a:r>
              <a:rPr lang="cs-CZ" dirty="0"/>
              <a:t>Nalezená témata bodu čtyři nejsou konečný výsledek!</a:t>
            </a:r>
          </a:p>
          <a:p>
            <a:pPr lvl="1"/>
            <a:r>
              <a:rPr lang="cs-CZ" dirty="0"/>
              <a:t>Jde o poslední krok, kde jde sice o obsah dat, ale daleko více </a:t>
            </a:r>
            <a:r>
              <a:rPr lang="cs-CZ" dirty="0">
                <a:solidFill>
                  <a:schemeClr val="tx2"/>
                </a:solidFill>
              </a:rPr>
              <a:t>jde o jejich implikace </a:t>
            </a:r>
            <a:r>
              <a:rPr lang="cs-CZ" dirty="0"/>
              <a:t>(co znamená povaha témat a jejich spojení).</a:t>
            </a:r>
          </a:p>
          <a:p>
            <a:pPr lvl="1"/>
            <a:r>
              <a:rPr lang="cs-CZ" dirty="0"/>
              <a:t>Je třeba je </a:t>
            </a:r>
            <a:r>
              <a:rPr lang="cs-CZ" dirty="0">
                <a:solidFill>
                  <a:schemeClr val="tx2"/>
                </a:solidFill>
              </a:rPr>
              <a:t>pojmenovat tak, aby dávaly ucelenou odpověď na položené výzkumné otázky.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Nejde jen o popis obsahu dat</a:t>
            </a:r>
            <a:r>
              <a:rPr lang="cs-CZ" dirty="0"/>
              <a:t>, ale příběh o jevu, který zkoumáme – o jeho povaze (obsah) a implikacích (význam)</a:t>
            </a:r>
          </a:p>
          <a:p>
            <a:pPr lvl="1"/>
            <a:r>
              <a:rPr lang="cs-CZ" dirty="0"/>
              <a:t>Pokud je témat více, je třeba </a:t>
            </a:r>
            <a:r>
              <a:rPr lang="cs-CZ" dirty="0">
                <a:solidFill>
                  <a:schemeClr val="tx2"/>
                </a:solidFill>
              </a:rPr>
              <a:t>popsat je také zastřešujícím způsobem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Samotné </a:t>
            </a:r>
            <a:r>
              <a:rPr lang="cs-CZ" dirty="0">
                <a:solidFill>
                  <a:schemeClr val="tx2"/>
                </a:solidFill>
              </a:rPr>
              <a:t>názvy témat by měly být co nejvíce úsporné a výstižné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2C6B5C-170A-4A8F-ABF7-105C1932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27" y="2712056"/>
            <a:ext cx="4798976" cy="18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639B8-D7B2-4B39-9ABF-458C7AB6A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39F89D-B7EE-43FC-B3A5-68FD857A6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šest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2B04153-B309-43F9-9068-E06DF543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C3F797-450E-4D44-8FEE-AED75B6E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Psaní zprávy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Nejabstraktnější úroveň analýzy</a:t>
            </a:r>
            <a:r>
              <a:rPr lang="cs-CZ" dirty="0"/>
              <a:t>, vysoce </a:t>
            </a:r>
            <a:r>
              <a:rPr lang="cs-CZ" dirty="0">
                <a:solidFill>
                  <a:schemeClr val="tx2"/>
                </a:solidFill>
              </a:rPr>
              <a:t>analytická a interpretativní</a:t>
            </a:r>
            <a:r>
              <a:rPr lang="cs-CZ" dirty="0"/>
              <a:t>, „surových dat“ je v textu minimálně</a:t>
            </a:r>
          </a:p>
          <a:p>
            <a:pPr lvl="1"/>
            <a:r>
              <a:rPr lang="cs-CZ" dirty="0"/>
              <a:t>Zahrnuje </a:t>
            </a:r>
            <a:r>
              <a:rPr lang="cs-CZ" dirty="0">
                <a:solidFill>
                  <a:schemeClr val="tx2"/>
                </a:solidFill>
              </a:rPr>
              <a:t>zprávu o nalezeném „příběhu“ tvořeném tématy, jejich obsahy a jejich spojitostmi a implikacemi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Vhodné ilustrace </a:t>
            </a:r>
            <a:r>
              <a:rPr lang="cs-CZ" dirty="0"/>
              <a:t>nejcharakterističtějších momentů dat (výňatky z diskusí)</a:t>
            </a:r>
          </a:p>
          <a:p>
            <a:pPr lvl="2"/>
            <a:r>
              <a:rPr lang="cs-CZ" dirty="0"/>
              <a:t>Síla není v množství</a:t>
            </a:r>
          </a:p>
          <a:p>
            <a:pPr lvl="2"/>
            <a:r>
              <a:rPr lang="cs-CZ" dirty="0"/>
              <a:t>Sám výňatek nenahrazuje interpretaci výzkumníka/</a:t>
            </a:r>
            <a:r>
              <a:rPr lang="cs-CZ" dirty="0" err="1"/>
              <a:t>ce</a:t>
            </a:r>
            <a:endParaRPr lang="cs-CZ" dirty="0"/>
          </a:p>
          <a:p>
            <a:pPr lvl="1"/>
            <a:r>
              <a:rPr lang="cs-CZ" dirty="0"/>
              <a:t>Interpretace buď přímo zahrnuje explikaci toho</a:t>
            </a:r>
            <a:r>
              <a:rPr lang="cs-CZ" dirty="0">
                <a:solidFill>
                  <a:schemeClr val="tx2"/>
                </a:solidFill>
              </a:rPr>
              <a:t>, proč tematická struktura vypadá zrovna takto </a:t>
            </a:r>
            <a:r>
              <a:rPr lang="cs-CZ" dirty="0"/>
              <a:t>(počet témat, charakter vztahů, podobnosti a rozdílnosti významů apod.), nebo </a:t>
            </a:r>
            <a:r>
              <a:rPr lang="cs-CZ" dirty="0">
                <a:solidFill>
                  <a:schemeClr val="tx2"/>
                </a:solidFill>
              </a:rPr>
              <a:t>může být předmětem reflexivní samostatné části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815B80-8ED9-41F7-BCDB-0FD9F668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FDC9C19-A3AD-4E27-8B9B-D52D63608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2D34D51-871D-4B67-9BF5-20ADFCF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1050264-EC93-4037-9265-C976F9E3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8042035" cy="4955676"/>
          </a:xfrm>
        </p:spPr>
      </p:pic>
    </p:spTree>
    <p:extLst>
      <p:ext uri="{BB962C8B-B14F-4D97-AF65-F5344CB8AC3E}">
        <p14:creationId xmlns:p14="http://schemas.microsoft.com/office/powerpoint/2010/main" val="32549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85F40-F279-4DA2-9836-3FDBC5309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8A16EC-2321-4F0D-870E-65E5CC1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45994-9366-428E-A312-81B5E0C9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Reflexe proběhlých FG</a:t>
            </a:r>
          </a:p>
          <a:p>
            <a:r>
              <a:rPr lang="cs-CZ" dirty="0"/>
              <a:t>Přepis FG</a:t>
            </a:r>
          </a:p>
          <a:p>
            <a:r>
              <a:rPr lang="cs-CZ" dirty="0"/>
              <a:t>Kvalitativní analýza</a:t>
            </a:r>
          </a:p>
          <a:p>
            <a:pPr lvl="1"/>
            <a:r>
              <a:rPr lang="cs-CZ" dirty="0"/>
              <a:t>Základní logika</a:t>
            </a:r>
          </a:p>
          <a:p>
            <a:pPr lvl="1"/>
            <a:r>
              <a:rPr lang="cs-CZ" dirty="0"/>
              <a:t>Teorie</a:t>
            </a:r>
          </a:p>
          <a:p>
            <a:pPr lvl="1"/>
            <a:r>
              <a:rPr lang="cs-CZ" dirty="0"/>
              <a:t>Poznámky</a:t>
            </a:r>
          </a:p>
          <a:p>
            <a:r>
              <a:rPr lang="cs-CZ" dirty="0"/>
              <a:t>Tematická analýza a analýza „Zakotvenou teorií“</a:t>
            </a:r>
          </a:p>
          <a:p>
            <a:pPr lvl="1"/>
            <a:r>
              <a:rPr lang="cs-CZ" dirty="0"/>
              <a:t>Základní logika a původ</a:t>
            </a:r>
          </a:p>
          <a:p>
            <a:pPr lvl="1"/>
            <a:r>
              <a:rPr lang="cs-CZ" dirty="0"/>
              <a:t>Logika použití</a:t>
            </a:r>
          </a:p>
          <a:p>
            <a:r>
              <a:rPr lang="cs-CZ" dirty="0"/>
              <a:t>Analýza „v ruce“, analýza s použitím softwaru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5D249-5B39-4F45-97D1-8DD3D273C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91D20-3281-45F4-807A-54498BEEC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0AF05D-6A72-4443-B230-49B05F9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7A79-276E-4443-BAAC-2E193530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„Nalezená“ témata odpovídají jednotlivým účastníkům</a:t>
            </a:r>
            <a:r>
              <a:rPr lang="cs-CZ" sz="2000" dirty="0"/>
              <a:t>: Analýza není dokončena, jde nám o fasety intersubjektivního významu, ne individuálních smyslů.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Jde o sbírku výňatků</a:t>
            </a:r>
            <a:r>
              <a:rPr lang="cs-CZ" sz="2000" dirty="0"/>
              <a:t>: Data sama neříkají co si o nich myslet, to dělají až vyšší úrovně analýzy, které zjevně nebyly provedeny.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Sbírka témat ve </a:t>
            </a:r>
            <a:r>
              <a:rPr lang="cs-CZ" sz="2000" dirty="0">
                <a:solidFill>
                  <a:schemeClr val="tx2"/>
                </a:solidFill>
              </a:rPr>
              <a:t>stylu „…a další vlastnost“: </a:t>
            </a:r>
            <a:r>
              <a:rPr lang="cs-CZ" sz="2000" dirty="0"/>
              <a:t>Analýza není dokončena, nalezení a vyložení témat bez jejich sofistikovaněji strukturace v arbitrárním pořadí není dobrý výsledek.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Výňatky </a:t>
            </a:r>
            <a:r>
              <a:rPr lang="cs-CZ" sz="2000" dirty="0">
                <a:solidFill>
                  <a:schemeClr val="tx2"/>
                </a:solidFill>
              </a:rPr>
              <a:t>neilustrují vhodně interpretační text</a:t>
            </a:r>
            <a:r>
              <a:rPr lang="cs-CZ" sz="2000" dirty="0"/>
              <a:t>: buď v analýze nebyla věnovaná pozornost alternativním významům, nebo jsou data chudá (prezentuje se to, co je po ruce), nebo nebyly dostatečně kvalitně provedeny finální kroky analýzy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17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BD2B6-664C-4AD4-89F5-802919ACF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38AAD-7467-41A4-B93E-E27057712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 a pojmy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95BCB5-B422-4038-9ACD-92B650C9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1C3BB7-D12E-4E46-A170-734921F3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Poměrně </a:t>
            </a:r>
            <a:r>
              <a:rPr lang="cs-CZ" sz="2400" dirty="0">
                <a:solidFill>
                  <a:schemeClr val="tx2"/>
                </a:solidFill>
              </a:rPr>
              <a:t>sofistikované názvosloví </a:t>
            </a:r>
            <a:r>
              <a:rPr lang="cs-CZ" sz="2400" dirty="0"/>
              <a:t>(očekává se při použití metody) a sevřený průběh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citlivost</a:t>
            </a:r>
            <a:r>
              <a:rPr lang="cs-CZ" sz="1800" dirty="0"/>
              <a:t>: vše, co si výzkumník s sebou nese do terénu i do analýzy (své </a:t>
            </a:r>
            <a:r>
              <a:rPr lang="cs-CZ" sz="1800" dirty="0">
                <a:solidFill>
                  <a:schemeClr val="tx2"/>
                </a:solidFill>
              </a:rPr>
              <a:t>předpoklady, hodnoty, úsudky a teoretické znalosti</a:t>
            </a:r>
            <a:r>
              <a:rPr lang="cs-CZ" sz="1800" dirty="0"/>
              <a:t>) -  bez ní by nebyla analýza možná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Teoretické vzorkování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úprava zdrojů dat </a:t>
            </a:r>
            <a:r>
              <a:rPr lang="cs-CZ" sz="1800" dirty="0"/>
              <a:t>(typicky osoby nebo materiál) nebo úhlů pohledu na základě zjištění z průběžné analýzy.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saturace</a:t>
            </a:r>
            <a:r>
              <a:rPr lang="cs-CZ" sz="1800" dirty="0"/>
              <a:t>: situace, kdy se </a:t>
            </a:r>
            <a:r>
              <a:rPr lang="cs-CZ" sz="1800" dirty="0">
                <a:solidFill>
                  <a:schemeClr val="tx2"/>
                </a:solidFill>
              </a:rPr>
              <a:t>v datech již neobjevují nové vzorce</a:t>
            </a:r>
            <a:r>
              <a:rPr lang="cs-CZ" sz="1800" dirty="0"/>
              <a:t> (ideální stav pro vybudování v datech zakotvené teorie).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Pojem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označení</a:t>
            </a:r>
            <a:r>
              <a:rPr lang="cs-CZ" sz="1800" dirty="0"/>
              <a:t> přidělené </a:t>
            </a:r>
            <a:r>
              <a:rPr lang="cs-CZ" sz="1800" dirty="0">
                <a:solidFill>
                  <a:schemeClr val="tx2"/>
                </a:solidFill>
              </a:rPr>
              <a:t>segmentu dat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Kategorie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třída/shluk pojmů</a:t>
            </a:r>
          </a:p>
          <a:p>
            <a:pPr lvl="1"/>
            <a:endParaRPr lang="cs-CZ" sz="1800" dirty="0"/>
          </a:p>
          <a:p>
            <a:r>
              <a:rPr lang="cs-CZ" sz="2400" dirty="0"/>
              <a:t>Tři </a:t>
            </a:r>
            <a:r>
              <a:rPr lang="cs-CZ" sz="2400" dirty="0">
                <a:solidFill>
                  <a:schemeClr val="tx2"/>
                </a:solidFill>
              </a:rPr>
              <a:t>úrovně kódování </a:t>
            </a:r>
            <a:r>
              <a:rPr lang="cs-CZ" sz="2400" dirty="0"/>
              <a:t>(nejde o zcela oddělené aktivity, v čase se mohou různě vracet):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Otevřené</a:t>
            </a:r>
            <a:r>
              <a:rPr lang="cs-CZ" sz="1800" dirty="0"/>
              <a:t> 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Axiální </a:t>
            </a:r>
            <a:r>
              <a:rPr lang="cs-CZ" sz="1800" dirty="0"/>
              <a:t>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Selektivní</a:t>
            </a:r>
            <a:r>
              <a:rPr lang="cs-CZ" sz="1800" dirty="0"/>
              <a:t> kódování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05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První stupeň analýzy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označování a kategorizace pojmů </a:t>
            </a:r>
            <a:r>
              <a:rPr lang="cs-CZ" sz="2000" dirty="0"/>
              <a:t>(vlastně jde o přiřazování pojmů, tedy „kódů“ segmentům dat a jejich shlukování)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Cílem je </a:t>
            </a:r>
            <a:r>
              <a:rPr lang="cs-CZ" sz="2000" dirty="0">
                <a:solidFill>
                  <a:schemeClr val="tx2"/>
                </a:solidFill>
              </a:rPr>
              <a:t>segmentovat a redukovat data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 čtení dat neustále odpovídáme na otázku, „Co se tady děje?“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Vhodné užívat </a:t>
            </a:r>
            <a:r>
              <a:rPr lang="cs-CZ" sz="2000" dirty="0">
                <a:solidFill>
                  <a:schemeClr val="tx2"/>
                </a:solidFill>
              </a:rPr>
              <a:t>maximálně několikaslovné pojmenování pojmů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Výsledkem je seznam pojmů</a:t>
            </a:r>
            <a:r>
              <a:rPr lang="cs-CZ" sz="2000" dirty="0"/>
              <a:t>, které označují různé záležitosti (strach, nadšení, redakční dozor, domácí úlohy)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Následně tyto </a:t>
            </a:r>
            <a:r>
              <a:rPr lang="cs-CZ" sz="2000" dirty="0">
                <a:solidFill>
                  <a:schemeClr val="tx2"/>
                </a:solidFill>
              </a:rPr>
              <a:t>pojmy porovnáváme </a:t>
            </a:r>
            <a:r>
              <a:rPr lang="cs-CZ" sz="2000" dirty="0"/>
              <a:t>s ostatními na základě podobnosti nebo rozdílnosti (např. strach a nadšení mohou být </a:t>
            </a:r>
            <a:r>
              <a:rPr lang="cs-CZ" sz="2000" i="1" dirty="0"/>
              <a:t>emoce při výkonu praxe</a:t>
            </a:r>
            <a:r>
              <a:rPr lang="cs-CZ" sz="2000" dirty="0"/>
              <a:t>), </a:t>
            </a:r>
            <a:r>
              <a:rPr lang="cs-CZ" sz="2000" dirty="0">
                <a:solidFill>
                  <a:schemeClr val="tx2"/>
                </a:solidFill>
              </a:rPr>
              <a:t>tak vznikají kategorie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Kategorie by měly být tvořeny </a:t>
            </a:r>
            <a:r>
              <a:rPr lang="cs-CZ" sz="2000" dirty="0">
                <a:solidFill>
                  <a:schemeClr val="tx2"/>
                </a:solidFill>
              </a:rPr>
              <a:t>co nejhomogennějším shlukem pojmů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Pojmenování kategorii může být v úvodu dost deskriptivní, ale </a:t>
            </a:r>
            <a:r>
              <a:rPr lang="cs-CZ" sz="2000" dirty="0">
                <a:solidFill>
                  <a:schemeClr val="tx2"/>
                </a:solidFill>
              </a:rPr>
              <a:t>obecnější a abstraktnější než názvy samotných pojmů</a:t>
            </a:r>
          </a:p>
          <a:p>
            <a:pPr lvl="1"/>
            <a:r>
              <a:rPr lang="cs-CZ" sz="1400" dirty="0"/>
              <a:t>Lze je </a:t>
            </a:r>
            <a:r>
              <a:rPr lang="cs-CZ" sz="1400" dirty="0">
                <a:solidFill>
                  <a:schemeClr val="tx2"/>
                </a:solidFill>
              </a:rPr>
              <a:t>vyvodit z dat (indukce)</a:t>
            </a:r>
            <a:r>
              <a:rPr lang="cs-CZ" sz="1400" dirty="0"/>
              <a:t>: lze použít i „in </a:t>
            </a:r>
            <a:r>
              <a:rPr lang="cs-CZ" sz="1400" dirty="0" err="1"/>
              <a:t>vivo</a:t>
            </a:r>
            <a:r>
              <a:rPr lang="cs-CZ" sz="1400" dirty="0"/>
              <a:t>“ jazyk účastníků/</a:t>
            </a:r>
            <a:r>
              <a:rPr lang="cs-CZ" sz="1400" dirty="0" err="1"/>
              <a:t>ic</a:t>
            </a:r>
            <a:endParaRPr lang="cs-CZ" sz="1400" dirty="0"/>
          </a:p>
          <a:p>
            <a:pPr lvl="2"/>
            <a:r>
              <a:rPr lang="cs-CZ" sz="1000" dirty="0"/>
              <a:t>Klad: Nic důležitého neunikne</a:t>
            </a:r>
          </a:p>
          <a:p>
            <a:pPr lvl="2"/>
            <a:r>
              <a:rPr lang="cs-CZ" sz="1000" dirty="0"/>
              <a:t>Zápor: Těžko se hledá obecnost</a:t>
            </a:r>
          </a:p>
          <a:p>
            <a:pPr lvl="1"/>
            <a:r>
              <a:rPr lang="cs-CZ" sz="1400" dirty="0"/>
              <a:t>I </a:t>
            </a:r>
            <a:r>
              <a:rPr lang="cs-CZ" sz="1400" dirty="0">
                <a:solidFill>
                  <a:schemeClr val="tx2"/>
                </a:solidFill>
              </a:rPr>
              <a:t>z literatury (dedukce)</a:t>
            </a:r>
          </a:p>
          <a:p>
            <a:pPr lvl="2"/>
            <a:r>
              <a:rPr lang="cs-CZ" sz="1000" dirty="0"/>
              <a:t>Klad: Pomáhá s interpretací</a:t>
            </a:r>
          </a:p>
          <a:p>
            <a:pPr lvl="2"/>
            <a:r>
              <a:rPr lang="cs-CZ" sz="1000" dirty="0"/>
              <a:t>Zápor: Omezuje imaginaci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84972" cy="4139998"/>
          </a:xfrm>
        </p:spPr>
        <p:txBody>
          <a:bodyPr/>
          <a:lstStyle/>
          <a:p>
            <a:r>
              <a:rPr lang="cs-CZ" dirty="0"/>
              <a:t>Kategorizací (vytvářením kategorií) </a:t>
            </a:r>
            <a:r>
              <a:rPr lang="cs-CZ" dirty="0">
                <a:solidFill>
                  <a:schemeClr val="tx2"/>
                </a:solidFill>
              </a:rPr>
              <a:t>přiřazujeme kategoriím </a:t>
            </a:r>
            <a:r>
              <a:rPr lang="cs-CZ" dirty="0"/>
              <a:t>jejich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Vlastnosti: </a:t>
            </a:r>
            <a:r>
              <a:rPr lang="cs-CZ" dirty="0"/>
              <a:t>povaha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Dimenze (rozsah)</a:t>
            </a:r>
            <a:r>
              <a:rPr lang="cs-CZ" dirty="0"/>
              <a:t>: valence, jednotka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27CFE1-1ED3-429D-9C98-3022E598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52" y="3624785"/>
            <a:ext cx="7114253" cy="19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 </a:t>
            </a:r>
            <a:r>
              <a:rPr lang="cs-CZ" sz="2000" dirty="0">
                <a:solidFill>
                  <a:schemeClr val="tx2"/>
                </a:solidFill>
              </a:rPr>
              <a:t>dalšího rozvíjení vzniklých kategorií </a:t>
            </a:r>
            <a:r>
              <a:rPr lang="cs-CZ" sz="2000" dirty="0"/>
              <a:t>za účelem jejich </a:t>
            </a:r>
            <a:r>
              <a:rPr lang="cs-CZ" sz="2000" dirty="0">
                <a:solidFill>
                  <a:schemeClr val="tx2"/>
                </a:solidFill>
              </a:rPr>
              <a:t>bližší specifikace </a:t>
            </a:r>
            <a:r>
              <a:rPr lang="cs-CZ" sz="2000" dirty="0"/>
              <a:t>pro pozdější spojování do obecnějších ceků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Druhá úroveň kategorizace, abstrakce a redukce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Přiřazujeme kategoriím (shlukům pojmů) komplexní „vějíř“ vlastností (tvoříme </a:t>
            </a:r>
            <a:r>
              <a:rPr lang="cs-CZ" sz="2000" dirty="0">
                <a:solidFill>
                  <a:schemeClr val="tx2"/>
                </a:solidFill>
              </a:rPr>
              <a:t>subkategorie</a:t>
            </a:r>
            <a:r>
              <a:rPr lang="cs-CZ" sz="2000" dirty="0"/>
              <a:t>):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Příčinné podmínky</a:t>
            </a:r>
            <a:r>
              <a:rPr lang="cs-CZ" sz="1600" dirty="0"/>
              <a:t>: události nebo dění vedoucí k nějakému účinku nebo jednání (prvotní příčina), někdy může tuto roli hrát kontext – „kvůli, když, zatímco, od té doby, následkem“</a:t>
            </a:r>
          </a:p>
          <a:p>
            <a:pPr marL="324000" lvl="1" indent="0">
              <a:buNone/>
            </a:pPr>
            <a:endParaRPr lang="cs-CZ" sz="16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Kontext</a:t>
            </a:r>
            <a:r>
              <a:rPr lang="cs-CZ" sz="1600" dirty="0"/>
              <a:t>: vlastnosti jevu definované pozicí na ose vlastností a dimenzí, soubor podmínek pro výskyt nebo absenci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(Strategie) jednání a interakce</a:t>
            </a:r>
            <a:r>
              <a:rPr lang="cs-CZ" sz="1600" dirty="0"/>
              <a:t>: aktér a jeho aktivita a činnost ve vztahu k okolí (vždy nějaké ego a protějšek, má nějaký vývoj v čase, má cíl=smysl, je záměrné nebo nezáměrné, má aktuální nebo neaktuální důsledky, zasahují do něj intervenující podmínky) – slovesa nebo přechodníky činné („pracovat, zjistit, snažit se, držet se“)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Intervenující podmínky</a:t>
            </a:r>
            <a:r>
              <a:rPr lang="cs-CZ" sz="1600" dirty="0"/>
              <a:t>: obecné usnadňující nebo znesnadňující vlivy pro dané jednání v daném kontextu (čas, prostor, kultura, socioekonomické postavení, technika, historický kontext, individuální biografie)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Následky:</a:t>
            </a:r>
            <a:r>
              <a:rPr lang="cs-CZ" sz="1600" dirty="0"/>
              <a:t> Dopady, důsledky, účinky jednání (mohou v jiném kontextu být příčinnými podmínkami)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10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Postupujeme podle tzv. </a:t>
            </a:r>
            <a:r>
              <a:rPr lang="cs-CZ" sz="2000" dirty="0">
                <a:solidFill>
                  <a:schemeClr val="tx2"/>
                </a:solidFill>
              </a:rPr>
              <a:t>paradigmatického modelu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Jev je nějaká </a:t>
            </a:r>
            <a:r>
              <a:rPr lang="cs-CZ" sz="1600" dirty="0" err="1">
                <a:solidFill>
                  <a:schemeClr val="tx2"/>
                </a:solidFill>
              </a:rPr>
              <a:t>ústřednější</a:t>
            </a:r>
            <a:r>
              <a:rPr lang="cs-CZ" sz="1600" dirty="0">
                <a:solidFill>
                  <a:schemeClr val="tx2"/>
                </a:solidFill>
              </a:rPr>
              <a:t> kategorie </a:t>
            </a:r>
            <a:r>
              <a:rPr lang="cs-CZ" sz="1600" dirty="0"/>
              <a:t>otevřeného kódování</a:t>
            </a:r>
          </a:p>
          <a:p>
            <a:pPr lvl="1"/>
            <a:r>
              <a:rPr lang="cs-CZ" sz="1600" dirty="0"/>
              <a:t>Jev je v tomto případě kategorie </a:t>
            </a:r>
            <a:r>
              <a:rPr lang="cs-CZ" sz="1600" i="1" dirty="0"/>
              <a:t>emoce při výkonu praxe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Subkategorie jsou vzájemně tvořeny kategoriemi </a:t>
            </a:r>
            <a:r>
              <a:rPr lang="cs-CZ" sz="1600" dirty="0"/>
              <a:t>z otevřeného kódování</a:t>
            </a:r>
          </a:p>
          <a:p>
            <a:pPr lvl="1"/>
            <a:r>
              <a:rPr lang="cs-CZ" sz="1600" dirty="0"/>
              <a:t>Výsledkem je jakási </a:t>
            </a:r>
            <a:r>
              <a:rPr lang="cs-CZ" sz="1600" dirty="0">
                <a:solidFill>
                  <a:schemeClr val="tx2"/>
                </a:solidFill>
              </a:rPr>
              <a:t>síť vzájemně propojených kódů</a:t>
            </a:r>
            <a:r>
              <a:rPr lang="cs-CZ" sz="1600" dirty="0"/>
              <a:t>, které se specifikují</a:t>
            </a:r>
          </a:p>
          <a:p>
            <a:pPr lvl="1"/>
            <a:r>
              <a:rPr lang="cs-CZ" sz="1600" dirty="0"/>
              <a:t>Jedna kategorie (která se tím stává subkategorií) tedy zaujímá různou pozici podle toho, s jakou jinou kategorií je spojena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Pozor na </a:t>
            </a:r>
            <a:r>
              <a:rPr lang="cs-CZ" sz="2000" dirty="0">
                <a:solidFill>
                  <a:schemeClr val="tx2"/>
                </a:solidFill>
              </a:rPr>
              <a:t>nekonečné hledání spojitostí </a:t>
            </a:r>
            <a:r>
              <a:rPr lang="cs-CZ" sz="2000" dirty="0"/>
              <a:t>všeho se vším (některé spojitosti prostě nejsou důležité), zejména u komplexních dat (možná máte málo kategorií (znovu otevřeně kódovat)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Dávejte pozor na </a:t>
            </a:r>
            <a:r>
              <a:rPr lang="cs-CZ" sz="2000" dirty="0">
                <a:solidFill>
                  <a:schemeClr val="tx2"/>
                </a:solidFill>
              </a:rPr>
              <a:t>opakující se pravidelnosti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Střídejte </a:t>
            </a:r>
            <a:r>
              <a:rPr lang="cs-CZ" sz="2000" dirty="0">
                <a:solidFill>
                  <a:schemeClr val="tx2"/>
                </a:solidFill>
              </a:rPr>
              <a:t>induktivní a deduktivní způsob práce, kreslete si diagramy</a:t>
            </a:r>
            <a:r>
              <a:rPr lang="cs-CZ" sz="2000" dirty="0"/>
              <a:t>, </a:t>
            </a:r>
            <a:r>
              <a:rPr lang="cs-CZ" sz="2000" dirty="0" err="1"/>
              <a:t>klaďtě</a:t>
            </a:r>
            <a:r>
              <a:rPr lang="cs-CZ" sz="2000" dirty="0"/>
              <a:t> si jednoduché otázky po spojitostech a odpovídejte na ně </a:t>
            </a:r>
            <a:r>
              <a:rPr lang="cs-CZ" sz="2000" dirty="0">
                <a:solidFill>
                  <a:schemeClr val="tx2"/>
                </a:solidFill>
              </a:rPr>
              <a:t>krátkými odstavci </a:t>
            </a:r>
            <a:r>
              <a:rPr lang="cs-CZ" sz="2000" dirty="0"/>
              <a:t>definujícími vztahy v paradigmatickém modelu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Zde může končit užití jako </a:t>
            </a:r>
            <a:r>
              <a:rPr lang="cs-CZ" sz="2000" dirty="0">
                <a:solidFill>
                  <a:schemeClr val="tx2"/>
                </a:solidFill>
              </a:rPr>
              <a:t>alternativa tematické analýzy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4FA245-4D41-4EE3-80EE-07FD7EC1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" y="1963974"/>
            <a:ext cx="5533962" cy="7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297CDD-4605-4067-981C-792342615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0BF3E-169C-4720-8817-7FE7521F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292DF-6BF4-491B-BD31-623D4C09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A6166-123A-41A2-B3FA-818590D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Pomůcka pro uvažování nad vztahy (Heřmanský, M. (2019). Analýza a interpretace dat v kvalitativním výzkumu. In Metody výzkumu ve společenských vědách (pp. 415–444). FHS UK.)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78BA4-F58A-41AA-9B10-39A64AAAB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" t="6131" r="2632" b="7999"/>
          <a:stretch/>
        </p:blipFill>
        <p:spPr>
          <a:xfrm>
            <a:off x="2072639" y="2295257"/>
            <a:ext cx="8046721" cy="41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B932AB-DD44-4C54-9BF4-3F8ECE06C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ED8E8D-8739-4F80-BFD5-268B756F9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76BC66C-7DD4-4B19-8786-FB82F0A8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9FAC97-A374-4CBB-AEC2-F5D7306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Poslední úroveň abstrakce a zároveň </a:t>
            </a:r>
            <a:r>
              <a:rPr lang="cs-CZ" sz="2400" dirty="0">
                <a:solidFill>
                  <a:schemeClr val="tx2"/>
                </a:solidFill>
              </a:rPr>
              <a:t>integrace za účelem interpretace</a:t>
            </a:r>
            <a:r>
              <a:rPr lang="cs-CZ" sz="2400" dirty="0"/>
              <a:t>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Dílčí výsledky </a:t>
            </a:r>
            <a:r>
              <a:rPr lang="cs-CZ" sz="2400" dirty="0" err="1"/>
              <a:t>paradigatických</a:t>
            </a:r>
            <a:r>
              <a:rPr lang="cs-CZ" sz="2400" dirty="0"/>
              <a:t> modelů integrujeme </a:t>
            </a:r>
            <a:r>
              <a:rPr lang="cs-CZ" sz="2400" dirty="0">
                <a:solidFill>
                  <a:schemeClr val="tx2"/>
                </a:solidFill>
              </a:rPr>
              <a:t>do uceleného celku</a:t>
            </a:r>
          </a:p>
          <a:p>
            <a:r>
              <a:rPr lang="cs-CZ" sz="2400" dirty="0"/>
              <a:t>Rozhodnutí o finálním spojení kategorií a interpretaci tohoto spojení</a:t>
            </a:r>
          </a:p>
          <a:p>
            <a:pPr lvl="1"/>
            <a:r>
              <a:rPr lang="cs-CZ" sz="1800" dirty="0"/>
              <a:t>Sepsání </a:t>
            </a:r>
            <a:r>
              <a:rPr lang="cs-CZ" sz="1800" dirty="0">
                <a:solidFill>
                  <a:schemeClr val="tx2"/>
                </a:solidFill>
              </a:rPr>
              <a:t>odstavce textu</a:t>
            </a:r>
            <a:r>
              <a:rPr lang="cs-CZ" sz="1800" dirty="0"/>
              <a:t>, který bohatě a hutně popisuje hlavní příběh v datech (tzv. kostra příběhu)</a:t>
            </a:r>
          </a:p>
          <a:p>
            <a:pPr lvl="1"/>
            <a:r>
              <a:rPr lang="cs-CZ" sz="1800" dirty="0"/>
              <a:t>Na základě tohoto </a:t>
            </a:r>
            <a:r>
              <a:rPr lang="cs-CZ" sz="1800" dirty="0">
                <a:solidFill>
                  <a:schemeClr val="tx2"/>
                </a:solidFill>
              </a:rPr>
              <a:t>označíme kategorie</a:t>
            </a:r>
            <a:r>
              <a:rPr lang="cs-CZ" sz="1800" dirty="0"/>
              <a:t>, které zahrneme do finálního modelu (teorie)</a:t>
            </a:r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Vybereme jednu centrální</a:t>
            </a:r>
            <a:r>
              <a:rPr lang="cs-CZ" sz="1400" dirty="0"/>
              <a:t>, kolem které postavíme několik vedlejších (ty tvoří její rozvedení, barvitost, dimenze a okolnosti)</a:t>
            </a:r>
          </a:p>
          <a:p>
            <a:pPr lvl="2"/>
            <a:r>
              <a:rPr lang="cs-CZ" sz="1400" dirty="0"/>
              <a:t>Pokud jednu hlavní nejsme sto vybrat, musíme zastřešující </a:t>
            </a:r>
            <a:r>
              <a:rPr lang="cs-CZ" sz="1400" dirty="0">
                <a:solidFill>
                  <a:schemeClr val="tx2"/>
                </a:solidFill>
              </a:rPr>
              <a:t>hlavní tezi příběhu pojmout narativně </a:t>
            </a:r>
            <a:r>
              <a:rPr lang="cs-CZ" sz="1400" dirty="0"/>
              <a:t>(hlavních kategorií pak bude několik)</a:t>
            </a:r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Postupujeme opět pomocí paradigmatického modelu</a:t>
            </a:r>
          </a:p>
          <a:p>
            <a:pPr lvl="1"/>
            <a:r>
              <a:rPr lang="cs-CZ" sz="1800" dirty="0"/>
              <a:t>Když se nedaří: </a:t>
            </a:r>
            <a:r>
              <a:rPr lang="cs-CZ" sz="1800" dirty="0">
                <a:solidFill>
                  <a:schemeClr val="tx2"/>
                </a:solidFill>
              </a:rPr>
              <a:t>bavte se s okolím </a:t>
            </a:r>
            <a:r>
              <a:rPr lang="cs-CZ" sz="1800" dirty="0"/>
              <a:t>– vyložte to jako babičce nebo dědečkovi</a:t>
            </a:r>
            <a:endParaRPr lang="en-US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0589A0-7050-4378-9E8E-610229B7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9" y="4323576"/>
            <a:ext cx="502990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Vytvoříme</a:t>
            </a:r>
            <a:r>
              <a:rPr lang="en-US" dirty="0"/>
              <a:t> </a:t>
            </a:r>
            <a:r>
              <a:rPr lang="cs-CZ" dirty="0"/>
              <a:t>ideálně</a:t>
            </a:r>
            <a:r>
              <a:rPr lang="en-US" dirty="0"/>
              <a:t> </a:t>
            </a:r>
            <a:r>
              <a:rPr lang="cs-CZ" dirty="0">
                <a:solidFill>
                  <a:schemeClr val="tx2"/>
                </a:solidFill>
              </a:rPr>
              <a:t>jeden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obecný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hypotetický</a:t>
            </a:r>
            <a:r>
              <a:rPr lang="en-US" dirty="0">
                <a:solidFill>
                  <a:schemeClr val="tx2"/>
                </a:solidFill>
              </a:rPr>
              <a:t> paradigmatic</a:t>
            </a:r>
            <a:r>
              <a:rPr lang="cs-CZ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ý </a:t>
            </a:r>
            <a:r>
              <a:rPr lang="en-US" dirty="0" err="1">
                <a:solidFill>
                  <a:schemeClr val="tx2"/>
                </a:solidFill>
              </a:rPr>
              <a:t>výrok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pokrýt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všechna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naše</a:t>
            </a:r>
            <a:r>
              <a:rPr lang="en-US" dirty="0">
                <a:solidFill>
                  <a:schemeClr val="tx2"/>
                </a:solidFill>
              </a:rPr>
              <a:t> data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(zakotvíme teorii)</a:t>
            </a:r>
            <a:r>
              <a:rPr lang="en-US" dirty="0"/>
              <a:t>.</a:t>
            </a:r>
          </a:p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nějaké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kategorie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narušují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odpověď</a:t>
            </a:r>
            <a:r>
              <a:rPr lang="en-US" dirty="0"/>
              <a:t>, je </a:t>
            </a:r>
            <a:r>
              <a:rPr lang="en-US" dirty="0" err="1"/>
              <a:t>možné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Jde</a:t>
            </a:r>
            <a:r>
              <a:rPr lang="en-US" dirty="0"/>
              <a:t> o</a:t>
            </a:r>
            <a:r>
              <a:rPr lang="cs-CZ" dirty="0"/>
              <a:t> </a:t>
            </a:r>
            <a:r>
              <a:rPr lang="cs-CZ" dirty="0" err="1"/>
              <a:t>liminální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(mezní) situaci</a:t>
            </a:r>
            <a:r>
              <a:rPr lang="cs-CZ" dirty="0"/>
              <a:t>, která spadá na pomezí dvou kategorií: pak tento případ v tomto smyslu zahrneme do interpretace</a:t>
            </a:r>
          </a:p>
          <a:p>
            <a:pPr lvl="1"/>
            <a:r>
              <a:rPr lang="cs-CZ" dirty="0"/>
              <a:t>Jde o </a:t>
            </a:r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dirty="0" err="1">
                <a:solidFill>
                  <a:schemeClr val="tx2"/>
                </a:solidFill>
              </a:rPr>
              <a:t>úleťáka</a:t>
            </a:r>
            <a:r>
              <a:rPr lang="cs-CZ" dirty="0">
                <a:solidFill>
                  <a:schemeClr val="tx2"/>
                </a:solidFill>
              </a:rPr>
              <a:t>“</a:t>
            </a:r>
            <a:r>
              <a:rPr lang="cs-CZ" dirty="0"/>
              <a:t>: může být extrémním projevem nějaké (intervenující) podmínky, popíšeme tuto podmínku.</a:t>
            </a:r>
          </a:p>
          <a:p>
            <a:r>
              <a:rPr lang="cs-CZ" dirty="0">
                <a:solidFill>
                  <a:schemeClr val="tx2"/>
                </a:solidFill>
              </a:rPr>
              <a:t>Dolaďujeme</a:t>
            </a:r>
            <a:r>
              <a:rPr lang="cs-CZ" dirty="0"/>
              <a:t> finální drobné nepřesnosti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výsledku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5531AD-AAAB-4BEB-8230-BB09933E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231495"/>
            <a:ext cx="4839375" cy="26959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68B2D9-B38F-40E9-B1AB-33495500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52" y="552617"/>
            <a:ext cx="4982270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A9BC-CAAB-441B-A2A3-F0A49F33E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se povedlo a proč?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755D31-D91C-48DF-814B-840A31B2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	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9F614D-73FC-4247-AE6E-6C80891AC2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se mohlo být lépe a proč?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74206-45F6-4FE2-A202-7B941D99420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Participanty bavilo</a:t>
            </a:r>
          </a:p>
          <a:p>
            <a:r>
              <a:rPr lang="cs-CZ" dirty="0"/>
              <a:t>Hluboce oceňují, že jim někdo konečně naslouchá</a:t>
            </a:r>
          </a:p>
          <a:p>
            <a:r>
              <a:rPr lang="cs-CZ" dirty="0"/>
              <a:t>„Zlé kurzy“ (Zpravodajství, Stisk, Dějiny)</a:t>
            </a:r>
          </a:p>
          <a:p>
            <a:r>
              <a:rPr lang="cs-CZ" dirty="0"/>
              <a:t>Velká očekávání</a:t>
            </a:r>
          </a:p>
          <a:p>
            <a:r>
              <a:rPr lang="cs-CZ" dirty="0"/>
              <a:t>Zabrala buď kombinace, nebo hlavně rekrutace intervencí v hodině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435A85-8081-4A47-B39D-CBA30FB2D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Ostych na počátku (nutnost „vyvolat)</a:t>
            </a:r>
          </a:p>
          <a:p>
            <a:r>
              <a:rPr lang="cs-CZ" dirty="0"/>
              <a:t>Rušivý element (okno a ruch)</a:t>
            </a:r>
          </a:p>
          <a:p>
            <a:r>
              <a:rPr lang="cs-CZ" dirty="0"/>
              <a:t>Světlo (šero)</a:t>
            </a:r>
          </a:p>
          <a:p>
            <a:r>
              <a:rPr lang="cs-CZ" dirty="0"/>
              <a:t>Místy náročné zapisování</a:t>
            </a:r>
          </a:p>
          <a:p>
            <a:r>
              <a:rPr lang="cs-CZ" dirty="0"/>
              <a:t>Někdy nejasné přechody mezi bloky (pro zapisovatelku)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DBB11-B071-47D0-8FAB-4B92EDDEA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887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949175" cy="4139998"/>
          </a:xfrm>
        </p:spPr>
        <p:txBody>
          <a:bodyPr/>
          <a:lstStyle/>
          <a:p>
            <a:r>
              <a:rPr lang="cs-CZ" dirty="0"/>
              <a:t>Příklad výsledku (pokračování)</a:t>
            </a:r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235270-2B6C-4F63-87A6-94A6A5F6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86" y="1194655"/>
            <a:ext cx="508706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A45B6-4E49-4FA9-83AF-BBD9A2C88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EA7ECD-E173-4559-9BB6-4B90122C8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provedení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934BD7-84E9-4DC5-A606-DF300109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833A98-2249-4AB1-B272-EA13EB6CD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94163"/>
              </p:ext>
            </p:extLst>
          </p:nvPr>
        </p:nvGraphicFramePr>
        <p:xfrm>
          <a:off x="720725" y="1692275"/>
          <a:ext cx="11201199" cy="487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312">
                  <a:extLst>
                    <a:ext uri="{9D8B030D-6E8A-4147-A177-3AD203B41FA5}">
                      <a16:colId xmlns:a16="http://schemas.microsoft.com/office/drawing/2014/main" val="3089110069"/>
                    </a:ext>
                  </a:extLst>
                </a:gridCol>
                <a:gridCol w="3955844">
                  <a:extLst>
                    <a:ext uri="{9D8B030D-6E8A-4147-A177-3AD203B41FA5}">
                      <a16:colId xmlns:a16="http://schemas.microsoft.com/office/drawing/2014/main" val="2217329560"/>
                    </a:ext>
                  </a:extLst>
                </a:gridCol>
                <a:gridCol w="4842043">
                  <a:extLst>
                    <a:ext uri="{9D8B030D-6E8A-4147-A177-3AD203B41FA5}">
                      <a16:colId xmlns:a16="http://schemas.microsoft.com/office/drawing/2014/main" val="1907289896"/>
                    </a:ext>
                  </a:extLst>
                </a:gridCol>
              </a:tblGrid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Vlastnosti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„V ruce“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93860"/>
                  </a:ext>
                </a:extLst>
              </a:tr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Povaha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Papír, barevné tužky, štítky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51833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r>
                        <a:rPr lang="cs-CZ" sz="1200"/>
                        <a:t>Předpoklady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Hodně prostoru, vzdušné formátování textu a okrajů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 a obeznámenost s ovládáním, větší monitor/display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9767"/>
                  </a:ext>
                </a:extLst>
              </a:tr>
              <a:tr h="353783">
                <a:tc rowSpan="6">
                  <a:txBody>
                    <a:bodyPr/>
                    <a:lstStyle/>
                    <a:p>
                      <a:r>
                        <a:rPr lang="cs-CZ" sz="1200"/>
                        <a:t>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Jednoduchost činnosti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Práce odkudkoliv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1888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Fyzický přehled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Prohledatelnost a škálovatelnost dat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6765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Neomezený prostor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807305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Flexibilita práce s daty (barvy, úpravy)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4702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Vytváření výstupů (grafické, tabelované)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9538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Počítání analýz (shoda kodérů apod.)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82373"/>
                  </a:ext>
                </a:extLst>
              </a:tr>
              <a:tr h="697872">
                <a:tc rowSpan="3">
                  <a:txBody>
                    <a:bodyPr/>
                    <a:lstStyle/>
                    <a:p>
                      <a:r>
                        <a:rPr lang="cs-CZ" sz="1200"/>
                        <a:t>Nevýhody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Málo prostoru pro chybu nebo flexibilitu (barva, pojmenování kategorie, špatné zařazení)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Nákladnost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05443"/>
                  </a:ext>
                </a:extLst>
              </a:tr>
              <a:tr h="4943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Nároky na disciplínu při nakládání s daty (promíchání, ztráta)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Nepřehlednost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41451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Nutnost znalosti práce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11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1ADB-29ED-4873-B95E-71BF1A335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1EF46-229A-4512-9659-17CE99660F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„V ruce“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9768F-124C-450F-B5CD-3C7AD818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3E1E24-A43D-4465-A8F6-B68B6896D2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Software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742A82-2688-44B4-B936-43A6911A13D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5408661"/>
            <a:ext cx="5219998" cy="432842"/>
          </a:xfrm>
        </p:spPr>
        <p:txBody>
          <a:bodyPr/>
          <a:lstStyle/>
          <a:p>
            <a:pPr marL="72000" indent="0">
              <a:buNone/>
            </a:pPr>
            <a:r>
              <a:rPr lang="en-US" sz="1200" dirty="0"/>
              <a:t>https://www.flickr.com/photos/rolexpv/14948000998/in/photostream/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CDDDF-7703-43A4-87D9-3CB29A76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1505"/>
            <a:ext cx="5216534" cy="357322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EDC29D-6359-4477-9375-C161D050278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4379811"/>
            <a:ext cx="5219998" cy="1461691"/>
          </a:xfrm>
        </p:spPr>
        <p:txBody>
          <a:bodyPr/>
          <a:lstStyle/>
          <a:p>
            <a:r>
              <a:rPr lang="cs-CZ" dirty="0" err="1"/>
              <a:t>Atlas.ti</a:t>
            </a:r>
            <a:r>
              <a:rPr lang="cs-CZ" dirty="0"/>
              <a:t> (Studio 5.27), QDA </a:t>
            </a:r>
            <a:r>
              <a:rPr lang="cs-CZ" dirty="0" err="1"/>
              <a:t>Miner</a:t>
            </a:r>
            <a:r>
              <a:rPr lang="cs-CZ" dirty="0"/>
              <a:t> (Lite verze free)</a:t>
            </a:r>
          </a:p>
          <a:p>
            <a:r>
              <a:rPr lang="cs-CZ" dirty="0"/>
              <a:t>Další: </a:t>
            </a:r>
            <a:r>
              <a:rPr lang="cs-CZ" dirty="0" err="1"/>
              <a:t>NVivo</a:t>
            </a:r>
            <a:r>
              <a:rPr lang="cs-CZ" dirty="0"/>
              <a:t>, CAQDAS, Max QDA</a:t>
            </a:r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9C12D4DB-A2E3-40C1-8BA1-1A9323F8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8" y="1681030"/>
            <a:ext cx="5245322" cy="2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D155A-72D4-4BED-AF65-A7A965A2C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3EBC4-7720-45F7-A2EF-74C91471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32794-597E-41B9-9E44-57AB481D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úspěších i limitech vašich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na přepis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analyzovat data FG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Užití Tematické analýzy a Zakotvené teorie</a:t>
            </a:r>
          </a:p>
          <a:p>
            <a:pPr>
              <a:lnSpc>
                <a:spcPct val="150000"/>
              </a:lnSpc>
            </a:pPr>
            <a:r>
              <a:rPr lang="cs-CZ" dirty="0"/>
              <a:t>O analýze s fixy i jedničkami a nulami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ADB07-47B2-4AE1-A835-111CEC97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17E2F1-0579-49E0-B2A3-FC7984D7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Přepis skupinové diskuse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B8E39-E30A-47E1-81B2-679A3A00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903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Hlavní</a:t>
            </a:r>
            <a:r>
              <a:rPr lang="cs-CZ" sz="2000" dirty="0"/>
              <a:t> analytický materiál (zdroj dat)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Náležitosti: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Hlavička</a:t>
            </a:r>
            <a:r>
              <a:rPr lang="cs-CZ" sz="1600" dirty="0"/>
              <a:t> nebo alespoň </a:t>
            </a:r>
            <a:r>
              <a:rPr lang="cs-CZ" sz="1600" dirty="0">
                <a:solidFill>
                  <a:schemeClr val="tx2"/>
                </a:solidFill>
              </a:rPr>
              <a:t>reference</a:t>
            </a:r>
            <a:r>
              <a:rPr lang="cs-CZ" sz="1600" dirty="0"/>
              <a:t> na údaje ze zápisu</a:t>
            </a:r>
          </a:p>
          <a:p>
            <a:pPr lvl="1"/>
            <a:r>
              <a:rPr lang="cs-CZ" sz="1600" dirty="0"/>
              <a:t>Obsah</a:t>
            </a:r>
          </a:p>
          <a:p>
            <a:pPr lvl="2"/>
            <a:r>
              <a:rPr lang="cs-CZ" sz="1200" dirty="0"/>
              <a:t>Téměř vždy nutné </a:t>
            </a:r>
            <a:r>
              <a:rPr lang="cs-CZ" sz="1200" dirty="0">
                <a:solidFill>
                  <a:schemeClr val="tx2"/>
                </a:solidFill>
              </a:rPr>
              <a:t>vyčerpávajícím způsobem </a:t>
            </a:r>
            <a:r>
              <a:rPr lang="cs-CZ" sz="1200" dirty="0"/>
              <a:t>(bez redukce!)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Konzistentní styl</a:t>
            </a:r>
            <a:r>
              <a:rPr lang="cs-CZ" sz="1200" dirty="0"/>
              <a:t>, grafická úprava, struktura, značkování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Obsah, způsob a tón mluvy </a:t>
            </a:r>
            <a:r>
              <a:rPr lang="cs-CZ" sz="1200" dirty="0"/>
              <a:t>(nese význam nebo kontext)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Nonverbální</a:t>
            </a:r>
            <a:r>
              <a:rPr lang="cs-CZ" sz="1200" dirty="0"/>
              <a:t> komunikace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Kontext</a:t>
            </a:r>
            <a:r>
              <a:rPr lang="cs-CZ" sz="1200" dirty="0"/>
              <a:t> (vyznané události, intervence)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Použité materiály/aktivity </a:t>
            </a:r>
            <a:r>
              <a:rPr lang="cs-CZ" sz="1200" dirty="0"/>
              <a:t>(podnětové, ilustrační, popis principu aktivity)</a:t>
            </a:r>
          </a:p>
          <a:p>
            <a:pPr lvl="2"/>
            <a:r>
              <a:rPr lang="cs-CZ" sz="1200" dirty="0"/>
              <a:t>Doplnění/vyznačení </a:t>
            </a:r>
            <a:r>
              <a:rPr lang="cs-CZ" sz="1200" dirty="0">
                <a:solidFill>
                  <a:schemeClr val="tx2"/>
                </a:solidFill>
              </a:rPr>
              <a:t>nejasností </a:t>
            </a:r>
            <a:r>
              <a:rPr lang="cs-CZ" sz="1200" dirty="0"/>
              <a:t>(nesrozumitelné pasáže, nejistota ohledně výroků,…)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Značkovací systém </a:t>
            </a:r>
            <a:r>
              <a:rPr lang="cs-CZ" sz="1600" dirty="0"/>
              <a:t>velmi různorodý, důležitá konzistence</a:t>
            </a:r>
          </a:p>
          <a:p>
            <a:pPr lvl="2"/>
            <a:r>
              <a:rPr lang="cs-CZ" sz="1200" dirty="0"/>
              <a:t>Tučné písmo</a:t>
            </a:r>
          </a:p>
          <a:p>
            <a:pPr lvl="2"/>
            <a:r>
              <a:rPr lang="cs-CZ" sz="1200" dirty="0"/>
              <a:t>Kurzíva</a:t>
            </a:r>
          </a:p>
          <a:p>
            <a:pPr lvl="2"/>
            <a:r>
              <a:rPr lang="cs-CZ" sz="1200" dirty="0"/>
              <a:t>Podtrhávání</a:t>
            </a:r>
          </a:p>
          <a:p>
            <a:pPr lvl="2"/>
            <a:r>
              <a:rPr lang="cs-CZ" sz="1200" dirty="0"/>
              <a:t>Závorka (typicky pro nejasné pasáže, nebo doplnění kontextu)</a:t>
            </a:r>
          </a:p>
          <a:p>
            <a:pPr lvl="2"/>
            <a:r>
              <a:rPr lang="cs-CZ" sz="1200" dirty="0"/>
              <a:t>Odsazení</a:t>
            </a:r>
          </a:p>
          <a:p>
            <a:pPr lvl="2"/>
            <a:r>
              <a:rPr lang="cs-CZ" sz="1200" dirty="0"/>
              <a:t>Interpunkce a jiné znaky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41071-EB56-4F1D-9B3A-B67EE643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89" y="400519"/>
            <a:ext cx="3811744" cy="1963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6AD92-ED4E-4E8B-8832-F8C12474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23" y="4329934"/>
            <a:ext cx="4207055" cy="1898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DC189-D7F0-495A-8131-5ED775C8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22" y="2363745"/>
            <a:ext cx="4207055" cy="18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3AC44-A0DA-4843-8546-38A69734A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65C72-329C-4272-B78D-0E3AB0396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teze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0BE5CF-050C-4E88-BE6C-EFDEA293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F9DE-A1CE-4907-92A3-036E372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1993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Nejde o četnosti </a:t>
            </a:r>
            <a:r>
              <a:rPr lang="cs-CZ" dirty="0"/>
              <a:t>(ty jsou spíše kontextuální informací), jde o smysl a významy</a:t>
            </a:r>
          </a:p>
          <a:p>
            <a:pPr>
              <a:lnSpc>
                <a:spcPct val="100000"/>
              </a:lnSpc>
            </a:pPr>
            <a:r>
              <a:rPr lang="cs-CZ" dirty="0"/>
              <a:t>Žádná analýza není </a:t>
            </a:r>
            <a:r>
              <a:rPr lang="cs-CZ" dirty="0">
                <a:solidFill>
                  <a:schemeClr val="tx2"/>
                </a:solidFill>
              </a:rPr>
              <a:t>objektivní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nezačíná až po dokončení</a:t>
            </a:r>
            <a:r>
              <a:rPr lang="cs-CZ" dirty="0"/>
              <a:t> sběru dat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bez interpretace </a:t>
            </a:r>
            <a:r>
              <a:rPr lang="cs-CZ" dirty="0"/>
              <a:t>je nemožná a k ničemu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0D655-F268-416C-993E-22462978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1567576"/>
            <a:ext cx="4710769" cy="1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0F551-8F05-4804-A3BA-5843E83EA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7EA4-523A-4389-90E4-11CF65F7A5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F7908-03A0-49A1-9F0F-C39B41F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E8A84D-486B-4BC9-AC06-B44B6BA7F7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Základní kroky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B7B80-5FC8-42BC-91CB-836F3C6CA11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Dva </a:t>
            </a:r>
            <a:r>
              <a:rPr lang="cs-CZ" sz="1800" dirty="0">
                <a:solidFill>
                  <a:schemeClr val="tx2"/>
                </a:solidFill>
              </a:rPr>
              <a:t>úzce propojené procesy </a:t>
            </a:r>
            <a:r>
              <a:rPr lang="cs-CZ" sz="1800" dirty="0"/>
              <a:t>kvalitativního výzkumu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Analýza</a:t>
            </a:r>
          </a:p>
          <a:p>
            <a:pPr lvl="1"/>
            <a:r>
              <a:rPr lang="cs-CZ" sz="1400" dirty="0"/>
              <a:t>prostředek </a:t>
            </a:r>
            <a:r>
              <a:rPr lang="cs-CZ" sz="1400" dirty="0">
                <a:solidFill>
                  <a:schemeClr val="tx2"/>
                </a:solidFill>
              </a:rPr>
              <a:t>redukce dat </a:t>
            </a:r>
            <a:r>
              <a:rPr lang="cs-CZ" sz="1400" dirty="0"/>
              <a:t>-&gt; závěry</a:t>
            </a:r>
          </a:p>
          <a:p>
            <a:pPr lvl="1"/>
            <a:r>
              <a:rPr lang="cs-CZ" sz="1400" dirty="0"/>
              <a:t>za účelem </a:t>
            </a:r>
            <a:r>
              <a:rPr lang="cs-CZ" sz="1400" dirty="0">
                <a:solidFill>
                  <a:schemeClr val="tx2"/>
                </a:solidFill>
              </a:rPr>
              <a:t>dosažení interpretace</a:t>
            </a:r>
          </a:p>
          <a:p>
            <a:pPr lvl="1"/>
            <a:r>
              <a:rPr lang="cs-CZ" sz="1400" dirty="0"/>
              <a:t>„vytváří </a:t>
            </a:r>
            <a:r>
              <a:rPr lang="cs-CZ" sz="1400" dirty="0">
                <a:solidFill>
                  <a:schemeClr val="tx2"/>
                </a:solidFill>
              </a:rPr>
              <a:t>příběhy</a:t>
            </a:r>
            <a:r>
              <a:rPr lang="cs-CZ" sz="1400" dirty="0"/>
              <a:t>“</a:t>
            </a:r>
          </a:p>
          <a:p>
            <a:pPr lvl="1"/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1800" dirty="0"/>
              <a:t>Interpretace</a:t>
            </a:r>
          </a:p>
          <a:p>
            <a:pPr lvl="1"/>
            <a:r>
              <a:rPr lang="cs-CZ" sz="1400" dirty="0"/>
              <a:t>prostředek a způsob </a:t>
            </a:r>
            <a:r>
              <a:rPr lang="cs-CZ" sz="1400" dirty="0">
                <a:solidFill>
                  <a:schemeClr val="tx2"/>
                </a:solidFill>
              </a:rPr>
              <a:t>vysvětlování závěrů</a:t>
            </a:r>
          </a:p>
          <a:p>
            <a:pPr lvl="1"/>
            <a:r>
              <a:rPr lang="cs-CZ" sz="1400" dirty="0"/>
              <a:t>vytváření </a:t>
            </a:r>
            <a:r>
              <a:rPr lang="cs-CZ" sz="1400" dirty="0">
                <a:solidFill>
                  <a:schemeClr val="tx2"/>
                </a:solidFill>
              </a:rPr>
              <a:t>významu</a:t>
            </a:r>
          </a:p>
          <a:p>
            <a:pPr lvl="1"/>
            <a:r>
              <a:rPr lang="cs-CZ" sz="1400" dirty="0"/>
              <a:t>„definuje způsob, </a:t>
            </a:r>
            <a:r>
              <a:rPr lang="cs-CZ" sz="1400" dirty="0">
                <a:solidFill>
                  <a:schemeClr val="tx2"/>
                </a:solidFill>
              </a:rPr>
              <a:t>jak příběhům rozumět</a:t>
            </a:r>
            <a:r>
              <a:rPr lang="cs-CZ" sz="1400" dirty="0"/>
              <a:t>“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Kroky analýz nutně </a:t>
            </a:r>
            <a:r>
              <a:rPr lang="cs-CZ" sz="1800" dirty="0">
                <a:solidFill>
                  <a:schemeClr val="tx2"/>
                </a:solidFill>
              </a:rPr>
              <a:t>nejsou lineární </a:t>
            </a:r>
            <a:r>
              <a:rPr lang="cs-CZ" sz="1800" dirty="0"/>
              <a:t>(opakovaný návrat, „přeskakování“)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E0F157-B5BF-456C-AB03-1ECB8F580DD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Produkce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Zhmotnění dat (záznam)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Vizualizace dat (přepis, poznámky)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Pročítání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Zapisování (poznámek, kódů, popisků)</a:t>
            </a:r>
          </a:p>
          <a:p>
            <a:pPr lvl="1"/>
            <a:r>
              <a:rPr lang="cs-CZ" sz="1400" dirty="0"/>
              <a:t>Fixuje intersubjektivní porozumění</a:t>
            </a:r>
          </a:p>
          <a:p>
            <a:pPr lvl="1"/>
            <a:r>
              <a:rPr lang="cs-CZ" sz="1400" dirty="0"/>
              <a:t>Fixuje stabilitu v čase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Redukce (kódování, kategorizace, dekompozice)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Porovnávání (aktérů, promluv, činností, událostí, situací, kódů, poznámek)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Pojmenovávání (souvisí se zapisováním a redukcí, vyšší úroveň abstrakce)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Interpretace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79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73910-0D06-4EBD-BF7B-76C9A8EE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33262-4402-4E3D-8295-619C4C93D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45773C-6F0A-43E2-9785-F5B9ECA2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0758C-6F9A-422D-BC95-242AEDA8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nějaká hraje roli (epistemologie, VP, VO, metoda, „vztažnost k hodnotám“, krajina významů)</a:t>
            </a:r>
          </a:p>
          <a:p>
            <a:r>
              <a:rPr lang="cs-CZ" dirty="0"/>
              <a:t>Při analýze se často kombinují dva přístupy: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Deduktivní</a:t>
            </a:r>
            <a:r>
              <a:rPr lang="cs-CZ" dirty="0"/>
              <a:t>: </a:t>
            </a:r>
            <a:r>
              <a:rPr lang="cs-CZ" dirty="0" err="1"/>
              <a:t>Koduji</a:t>
            </a:r>
            <a:r>
              <a:rPr lang="cs-CZ" dirty="0"/>
              <a:t> a kategorizuji segmenty za pomoci pojmů z literatury („mám koncepty“ a “hledám pro ně segmenty“).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Induktivní</a:t>
            </a:r>
            <a:r>
              <a:rPr lang="cs-CZ" dirty="0"/>
              <a:t>: Při kódování a kategorizaci segmentů konzultuji s literaturou a upravuji nebo zpřesňuji názvy a vztahy.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8DF25-F847-476B-A84A-FDE26CF80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14DAF-DCD8-4417-9C81-96F82B522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Poznámky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52DEB-4D69-4C26-984C-1FB2C6C4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0F12-1600-4D01-A1C1-2D3DABD6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Úvahy, nápady, otázky a předběžné závěry </a:t>
            </a:r>
            <a:r>
              <a:rPr lang="cs-CZ" dirty="0"/>
              <a:t>týkající se dat a jejich segmentů</a:t>
            </a:r>
          </a:p>
          <a:p>
            <a:r>
              <a:rPr lang="cs-CZ" dirty="0">
                <a:solidFill>
                  <a:schemeClr val="tx2"/>
                </a:solidFill>
              </a:rPr>
              <a:t>Obsah</a:t>
            </a:r>
            <a:r>
              <a:rPr lang="cs-CZ" dirty="0"/>
              <a:t> segmentů, dokumentů, popisky kódů, témat/kategorií</a:t>
            </a:r>
          </a:p>
          <a:p>
            <a:r>
              <a:rPr lang="cs-CZ" dirty="0"/>
              <a:t>Typy: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Interpretativní</a:t>
            </a:r>
            <a:r>
              <a:rPr lang="cs-CZ" dirty="0"/>
              <a:t>: zaměřené na podstatu, závěry a vysvětlení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Teoretické</a:t>
            </a:r>
            <a:r>
              <a:rPr lang="cs-CZ" dirty="0"/>
              <a:t>: zaměřené na teoretické koncepty, teorie, teoretiky/</a:t>
            </a:r>
            <a:r>
              <a:rPr lang="cs-CZ" dirty="0" err="1"/>
              <a:t>čky</a:t>
            </a:r>
            <a:r>
              <a:rPr lang="cs-CZ" dirty="0"/>
              <a:t> a jejich užití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Metodologické</a:t>
            </a:r>
            <a:r>
              <a:rPr lang="cs-CZ" dirty="0"/>
              <a:t>: zaměřené na proces výzkumu, limity, charakteristiky účastníků a výzkumného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Reflexivní</a:t>
            </a:r>
            <a:r>
              <a:rPr lang="cs-CZ" dirty="0"/>
              <a:t>: zaměřené na vlastní pozici a její reflexi (hodnoty, rozhodnutí, pocity)</a:t>
            </a:r>
          </a:p>
          <a:p>
            <a:r>
              <a:rPr lang="cs-CZ" dirty="0"/>
              <a:t>Dělejte je </a:t>
            </a:r>
            <a:r>
              <a:rPr lang="cs-CZ" dirty="0">
                <a:solidFill>
                  <a:schemeClr val="tx2"/>
                </a:solidFill>
              </a:rPr>
              <a:t>zevrubně a vždy </a:t>
            </a:r>
            <a:r>
              <a:rPr lang="cs-CZ" dirty="0"/>
              <a:t>(potom nebo „to si budu pamatovat“ neexistuje!)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C6925-9D85-47D8-9B37-6C02E9C4C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A706-9EFA-476A-A419-B31151997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Tematická a Zakotvená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47E20A-E48B-4F8D-8A19-AD04984A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7CD9B-DDB6-443C-A2BF-12C14D01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Běžně</a:t>
            </a:r>
            <a:r>
              <a:rPr lang="cs-CZ" dirty="0"/>
              <a:t> používané</a:t>
            </a:r>
          </a:p>
          <a:p>
            <a:r>
              <a:rPr lang="cs-CZ" dirty="0">
                <a:solidFill>
                  <a:schemeClr val="tx2"/>
                </a:solidFill>
              </a:rPr>
              <a:t>Flexibilní</a:t>
            </a:r>
            <a:r>
              <a:rPr lang="cs-CZ" dirty="0"/>
              <a:t> použití (poměrně „volnomyšlenkářské“ ve vztahu k předpokladům a práci s daty)</a:t>
            </a:r>
          </a:p>
          <a:p>
            <a:r>
              <a:rPr lang="cs-CZ" dirty="0"/>
              <a:t>Bez </a:t>
            </a:r>
            <a:r>
              <a:rPr lang="cs-CZ" dirty="0">
                <a:solidFill>
                  <a:schemeClr val="tx2"/>
                </a:solidFill>
              </a:rPr>
              <a:t>epistemologického „baťůžku“</a:t>
            </a:r>
          </a:p>
          <a:p>
            <a:pPr lvl="1"/>
            <a:r>
              <a:rPr lang="cs-CZ" dirty="0"/>
              <a:t>(Kritická) Diskurzivní </a:t>
            </a:r>
            <a:r>
              <a:rPr lang="cs-CZ" dirty="0" err="1"/>
              <a:t>anlýza</a:t>
            </a:r>
            <a:r>
              <a:rPr lang="cs-CZ" dirty="0"/>
              <a:t>: </a:t>
            </a:r>
            <a:r>
              <a:rPr lang="cs-CZ" dirty="0" err="1"/>
              <a:t>Foucaultovské</a:t>
            </a:r>
            <a:r>
              <a:rPr lang="cs-CZ" dirty="0"/>
              <a:t> pojetí moci, analýza moci a jejího výkonu</a:t>
            </a:r>
          </a:p>
          <a:p>
            <a:pPr lvl="1"/>
            <a:r>
              <a:rPr lang="cs-CZ" dirty="0"/>
              <a:t>Narativní, Biografická analýza: nevhodné pro skupinové diskuse, důraz na kontinuitu vyprávění a individuální biografii</a:t>
            </a:r>
          </a:p>
          <a:p>
            <a:pPr lvl="1"/>
            <a:r>
              <a:rPr lang="cs-CZ" dirty="0"/>
              <a:t>Konverzační analýza: realita konstruována skrze konverzace, jazykově analytická, někdy problém s etikou (</a:t>
            </a:r>
            <a:r>
              <a:rPr lang="cs-CZ" dirty="0" err="1"/>
              <a:t>etnomentodologie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(Interpretativní) Fenomenologická analýza: fenomenologie, procesy „uzávorkování“ a hermeneutického kruhu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578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" id="{C3D738C2-E879-4444-8829-454E99EF1580}" vid="{9A1DFD90-420B-446B-B425-7185CF830A2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8" ma:contentTypeDescription="Vytvoří nový dokument" ma:contentTypeScope="" ma:versionID="fd739c743c6c1f9b7009411613669b9b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ec41a7cc376ea7d1401e12d8bceeaaed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Props1.xml><?xml version="1.0" encoding="utf-8"?>
<ds:datastoreItem xmlns:ds="http://schemas.openxmlformats.org/officeDocument/2006/customXml" ds:itemID="{BABD27FF-7AD2-4297-BAE3-089C31DB4F19}"/>
</file>

<file path=customXml/itemProps2.xml><?xml version="1.0" encoding="utf-8"?>
<ds:datastoreItem xmlns:ds="http://schemas.openxmlformats.org/officeDocument/2006/customXml" ds:itemID="{F9D22FAB-33A5-4521-AEAE-AECDAEE384E5}"/>
</file>

<file path=customXml/itemProps3.xml><?xml version="1.0" encoding="utf-8"?>
<ds:datastoreItem xmlns:ds="http://schemas.openxmlformats.org/officeDocument/2006/customXml" ds:itemID="{AA104B4C-AC39-4BC8-9BDA-14F18F09BB6B}"/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0</TotalTime>
  <Words>2872</Words>
  <Application>Microsoft Office PowerPoint</Application>
  <PresentationFormat>Widescreen</PresentationFormat>
  <Paragraphs>381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Reflexe a analýza dat</vt:lpstr>
      <vt:lpstr>O čem to dnes bude</vt:lpstr>
      <vt:lpstr>Reflexe  FG</vt:lpstr>
      <vt:lpstr>Přepis skupinové diskuse</vt:lpstr>
      <vt:lpstr>(Kvalitativní) Analýza</vt:lpstr>
      <vt:lpstr>(Kvalitativní) Analýza</vt:lpstr>
      <vt:lpstr>(Kvalitativní) Analýza</vt:lpstr>
      <vt:lpstr>Analýza</vt:lpstr>
      <vt:lpstr>Dva typy analýz</vt:lpstr>
      <vt:lpstr>Dva typy analýz</vt:lpstr>
      <vt:lpstr>Tematická analýza (Braun &amp; Clarke, 2022)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Zakotvená teorie</vt:lpstr>
      <vt:lpstr>Zakotvená teorie</vt:lpstr>
      <vt:lpstr>Zakotvená teorie</vt:lpstr>
      <vt:lpstr>Zakotvená teorie</vt:lpstr>
      <vt:lpstr>Zakotvená teorie</vt:lpstr>
      <vt:lpstr>Analýza</vt:lpstr>
      <vt:lpstr>Zakotvená teorie</vt:lpstr>
      <vt:lpstr>Zakotvená teorie</vt:lpstr>
      <vt:lpstr>Zakotvená teorie</vt:lpstr>
      <vt:lpstr>Zakotvená teorie</vt:lpstr>
      <vt:lpstr>Analýza</vt:lpstr>
      <vt:lpstr>Analýza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2023-04-17T05:09:55Z</dcterms:created>
  <dcterms:modified xsi:type="dcterms:W3CDTF">2023-04-17T05:10:21Z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