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sk-S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764DD-1109-4FAD-99B7-9A4AE6B9F1D8}" type="datetimeFigureOut">
              <a:rPr lang="sk-SK" smtClean="0"/>
              <a:t>9. 3. 2021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35945-3392-4E3F-87C8-25216BBC009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58849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764DD-1109-4FAD-99B7-9A4AE6B9F1D8}" type="datetimeFigureOut">
              <a:rPr lang="sk-SK" smtClean="0"/>
              <a:t>9. 3. 2021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35945-3392-4E3F-87C8-25216BBC009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3552774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764DD-1109-4FAD-99B7-9A4AE6B9F1D8}" type="datetimeFigureOut">
              <a:rPr lang="sk-SK" smtClean="0"/>
              <a:t>9. 3. 2021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35945-3392-4E3F-87C8-25216BBC009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5399533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764DD-1109-4FAD-99B7-9A4AE6B9F1D8}" type="datetimeFigureOut">
              <a:rPr lang="sk-SK" smtClean="0"/>
              <a:t>9. 3. 2021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35945-3392-4E3F-87C8-25216BBC009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0365809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764DD-1109-4FAD-99B7-9A4AE6B9F1D8}" type="datetimeFigureOut">
              <a:rPr lang="sk-SK" smtClean="0"/>
              <a:t>9. 3. 2021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35945-3392-4E3F-87C8-25216BBC009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316497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764DD-1109-4FAD-99B7-9A4AE6B9F1D8}" type="datetimeFigureOut">
              <a:rPr lang="sk-SK" smtClean="0"/>
              <a:t>9. 3. 2021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35945-3392-4E3F-87C8-25216BBC009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947323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764DD-1109-4FAD-99B7-9A4AE6B9F1D8}" type="datetimeFigureOut">
              <a:rPr lang="sk-SK" smtClean="0"/>
              <a:t>9. 3. 2021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35945-3392-4E3F-87C8-25216BBC009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803942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764DD-1109-4FAD-99B7-9A4AE6B9F1D8}" type="datetimeFigureOut">
              <a:rPr lang="sk-SK" smtClean="0"/>
              <a:t>9. 3. 2021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35945-3392-4E3F-87C8-25216BBC009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1912443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764DD-1109-4FAD-99B7-9A4AE6B9F1D8}" type="datetimeFigureOut">
              <a:rPr lang="sk-SK" smtClean="0"/>
              <a:t>9. 3. 2021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35945-3392-4E3F-87C8-25216BBC009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8648852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764DD-1109-4FAD-99B7-9A4AE6B9F1D8}" type="datetimeFigureOut">
              <a:rPr lang="sk-SK" smtClean="0"/>
              <a:t>9. 3. 2021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35945-3392-4E3F-87C8-25216BBC009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9306545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764DD-1109-4FAD-99B7-9A4AE6B9F1D8}" type="datetimeFigureOut">
              <a:rPr lang="sk-SK" smtClean="0"/>
              <a:t>9. 3. 2021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35945-3392-4E3F-87C8-25216BBC009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2032443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7764DD-1109-4FAD-99B7-9A4AE6B9F1D8}" type="datetimeFigureOut">
              <a:rPr lang="sk-SK" smtClean="0"/>
              <a:t>9. 3. 2021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435945-3392-4E3F-87C8-25216BBC009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00665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886638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sk-SK" dirty="0" smtClean="0"/>
              <a:t>Dramaturgia, žáner a americká </a:t>
            </a:r>
            <a:r>
              <a:rPr lang="sk-SK" dirty="0" err="1" smtClean="0"/>
              <a:t>trojaktovka</a:t>
            </a:r>
            <a:endParaRPr lang="sk-SK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842913" y="5362599"/>
            <a:ext cx="3935104" cy="1024553"/>
          </a:xfrm>
        </p:spPr>
        <p:txBody>
          <a:bodyPr>
            <a:normAutofit fontScale="92500" lnSpcReduction="10000"/>
          </a:bodyPr>
          <a:lstStyle/>
          <a:p>
            <a:r>
              <a:rPr lang="en-GB" dirty="0" smtClean="0"/>
              <a:t>Mgr. </a:t>
            </a:r>
            <a:r>
              <a:rPr lang="en-GB" dirty="0" err="1" smtClean="0"/>
              <a:t>BcA</a:t>
            </a:r>
            <a:r>
              <a:rPr lang="en-GB" dirty="0" smtClean="0"/>
              <a:t>. Miroslav </a:t>
            </a:r>
            <a:r>
              <a:rPr lang="en-GB" dirty="0" smtClean="0"/>
              <a:t>Vlček</a:t>
            </a:r>
            <a:r>
              <a:rPr lang="sk-SK" dirty="0" smtClean="0"/>
              <a:t>, </a:t>
            </a:r>
            <a:r>
              <a:rPr lang="sk-SK" dirty="0" err="1" smtClean="0"/>
              <a:t>Ph.D</a:t>
            </a:r>
            <a:r>
              <a:rPr lang="sk-SK" dirty="0" smtClean="0"/>
              <a:t>.</a:t>
            </a:r>
            <a:endParaRPr lang="en-GB" dirty="0" smtClean="0"/>
          </a:p>
          <a:p>
            <a:r>
              <a:rPr lang="sk-SK" dirty="0" smtClean="0"/>
              <a:t>Dramaturgická analýza, j</a:t>
            </a:r>
            <a:r>
              <a:rPr lang="sk-SK" dirty="0" smtClean="0"/>
              <a:t>aro 2021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131560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err="1"/>
              <a:t>Druhé</a:t>
            </a:r>
            <a:r>
              <a:rPr lang="en-GB" b="1" dirty="0"/>
              <a:t> </a:t>
            </a:r>
            <a:r>
              <a:rPr lang="en-GB" b="1" dirty="0" err="1"/>
              <a:t>dejstvo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err="1"/>
              <a:t>Hrdina</a:t>
            </a:r>
            <a:r>
              <a:rPr lang="en-GB" dirty="0"/>
              <a:t> </a:t>
            </a:r>
            <a:r>
              <a:rPr lang="en-GB" dirty="0" err="1"/>
              <a:t>zažíva</a:t>
            </a:r>
            <a:r>
              <a:rPr lang="en-GB" dirty="0"/>
              <a:t> </a:t>
            </a:r>
            <a:r>
              <a:rPr lang="en-GB" dirty="0" err="1"/>
              <a:t>dobrodružstvo</a:t>
            </a:r>
            <a:r>
              <a:rPr lang="en-GB" dirty="0"/>
              <a:t> v </a:t>
            </a:r>
            <a:r>
              <a:rPr lang="en-GB" dirty="0" err="1"/>
              <a:t>svete</a:t>
            </a:r>
            <a:r>
              <a:rPr lang="en-GB" dirty="0"/>
              <a:t> </a:t>
            </a:r>
            <a:r>
              <a:rPr lang="en-GB" dirty="0" err="1"/>
              <a:t>plnom</a:t>
            </a:r>
            <a:r>
              <a:rPr lang="en-GB" dirty="0"/>
              <a:t> </a:t>
            </a:r>
            <a:r>
              <a:rPr lang="en-GB" dirty="0" err="1"/>
              <a:t>prekážok</a:t>
            </a:r>
            <a:r>
              <a:rPr lang="en-GB" dirty="0"/>
              <a:t>, </a:t>
            </a:r>
            <a:r>
              <a:rPr lang="en-GB" dirty="0" err="1"/>
              <a:t>prekvapení</a:t>
            </a:r>
            <a:r>
              <a:rPr lang="en-GB" dirty="0"/>
              <a:t> a </a:t>
            </a:r>
            <a:r>
              <a:rPr lang="en-GB" dirty="0" err="1"/>
              <a:t>nových</a:t>
            </a:r>
            <a:r>
              <a:rPr lang="en-GB" dirty="0"/>
              <a:t> </a:t>
            </a:r>
            <a:r>
              <a:rPr lang="en-GB" dirty="0" err="1"/>
              <a:t>spojencov</a:t>
            </a:r>
            <a:r>
              <a:rPr lang="en-GB" dirty="0"/>
              <a:t> (“fun and games”) =&gt;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=&gt; THE MIDPOINT = </a:t>
            </a:r>
            <a:r>
              <a:rPr lang="en-GB" dirty="0" err="1"/>
              <a:t>obrovský</a:t>
            </a:r>
            <a:r>
              <a:rPr lang="en-GB" dirty="0"/>
              <a:t> (ne)</a:t>
            </a:r>
            <a:r>
              <a:rPr lang="en-GB" dirty="0" err="1"/>
              <a:t>úspech</a:t>
            </a:r>
            <a:r>
              <a:rPr lang="en-GB" dirty="0"/>
              <a:t> =&gt; </a:t>
            </a:r>
            <a:r>
              <a:rPr lang="en-GB" dirty="0" err="1"/>
              <a:t>dosť</a:t>
            </a:r>
            <a:r>
              <a:rPr lang="en-GB" dirty="0"/>
              <a:t> bolo </a:t>
            </a:r>
            <a:r>
              <a:rPr lang="en-GB" dirty="0" err="1"/>
              <a:t>srandy</a:t>
            </a:r>
            <a:r>
              <a:rPr lang="en-GB" dirty="0"/>
              <a:t> =&gt;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=&gt; </a:t>
            </a:r>
            <a:r>
              <a:rPr lang="en-GB" dirty="0" err="1"/>
              <a:t>blízkosť</a:t>
            </a:r>
            <a:r>
              <a:rPr lang="en-GB" dirty="0"/>
              <a:t> </a:t>
            </a:r>
            <a:r>
              <a:rPr lang="en-GB" dirty="0" err="1"/>
              <a:t>smrti</a:t>
            </a:r>
            <a:r>
              <a:rPr lang="en-GB" dirty="0"/>
              <a:t> (“page 80 crash”): “all is lost” &amp; “dark night of the soul” =&gt;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=&gt; bod </a:t>
            </a:r>
            <a:r>
              <a:rPr lang="en-GB" dirty="0" err="1"/>
              <a:t>obratu</a:t>
            </a:r>
            <a:r>
              <a:rPr lang="en-GB" dirty="0"/>
              <a:t>: “aha moment”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063400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err="1"/>
              <a:t>Tretie</a:t>
            </a:r>
            <a:r>
              <a:rPr lang="en-GB" b="1" dirty="0"/>
              <a:t> </a:t>
            </a:r>
            <a:r>
              <a:rPr lang="en-GB" b="1" dirty="0" err="1"/>
              <a:t>dejstvo</a:t>
            </a:r>
            <a:r>
              <a:rPr lang="en-GB" b="1" dirty="0"/>
              <a:t> </a:t>
            </a:r>
            <a:r>
              <a:rPr lang="en-GB" dirty="0"/>
              <a:t>(15 – 30 min)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err="1"/>
              <a:t>Vyvrcholenie</a:t>
            </a:r>
            <a:r>
              <a:rPr lang="en-GB" dirty="0"/>
              <a:t> (“climax”) – a </a:t>
            </a:r>
            <a:r>
              <a:rPr lang="en-GB" dirty="0" err="1"/>
              <a:t>žili</a:t>
            </a:r>
            <a:r>
              <a:rPr lang="en-GB" dirty="0"/>
              <a:t> (ne)</a:t>
            </a:r>
            <a:r>
              <a:rPr lang="en-GB" dirty="0" err="1"/>
              <a:t>šťastne</a:t>
            </a:r>
            <a:r>
              <a:rPr lang="en-GB" dirty="0"/>
              <a:t> </a:t>
            </a:r>
            <a:r>
              <a:rPr lang="en-GB" dirty="0" err="1"/>
              <a:t>až</a:t>
            </a:r>
            <a:r>
              <a:rPr lang="en-GB" dirty="0"/>
              <a:t> </a:t>
            </a:r>
            <a:r>
              <a:rPr lang="en-GB" dirty="0" err="1"/>
              <a:t>kým</a:t>
            </a:r>
            <a:r>
              <a:rPr lang="en-GB" dirty="0"/>
              <a:t> </a:t>
            </a:r>
            <a:r>
              <a:rPr lang="en-GB" dirty="0" err="1"/>
              <a:t>nepomreli</a:t>
            </a:r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775396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/>
            </a:r>
            <a:br>
              <a:rPr lang="en-GB" dirty="0"/>
            </a:b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GB" b="1" dirty="0" err="1"/>
              <a:t>Prvé</a:t>
            </a:r>
            <a:r>
              <a:rPr lang="en-GB" b="1" dirty="0"/>
              <a:t> </a:t>
            </a:r>
            <a:r>
              <a:rPr lang="en-GB" b="1" dirty="0" err="1"/>
              <a:t>dejstvo</a:t>
            </a:r>
            <a:r>
              <a:rPr lang="en-GB" b="1" dirty="0"/>
              <a:t> </a:t>
            </a:r>
            <a:r>
              <a:rPr lang="en-GB" dirty="0"/>
              <a:t>– </a:t>
            </a:r>
            <a:r>
              <a:rPr lang="en-GB" dirty="0" err="1"/>
              <a:t>predstavenie</a:t>
            </a:r>
            <a:r>
              <a:rPr lang="en-GB" dirty="0"/>
              <a:t> </a:t>
            </a:r>
            <a:r>
              <a:rPr lang="en-GB" dirty="0" err="1"/>
              <a:t>sveta</a:t>
            </a:r>
            <a:r>
              <a:rPr lang="en-GB" dirty="0"/>
              <a:t> (“</a:t>
            </a:r>
            <a:r>
              <a:rPr lang="en-GB" dirty="0" err="1"/>
              <a:t>expozícia</a:t>
            </a:r>
            <a:r>
              <a:rPr lang="en-GB" dirty="0"/>
              <a:t>”) (25 – 30 min):</a:t>
            </a:r>
          </a:p>
          <a:p>
            <a:pPr marL="0" indent="0">
              <a:buNone/>
            </a:pPr>
            <a:r>
              <a:rPr lang="en-GB" dirty="0" err="1"/>
              <a:t>Počiatočný</a:t>
            </a:r>
            <a:r>
              <a:rPr lang="en-GB" dirty="0"/>
              <a:t> </a:t>
            </a:r>
            <a:r>
              <a:rPr lang="en-GB" dirty="0" err="1"/>
              <a:t>stav</a:t>
            </a:r>
            <a:r>
              <a:rPr lang="en-GB" dirty="0"/>
              <a:t> =&gt; </a:t>
            </a:r>
          </a:p>
          <a:p>
            <a:pPr marL="0" indent="0">
              <a:buNone/>
            </a:pPr>
            <a:r>
              <a:rPr lang="en-GB" dirty="0" err="1"/>
              <a:t>narušenie</a:t>
            </a:r>
            <a:r>
              <a:rPr lang="en-GB" dirty="0"/>
              <a:t> </a:t>
            </a:r>
            <a:r>
              <a:rPr lang="en-GB" dirty="0" err="1"/>
              <a:t>rovnováhy</a:t>
            </a:r>
            <a:r>
              <a:rPr lang="en-GB" dirty="0"/>
              <a:t> (“catalyst”/ “call to adventure” / “</a:t>
            </a:r>
            <a:r>
              <a:rPr lang="en-GB" dirty="0" err="1"/>
              <a:t>čo</a:t>
            </a:r>
            <a:r>
              <a:rPr lang="en-GB" dirty="0"/>
              <a:t> to – </a:t>
            </a:r>
            <a:r>
              <a:rPr lang="en-GB" dirty="0" err="1"/>
              <a:t>čo</a:t>
            </a:r>
            <a:r>
              <a:rPr lang="en-GB" dirty="0"/>
              <a:t> to?”) =&gt; </a:t>
            </a:r>
          </a:p>
          <a:p>
            <a:pPr marL="0" indent="0">
              <a:buNone/>
            </a:pPr>
            <a:r>
              <a:rPr lang="en-GB" dirty="0"/>
              <a:t>bod </a:t>
            </a:r>
            <a:r>
              <a:rPr lang="en-GB" dirty="0" err="1"/>
              <a:t>obratu</a:t>
            </a:r>
            <a:r>
              <a:rPr lang="en-GB" dirty="0"/>
              <a:t>: (“climax”/ ”first act break” / “</a:t>
            </a:r>
            <a:r>
              <a:rPr lang="en-GB" dirty="0" err="1"/>
              <a:t>nedá</a:t>
            </a:r>
            <a:r>
              <a:rPr lang="en-GB" dirty="0"/>
              <a:t> </a:t>
            </a:r>
            <a:r>
              <a:rPr lang="en-GB" dirty="0" err="1"/>
              <a:t>sa</a:t>
            </a:r>
            <a:r>
              <a:rPr lang="en-GB" dirty="0"/>
              <a:t> </a:t>
            </a:r>
            <a:r>
              <a:rPr lang="en-GB" dirty="0" err="1"/>
              <a:t>inač</a:t>
            </a:r>
            <a:r>
              <a:rPr lang="en-GB" dirty="0"/>
              <a:t>”).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b="1" dirty="0" err="1"/>
              <a:t>Druhé</a:t>
            </a:r>
            <a:r>
              <a:rPr lang="en-GB" b="1" dirty="0"/>
              <a:t> </a:t>
            </a:r>
            <a:r>
              <a:rPr lang="en-GB" b="1" dirty="0" err="1"/>
              <a:t>dejstvo</a:t>
            </a:r>
            <a:r>
              <a:rPr lang="en-GB" dirty="0"/>
              <a:t>:</a:t>
            </a:r>
          </a:p>
          <a:p>
            <a:pPr marL="0" indent="0">
              <a:buNone/>
            </a:pPr>
            <a:r>
              <a:rPr lang="en-GB" dirty="0" err="1"/>
              <a:t>Hrdina</a:t>
            </a:r>
            <a:r>
              <a:rPr lang="en-GB" dirty="0"/>
              <a:t> </a:t>
            </a:r>
            <a:r>
              <a:rPr lang="en-GB" dirty="0" err="1"/>
              <a:t>zažíva</a:t>
            </a:r>
            <a:r>
              <a:rPr lang="en-GB" dirty="0"/>
              <a:t> </a:t>
            </a:r>
            <a:r>
              <a:rPr lang="en-GB" dirty="0" err="1"/>
              <a:t>dobrodružstvo</a:t>
            </a:r>
            <a:r>
              <a:rPr lang="en-GB" dirty="0"/>
              <a:t> v </a:t>
            </a:r>
            <a:r>
              <a:rPr lang="en-GB" dirty="0" err="1"/>
              <a:t>svete</a:t>
            </a:r>
            <a:r>
              <a:rPr lang="en-GB" dirty="0"/>
              <a:t> </a:t>
            </a:r>
            <a:r>
              <a:rPr lang="en-GB" dirty="0" err="1"/>
              <a:t>plnom</a:t>
            </a:r>
            <a:r>
              <a:rPr lang="en-GB" dirty="0"/>
              <a:t> </a:t>
            </a:r>
            <a:r>
              <a:rPr lang="en-GB" dirty="0" err="1"/>
              <a:t>prekážok</a:t>
            </a:r>
            <a:r>
              <a:rPr lang="en-GB" dirty="0"/>
              <a:t>, </a:t>
            </a:r>
            <a:r>
              <a:rPr lang="en-GB" dirty="0" err="1"/>
              <a:t>prekvapení</a:t>
            </a:r>
            <a:r>
              <a:rPr lang="en-GB" dirty="0"/>
              <a:t> a </a:t>
            </a:r>
            <a:r>
              <a:rPr lang="en-GB" dirty="0" err="1"/>
              <a:t>nových</a:t>
            </a:r>
            <a:r>
              <a:rPr lang="en-GB" dirty="0"/>
              <a:t> </a:t>
            </a:r>
            <a:r>
              <a:rPr lang="en-GB" dirty="0" err="1"/>
              <a:t>spojencov</a:t>
            </a:r>
            <a:r>
              <a:rPr lang="en-GB" dirty="0"/>
              <a:t> (“fun and games”) =&gt; </a:t>
            </a:r>
          </a:p>
          <a:p>
            <a:pPr marL="0" indent="0">
              <a:buNone/>
            </a:pPr>
            <a:r>
              <a:rPr lang="en-GB" dirty="0"/>
              <a:t>THE MIDPOINT = </a:t>
            </a:r>
            <a:r>
              <a:rPr lang="en-GB" dirty="0" err="1"/>
              <a:t>obrovský</a:t>
            </a:r>
            <a:r>
              <a:rPr lang="en-GB" dirty="0"/>
              <a:t> (ne)</a:t>
            </a:r>
            <a:r>
              <a:rPr lang="en-GB" dirty="0" err="1"/>
              <a:t>úspech</a:t>
            </a:r>
            <a:r>
              <a:rPr lang="en-GB" dirty="0"/>
              <a:t>  =&gt; </a:t>
            </a:r>
            <a:r>
              <a:rPr lang="en-GB" dirty="0" err="1"/>
              <a:t>dosť</a:t>
            </a:r>
            <a:r>
              <a:rPr lang="en-GB" dirty="0"/>
              <a:t> bolo </a:t>
            </a:r>
            <a:r>
              <a:rPr lang="en-GB" dirty="0" err="1"/>
              <a:t>srandy</a:t>
            </a:r>
            <a:r>
              <a:rPr lang="en-GB" dirty="0"/>
              <a:t> =&gt; </a:t>
            </a:r>
          </a:p>
          <a:p>
            <a:pPr marL="0" indent="0">
              <a:buNone/>
            </a:pPr>
            <a:r>
              <a:rPr lang="en-GB" dirty="0" err="1"/>
              <a:t>blízkosť</a:t>
            </a:r>
            <a:r>
              <a:rPr lang="en-GB" dirty="0"/>
              <a:t> </a:t>
            </a:r>
            <a:r>
              <a:rPr lang="en-GB" dirty="0" err="1"/>
              <a:t>smrti</a:t>
            </a:r>
            <a:r>
              <a:rPr lang="en-GB" dirty="0"/>
              <a:t> (“page 80 crash”): “all is lost” &amp; “dark night of the soul” =&gt; </a:t>
            </a:r>
          </a:p>
          <a:p>
            <a:pPr marL="0" indent="0">
              <a:buNone/>
            </a:pPr>
            <a:r>
              <a:rPr lang="en-GB" dirty="0"/>
              <a:t>bod </a:t>
            </a:r>
            <a:r>
              <a:rPr lang="en-GB" dirty="0" err="1"/>
              <a:t>obratu</a:t>
            </a:r>
            <a:r>
              <a:rPr lang="en-GB" dirty="0"/>
              <a:t>: aha moment.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b="1" dirty="0" err="1"/>
              <a:t>Tretie</a:t>
            </a:r>
            <a:r>
              <a:rPr lang="en-GB" b="1" dirty="0"/>
              <a:t> </a:t>
            </a:r>
            <a:r>
              <a:rPr lang="en-GB" b="1" dirty="0" err="1"/>
              <a:t>dejstvo</a:t>
            </a:r>
            <a:r>
              <a:rPr lang="en-GB" b="1" dirty="0"/>
              <a:t> </a:t>
            </a:r>
            <a:r>
              <a:rPr lang="en-GB" dirty="0"/>
              <a:t>(15 – 30 min):</a:t>
            </a:r>
          </a:p>
          <a:p>
            <a:pPr marL="0" indent="0">
              <a:buNone/>
            </a:pPr>
            <a:r>
              <a:rPr lang="en-GB" dirty="0" err="1"/>
              <a:t>Vyvrcholenie</a:t>
            </a:r>
            <a:r>
              <a:rPr lang="en-GB" dirty="0"/>
              <a:t> (“climax”) – a </a:t>
            </a:r>
            <a:r>
              <a:rPr lang="en-GB" dirty="0" err="1"/>
              <a:t>žili</a:t>
            </a:r>
            <a:r>
              <a:rPr lang="en-GB" dirty="0"/>
              <a:t> (ne)</a:t>
            </a:r>
            <a:r>
              <a:rPr lang="en-GB" dirty="0" err="1"/>
              <a:t>šťastne</a:t>
            </a:r>
            <a:r>
              <a:rPr lang="en-GB" dirty="0"/>
              <a:t> </a:t>
            </a:r>
            <a:r>
              <a:rPr lang="en-GB" dirty="0" err="1"/>
              <a:t>až</a:t>
            </a:r>
            <a:r>
              <a:rPr lang="en-GB" dirty="0"/>
              <a:t> </a:t>
            </a:r>
            <a:r>
              <a:rPr lang="en-GB" dirty="0" err="1"/>
              <a:t>kým</a:t>
            </a:r>
            <a:r>
              <a:rPr lang="en-GB" dirty="0"/>
              <a:t> </a:t>
            </a:r>
            <a:r>
              <a:rPr lang="en-GB" dirty="0" err="1"/>
              <a:t>nepomreli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62085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Once again?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D4Darious: 3 Act Structure - Story Structure Tips - Screenwriting</a:t>
            </a:r>
          </a:p>
          <a:p>
            <a:pPr lvl="1"/>
            <a:r>
              <a:rPr lang="sk-SK" dirty="0"/>
              <a:t>https://www.youtube.com/watch?v=H6QD5Pbc50I</a:t>
            </a:r>
          </a:p>
        </p:txBody>
      </p:sp>
    </p:spTree>
    <p:extLst>
      <p:ext uri="{BB962C8B-B14F-4D97-AF65-F5344CB8AC3E}">
        <p14:creationId xmlns:p14="http://schemas.microsoft.com/office/powerpoint/2010/main" val="19835366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pic>
        <p:nvPicPr>
          <p:cNvPr id="1026" name="Picture 2" descr="Image result for scenar pro 21 století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2402" y="365125"/>
            <a:ext cx="5045619" cy="62969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108852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k-SK"/>
          </a:p>
        </p:txBody>
      </p:sp>
      <p:pic>
        <p:nvPicPr>
          <p:cNvPr id="2050" name="Picture 2" descr="Image result for save the ca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5552" y="150881"/>
            <a:ext cx="4382492" cy="6567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86183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k-SK"/>
          </a:p>
        </p:txBody>
      </p:sp>
      <p:pic>
        <p:nvPicPr>
          <p:cNvPr id="3074" name="Picture 2" descr="Image result for syd field boo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7524" y="223935"/>
            <a:ext cx="4057431" cy="64457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327928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k-SK"/>
          </a:p>
        </p:txBody>
      </p:sp>
      <p:pic>
        <p:nvPicPr>
          <p:cNvPr id="4098" name="Picture 2" descr="Image result for writers journe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3774" y="0"/>
            <a:ext cx="4649753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061675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074312"/>
          </a:xfrm>
        </p:spPr>
        <p:txBody>
          <a:bodyPr>
            <a:normAutofit/>
          </a:bodyPr>
          <a:lstStyle/>
          <a:p>
            <a:pPr algn="ctr"/>
            <a:r>
              <a:rPr lang="en-GB" sz="7200" dirty="0" err="1" smtClean="0"/>
              <a:t>Dramaturgia</a:t>
            </a:r>
            <a:r>
              <a:rPr lang="en-GB" sz="7200" dirty="0" smtClean="0"/>
              <a:t> ?</a:t>
            </a:r>
            <a:endParaRPr lang="sk-SK" sz="7200" dirty="0"/>
          </a:p>
        </p:txBody>
      </p:sp>
    </p:spTree>
    <p:extLst>
      <p:ext uri="{BB962C8B-B14F-4D97-AF65-F5344CB8AC3E}">
        <p14:creationId xmlns:p14="http://schemas.microsoft.com/office/powerpoint/2010/main" val="619773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STAVBA </a:t>
            </a:r>
            <a:r>
              <a:rPr lang="en-GB" dirty="0" err="1" smtClean="0"/>
              <a:t>žánru</a:t>
            </a:r>
            <a:r>
              <a:rPr lang="en-GB" dirty="0" smtClean="0"/>
              <a:t>/</a:t>
            </a:r>
            <a:r>
              <a:rPr lang="en-GB" dirty="0" err="1" smtClean="0"/>
              <a:t>stanice</a:t>
            </a:r>
            <a:r>
              <a:rPr lang="en-GB" dirty="0" smtClean="0"/>
              <a:t>/</a:t>
            </a:r>
            <a:r>
              <a:rPr lang="en-GB" dirty="0" err="1" smtClean="0"/>
              <a:t>inšitúcie</a:t>
            </a:r>
            <a:r>
              <a:rPr lang="en-GB" dirty="0" smtClean="0"/>
              <a:t>/</a:t>
            </a:r>
            <a:r>
              <a:rPr lang="en-GB" dirty="0" err="1" smtClean="0"/>
              <a:t>festivalu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 smtClean="0"/>
              <a:t>Divadelný</a:t>
            </a:r>
            <a:r>
              <a:rPr lang="en-GB" dirty="0" smtClean="0"/>
              <a:t> dramaturg</a:t>
            </a:r>
          </a:p>
          <a:p>
            <a:pPr lvl="1"/>
            <a:r>
              <a:rPr lang="en-GB" dirty="0" err="1" smtClean="0"/>
              <a:t>Vyberá</a:t>
            </a:r>
            <a:r>
              <a:rPr lang="en-GB" dirty="0" smtClean="0"/>
              <a:t> </a:t>
            </a:r>
            <a:r>
              <a:rPr lang="en-GB" dirty="0" err="1" smtClean="0"/>
              <a:t>hru</a:t>
            </a:r>
            <a:r>
              <a:rPr lang="en-GB" dirty="0" smtClean="0"/>
              <a:t>, </a:t>
            </a:r>
            <a:r>
              <a:rPr lang="en-GB" dirty="0" err="1" smtClean="0"/>
              <a:t>analyzuje</a:t>
            </a:r>
            <a:r>
              <a:rPr lang="en-GB" dirty="0" smtClean="0"/>
              <a:t> </a:t>
            </a:r>
            <a:r>
              <a:rPr lang="en-GB" dirty="0" err="1" smtClean="0"/>
              <a:t>ju</a:t>
            </a:r>
            <a:r>
              <a:rPr lang="en-GB" dirty="0" smtClean="0"/>
              <a:t>, </a:t>
            </a:r>
            <a:r>
              <a:rPr lang="en-GB" dirty="0" err="1" smtClean="0"/>
              <a:t>pracuje</a:t>
            </a:r>
            <a:r>
              <a:rPr lang="en-GB" dirty="0" smtClean="0"/>
              <a:t> </a:t>
            </a:r>
            <a:r>
              <a:rPr lang="en-GB" dirty="0" err="1" smtClean="0"/>
              <a:t>na</a:t>
            </a:r>
            <a:r>
              <a:rPr lang="en-GB" dirty="0" smtClean="0"/>
              <a:t> </a:t>
            </a:r>
            <a:r>
              <a:rPr lang="en-GB" dirty="0" err="1" smtClean="0"/>
              <a:t>nej</a:t>
            </a:r>
            <a:r>
              <a:rPr lang="en-GB" dirty="0" smtClean="0"/>
              <a:t> s </a:t>
            </a:r>
            <a:r>
              <a:rPr lang="en-GB" dirty="0" err="1" smtClean="0"/>
              <a:t>režisérom</a:t>
            </a:r>
            <a:r>
              <a:rPr lang="en-GB" dirty="0" smtClean="0"/>
              <a:t>, “</a:t>
            </a:r>
            <a:r>
              <a:rPr lang="en-GB" dirty="0" err="1" smtClean="0"/>
              <a:t>garant</a:t>
            </a:r>
            <a:r>
              <a:rPr lang="en-GB" dirty="0" smtClean="0"/>
              <a:t> </a:t>
            </a:r>
            <a:r>
              <a:rPr lang="en-GB" dirty="0" err="1" smtClean="0"/>
              <a:t>tvorby</a:t>
            </a:r>
            <a:r>
              <a:rPr lang="en-GB" dirty="0" smtClean="0"/>
              <a:t>” </a:t>
            </a:r>
            <a:r>
              <a:rPr lang="en-GB" dirty="0" err="1" smtClean="0"/>
              <a:t>diela</a:t>
            </a:r>
            <a:r>
              <a:rPr lang="en-GB" dirty="0" smtClean="0"/>
              <a:t>, a </a:t>
            </a:r>
            <a:r>
              <a:rPr lang="en-GB" dirty="0" err="1" smtClean="0"/>
              <a:t>niekedy</a:t>
            </a:r>
            <a:r>
              <a:rPr lang="en-GB" dirty="0" smtClean="0"/>
              <a:t> </a:t>
            </a:r>
            <a:r>
              <a:rPr lang="en-GB" dirty="0" err="1" smtClean="0"/>
              <a:t>aj</a:t>
            </a:r>
            <a:r>
              <a:rPr lang="en-GB" dirty="0" smtClean="0"/>
              <a:t> </a:t>
            </a:r>
            <a:r>
              <a:rPr lang="en-GB" dirty="0" err="1" smtClean="0"/>
              <a:t>inštitúcie</a:t>
            </a:r>
            <a:r>
              <a:rPr lang="en-GB" dirty="0" smtClean="0"/>
              <a:t>. </a:t>
            </a:r>
          </a:p>
          <a:p>
            <a:r>
              <a:rPr lang="en-GB" dirty="0" err="1" smtClean="0"/>
              <a:t>Rozhlasový</a:t>
            </a:r>
            <a:r>
              <a:rPr lang="en-GB" dirty="0" smtClean="0"/>
              <a:t>/</a:t>
            </a:r>
            <a:r>
              <a:rPr lang="en-GB" dirty="0" err="1" smtClean="0"/>
              <a:t>televízny</a:t>
            </a:r>
            <a:r>
              <a:rPr lang="en-GB" dirty="0" smtClean="0"/>
              <a:t> dramaturg</a:t>
            </a:r>
          </a:p>
          <a:p>
            <a:pPr lvl="1"/>
            <a:r>
              <a:rPr lang="en-GB" dirty="0" err="1" smtClean="0"/>
              <a:t>Prijíma</a:t>
            </a:r>
            <a:r>
              <a:rPr lang="en-GB" dirty="0" smtClean="0"/>
              <a:t> a </a:t>
            </a:r>
            <a:r>
              <a:rPr lang="en-GB" dirty="0" err="1" smtClean="0"/>
              <a:t>schvaľuje</a:t>
            </a:r>
            <a:r>
              <a:rPr lang="en-GB" dirty="0" smtClean="0"/>
              <a:t> </a:t>
            </a:r>
            <a:r>
              <a:rPr lang="en-GB" dirty="0" err="1" smtClean="0"/>
              <a:t>námet</a:t>
            </a:r>
            <a:r>
              <a:rPr lang="en-GB" dirty="0" smtClean="0"/>
              <a:t>, </a:t>
            </a:r>
            <a:r>
              <a:rPr lang="en-GB" dirty="0" err="1" smtClean="0"/>
              <a:t>synopsu</a:t>
            </a:r>
            <a:r>
              <a:rPr lang="en-GB" dirty="0" smtClean="0"/>
              <a:t>, </a:t>
            </a:r>
            <a:r>
              <a:rPr lang="en-GB" dirty="0" err="1" smtClean="0"/>
              <a:t>scenár</a:t>
            </a:r>
            <a:r>
              <a:rPr lang="en-GB" dirty="0" smtClean="0"/>
              <a:t>, </a:t>
            </a:r>
            <a:r>
              <a:rPr lang="en-GB" dirty="0" err="1" smtClean="0"/>
              <a:t>pripomienkuje</a:t>
            </a:r>
            <a:r>
              <a:rPr lang="en-GB" dirty="0" smtClean="0"/>
              <a:t> </a:t>
            </a:r>
            <a:r>
              <a:rPr lang="en-GB" dirty="0" err="1" smtClean="0"/>
              <a:t>natáčanie</a:t>
            </a:r>
            <a:r>
              <a:rPr lang="en-GB" dirty="0" smtClean="0"/>
              <a:t>, </a:t>
            </a:r>
            <a:r>
              <a:rPr lang="en-GB" dirty="0" err="1" smtClean="0"/>
              <a:t>strih</a:t>
            </a:r>
            <a:r>
              <a:rPr lang="en-GB" dirty="0" smtClean="0"/>
              <a:t>. </a:t>
            </a:r>
          </a:p>
          <a:p>
            <a:r>
              <a:rPr lang="en-GB" dirty="0" err="1" smtClean="0"/>
              <a:t>Filmový</a:t>
            </a:r>
            <a:r>
              <a:rPr lang="en-GB" dirty="0" smtClean="0"/>
              <a:t> dramaturg</a:t>
            </a:r>
          </a:p>
          <a:p>
            <a:pPr lvl="1"/>
            <a:r>
              <a:rPr lang="en-GB" dirty="0" smtClean="0"/>
              <a:t>= </a:t>
            </a:r>
            <a:r>
              <a:rPr lang="en-GB" dirty="0" err="1" smtClean="0"/>
              <a:t>sript</a:t>
            </a:r>
            <a:r>
              <a:rPr lang="en-GB" dirty="0" smtClean="0"/>
              <a:t>-editor</a:t>
            </a:r>
          </a:p>
          <a:p>
            <a:r>
              <a:rPr lang="en-GB" dirty="0" err="1" smtClean="0"/>
              <a:t>Festivalový</a:t>
            </a:r>
            <a:r>
              <a:rPr lang="en-GB" dirty="0" smtClean="0"/>
              <a:t> dramaturg</a:t>
            </a:r>
          </a:p>
          <a:p>
            <a:pPr lvl="1"/>
            <a:r>
              <a:rPr lang="en-GB" dirty="0" err="1" smtClean="0"/>
              <a:t>Vyberá</a:t>
            </a:r>
            <a:r>
              <a:rPr lang="en-GB" dirty="0" smtClean="0"/>
              <a:t> </a:t>
            </a:r>
            <a:r>
              <a:rPr lang="en-GB" dirty="0" err="1" smtClean="0"/>
              <a:t>kapely</a:t>
            </a:r>
            <a:r>
              <a:rPr lang="en-GB" dirty="0" smtClean="0"/>
              <a:t>, </a:t>
            </a:r>
            <a:r>
              <a:rPr lang="en-GB" dirty="0" err="1" smtClean="0"/>
              <a:t>účinkujúcich</a:t>
            </a:r>
            <a:r>
              <a:rPr lang="en-GB" dirty="0" smtClean="0"/>
              <a:t>, off-program… 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94470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Žáner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Žáner ako </a:t>
            </a:r>
            <a:r>
              <a:rPr lang="sk-SK" dirty="0" err="1" smtClean="0"/>
              <a:t>pl</a:t>
            </a:r>
            <a:r>
              <a:rPr lang="en-GB" dirty="0" smtClean="0"/>
              <a:t>á</a:t>
            </a:r>
            <a:r>
              <a:rPr lang="sk-SK" dirty="0" smtClean="0"/>
              <a:t>n, ako formula, ktorá prechádza, programuje a vzorkuje priemyslovú produkciu</a:t>
            </a:r>
            <a:r>
              <a:rPr lang="en-GB" dirty="0" smtClean="0"/>
              <a:t>.</a:t>
            </a:r>
          </a:p>
          <a:p>
            <a:r>
              <a:rPr lang="sk-SK" dirty="0" smtClean="0"/>
              <a:t>Žáner ako štruktúra, </a:t>
            </a:r>
            <a:r>
              <a:rPr lang="sk-SK" noProof="1" smtClean="0"/>
              <a:t>ako formálna kostra, na ktorej sú jednotlivé filmy založené. </a:t>
            </a:r>
            <a:endParaRPr lang="en-GB" noProof="1" smtClean="0"/>
          </a:p>
          <a:p>
            <a:r>
              <a:rPr lang="en-GB" noProof="1" smtClean="0"/>
              <a:t>Žáner ako značka, ako meno ústrednej kategórie pre rozhodovanie a komunikáciu distribútorov a vysvatavovateľov. </a:t>
            </a:r>
          </a:p>
          <a:p>
            <a:r>
              <a:rPr lang="en-GB" noProof="1" smtClean="0"/>
              <a:t>Žáner ako kontrakt, ako pozícia pre sledovanie, ktorá je požadovaná od každého žánrového filmu publikom. </a:t>
            </a:r>
          </a:p>
          <a:p>
            <a:pPr marL="0" indent="0">
              <a:buNone/>
            </a:pPr>
            <a:r>
              <a:rPr lang="en-GB" noProof="1"/>
              <a:t>	</a:t>
            </a:r>
            <a:r>
              <a:rPr lang="en-GB" noProof="1" smtClean="0"/>
              <a:t>							</a:t>
            </a:r>
            <a:r>
              <a:rPr lang="en-GB" sz="2400" noProof="1" smtClean="0"/>
              <a:t>Motal a kol. 2012</a:t>
            </a:r>
            <a:endParaRPr lang="sk-SK" sz="2400" noProof="1"/>
          </a:p>
        </p:txBody>
      </p:sp>
    </p:spTree>
    <p:extLst>
      <p:ext uri="{BB962C8B-B14F-4D97-AF65-F5344CB8AC3E}">
        <p14:creationId xmlns:p14="http://schemas.microsoft.com/office/powerpoint/2010/main" val="1851723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err="1"/>
              <a:t>Klasická</a:t>
            </a:r>
            <a:r>
              <a:rPr lang="en-GB" dirty="0"/>
              <a:t> </a:t>
            </a:r>
            <a:r>
              <a:rPr lang="en-GB" dirty="0" err="1"/>
              <a:t>naratívna</a:t>
            </a:r>
            <a:r>
              <a:rPr lang="en-GB" dirty="0"/>
              <a:t> </a:t>
            </a:r>
            <a:r>
              <a:rPr lang="en-GB" dirty="0" err="1"/>
              <a:t>štruktúra</a:t>
            </a:r>
            <a:r>
              <a:rPr lang="en-GB" dirty="0"/>
              <a:t>. </a:t>
            </a:r>
            <a:br>
              <a:rPr lang="en-GB" dirty="0"/>
            </a:br>
            <a:r>
              <a:rPr lang="en-GB" dirty="0" err="1"/>
              <a:t>Alebo</a:t>
            </a:r>
            <a:r>
              <a:rPr lang="en-GB" dirty="0"/>
              <a:t> </a:t>
            </a:r>
            <a:r>
              <a:rPr lang="en-GB" dirty="0" err="1"/>
              <a:t>americká</a:t>
            </a:r>
            <a:r>
              <a:rPr lang="en-GB" dirty="0"/>
              <a:t> </a:t>
            </a:r>
            <a:r>
              <a:rPr lang="en-GB" dirty="0" err="1"/>
              <a:t>trojaktovka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36877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Kompozícia</a:t>
            </a:r>
            <a:r>
              <a:rPr lang="en-GB" dirty="0"/>
              <a:t> ???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Aristoteles: </a:t>
            </a:r>
            <a:r>
              <a:rPr lang="en-GB" dirty="0" err="1"/>
              <a:t>Poetika</a:t>
            </a:r>
            <a:r>
              <a:rPr lang="en-GB" dirty="0"/>
              <a:t>.</a:t>
            </a:r>
          </a:p>
          <a:p>
            <a:pPr lvl="1"/>
            <a:r>
              <a:rPr lang="sk-SK" dirty="0"/>
              <a:t>Príbeh = “štruktúra incidentov” (akcií) – logicky nadväzujúcich na seba, uvedomenie a utrpenie protagonistu</a:t>
            </a:r>
            <a:r>
              <a:rPr lang="en-GB" dirty="0"/>
              <a:t>.</a:t>
            </a:r>
            <a:endParaRPr lang="sk-SK" dirty="0"/>
          </a:p>
          <a:p>
            <a:pPr lvl="1"/>
            <a:r>
              <a:rPr lang="sk-SK" dirty="0"/>
              <a:t>Protagonista trpí (“</a:t>
            </a:r>
            <a:r>
              <a:rPr lang="sk-SK" dirty="0" err="1"/>
              <a:t>pathos</a:t>
            </a:r>
            <a:r>
              <a:rPr lang="sk-SK" dirty="0"/>
              <a:t>”), lebo sa mu dejú zlé veci (“peripetia”) až nakoniec si uvedomí (“</a:t>
            </a:r>
            <a:r>
              <a:rPr lang="sk-SK" dirty="0" err="1"/>
              <a:t>anagnorisis</a:t>
            </a:r>
            <a:r>
              <a:rPr lang="sk-SK" dirty="0"/>
              <a:t>”) ako problémy vyriešiť.</a:t>
            </a:r>
          </a:p>
          <a:p>
            <a:pPr marL="457200" lvl="1" indent="0">
              <a:buNone/>
            </a:pPr>
            <a:endParaRPr lang="en-GB" dirty="0"/>
          </a:p>
          <a:p>
            <a:r>
              <a:rPr lang="en-GB" dirty="0"/>
              <a:t>Freytag, G.:  Die </a:t>
            </a:r>
            <a:r>
              <a:rPr lang="en-GB" dirty="0" err="1"/>
              <a:t>Technik</a:t>
            </a:r>
            <a:r>
              <a:rPr lang="en-GB" dirty="0"/>
              <a:t> des Dramas. 1944.</a:t>
            </a:r>
          </a:p>
          <a:p>
            <a:pPr lvl="1"/>
            <a:r>
              <a:rPr lang="sk-SK" dirty="0"/>
              <a:t>Expozícia		</a:t>
            </a:r>
          </a:p>
          <a:p>
            <a:pPr lvl="1"/>
            <a:r>
              <a:rPr lang="sk-SK" dirty="0"/>
              <a:t>Kolízia</a:t>
            </a:r>
          </a:p>
          <a:p>
            <a:pPr lvl="1"/>
            <a:r>
              <a:rPr lang="sk-SK" dirty="0"/>
              <a:t>Kríza </a:t>
            </a:r>
          </a:p>
          <a:p>
            <a:pPr lvl="1"/>
            <a:r>
              <a:rPr lang="sk-SK" dirty="0"/>
              <a:t>Peripetia</a:t>
            </a:r>
          </a:p>
          <a:p>
            <a:pPr lvl="1"/>
            <a:r>
              <a:rPr lang="sk-SK" dirty="0"/>
              <a:t>Katastrofa</a:t>
            </a:r>
          </a:p>
        </p:txBody>
      </p:sp>
    </p:spTree>
    <p:extLst>
      <p:ext uri="{BB962C8B-B14F-4D97-AF65-F5344CB8AC3E}">
        <p14:creationId xmlns:p14="http://schemas.microsoft.com/office/powerpoint/2010/main" val="24166190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Welcome in USA!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“Nejdůležitější u scénářů […] jsou emoce. </a:t>
            </a:r>
            <a:r>
              <a:rPr lang="cs-CZ" sz="4000" dirty="0" err="1"/>
              <a:t>Přesneji</a:t>
            </a:r>
            <a:r>
              <a:rPr lang="cs-CZ" sz="4000" dirty="0"/>
              <a:t> řečeno – jde o ovládání a usměrňování diváckých emocí tak chladnokrevně a vypočítavě, aby publikum reagovalo daným způsobem a v danou chvíli přesně podle přání scenáristy.”</a:t>
            </a:r>
            <a:endParaRPr lang="en-GB" sz="4000" dirty="0"/>
          </a:p>
          <a:p>
            <a:endParaRPr lang="en-GB" sz="4000" dirty="0"/>
          </a:p>
          <a:p>
            <a:pPr marL="457200" lvl="1" indent="0">
              <a:buNone/>
            </a:pPr>
            <a:r>
              <a:rPr lang="en-GB" sz="2000" dirty="0"/>
              <a:t>						</a:t>
            </a:r>
            <a:r>
              <a:rPr lang="en-GB" sz="2000" dirty="0" err="1"/>
              <a:t>Aronsonová</a:t>
            </a:r>
            <a:r>
              <a:rPr lang="en-GB" sz="2000" dirty="0"/>
              <a:t>, L: </a:t>
            </a:r>
            <a:r>
              <a:rPr lang="en-GB" sz="2000" dirty="0" err="1"/>
              <a:t>Scenář</a:t>
            </a:r>
            <a:r>
              <a:rPr lang="en-GB" sz="2000" dirty="0"/>
              <a:t> pro 21. </a:t>
            </a:r>
            <a:r>
              <a:rPr lang="en-GB" sz="2000" dirty="0" err="1"/>
              <a:t>století</a:t>
            </a:r>
            <a:r>
              <a:rPr lang="en-GB" sz="2000" dirty="0"/>
              <a:t>. 2014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3827324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Americká</a:t>
            </a:r>
            <a:r>
              <a:rPr lang="en-GB" dirty="0"/>
              <a:t> </a:t>
            </a:r>
            <a:r>
              <a:rPr lang="en-GB" dirty="0" err="1"/>
              <a:t>trojaktovka</a:t>
            </a:r>
            <a:r>
              <a:rPr lang="en-GB" dirty="0"/>
              <a:t> = </a:t>
            </a:r>
            <a:r>
              <a:rPr lang="en-GB" dirty="0" err="1"/>
              <a:t>konvenčný</a:t>
            </a:r>
            <a:r>
              <a:rPr lang="en-GB" dirty="0"/>
              <a:t> model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Najrozšírenejší </a:t>
            </a:r>
          </a:p>
          <a:p>
            <a:r>
              <a:rPr lang="sk-SK" dirty="0"/>
              <a:t>Najefektívnejší</a:t>
            </a:r>
          </a:p>
          <a:p>
            <a:r>
              <a:rPr lang="sk-SK" dirty="0"/>
              <a:t>Naj</a:t>
            </a:r>
            <a:r>
              <a:rPr lang="en-GB" dirty="0"/>
              <a:t>z</a:t>
            </a:r>
            <a:r>
              <a:rPr lang="sk-SK" dirty="0" err="1"/>
              <a:t>ákladnejší</a:t>
            </a:r>
            <a:endParaRPr lang="sk-SK" dirty="0"/>
          </a:p>
          <a:p>
            <a:r>
              <a:rPr lang="sk-SK" dirty="0"/>
              <a:t>Najbezpečnejší</a:t>
            </a: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A </a:t>
            </a:r>
            <a:r>
              <a:rPr lang="en-GB" dirty="0" err="1"/>
              <a:t>čo</a:t>
            </a:r>
            <a:r>
              <a:rPr lang="en-GB" dirty="0"/>
              <a:t> to je? </a:t>
            </a:r>
            <a:endParaRPr lang="sk-SK" dirty="0"/>
          </a:p>
          <a:p>
            <a:r>
              <a:rPr lang="en-GB" dirty="0" err="1"/>
              <a:t>Jednotlivé</a:t>
            </a:r>
            <a:r>
              <a:rPr lang="en-GB" dirty="0"/>
              <a:t> </a:t>
            </a:r>
            <a:r>
              <a:rPr lang="en-GB" dirty="0" err="1"/>
              <a:t>dejové</a:t>
            </a:r>
            <a:r>
              <a:rPr lang="en-GB" dirty="0"/>
              <a:t> </a:t>
            </a:r>
            <a:r>
              <a:rPr lang="en-GB" dirty="0" err="1"/>
              <a:t>úseky</a:t>
            </a:r>
            <a:r>
              <a:rPr lang="en-GB" dirty="0"/>
              <a:t>, </a:t>
            </a:r>
            <a:r>
              <a:rPr lang="en-GB" dirty="0" err="1"/>
              <a:t>ktoré</a:t>
            </a:r>
            <a:r>
              <a:rPr lang="en-GB" dirty="0"/>
              <a:t> </a:t>
            </a:r>
            <a:r>
              <a:rPr lang="en-GB" dirty="0" err="1"/>
              <a:t>smerujú</a:t>
            </a:r>
            <a:r>
              <a:rPr lang="en-GB" dirty="0"/>
              <a:t> k </a:t>
            </a:r>
            <a:r>
              <a:rPr lang="en-GB" dirty="0" err="1"/>
              <a:t>jasnému</a:t>
            </a:r>
            <a:r>
              <a:rPr lang="en-GB" dirty="0"/>
              <a:t> </a:t>
            </a:r>
            <a:r>
              <a:rPr lang="en-GB" dirty="0" err="1"/>
              <a:t>záveru</a:t>
            </a:r>
            <a:r>
              <a:rPr lang="en-GB" dirty="0"/>
              <a:t>. </a:t>
            </a:r>
          </a:p>
          <a:p>
            <a:r>
              <a:rPr lang="en-GB" dirty="0" err="1"/>
              <a:t>Postave</a:t>
            </a:r>
            <a:r>
              <a:rPr lang="en-GB" dirty="0"/>
              <a:t> </a:t>
            </a:r>
            <a:r>
              <a:rPr lang="en-GB" dirty="0" err="1"/>
              <a:t>sa</a:t>
            </a:r>
            <a:r>
              <a:rPr lang="en-GB" dirty="0"/>
              <a:t> </a:t>
            </a:r>
            <a:r>
              <a:rPr lang="en-GB" dirty="0" err="1"/>
              <a:t>niečo</a:t>
            </a:r>
            <a:r>
              <a:rPr lang="en-GB" dirty="0"/>
              <a:t> </a:t>
            </a:r>
            <a:r>
              <a:rPr lang="en-GB" dirty="0" err="1"/>
              <a:t>stane</a:t>
            </a:r>
            <a:r>
              <a:rPr lang="en-GB" dirty="0"/>
              <a:t>, </a:t>
            </a:r>
            <a:r>
              <a:rPr lang="en-GB" dirty="0" err="1"/>
              <a:t>dá</a:t>
            </a:r>
            <a:r>
              <a:rPr lang="en-GB" dirty="0"/>
              <a:t> </a:t>
            </a:r>
            <a:r>
              <a:rPr lang="en-GB" dirty="0" err="1"/>
              <a:t>ju</a:t>
            </a:r>
            <a:r>
              <a:rPr lang="en-GB" dirty="0"/>
              <a:t> to do </a:t>
            </a:r>
            <a:r>
              <a:rPr lang="en-GB" dirty="0" err="1"/>
              <a:t>pohybu</a:t>
            </a:r>
            <a:r>
              <a:rPr lang="en-GB" dirty="0"/>
              <a:t> a </a:t>
            </a:r>
            <a:r>
              <a:rPr lang="en-GB" dirty="0" err="1"/>
              <a:t>niekde</a:t>
            </a:r>
            <a:r>
              <a:rPr lang="en-GB" dirty="0"/>
              <a:t> </a:t>
            </a:r>
            <a:r>
              <a:rPr lang="en-GB" dirty="0" err="1"/>
              <a:t>skončí</a:t>
            </a:r>
            <a:r>
              <a:rPr lang="en-GB" dirty="0"/>
              <a:t>. 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231733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err="1"/>
              <a:t>Prvé</a:t>
            </a:r>
            <a:r>
              <a:rPr lang="en-GB" b="1" dirty="0"/>
              <a:t> </a:t>
            </a:r>
            <a:r>
              <a:rPr lang="en-GB" b="1" dirty="0" err="1"/>
              <a:t>dejstvo</a:t>
            </a:r>
            <a:r>
              <a:rPr lang="en-GB" b="1" dirty="0"/>
              <a:t> </a:t>
            </a:r>
            <a:r>
              <a:rPr lang="en-GB" dirty="0"/>
              <a:t>– </a:t>
            </a:r>
            <a:r>
              <a:rPr lang="en-GB" dirty="0" err="1"/>
              <a:t>predstavenie</a:t>
            </a:r>
            <a:r>
              <a:rPr lang="en-GB" dirty="0"/>
              <a:t> </a:t>
            </a:r>
            <a:r>
              <a:rPr lang="en-GB" dirty="0" err="1"/>
              <a:t>sveta</a:t>
            </a:r>
            <a:r>
              <a:rPr lang="en-GB" dirty="0"/>
              <a:t> (“</a:t>
            </a:r>
            <a:r>
              <a:rPr lang="en-GB" dirty="0" err="1"/>
              <a:t>expozícia</a:t>
            </a:r>
            <a:r>
              <a:rPr lang="en-GB" dirty="0"/>
              <a:t>”) (25 – 30 min):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err="1"/>
              <a:t>Počiatočný</a:t>
            </a:r>
            <a:r>
              <a:rPr lang="en-GB" dirty="0"/>
              <a:t> </a:t>
            </a:r>
            <a:r>
              <a:rPr lang="en-GB" dirty="0" err="1"/>
              <a:t>stav</a:t>
            </a:r>
            <a:r>
              <a:rPr lang="en-GB" dirty="0"/>
              <a:t> =&gt;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=&gt; </a:t>
            </a:r>
            <a:r>
              <a:rPr lang="en-GB" dirty="0" err="1"/>
              <a:t>narušenie</a:t>
            </a:r>
            <a:r>
              <a:rPr lang="en-GB" dirty="0"/>
              <a:t> </a:t>
            </a:r>
            <a:r>
              <a:rPr lang="en-GB" dirty="0" err="1"/>
              <a:t>rovnováhy</a:t>
            </a:r>
            <a:r>
              <a:rPr lang="en-GB" dirty="0"/>
              <a:t> (“catalyst”/ “call to adventure” / “</a:t>
            </a:r>
            <a:r>
              <a:rPr lang="en-GB" dirty="0" err="1"/>
              <a:t>čo</a:t>
            </a:r>
            <a:r>
              <a:rPr lang="en-GB" dirty="0"/>
              <a:t> to – </a:t>
            </a:r>
            <a:r>
              <a:rPr lang="en-GB" dirty="0" err="1"/>
              <a:t>čo</a:t>
            </a:r>
            <a:r>
              <a:rPr lang="en-GB" dirty="0"/>
              <a:t> to?”) =&gt;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=&gt; bod </a:t>
            </a:r>
            <a:r>
              <a:rPr lang="en-GB" dirty="0" err="1"/>
              <a:t>obratu</a:t>
            </a:r>
            <a:r>
              <a:rPr lang="en-GB" dirty="0"/>
              <a:t>: “climax”/ ”first act break” / “</a:t>
            </a:r>
            <a:r>
              <a:rPr lang="en-GB" dirty="0" err="1"/>
              <a:t>nedá</a:t>
            </a:r>
            <a:r>
              <a:rPr lang="en-GB" dirty="0"/>
              <a:t> </a:t>
            </a:r>
            <a:r>
              <a:rPr lang="en-GB" dirty="0" err="1"/>
              <a:t>sa</a:t>
            </a:r>
            <a:r>
              <a:rPr lang="en-GB" dirty="0"/>
              <a:t> </a:t>
            </a:r>
            <a:r>
              <a:rPr lang="en-GB" dirty="0" err="1"/>
              <a:t>inač</a:t>
            </a:r>
            <a:r>
              <a:rPr lang="en-GB" dirty="0"/>
              <a:t>”.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0747022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574</Words>
  <Application>Microsoft Office PowerPoint</Application>
  <PresentationFormat>Širokoúhlá obrazovka</PresentationFormat>
  <Paragraphs>77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Office Theme</vt:lpstr>
      <vt:lpstr>  Dramaturgia, žáner a americká trojaktovka</vt:lpstr>
      <vt:lpstr>Dramaturgia ?</vt:lpstr>
      <vt:lpstr>STAVBA žánru/stanice/inšitúcie/festivalu</vt:lpstr>
      <vt:lpstr>Žáner</vt:lpstr>
      <vt:lpstr>Klasická naratívna štruktúra.  Alebo americká trojaktovka</vt:lpstr>
      <vt:lpstr>Kompozícia ???</vt:lpstr>
      <vt:lpstr>Welcome in USA!</vt:lpstr>
      <vt:lpstr>Americká trojaktovka = konvenčný model</vt:lpstr>
      <vt:lpstr>Prvé dejstvo – predstavenie sveta (“expozícia”) (25 – 30 min):</vt:lpstr>
      <vt:lpstr>Druhé dejstvo</vt:lpstr>
      <vt:lpstr>Tretie dejstvo (15 – 30 min)</vt:lpstr>
      <vt:lpstr> </vt:lpstr>
      <vt:lpstr>Once again?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ZUR383 Dramaturgické praktikum  1. Úvodná hodina</dc:title>
  <dc:creator>Miroslav Vlček</dc:creator>
  <cp:lastModifiedBy>Miroslav Vlček</cp:lastModifiedBy>
  <cp:revision>6</cp:revision>
  <dcterms:created xsi:type="dcterms:W3CDTF">2016-09-21T21:30:07Z</dcterms:created>
  <dcterms:modified xsi:type="dcterms:W3CDTF">2021-03-09T10:19:31Z</dcterms:modified>
</cp:coreProperties>
</file>