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6.xml" ContentType="application/vnd.openxmlformats-officedocument.presentationml.notesSlide+xml"/>
  <Override PartName="/ppt/notesSlides/_rels/notesSlide6.xml.rels" ContentType="application/vnd.openxmlformats-package.relationships+xml"/>
  <Override PartName="/ppt/media/image1.wmf" ContentType="image/x-wmf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přesun snímku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cs-CZ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3D589DBC-13B7-43C8-817F-0CE2E3B8CBC8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07F7E8-2D66-467F-A19A-2BDF27C14BB6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4F2BA5-B8E0-48E6-B429-A486225858AA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6A2401-90C8-4088-84BB-5F2BA6E18086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CC95F5-D8AB-496E-A519-18DD9431DE3E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88B693-E544-45F9-9E5E-FF947BB5B8DB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D0D1AC-CC6B-48F9-9DF2-3A0A171782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F4D50C-6927-49D7-80EF-CCAB206819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DF5E7A-65BA-4CD3-842D-797A9FB844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A10C09-3000-49DC-8F62-646BF24799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396EFCD-16E2-4A55-9740-CE57949C02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083548E-E0E5-4827-99DD-4ED924CC70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1B36D2-C3B9-4CCE-BE9F-BD0AF5278C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07D5C0-003F-4EE9-B106-66B09CD6905A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9E111F-AAB7-4C0C-90B0-BD4EFFFCF5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AB06AA-46C9-4058-A6FD-610BEDB665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D562AA-F34D-4FBB-8B8D-2F9EF930FD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707C9F-526A-44A0-B02F-5C4F61C3A7F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18C9D1-DA9E-4B82-9CBF-EA6E9E20FBC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7A67352-FFD2-49D7-B296-1B74AD0B38A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E50D981-C77F-4049-9958-0B6DCF3306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A522CE-6EA9-4DC9-BED7-A9BED6A1A8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832230-017E-4C4B-883D-034C3A7881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1B01795-4F25-4A5A-8304-5279C802F0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2A3827-3B20-43A7-BEFD-887CF9C68EA1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8DED37C-62D6-4CA4-97D8-C29456BAB19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4CFCEF-A146-4235-A7E6-6324860AAE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FFEEDD2-CC8C-4847-8BFB-36D8E1C9A0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E89C3A9-B4D8-4948-823E-3AF682A3A3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17497F-C12A-45B5-9138-BFE5A5E24C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990414-B88C-435A-AB38-B9BFAA46693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ADB7AC9-7199-44DC-B3B9-F2ACF96824B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1E4405-CFAD-4D04-B508-66CF44406C99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DA6781-B171-47A2-ABC0-C0783EBFFE2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303B16-8955-4A0B-BCC4-B221BE2348F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91F289-1734-48A5-ADFA-0B9D2FBBA34F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BA8CB6-81E7-4280-95D3-C7810EE8ECC6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E012AE-E6DE-47BA-A68C-0AAF3BC5D56B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ázek 2" descr=""/>
          <p:cNvPicPr/>
          <p:nvPr/>
        </p:nvPicPr>
        <p:blipFill>
          <a:blip r:embed="rId2"/>
          <a:stretch/>
        </p:blipFill>
        <p:spPr>
          <a:xfrm>
            <a:off x="414720" y="414360"/>
            <a:ext cx="1544760" cy="10602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98520" y="2900520"/>
            <a:ext cx="11361240" cy="117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ts val="3300"/>
              </a:lnSpc>
              <a:buNone/>
            </a:pPr>
            <a:r>
              <a:rPr b="1" lang="cs-CZ" sz="3300" spc="-1" strike="noStrike">
                <a:solidFill>
                  <a:srgbClr val="0000dc"/>
                </a:solidFill>
                <a:latin typeface="Arial"/>
              </a:rPr>
              <a:t>Kliknutím lze upravit styl.</a:t>
            </a:r>
            <a:endParaRPr b="0" lang="cs-CZ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719640" y="6227640"/>
            <a:ext cx="7920360" cy="252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0" lang="cs-CZ" sz="900" spc="-1" strike="noStrike">
                <a:solidFill>
                  <a:srgbClr val="0000dc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cs-CZ" sz="900" spc="-1" strike="noStrike">
                <a:solidFill>
                  <a:srgbClr val="0000dc"/>
                </a:solidFill>
                <a:latin typeface="Arial"/>
              </a:rPr>
              <a:t>&lt;zápatí&gt;</a:t>
            </a:r>
            <a:endParaRPr b="0" lang="cs-CZ" sz="9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414720" y="6227640"/>
            <a:ext cx="251640" cy="252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0" lang="cs-CZ" sz="900" spc="-1" strike="noStrike">
                <a:solidFill>
                  <a:srgbClr val="0000dc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7CB7843-F407-41D0-AC34-708F765872B8}" type="slidenum">
              <a:rPr b="0" lang="cs-CZ" sz="900" spc="-1" strike="noStrike">
                <a:solidFill>
                  <a:srgbClr val="0000dc"/>
                </a:solidFill>
                <a:latin typeface="Arial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1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ts val="1349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ts val="1349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ts val="1349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1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ts val="1349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ts val="1349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ts val="1349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Upravte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D49357-F4BC-45C6-9AD4-57DF146DECF7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C56FB9-3915-42EE-AC99-11CEF72F89E4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6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file:///C:/Users/Administrator/Downloads/STC_09_Zasah_slozek_IZS__u__mimoradne__udalosti_s_velkym__poctem_zranenych_osob%20(1).pdf" TargetMode="External"/><Relationship Id="rId2" Type="http://schemas.openxmlformats.org/officeDocument/2006/relationships/hyperlink" Target="file:///C:/Users/Administrator/Downloads/rocenka_2022.pdf" TargetMode="External"/><Relationship Id="rId3" Type="http://schemas.openxmlformats.org/officeDocument/2006/relationships/hyperlink" Target="https://www.youtube.com/watch?v=elLzCtgIvcg" TargetMode="External"/><Relationship Id="rId4" Type="http://schemas.openxmlformats.org/officeDocument/2006/relationships/hyperlink" Target="https://www.youtube.com/watch?v=XNRbzqx6cK4" TargetMode="External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ftr" idx="12"/>
          </p:nvPr>
        </p:nvSpPr>
        <p:spPr>
          <a:xfrm>
            <a:off x="719640" y="6227640"/>
            <a:ext cx="7920360" cy="252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0" lang="cs-CZ" sz="900" spc="-1" strike="noStrike">
                <a:solidFill>
                  <a:srgbClr val="0000dc"/>
                </a:solidFill>
                <a:latin typeface="Arial"/>
                <a:ea typeface="Microsoft YaHe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cs-CZ" sz="900" spc="-1" strike="noStrike">
                <a:solidFill>
                  <a:srgbClr val="0000dc"/>
                </a:solidFill>
                <a:latin typeface="Arial"/>
                <a:ea typeface="Microsoft YaHei"/>
              </a:rPr>
              <a:t>Josef Procházka</a:t>
            </a:r>
            <a:endParaRPr b="0" lang="cs-CZ" sz="900" spc="-1" strike="noStrike"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13"/>
          </p:nvPr>
        </p:nvSpPr>
        <p:spPr>
          <a:xfrm>
            <a:off x="414720" y="6227640"/>
            <a:ext cx="251640" cy="252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0" lang="cs-CZ" sz="900" spc="-1" strike="noStrike">
                <a:solidFill>
                  <a:srgbClr val="0000dc"/>
                </a:solidFill>
                <a:latin typeface="Arial"/>
                <a:ea typeface="Microsoft YaHe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BD056FD-2F63-4994-B177-A2C305AE6A88}" type="slidenum">
              <a:rPr b="0" lang="cs-CZ" sz="900" spc="-1" strike="noStrike">
                <a:solidFill>
                  <a:srgbClr val="0000dc"/>
                </a:solidFill>
                <a:latin typeface="Arial"/>
                <a:ea typeface="Microsoft YaHei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1822320" y="2900520"/>
            <a:ext cx="8521200" cy="117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ts val="3300"/>
              </a:lnSpc>
              <a:buNone/>
            </a:pPr>
            <a:r>
              <a:rPr b="1" lang="cs-CZ" sz="3300" spc="-1" strike="noStrike">
                <a:solidFill>
                  <a:srgbClr val="0000dc"/>
                </a:solidFill>
                <a:latin typeface="Arial"/>
              </a:rPr>
              <a:t>KRIZOVÝ MANAGEMENT</a:t>
            </a:r>
            <a:endParaRPr b="0" lang="cs-CZ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subTitle"/>
          </p:nvPr>
        </p:nvSpPr>
        <p:spPr>
          <a:xfrm>
            <a:off x="1822320" y="4071960"/>
            <a:ext cx="8521200" cy="698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INTEGROVANÝ ZÁCHRANNÝ SYSTÉM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INTEGROVANÝ ZÁCHRANNÝ SYSTÉM 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Zahájení činnosti IZS v roce 2001.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Společný postup různých subjektů při provádění záchranných a likvidačních prací při mimořádných událostech.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Nejedná se o organizaci nebo instituce s organizační strukturou nadřízených a podřízených útvarů a managementem.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Koordinovaný společný postup zasahujících subjektů při provádění záchranných a likvidačních prací nebo při přípravě na ně.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SLOŽKY IZS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Základní složky IZS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zajišťují nepřetržitou pohotovost pro příjem ohlášení vzniku mimořádné události, její vyhodnocení a neodkladný zásah v místě mimořádné události.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Za tímto účelem rozmísťují své síly a prostředky po celém území ČR.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Ostatní složky IZS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poskytují při záchranných a likvidačních pracích plánovanou pomoc na vyžádání.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Plánovanou pomocí na vyžádání se rozumí předem písemně dohodnutý způsob poskytnutí pomoci obecnímu úřadu obce s rozšířenou působností, krajskému úřadu, Ministerstvu vnitra nebo základním složkám IZS při provádění záchranných a likvidačních prací.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38080" y="889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SLOŽKY IZS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733320" y="12531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HLAVNÍ SLOŽKY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HASIČSKÝ ZÁCHRANNÝ SBOR ČR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JEDNOTKY POŽÁRNÍ OCHRANY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ZÁCHRANNÁ ZDRAVOTNÍCKÁ SLUŽBA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POLICIE ČR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OSTATNÍ SLOŽKY 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VYČLENĚNÉ SÍLY A PROSTŘEDKY OZBROJENÝCH SIL,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OSTATNÍ OZBROJENÉ BEZPEČNOSTNÍ A ZÁCHRANNÉ SBORY,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ORGÁNY OCHRANY VEŘEJNÉHO ZDRAVÍ, HAVARIJNÍ, POHOTOVOSTNÍ, ODBORNÉ A JINÉ SLUŽBY (</a:t>
            </a:r>
            <a:r>
              <a:rPr b="0" lang="cs-CZ" sz="2400" spc="-1" strike="noStrike">
                <a:solidFill>
                  <a:srgbClr val="292b2c"/>
                </a:solidFill>
                <a:latin typeface="-apple-system"/>
                <a:ea typeface="Times New Roman"/>
              </a:rPr>
              <a:t>Horská služba, Vodní záchranná služba, Letecká záchranná služba, Báňská záchranná služba)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ZAŘÍZENÍ CIVILNÍ OCHRANY, NEZISKOVÉ ORGANIZACE A SDRUŽENÍ OBČANŮ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4496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ODBORNÁ ZDRAVOTNICKÁ ZAŘÍZENÍ NA ÚROVNI FAKULTNÍCH NEMOCNIC PRO POSKYTOVÁNÍ SPECIALIZOVANÉ PÉČE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STÁLÉ ORGÁNY PRO KOORDINACI SLOŽEK IZS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Operační a informační střediska IZS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Operační středisko HZS kraje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Operační a informační středisko GŘ HZS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ŘÍZENÍ A KOORDINACE SLOŽEK IZS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Při společném zásahu je koordinace zajištěna na následujících úrovních: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TAKTICKÁ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velitelem zásahu v místě nasazení složek a v prostoru předpokládaných účinků mimořádné události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OPERAČNÍ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operačním a informačním střediskem IZS,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STRATEGICKÁ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starostou obce s rozšířenou působností,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hejtmanem kraje a v Praze primátorem hlavního města Prahy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Ministerstvem vnitra a ostatními správními úřady.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38080" y="18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VELITEL ZÁSAHU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838080" y="12531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Vyhlašuje odpovídající stupeň poplachu podle poplachového plánu IZS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Velitelem zásahu je zpravidla příslušník HZS.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U mimořádných událostí bezpečnostního charakteru (vnitřní bezpečnost a veřejný pořádek) je velitelem zásahu příslušník Policie ČR.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Pokud není ustanoven velitel zásahu, řídí zásah velitel nebo vedoucí zasahujících sil a prostředků složky IZS, která v místě zásahu provádí převažující činnost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292b2c"/>
                </a:solidFill>
                <a:latin typeface="-apple-system"/>
              </a:rPr>
              <a:t>Dle zákona o IZS má velitel zásahu pravomoc: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292b2c"/>
                </a:solidFill>
                <a:latin typeface="-apple-system"/>
              </a:rPr>
              <a:t>vyžádat osobní nebo věcnou pomoc na fyzické nebo právnické osobě,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292b2c"/>
                </a:solidFill>
                <a:latin typeface="-apple-system"/>
              </a:rPr>
              <a:t>požádat o odstranění stavby nebo porostu,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292b2c"/>
                </a:solidFill>
                <a:latin typeface="-apple-system"/>
              </a:rPr>
              <a:t>vyhlásit evakuaci, omezit pohyb osob, jejichž přítomnost v místě zásahu není potřebná.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292b2c"/>
                </a:solidFill>
                <a:latin typeface="-apple-system"/>
              </a:rPr>
              <a:t>Právnické nebo i fyzické osoby mají nárok na odškodnění a na náhrady za poskytnutou osobní a věcnou pomoc, za omezení vlastnického nebo užívacího práva při provádění záchranných a likvidačních prací.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18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TYPOVÉ ČINNOSTI IZS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38080" y="1200240"/>
            <a:ext cx="10515240" cy="5639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STČ-01/IZS špinavá bomba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STČ-02/IZS demonstrování úmyslu sebevraždy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STČ-03/IZS hrozba použití nástražného výbušného systému, nebo nález podezřelého předmětu, munice, výbušnin nebo výbušných předmětů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STČ-04/IZS letecká nehoda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STČ-05/IZS nález předmětu s podezřením na přítomnost B-agens nebo toxinů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STČ-06/IZS opatření k zajištění veřejného pořádku při shromážděních a technopárty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STČ-07/IZS záchrana pohřešovaných osob - pátrací akce v terénu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08/IZS dopravní nehoda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09/IZS zásah složek IZS u mimořádné události s velkým počtem zraněných osob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18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TYPOVÉ ČINNOSTI IZS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838080" y="1200240"/>
            <a:ext cx="10515240" cy="5639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10/IZS při nebezpečné poruše plynulosti provozu na dálnici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11/IZS chřipka ptáků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12/IZS poskytování psychosociální pomoci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13/IZS reakce na chemický útok v metru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14/IZS amok – útok aktivního střelce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15/IZS mimořádnosti v provozu železniční osobní dopravy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16A/IZS mimořádná událost s podezřením na výskyt vysoce nakažlivé nemoci ve zdravotnickém zařízení nebo ostatních prostorech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STČ 16B/IZS mimořádná událost s podezřením na výskyt vysoce nakažlivé nemoci na palubě letadla s přistáním na letišti Praha/Ruzyně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STUPNĚ POPLACHU IZS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44444"/>
                </a:solidFill>
                <a:latin typeface="Open Sans"/>
              </a:rPr>
              <a:t>IZS vyhlašuje čtyři stupně poplachu (čtvrtý nejvyšší stupeň  je označen jako zvláštní).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44444"/>
                </a:solidFill>
                <a:latin typeface="Open Sans"/>
              </a:rPr>
              <a:t>Podmínky stanoveny v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yhláškou Ministerstva vnitra č. 328/2001 Sb.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44444"/>
                </a:solidFill>
                <a:latin typeface="Open Sans"/>
              </a:rPr>
              <a:t>Stupeň poplachu vyhlašuje: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44444"/>
                </a:solidFill>
                <a:latin typeface="Open Sans"/>
              </a:rPr>
              <a:t>pro jedno místo zásahu velitel zásahu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44444"/>
                </a:solidFill>
                <a:latin typeface="Open Sans"/>
              </a:rPr>
              <a:t>nebo operační a informační středisko při prvotním povolávání složek na místo zásahu.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44444"/>
                </a:solidFill>
                <a:latin typeface="Open Sans"/>
              </a:rPr>
              <a:t>Operační a informační středisko může vyhlásit stupeň poplachu </a:t>
            </a:r>
            <a:r>
              <a:rPr b="1" lang="cs-CZ" sz="2400" spc="-1" strike="noStrike" u="sng">
                <a:solidFill>
                  <a:srgbClr val="444444"/>
                </a:solidFill>
                <a:uFillTx/>
                <a:latin typeface="Open Sans"/>
              </a:rPr>
              <a:t>pro určité území </a:t>
            </a:r>
            <a:r>
              <a:rPr b="0" lang="cs-CZ" sz="2400" spc="-1" strike="noStrike">
                <a:solidFill>
                  <a:srgbClr val="444444"/>
                </a:solidFill>
                <a:latin typeface="Open Sans"/>
              </a:rPr>
              <a:t>postižené mimořádnou událostí, pokud je na něm </a:t>
            </a:r>
            <a:r>
              <a:rPr b="1" lang="cs-CZ" sz="2400" spc="-1" strike="noStrike" u="sng">
                <a:solidFill>
                  <a:srgbClr val="444444"/>
                </a:solidFill>
                <a:uFillTx/>
                <a:latin typeface="Open Sans"/>
              </a:rPr>
              <a:t>více jak jedno místo zásahu.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PRVNÍ STUPEŇ POPLACHU 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Mimořádná událost ohrožuje </a:t>
            </a:r>
            <a:r>
              <a:rPr b="1" lang="cs-CZ" sz="2800" spc="-1" strike="noStrike" u="sng">
                <a:solidFill>
                  <a:srgbClr val="444444"/>
                </a:solidFill>
                <a:uFillTx/>
                <a:latin typeface="Open Sans"/>
              </a:rPr>
              <a:t>jednotlivé osoby</a:t>
            </a: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, jednotlivý objekt nebo jeho část, s výjimkou objektu, kde jsou složité podmínky pro zásah, jednotlivé dopravní prostředky osobní nebo nákladní dopravy nebo plochy </a:t>
            </a:r>
            <a:r>
              <a:rPr b="1" lang="cs-CZ" sz="2800" spc="-1" strike="noStrike" u="sng">
                <a:solidFill>
                  <a:srgbClr val="444444"/>
                </a:solidFill>
                <a:uFillTx/>
                <a:latin typeface="Open Sans"/>
              </a:rPr>
              <a:t>území do 500 m</a:t>
            </a:r>
            <a:r>
              <a:rPr b="1" lang="cs-CZ" sz="2800" spc="-1" strike="noStrike" u="sng" baseline="30000">
                <a:solidFill>
                  <a:srgbClr val="444444"/>
                </a:solidFill>
                <a:uFillTx/>
                <a:latin typeface="inherit"/>
              </a:rPr>
              <a:t>2</a:t>
            </a: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, nebo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Záchranné a likvidační práce provádí základní složky, které není nutno při společném zásahu nepřetržitě koordinovat.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965480" y="629280"/>
            <a:ext cx="6586200" cy="128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Řád k hašení ohně pro města zemská, městečka a dědiny markrabství moravského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Rectangle 1"/>
          <p:cNvSpPr/>
          <p:nvPr/>
        </p:nvSpPr>
        <p:spPr>
          <a:xfrm>
            <a:off x="4965480" y="2438280"/>
            <a:ext cx="6586200" cy="378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rmAutofit/>
          </a:bodyPr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Vydán za vlády Marie Terezie, 21. srpna 1751.  </a:t>
            </a:r>
            <a:endParaRPr b="0" lang="cs-CZ" sz="2400" spc="-1" strike="noStrike"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Stanovil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jak vyhlašovat požární poplach. </a:t>
            </a:r>
            <a:endParaRPr b="0" lang="cs-CZ" sz="2400" spc="-1" strike="noStrike"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Určoval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kdo je povinen hasit a kdo odpovídá za řízení likvidace požáru.</a:t>
            </a:r>
            <a:endParaRPr b="0" lang="cs-CZ" sz="2400" spc="-1" strike="noStrike"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Obsahoval tresty a pokuty za porušení těchto pokynů. </a:t>
            </a:r>
            <a:endParaRPr b="0" lang="cs-CZ" sz="2400" spc="-1" strike="noStrike"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Obsahoval také nařízení na budování cihlových komínů.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35" name="Picture 4" descr="Zobrazit zdrojový obrázek"/>
          <p:cNvPicPr/>
          <p:nvPr/>
        </p:nvPicPr>
        <p:blipFill>
          <a:blip r:embed="rId1"/>
          <a:srcRect l="47868" t="0" r="14115" b="0"/>
          <a:stretch/>
        </p:blipFill>
        <p:spPr>
          <a:xfrm>
            <a:off x="0" y="0"/>
            <a:ext cx="46353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DRUHÝ STUPEŇ POPLACHU 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Mimořádná událost ohrožuje </a:t>
            </a:r>
            <a:r>
              <a:rPr b="1" lang="cs-CZ" sz="2800" spc="-1" strike="noStrike" u="sng">
                <a:solidFill>
                  <a:srgbClr val="444444"/>
                </a:solidFill>
                <a:uFillTx/>
                <a:latin typeface="Open Sans"/>
              </a:rPr>
              <a:t>nejvýše 100 osob</a:t>
            </a: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, více jak jeden objekt se složitými podmínkami pro zásah, jednotlivé prostředky hromadné dopravy osob, cenný chov zvířat nebo plochy </a:t>
            </a:r>
            <a:r>
              <a:rPr b="1" lang="cs-CZ" sz="2800" spc="-1" strike="noStrike" u="sng">
                <a:solidFill>
                  <a:srgbClr val="444444"/>
                </a:solidFill>
                <a:uFillTx/>
                <a:latin typeface="Open Sans"/>
              </a:rPr>
              <a:t>území do 10 000 m</a:t>
            </a:r>
            <a:r>
              <a:rPr b="1" lang="cs-CZ" sz="2800" spc="-1" strike="noStrike" u="sng" baseline="30000">
                <a:solidFill>
                  <a:srgbClr val="444444"/>
                </a:solidFill>
                <a:uFillTx/>
                <a:latin typeface="inherit"/>
              </a:rPr>
              <a:t>2</a:t>
            </a: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,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Záchranné a likvidační práce provádí základní a ostatní složky z kraje, kde mimořádná událost probíhá,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Je nutné nepřetržitě koordinovat složky velitelem zásahu při společném zásahu.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905040" y="36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TŘETÍ STUPEŇ POPLACHU 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838080" y="1362240"/>
            <a:ext cx="10515240" cy="5495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Mimořádná událost </a:t>
            </a:r>
            <a:r>
              <a:rPr b="1" lang="cs-CZ" sz="2800" spc="-1" strike="noStrike" u="sng">
                <a:solidFill>
                  <a:srgbClr val="444444"/>
                </a:solidFill>
                <a:uFillTx/>
                <a:latin typeface="Open Sans"/>
              </a:rPr>
              <a:t>ohrožuje více jak 100 a nejvýše 1000 osob</a:t>
            </a: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, část obce nebo areálu podniku, soupravy železniční přepravy, několik chovů hospodářských zvířat, plochy </a:t>
            </a:r>
            <a:r>
              <a:rPr b="1" lang="cs-CZ" sz="2800" spc="-1" strike="noStrike" u="sng">
                <a:solidFill>
                  <a:srgbClr val="444444"/>
                </a:solidFill>
                <a:uFillTx/>
                <a:latin typeface="Open Sans"/>
              </a:rPr>
              <a:t>území do 1 km</a:t>
            </a:r>
            <a:r>
              <a:rPr b="1" lang="cs-CZ" sz="2800" spc="-1" strike="noStrike" u="sng" baseline="30000">
                <a:solidFill>
                  <a:srgbClr val="444444"/>
                </a:solidFill>
                <a:uFillTx/>
                <a:latin typeface="inherit"/>
              </a:rPr>
              <a:t>2</a:t>
            </a: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, povodí řek, produktovody,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Jde o hromadnou havárii v silniční dopravě nebo o havárii v letecké dopravě, nebo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Záchranné a likvidační práce provádí základní a ostatní složky nebo se využívají síly a prostředky </a:t>
            </a:r>
            <a:r>
              <a:rPr b="1" lang="cs-CZ" sz="2800" spc="-1" strike="noStrike" u="sng">
                <a:solidFill>
                  <a:srgbClr val="444444"/>
                </a:solidFill>
                <a:uFillTx/>
                <a:latin typeface="Open Sans"/>
              </a:rPr>
              <a:t>z jiných krajů</a:t>
            </a: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,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Složky je nutné při společném zásahu v místě zásahu koordinovat velitelem zásahu za pomoci štábu velitele zásahu a místo zásahu rozdělit na sektory a úseky.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Na základě rozhodnutí řídícího důstojníka HZS kraje oznamuje operační a informační středisko kraje vyhlášení třetího stupně poplachu poplachového plánu kraje hejtmanovi.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444444"/>
                </a:solidFill>
                <a:latin typeface="Open Sans"/>
              </a:rPr>
              <a:t>Obdobně se oznamuje vyhlášení třetího stupně poplachu poplachového plánu kraje starostovi obce s rozšířenou působností.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60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ZVLÁŠTNÍ STUPEŇ POPLACHU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838080" y="1266840"/>
            <a:ext cx="10515240" cy="548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3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Mimořádná událost </a:t>
            </a:r>
            <a:r>
              <a:rPr b="1" lang="cs-CZ" sz="3400" spc="-1" strike="noStrike" u="sng">
                <a:solidFill>
                  <a:srgbClr val="444444"/>
                </a:solidFill>
                <a:uFillTx/>
                <a:latin typeface="Open Sans"/>
              </a:rPr>
              <a:t>ohrožuje více jak 1000 osob</a:t>
            </a: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, celé obce nebo plochy </a:t>
            </a:r>
            <a:r>
              <a:rPr b="1" lang="cs-CZ" sz="3400" spc="-1" strike="noStrike" u="sng">
                <a:solidFill>
                  <a:srgbClr val="444444"/>
                </a:solidFill>
                <a:uFillTx/>
                <a:latin typeface="Open Sans"/>
              </a:rPr>
              <a:t>území nad 1 km</a:t>
            </a:r>
            <a:r>
              <a:rPr b="1" lang="cs-CZ" sz="3400" spc="-1" strike="noStrike" u="sng" baseline="30000">
                <a:solidFill>
                  <a:srgbClr val="444444"/>
                </a:solidFill>
                <a:uFillTx/>
                <a:latin typeface="inherit"/>
              </a:rPr>
              <a:t>2</a:t>
            </a: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,</a:t>
            </a:r>
            <a:endParaRPr b="0" lang="cs-CZ" sz="3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Záchranné a likvidační práce provádí základní a ostatní složky včetně využití sil a prostředků </a:t>
            </a:r>
            <a:r>
              <a:rPr b="1" lang="cs-CZ" sz="3400" spc="-1" strike="noStrike" u="sng">
                <a:solidFill>
                  <a:srgbClr val="444444"/>
                </a:solidFill>
                <a:uFillTx/>
                <a:latin typeface="Open Sans"/>
              </a:rPr>
              <a:t>z jiných krajů</a:t>
            </a: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, popřípadě je nutno použít </a:t>
            </a:r>
            <a:r>
              <a:rPr b="1" lang="cs-CZ" sz="3400" spc="-1" strike="noStrike" u="sng">
                <a:solidFill>
                  <a:srgbClr val="444444"/>
                </a:solidFill>
                <a:uFillTx/>
                <a:latin typeface="Open Sans"/>
              </a:rPr>
              <a:t>zahraniční </a:t>
            </a: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pomoci,</a:t>
            </a:r>
            <a:endParaRPr b="0" lang="cs-CZ" sz="3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Složky je nutné při společném zásahu v místě zásahu koordinovat velitelem zásahu za pomoci štábu velitele zásahu a místo zásahu rozdělit na sektory a úseky,</a:t>
            </a:r>
            <a:endParaRPr b="0" lang="cs-CZ" sz="3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Společný zásah složek vyžaduje koordinaci na strategické úrovni.</a:t>
            </a:r>
            <a:endParaRPr b="0" lang="cs-CZ" sz="3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Vyhlášení zvláštního stupně poplachu poplachového plánu kraje oznamuje operační a informační středisko kraje hejtmanovi a velitel zásahu starostovi obce s rozšířenou působností.</a:t>
            </a:r>
            <a:endParaRPr b="0" lang="cs-CZ" sz="3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1" lang="cs-CZ" sz="3400" spc="-1" strike="noStrike" u="sng">
                <a:solidFill>
                  <a:srgbClr val="444444"/>
                </a:solidFill>
                <a:uFillTx/>
                <a:latin typeface="Open Sans"/>
              </a:rPr>
              <a:t>Operační a informační středisko kraje povolává a nasazuje síly a prostředky </a:t>
            </a: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z kraje, koordinuje pomoc se sousedními kraji a informuje o vyhlášení zvláštního stupně poplachu poplachového plánu kraje generální ředitelství HZS. </a:t>
            </a:r>
            <a:endParaRPr b="0" lang="cs-CZ" sz="3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4444"/>
              </a:buClr>
              <a:buFont typeface="Arial"/>
              <a:buChar char="•"/>
            </a:pPr>
            <a:r>
              <a:rPr b="0" lang="cs-CZ" sz="3400" spc="-1" strike="noStrike">
                <a:solidFill>
                  <a:srgbClr val="444444"/>
                </a:solidFill>
                <a:latin typeface="Open Sans"/>
              </a:rPr>
              <a:t>Obdobným způsobem koordinuje pomoc operační a informační středisko generálního ředitelství.</a:t>
            </a:r>
            <a:endParaRPr b="0" lang="cs-CZ" sz="3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01340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POLICIE ČR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POSLÁNÍ POLICIE ČR 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Chránit bezpečnost občanů a majetek, veřejný pořádek,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Vést boj s terorismem,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Odhalovat a vyšetřovat trestnou činnost.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KRAJSKÉ ŘEDITELSTVÍ POLICIE ČR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 rámci všech krajských ředitelství působí: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kriminální policie a vyšetřování,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služba pořádkové, dopravní a cizinecké policie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služba policie pro zbraně a bezpečnostní materiál.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Každé krajské ředitelství policie má personální odbor, odbor vnitřní kontroly a integrované operační středisko.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HASIČSKÝ ZÁCHRANÝ SBOR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POSLÁNÍ HZS 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Chránit životy, zdraví a majetek obyvatel před požáry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Poskytovat účinnou pomoc při mimořádných událostech.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Podíl na plánování: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f4f4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f4f4f"/>
                </a:solidFill>
                <a:latin typeface="Arial CE"/>
              </a:rPr>
              <a:t>požární poplachový plán kraje,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f4f4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f4f4f"/>
                </a:solidFill>
                <a:latin typeface="Arial CE"/>
              </a:rPr>
              <a:t>poplachový plán IZS kraje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f4f4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f4f4f"/>
                </a:solidFill>
                <a:latin typeface="Arial CE"/>
              </a:rPr>
              <a:t>havarijní plán,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f4f4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f4f4f"/>
                </a:solidFill>
                <a:latin typeface="Arial CE"/>
              </a:rPr>
              <a:t>vnější havarijní plán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f4f4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4f4f4f"/>
                </a:solidFill>
                <a:latin typeface="Arial CE"/>
              </a:rPr>
              <a:t>krizový plán kraje, </a:t>
            </a:r>
            <a:r>
              <a:rPr b="0" lang="cs-CZ" sz="2400" spc="-1" strike="noStrike">
                <a:solidFill>
                  <a:srgbClr val="292b2c"/>
                </a:solidFill>
                <a:latin typeface="-apple-system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POPLACHOVÝ PLÁN IZS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Zpracovává HZS kraje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Obsahuje síly a prostředky základních a ostatních složek IZS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Stanovuje způsob jejich vyrozumění a dobu uvedení složky do akceschopnosti.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HZS kraje uzavírá s ostatními složkami IZS dohodu o poskytnutí pomoci na vyžádání, která je základem pro jejich začlenění do Poplachového plánu IZS.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Příklad: HZS kraje Vysočina má uzavřeny dohody se záchrannými útvary Armády ČR, oblastními spolky Českého červeného kříže, středisky Správy a údržby dálnice, Jadernou elektrárnou Dukovany, Povodími Moravy, Vltavy a Labe, Jihomoravskou energetikou, Českým rozhlasem a dalšími organizacemi.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42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Rectangle 11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Zástupný obsah 4" descr=""/>
          <p:cNvPicPr/>
          <p:nvPr/>
        </p:nvPicPr>
        <p:blipFill>
          <a:blip r:embed="rId1"/>
          <a:stretch/>
        </p:blipFill>
        <p:spPr>
          <a:xfrm>
            <a:off x="643320" y="1506960"/>
            <a:ext cx="10904760" cy="384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65480" y="629280"/>
            <a:ext cx="6586200" cy="128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POŽÁRNÍ ŘÁDY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Rectangle 1"/>
          <p:cNvSpPr/>
          <p:nvPr/>
        </p:nvSpPr>
        <p:spPr>
          <a:xfrm>
            <a:off x="4965480" y="2438280"/>
            <a:ext cx="6586200" cy="378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rmAutofit/>
          </a:bodyPr>
          <a:p>
            <a:pPr>
              <a:lnSpc>
                <a:spcPct val="15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Podrobnější určení povinností obyvatelstva při požárech, především povinnosti cechů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601"/>
              </a:spcAft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Z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důraznění odpovědnosti obcí za zajišťování požární bezpečnosti přinesly požární řády vydané Josefem II. v letech 1785 a 1787.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601"/>
              </a:spcAft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138" name="Picture 2" descr="Zobrazit zdrojový obrázek"/>
          <p:cNvPicPr/>
          <p:nvPr/>
        </p:nvPicPr>
        <p:blipFill>
          <a:blip r:embed="rId1"/>
          <a:srcRect l="0" t="0" r="7089" b="0"/>
          <a:stretch/>
        </p:blipFill>
        <p:spPr>
          <a:xfrm>
            <a:off x="0" y="0"/>
            <a:ext cx="46353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68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Rectangle 11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7" name="Zástupný obsah 4" descr=""/>
          <p:cNvPicPr/>
          <p:nvPr/>
        </p:nvPicPr>
        <p:blipFill>
          <a:blip r:embed="rId1"/>
          <a:stretch/>
        </p:blipFill>
        <p:spPr>
          <a:xfrm>
            <a:off x="643320" y="1016280"/>
            <a:ext cx="10904760" cy="482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76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Rectangle 11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Zástupný obsah 4" descr=""/>
          <p:cNvPicPr/>
          <p:nvPr/>
        </p:nvPicPr>
        <p:blipFill>
          <a:blip r:embed="rId1"/>
          <a:stretch/>
        </p:blipFill>
        <p:spPr>
          <a:xfrm>
            <a:off x="643320" y="961560"/>
            <a:ext cx="10904760" cy="493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Rectangle 11"/>
          <p:cNvSpPr/>
          <p:nvPr/>
        </p:nvSpPr>
        <p:spPr>
          <a:xfrm flipH="1" rot="16200000">
            <a:off x="2666880" y="-2666160"/>
            <a:ext cx="6857640" cy="12191040"/>
          </a:xfrm>
          <a:prstGeom prst="rect">
            <a:avLst/>
          </a:prstGeom>
          <a:gradFill rotWithShape="0">
            <a:gsLst>
              <a:gs pos="8000">
                <a:srgbClr val="5b9bd5"/>
              </a:gs>
              <a:gs pos="100000">
                <a:srgbClr val="1f4e79"/>
              </a:gs>
            </a:gsLst>
            <a:lin ang="15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Rectangle 13"/>
          <p:cNvSpPr/>
          <p:nvPr/>
        </p:nvSpPr>
        <p:spPr>
          <a:xfrm flipH="1" rot="10800000">
            <a:off x="-2160" y="360"/>
            <a:ext cx="9070560" cy="6857280"/>
          </a:xfrm>
          <a:prstGeom prst="rect">
            <a:avLst/>
          </a:prstGeom>
          <a:gradFill rotWithShape="0">
            <a:gsLst>
              <a:gs pos="8000">
                <a:srgbClr val="000000">
                  <a:alpha val="52156"/>
                </a:srgbClr>
              </a:gs>
              <a:gs pos="100000">
                <a:srgbClr val="5b9bd5"/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Rectangle 15"/>
          <p:cNvSpPr/>
          <p:nvPr/>
        </p:nvSpPr>
        <p:spPr>
          <a:xfrm flipH="1" rot="16200000">
            <a:off x="3649680" y="-1685520"/>
            <a:ext cx="4894200" cy="12193200"/>
          </a:xfrm>
          <a:prstGeom prst="rect">
            <a:avLst/>
          </a:prstGeom>
          <a:gradFill rotWithShape="0">
            <a:gsLst>
              <a:gs pos="0">
                <a:srgbClr val="8faadc">
                  <a:alpha val="0"/>
                </a:srgbClr>
              </a:gs>
              <a:gs pos="100000">
                <a:srgbClr val="000000">
                  <a:alpha val="46274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5" name="Zástupný obsah 4" descr=""/>
          <p:cNvPicPr/>
          <p:nvPr/>
        </p:nvPicPr>
        <p:blipFill>
          <a:blip r:embed="rId1"/>
          <a:stretch/>
        </p:blipFill>
        <p:spPr>
          <a:xfrm>
            <a:off x="457200" y="905760"/>
            <a:ext cx="11277360" cy="504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654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Rectangle 11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8" name="Zástupný obsah 4" descr=""/>
          <p:cNvPicPr/>
          <p:nvPr/>
        </p:nvPicPr>
        <p:blipFill>
          <a:blip r:embed="rId1"/>
          <a:stretch/>
        </p:blipFill>
        <p:spPr>
          <a:xfrm>
            <a:off x="643320" y="1016280"/>
            <a:ext cx="10904760" cy="482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ZDRAVOTNICKÁ ZÁCHRANNÁ SLUŽBA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POSLÁNÍ ZZS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92b2c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292b2c"/>
                </a:solidFill>
                <a:latin typeface="-apple-system"/>
              </a:rPr>
              <a:t>Poskytuje neodkladnou přednemocniční péči při akutním nebezpečí, během transportu až do předání pacienta.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PT Sans"/>
              </a:rPr>
              <a:t>V rámci posilování </a:t>
            </a:r>
            <a:r>
              <a:rPr b="1" lang="cs-CZ" sz="2800" spc="-1" strike="noStrike">
                <a:solidFill>
                  <a:srgbClr val="000000"/>
                </a:solidFill>
                <a:latin typeface="PT Sans"/>
              </a:rPr>
              <a:t>krizové připravenosti </a:t>
            </a:r>
            <a:r>
              <a:rPr b="0" lang="cs-CZ" sz="2800" spc="-1" strike="noStrike">
                <a:solidFill>
                  <a:srgbClr val="000000"/>
                </a:solidFill>
                <a:latin typeface="PT Sans"/>
              </a:rPr>
              <a:t>se zaměřuje na: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PT Sans"/>
              </a:rPr>
              <a:t>řešení mimořádných událostí a krizových stavů, jakými jsou dopravní nehody s velkým počtem osob postižených na zdraví,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PT Sans"/>
              </a:rPr>
              <a:t>havárie letadel,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PT Sans"/>
              </a:rPr>
              <a:t>úniky chemických nebo radioaktivních látek,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PT Sans"/>
              </a:rPr>
              <a:t>povodně,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PT Sans"/>
              </a:rPr>
              <a:t>situace s rozšířením vysoce nakažlivých nemocí.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PLATNÁ PRÁVNÍ ÚPRAVA ZZS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8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666666"/>
                </a:solidFill>
                <a:latin typeface="Open Sans"/>
              </a:rPr>
              <a:t>Zákon č. 374/2011 Sb., o zdravotnické záchranné službě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666666"/>
                </a:solidFill>
                <a:latin typeface="Open Sans"/>
              </a:rPr>
              <a:t>Zákon č. 372/2011 Sb., o zdravotních službách a podmínkách jejich poskytování (zákon o zdravotních službách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666666"/>
                </a:solidFill>
                <a:latin typeface="Open Sans"/>
              </a:rPr>
              <a:t>Vyhláška č. 92/2012 Sb., o požadavcích na minimální technické a věcné vybavení zdravotnických zařízení a kontaktních pracovišť domácí péče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666666"/>
                </a:solidFill>
                <a:latin typeface="Open Sans"/>
              </a:rPr>
              <a:t>Vyhláška č. 98/2012 Sb., o zdravotnické dokumentaci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666666"/>
                </a:solidFill>
                <a:latin typeface="Open Sans"/>
              </a:rPr>
              <a:t>Vyhláška č. 99/2012 Sb., o požadavcích na minimální personální zabezpečení zdravotních služeb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666666"/>
                </a:solidFill>
                <a:latin typeface="Open Sans"/>
              </a:rPr>
              <a:t>Vyhláška č. č. 296/2012 Sb., o požadavcích na vybavení poskytovatele zdravotnické dopravní služby, poskytovatele zdravotnické záchranné služby a poskytovatele přepravy pacientů neodkladné péče dopravními prostředky a o požadavcích na tyto dopravní prostředky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666666"/>
                </a:solidFill>
                <a:latin typeface="Open Sans"/>
              </a:rPr>
              <a:t>Zákon č. 95/2004 Sb., o podmínkách získávání a uznávání odborné způsobilosti a specializované způsobilosti k výkonu zdravotnického povolání lékaře, zubního lékaře a farmaceuta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buNone/>
            </a:pPr>
            <a:endParaRPr b="0" lang="cs-CZ" sz="3200" spc="-1" strike="noStrike">
              <a:latin typeface="Arial"/>
            </a:endParaRPr>
          </a:p>
        </p:txBody>
      </p:sp>
      <p:pic>
        <p:nvPicPr>
          <p:cNvPr id="216" name="Obrázek 4" descr=""/>
          <p:cNvPicPr/>
          <p:nvPr/>
        </p:nvPicPr>
        <p:blipFill>
          <a:blip r:embed="rId1"/>
          <a:stretch/>
        </p:blipFill>
        <p:spPr>
          <a:xfrm>
            <a:off x="254160" y="275760"/>
            <a:ext cx="11764800" cy="6278400"/>
          </a:xfrm>
          <a:prstGeom prst="rect">
            <a:avLst/>
          </a:prstGeom>
          <a:ln w="0">
            <a:noFill/>
          </a:ln>
        </p:spPr>
      </p:pic>
      <p:sp>
        <p:nvSpPr>
          <p:cNvPr id="217" name="Obdélník 5"/>
          <p:cNvSpPr/>
          <p:nvPr/>
        </p:nvSpPr>
        <p:spPr>
          <a:xfrm>
            <a:off x="7307640" y="3952440"/>
            <a:ext cx="3884040" cy="139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V roce 2018 bylo ZZS ošetřeno přes milion občanů ČR (každý desátý občan)!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Rectangle 11"/>
          <p:cNvSpPr/>
          <p:nvPr/>
        </p:nvSpPr>
        <p:spPr>
          <a:xfrm>
            <a:off x="4038480" y="0"/>
            <a:ext cx="8157240" cy="6857640"/>
          </a:xfrm>
          <a:prstGeom prst="rect">
            <a:avLst/>
          </a:prstGeom>
          <a:gradFill rotWithShape="0">
            <a:gsLst>
              <a:gs pos="0">
                <a:srgbClr val="5b9bd5"/>
              </a:gs>
              <a:gs pos="100000">
                <a:srgbClr val="1f4e79"/>
              </a:gs>
            </a:gsLst>
            <a:lin ang="18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Rectangle 13"/>
          <p:cNvSpPr/>
          <p:nvPr/>
        </p:nvSpPr>
        <p:spPr>
          <a:xfrm flipH="1">
            <a:off x="4033800" y="1839960"/>
            <a:ext cx="8157240" cy="5017320"/>
          </a:xfrm>
          <a:prstGeom prst="rect">
            <a:avLst/>
          </a:prstGeom>
          <a:gradFill rotWithShape="0">
            <a:gsLst>
              <a:gs pos="0">
                <a:srgbClr val="9dc3e6">
                  <a:alpha val="30196"/>
                </a:srgbClr>
              </a:gs>
              <a:gs pos="100000">
                <a:srgbClr val="000000">
                  <a:alpha val="44313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Rectangle 15"/>
          <p:cNvSpPr/>
          <p:nvPr/>
        </p:nvSpPr>
        <p:spPr>
          <a:xfrm flipH="1" rot="5400000">
            <a:off x="4062240" y="-32760"/>
            <a:ext cx="6857640" cy="6923160"/>
          </a:xfrm>
          <a:prstGeom prst="rect">
            <a:avLst/>
          </a:prstGeom>
          <a:gradFill rotWithShape="0">
            <a:gsLst>
              <a:gs pos="56000">
                <a:srgbClr val="9dc3e6">
                  <a:alpha val="0"/>
                </a:srgbClr>
              </a:gs>
              <a:gs pos="100000">
                <a:srgbClr val="5b9bd5"/>
              </a:gs>
            </a:gsLst>
            <a:lin ang="9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Zástupný obsah 4" descr=""/>
          <p:cNvPicPr/>
          <p:nvPr/>
        </p:nvPicPr>
        <p:blipFill>
          <a:blip r:embed="rId1"/>
          <a:stretch/>
        </p:blipFill>
        <p:spPr>
          <a:xfrm>
            <a:off x="457200" y="1089000"/>
            <a:ext cx="11277360" cy="4680000"/>
          </a:xfrm>
          <a:prstGeom prst="rect">
            <a:avLst/>
          </a:prstGeom>
          <a:ln w="0">
            <a:noFill/>
          </a:ln>
        </p:spPr>
      </p:pic>
      <p:sp>
        <p:nvSpPr>
          <p:cNvPr id="223" name="TextovéPole 5"/>
          <p:cNvSpPr/>
          <p:nvPr/>
        </p:nvSpPr>
        <p:spPr>
          <a:xfrm>
            <a:off x="597960" y="396360"/>
            <a:ext cx="4115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ZZS Hl. M. PRAHY 2020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ZÁVĚR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IZS JE KOORDINAČNÍ MECHANISMUS ŘEŠENÍ MIMOŘÁDNÉ UDÁLOSTI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ČTYŘI ÚROVNĚ POPLACHU IZS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TAKTICKÁ, OPERAČNÍ A STRATEGICKÁ ÚROVEŇ ŘÍZENÍ IZS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ROLE VELITELE ZÁSAHU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TYPOVÉ ČINNOSTI IZS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ROLE JEDNOTLIVÝCH SLOŽEK (HLAVNÍ A OSTATNÍ)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val 11"/>
          <p:cNvSpPr/>
          <p:nvPr/>
        </p:nvSpPr>
        <p:spPr>
          <a:xfrm>
            <a:off x="199440" y="554040"/>
            <a:ext cx="5742000" cy="5742000"/>
          </a:xfrm>
          <a:prstGeom prst="ellipse">
            <a:avLst/>
          </a:prstGeom>
          <a:gradFill rotWithShape="0">
            <a:gsLst>
              <a:gs pos="0">
                <a:srgbClr val="5b9bd5"/>
              </a:gs>
              <a:gs pos="100000">
                <a:srgbClr val="ed7d31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45240" y="1289880"/>
            <a:ext cx="3650760" cy="427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Calibri Light"/>
              </a:rPr>
              <a:t>Řád policie požárové a řád hasící</a:t>
            </a:r>
            <a:endParaRPr b="0" lang="cs-CZ" sz="5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Graphic 11"/>
          <p:cNvSpPr/>
          <p:nvPr/>
        </p:nvSpPr>
        <p:spPr>
          <a:xfrm>
            <a:off x="1123560" y="374400"/>
            <a:ext cx="171000" cy="171000"/>
          </a:xfrm>
          <a:custGeom>
            <a:avLst/>
            <a:gdLst>
              <a:gd name="textAreaLeft" fmla="*/ 0 w 171000"/>
              <a:gd name="textAreaRight" fmla="*/ 171360 w 171000"/>
              <a:gd name="textAreaTop" fmla="*/ 0 h 171000"/>
              <a:gd name="textAreaBottom" fmla="*/ 171360 h 171000"/>
            </a:gdLst>
            <a:ahLst/>
            <a:rect l="textAreaLeft" t="textAreaTop" r="textAreaRight" b="textAreaBottom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Graphic 12"/>
          <p:cNvSpPr/>
          <p:nvPr/>
        </p:nvSpPr>
        <p:spPr>
          <a:xfrm>
            <a:off x="550080" y="1084680"/>
            <a:ext cx="157320" cy="157320"/>
          </a:xfrm>
          <a:custGeom>
            <a:avLst/>
            <a:gdLst>
              <a:gd name="textAreaLeft" fmla="*/ 0 w 157320"/>
              <a:gd name="textAreaRight" fmla="*/ 157680 w 157320"/>
              <a:gd name="textAreaTop" fmla="*/ 0 h 157320"/>
              <a:gd name="textAreaBottom" fmla="*/ 157680 h 157320"/>
            </a:gdLst>
            <a:ahLst/>
            <a:rect l="textAreaLeft" t="textAreaTop" r="textAreaRight" b="textAreaBottom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Rectangle 1"/>
          <p:cNvSpPr/>
          <p:nvPr/>
        </p:nvSpPr>
        <p:spPr>
          <a:xfrm>
            <a:off x="6296760" y="510120"/>
            <a:ext cx="477108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rmAutofit/>
          </a:bodyPr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>
                    <a:alpha val="80000"/>
                  </a:srgbClr>
                </a:solidFill>
                <a:latin typeface="Calibri"/>
              </a:rPr>
              <a:t>Vydán v roce 1873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cs-CZ" sz="2400" spc="-1" strike="noStrike"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>
                    <a:alpha val="80000"/>
                  </a:srgbClr>
                </a:solidFill>
                <a:latin typeface="Calibri"/>
              </a:rPr>
              <a:t>Stanovil, že v každé obci, která má více než 50 domů, musí být zřízen hasičský dobrovolný sbor, zakoupena hasičská stříkačka a ustanoven ponocný. 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cs-CZ" sz="2400" spc="-1" strike="noStrike"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>
                    <a:alpha val="80000"/>
                  </a:srgbClr>
                </a:solidFill>
                <a:latin typeface="Calibri"/>
              </a:rPr>
              <a:t>Hasičský sbor měl založit starosta dané obce a z obecní pokladny mělo být také pořízeno nejnutnější hasící vybavení. 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cs-CZ" sz="2400" spc="-1" strike="noStrike"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>
                    <a:alpha val="80000"/>
                  </a:srgbClr>
                </a:solidFill>
                <a:latin typeface="Calibri"/>
              </a:rPr>
              <a:t>Hlavní zásady tohoto „Řádu“ platily až do roku 1941.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45" name="Graphic 10"/>
          <p:cNvSpPr/>
          <p:nvPr/>
        </p:nvSpPr>
        <p:spPr>
          <a:xfrm>
            <a:off x="5436720" y="5751720"/>
            <a:ext cx="111960" cy="111960"/>
          </a:xfrm>
          <a:custGeom>
            <a:avLst/>
            <a:gdLst>
              <a:gd name="textAreaLeft" fmla="*/ 0 w 111960"/>
              <a:gd name="textAreaRight" fmla="*/ 112320 w 111960"/>
              <a:gd name="textAreaTop" fmla="*/ 0 h 111960"/>
              <a:gd name="textAreaBottom" fmla="*/ 112320 h 111960"/>
            </a:gdLst>
            <a:ahLst/>
            <a:rect l="textAreaLeft" t="textAreaTop" r="textAreaRight" b="textAreaBottom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cxnSp>
        <p:nvCxnSpPr>
          <p:cNvPr id="146" name="Straight Connector 19"/>
          <p:cNvCxnSpPr/>
          <p:nvPr/>
        </p:nvCxnSpPr>
        <p:spPr>
          <a:xfrm>
            <a:off x="11585880" y="3610080"/>
            <a:ext cx="360" cy="3239280"/>
          </a:xfrm>
          <a:prstGeom prst="straightConnector1">
            <a:avLst/>
          </a:prstGeom>
          <a:ln cap="sq" w="25400">
            <a:solidFill>
              <a:srgbClr val="5b9bd5"/>
            </a:solidFill>
            <a:bevel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CÍLE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38080" y="25066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OBJASNIT ČINNOST IZS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TYPOVÉ ČINNOSTI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STUPNĚ POPLACHŮ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ORGANIZACE ZÁSAHU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OBJASNIT HLAVNÍ SLOŽKY IZS (ÚKOLY A SCHOPNOSTI)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1023120" y="1989000"/>
            <a:ext cx="10145880" cy="453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609480" indent="-6094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Jak je možné charakterizovat integrovaný záchranný systém (IZS)? </a:t>
            </a:r>
            <a:endParaRPr b="0" lang="cs-CZ" sz="2400" spc="-1" strike="noStrike">
              <a:latin typeface="Arial"/>
            </a:endParaRPr>
          </a:p>
          <a:p>
            <a:pPr marL="609480" indent="-6094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Podle jakých pravidel se řídí činnost IZS?</a:t>
            </a:r>
            <a:endParaRPr b="0" lang="cs-CZ" sz="2400" spc="-1" strike="noStrike">
              <a:latin typeface="Arial"/>
            </a:endParaRPr>
          </a:p>
          <a:p>
            <a:pPr marL="609480" indent="-6094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Jaké jsou hlavní a ostatní složky IZS?</a:t>
            </a:r>
            <a:endParaRPr b="0" lang="cs-CZ" sz="2400" spc="-1" strike="noStrike">
              <a:latin typeface="Arial"/>
            </a:endParaRPr>
          </a:p>
          <a:p>
            <a:pPr marL="609480" indent="-6094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Jaké jsou úrovně poplachu IZS? Podle jakých kritérií se odlišují?</a:t>
            </a:r>
            <a:endParaRPr b="0" lang="cs-CZ" sz="2400" spc="-1" strike="noStrike">
              <a:latin typeface="Arial"/>
            </a:endParaRPr>
          </a:p>
          <a:p>
            <a:pPr marL="609480" indent="-6094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Co to jsou typové činnosti IZS?</a:t>
            </a:r>
            <a:endParaRPr b="0" lang="cs-CZ" sz="2400" spc="-1" strike="noStrike">
              <a:latin typeface="Arial"/>
            </a:endParaRPr>
          </a:p>
          <a:p>
            <a:pPr marL="609480" indent="-6094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Podle jakých zásad se určuje velitel zásahu a jaké jsou jeho pravomoci?  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150" name="Nadpis 1"/>
          <p:cNvSpPr/>
          <p:nvPr/>
        </p:nvSpPr>
        <p:spPr>
          <a:xfrm>
            <a:off x="1919520" y="332640"/>
            <a:ext cx="8229240" cy="8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UČEBNÍ OTÁZKY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LITERATURA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95160" y="15955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MODUL E: VNITŘNÍ BEZPEČNOST A VEŘEJNÝ POŘÁDEK A VYBRANÉ KAPITOLY KRIZOVÉHO ŘÍZENÍ. Strany 18-24: mimořádné události, IZS a postavení a činnost Policie ČR v něm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Zákon č.239/2000 Sb. o integrovaném záchranném systému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Vyhláška Ministerstva vnitra č. 328/2001 Sb., o některých podrobnostech zabezpečení IZS (koordinace činnosti složek IZS).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Katalog typových činností IZS. GŘ HZS. Dostupné z: </a:t>
            </a:r>
            <a:r>
              <a:rPr b="0" lang="cs-CZ" sz="2400" spc="-1" strike="noStrike" u="sng">
                <a:solidFill>
                  <a:srgbClr val="0563c1"/>
                </a:solidFill>
                <a:uFillTx/>
                <a:latin typeface="Calibri"/>
                <a:ea typeface="Times New Roman"/>
                <a:hlinkClick r:id="rId1"/>
              </a:rPr>
              <a:t>STC_09_Zasah_slozek_IZS__u__mimoradne__udalosti_s_velkym__poctem_zranenych_osob (1).pdf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Statistické ročenky HZS. Dostupné z: </a:t>
            </a:r>
            <a:r>
              <a:rPr b="0" lang="cs-CZ" sz="1100" spc="-1" strike="noStrike" u="sng">
                <a:solidFill>
                  <a:srgbClr val="0563c1"/>
                </a:solidFill>
                <a:uFillTx/>
                <a:latin typeface="Calibri"/>
                <a:ea typeface="Times New Roman"/>
                <a:hlinkClick r:id="rId2"/>
              </a:rPr>
              <a:t>rocenka_2022.pdf</a:t>
            </a:r>
            <a:endParaRPr b="0" lang="cs-CZ" sz="1100" spc="-1" strike="noStrike">
              <a:solidFill>
                <a:srgbClr val="000000"/>
              </a:solidFill>
              <a:latin typeface="Calibri"/>
            </a:endParaRPr>
          </a:p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Cvičení IZS: Protiteroristický zásah. Dostupné z: </a:t>
            </a:r>
            <a:r>
              <a:rPr b="0" lang="cs-CZ" sz="1000" spc="-1" strike="noStrike" u="sng">
                <a:solidFill>
                  <a:srgbClr val="0563c1"/>
                </a:solidFill>
                <a:uFillTx/>
                <a:latin typeface="Calibri"/>
                <a:ea typeface="Times New Roman"/>
                <a:hlinkClick r:id="rId3"/>
              </a:rPr>
              <a:t>NEJVĚTŠÍ PROTITERORISTICKÉ CVIČENÍ V HISTORII ČR – YouTube</a:t>
            </a:r>
            <a:endParaRPr b="0" lang="cs-CZ" sz="1000" spc="-1" strike="noStrike">
              <a:solidFill>
                <a:srgbClr val="000000"/>
              </a:solidFill>
              <a:latin typeface="Calibri"/>
            </a:endParaRPr>
          </a:p>
          <a:p>
            <a:pPr marL="228600" indent="449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Cvičení IZS: Nehoda vlaku. Dostupné z: </a:t>
            </a:r>
            <a:r>
              <a:rPr b="0" lang="cs-CZ" sz="2400" spc="-1" strike="noStrike" u="sng">
                <a:solidFill>
                  <a:srgbClr val="0563c1"/>
                </a:solidFill>
                <a:uFillTx/>
                <a:latin typeface="Calibri"/>
                <a:ea typeface="Times New Roman"/>
                <a:hlinkClick r:id="rId4"/>
              </a:rPr>
              <a:t>Vlak 2017 - cvičení IZS - YouTube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6240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ÚVOD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MIMOŘÁDNÁ UDÁLOST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Zákon č. 239/2000 Sb., o integrovaném záchranném systému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Škodlivé působení sil a jevů vyvolaných činností člověka, přírodními vlivy, a také havárie ohrožující život, zdraví, majetek nebo životní prostředí a vyžadující provedení záchranných a likvidačních prací.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Záchranné práce: činnost k odvrácení nebo omezení bezprostředního působení rizik vzniklých mimořádnou událostí, zejména ve vztahu k ohrožení života, zdraví, majetku nebo životního prostředí, a vedoucí k přerušení jejich příčin.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Likvidační práce: činnosti k odstranění následků způsobených mimořádnou událostí.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View_PPTX_PLUS/7.4.0.3$Windows_X86_64 LibreOffice_project/</Application>
  <AppVersion>15.0000</AppVersion>
  <Words>2078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2021-04-13T13:01:15Z</dcterms:created>
  <dc:creator>Procházka Josef</dc:creator>
  <dc:description/>
  <dc:language>cs-CZ</dc:language>
  <cp:lastModifiedBy>josef</cp:lastModifiedBy>
  <dcterms:modified xsi:type="dcterms:W3CDTF">2023-04-10T17:57:25Z</dcterms:modified>
  <cp:revision>45</cp:revision>
  <dc:subject/>
  <dc:title>FÁZE ŘÍZENÍ ZA KRIZOVÉ SITUACE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Širokoúhlá obrazovka</vt:lpwstr>
  </property>
  <property fmtid="{D5CDD505-2E9C-101B-9397-08002B2CF9AE}" pid="4" name="Slides">
    <vt:i4>39</vt:i4>
  </property>
</Properties>
</file>