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5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1" autoAdjust="0"/>
    <p:restoredTop sz="94660"/>
  </p:normalViewPr>
  <p:slideViewPr>
    <p:cSldViewPr>
      <p:cViewPr varScale="1">
        <p:scale>
          <a:sx n="116" d="100"/>
          <a:sy n="116" d="100"/>
        </p:scale>
        <p:origin x="85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A801A-E17B-448B-8386-CB1F8A5A267B}" type="datetimeFigureOut">
              <a:rPr lang="cs-CZ" smtClean="0"/>
              <a:t>13. 4. 2021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15B6-158C-412A-BF2E-022E82042E2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A801A-E17B-448B-8386-CB1F8A5A267B}" type="datetimeFigureOut">
              <a:rPr lang="cs-CZ" smtClean="0"/>
              <a:t>13. 4. 2021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15B6-158C-412A-BF2E-022E82042E2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A801A-E17B-448B-8386-CB1F8A5A267B}" type="datetimeFigureOut">
              <a:rPr lang="cs-CZ" smtClean="0"/>
              <a:t>13. 4. 2021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15B6-158C-412A-BF2E-022E82042E2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A801A-E17B-448B-8386-CB1F8A5A267B}" type="datetimeFigureOut">
              <a:rPr lang="cs-CZ" smtClean="0"/>
              <a:t>13. 4. 2021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15B6-158C-412A-BF2E-022E82042E2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A801A-E17B-448B-8386-CB1F8A5A267B}" type="datetimeFigureOut">
              <a:rPr lang="cs-CZ" smtClean="0"/>
              <a:t>13. 4. 2021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15B6-158C-412A-BF2E-022E82042E2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A801A-E17B-448B-8386-CB1F8A5A267B}" type="datetimeFigureOut">
              <a:rPr lang="cs-CZ" smtClean="0"/>
              <a:t>13. 4. 2021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15B6-158C-412A-BF2E-022E82042E2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A801A-E17B-448B-8386-CB1F8A5A267B}" type="datetimeFigureOut">
              <a:rPr lang="cs-CZ" smtClean="0"/>
              <a:t>13. 4. 2021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15B6-158C-412A-BF2E-022E82042E2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A801A-E17B-448B-8386-CB1F8A5A267B}" type="datetimeFigureOut">
              <a:rPr lang="cs-CZ" smtClean="0"/>
              <a:t>13. 4. 2021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15B6-158C-412A-BF2E-022E82042E2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A801A-E17B-448B-8386-CB1F8A5A267B}" type="datetimeFigureOut">
              <a:rPr lang="cs-CZ" smtClean="0"/>
              <a:t>13. 4. 2021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15B6-158C-412A-BF2E-022E82042E2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A801A-E17B-448B-8386-CB1F8A5A267B}" type="datetimeFigureOut">
              <a:rPr lang="cs-CZ" smtClean="0"/>
              <a:t>13. 4. 2021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15B6-158C-412A-BF2E-022E82042E2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A801A-E17B-448B-8386-CB1F8A5A267B}" type="datetimeFigureOut">
              <a:rPr lang="cs-CZ" smtClean="0"/>
              <a:t>13. 4. 2021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15B6-158C-412A-BF2E-022E82042E2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A801A-E17B-448B-8386-CB1F8A5A267B}" type="datetimeFigureOut">
              <a:rPr lang="cs-CZ" smtClean="0"/>
              <a:t>13. 4. 2021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515B6-158C-412A-BF2E-022E82042E2E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Materiál k hodině 7 (determinanty strategického myšlení v Římě)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Provizorní materiál s komentářem k některým příkladům a otázkám řešeným (nejen) na této hodině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Shrnutí 42 let ve 4. knize Tita Livia I.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79511" y="1196752"/>
          <a:ext cx="8784977" cy="5221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1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1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52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021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59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Rok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Situace v zahraniční politice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Bojové akce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Rok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Situace v zahraniční politice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Bojové akce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5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445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Odpadnutí </a:t>
                      </a:r>
                      <a:r>
                        <a:rPr lang="cs-CZ" sz="1100" dirty="0" err="1">
                          <a:latin typeface="Times New Roman"/>
                          <a:ea typeface="Lucida Sans Unicode"/>
                          <a:cs typeface="Tahoma"/>
                        </a:rPr>
                        <a:t>Ardejí</a:t>
                      </a: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, menší plenění </a:t>
                      </a:r>
                      <a:r>
                        <a:rPr lang="cs-CZ" sz="1100" dirty="0" err="1">
                          <a:latin typeface="Times New Roman"/>
                          <a:ea typeface="Lucida Sans Unicode"/>
                          <a:cs typeface="Tahoma"/>
                        </a:rPr>
                        <a:t>Vejany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Není zmínka o akci Římanů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435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Válka s Fidenskými a Vejany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Dobytí Fiden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6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444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Válka s </a:t>
                      </a:r>
                      <a:r>
                        <a:rPr lang="cs-CZ" sz="1100" dirty="0" err="1">
                          <a:latin typeface="Times New Roman"/>
                          <a:ea typeface="Lucida Sans Unicode"/>
                          <a:cs typeface="Tahoma"/>
                        </a:rPr>
                        <a:t>Vejany</a:t>
                      </a: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, (?</a:t>
                      </a:r>
                      <a:r>
                        <a:rPr lang="cs-CZ" sz="1100" dirty="0" err="1">
                          <a:latin typeface="Times New Roman"/>
                          <a:ea typeface="Lucida Sans Unicode"/>
                          <a:cs typeface="Tahoma"/>
                        </a:rPr>
                        <a:t>Volsky</a:t>
                      </a: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 a </a:t>
                      </a:r>
                      <a:r>
                        <a:rPr lang="cs-CZ" sz="1100" dirty="0" err="1">
                          <a:latin typeface="Times New Roman"/>
                          <a:ea typeface="Lucida Sans Unicode"/>
                          <a:cs typeface="Tahoma"/>
                        </a:rPr>
                        <a:t>Aequy</a:t>
                      </a: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?)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Není zmínka o akci nikoho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434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Válka s Falisky a Vejany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Není zmínka o akci nikoho (ostatní Etruskové odmítnou podpořit Vejany a Falisky)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5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443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Občanská válka v </a:t>
                      </a:r>
                      <a:r>
                        <a:rPr lang="cs-CZ" sz="1100" dirty="0" err="1">
                          <a:latin typeface="Times New Roman"/>
                          <a:ea typeface="Lucida Sans Unicode"/>
                          <a:cs typeface="Tahoma"/>
                        </a:rPr>
                        <a:t>Ardejích</a:t>
                      </a: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, válka s </a:t>
                      </a:r>
                      <a:r>
                        <a:rPr lang="cs-CZ" sz="1100" dirty="0" err="1">
                          <a:latin typeface="Times New Roman"/>
                          <a:ea typeface="Lucida Sans Unicode"/>
                          <a:cs typeface="Tahoma"/>
                        </a:rPr>
                        <a:t>Volsky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Porážka </a:t>
                      </a:r>
                      <a:r>
                        <a:rPr lang="cs-CZ" sz="1100" dirty="0" err="1">
                          <a:latin typeface="Times New Roman"/>
                          <a:ea typeface="Lucida Sans Unicode"/>
                          <a:cs typeface="Tahoma"/>
                        </a:rPr>
                        <a:t>Volsků</a:t>
                      </a: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 u </a:t>
                      </a:r>
                      <a:r>
                        <a:rPr lang="cs-CZ" sz="1100" dirty="0" err="1">
                          <a:latin typeface="Times New Roman"/>
                          <a:ea typeface="Lucida Sans Unicode"/>
                          <a:cs typeface="Tahoma"/>
                        </a:rPr>
                        <a:t>Ardejí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433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Jen zmínka o volbě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100"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5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442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Mír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100" dirty="0"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432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Jen zmínka o poradách u Volsků a Aequů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100"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5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441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Mír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100" dirty="0"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431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Válka s Volsky a Aequy, spolupráce s Latiny a Herniky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Vítězství Římanů na Algidu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15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440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Domácí nepokoje, jinak mír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100" dirty="0"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430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Příměří s Aequy na 8 let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Není zmínka o akci Římanů, Volskové mají vnitřní spory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5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439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Odpadnutí Fiden, válka s nimi, Vejany a Falisky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Porážka nepřátel u </a:t>
                      </a:r>
                      <a:r>
                        <a:rPr lang="cs-CZ" sz="1100" dirty="0" err="1">
                          <a:latin typeface="Times New Roman"/>
                          <a:ea typeface="Lucida Sans Unicode"/>
                          <a:cs typeface="Tahoma"/>
                        </a:rPr>
                        <a:t>Fiden</a:t>
                      </a: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 (možná nazvaná u </a:t>
                      </a:r>
                      <a:r>
                        <a:rPr lang="cs-CZ" sz="1100" dirty="0" err="1">
                          <a:latin typeface="Times New Roman"/>
                          <a:ea typeface="Lucida Sans Unicode"/>
                          <a:cs typeface="Tahoma"/>
                        </a:rPr>
                        <a:t>Nomenta</a:t>
                      </a: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)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429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Nic se nedělo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100"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59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438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Není zmínka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100"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428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Výpad Vejanů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100"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5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437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Není zmínka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100"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427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Válka s </a:t>
                      </a:r>
                      <a:r>
                        <a:rPr lang="cs-CZ" sz="1100" dirty="0" err="1">
                          <a:latin typeface="Times New Roman"/>
                          <a:ea typeface="Lucida Sans Unicode"/>
                          <a:cs typeface="Tahoma"/>
                        </a:rPr>
                        <a:t>Vejany</a:t>
                      </a: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 (někdy po pádu </a:t>
                      </a:r>
                      <a:r>
                        <a:rPr lang="cs-CZ" sz="1100" dirty="0" err="1">
                          <a:latin typeface="Times New Roman"/>
                          <a:ea typeface="Lucida Sans Unicode"/>
                          <a:cs typeface="Tahoma"/>
                        </a:rPr>
                        <a:t>Fiden</a:t>
                      </a: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 příměří na míň než 8 let)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Přípravy na válku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115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436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Válka s Fidenskými, Falisky a Vejany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Plenění </a:t>
                      </a:r>
                      <a:r>
                        <a:rPr lang="cs-CZ" sz="1100" dirty="0" err="1">
                          <a:latin typeface="Times New Roman"/>
                          <a:ea typeface="Lucida Sans Unicode"/>
                          <a:cs typeface="Tahoma"/>
                        </a:rPr>
                        <a:t>Vejanů</a:t>
                      </a: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 a </a:t>
                      </a:r>
                      <a:r>
                        <a:rPr lang="cs-CZ" sz="1100" dirty="0" err="1">
                          <a:latin typeface="Times New Roman"/>
                          <a:ea typeface="Lucida Sans Unicode"/>
                          <a:cs typeface="Tahoma"/>
                        </a:rPr>
                        <a:t>Falisků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426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Válka s </a:t>
                      </a:r>
                      <a:r>
                        <a:rPr lang="cs-CZ" sz="1100" dirty="0" err="1">
                          <a:latin typeface="Times New Roman"/>
                          <a:ea typeface="Lucida Sans Unicode"/>
                          <a:cs typeface="Tahoma"/>
                        </a:rPr>
                        <a:t>Vejany</a:t>
                      </a: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, pak se přidají </a:t>
                      </a:r>
                      <a:r>
                        <a:rPr lang="cs-CZ" sz="1100" dirty="0" err="1">
                          <a:latin typeface="Times New Roman"/>
                          <a:ea typeface="Lucida Sans Unicode"/>
                          <a:cs typeface="Tahoma"/>
                        </a:rPr>
                        <a:t>Fidenští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Vítězství </a:t>
                      </a:r>
                      <a:r>
                        <a:rPr lang="cs-CZ" sz="1100" dirty="0" err="1">
                          <a:latin typeface="Times New Roman"/>
                          <a:ea typeface="Lucida Sans Unicode"/>
                          <a:cs typeface="Tahoma"/>
                        </a:rPr>
                        <a:t>Vejanů</a:t>
                      </a: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, následně vítězství Římanů a dobytí </a:t>
                      </a:r>
                      <a:r>
                        <a:rPr lang="cs-CZ" sz="1100" dirty="0" err="1">
                          <a:latin typeface="Times New Roman"/>
                          <a:ea typeface="Lucida Sans Unicode"/>
                          <a:cs typeface="Tahoma"/>
                        </a:rPr>
                        <a:t>Fiden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Shrnutí 42 let ve 4. knize </a:t>
            </a:r>
            <a:r>
              <a:rPr lang="cs-CZ" dirty="0" err="1"/>
              <a:t>Tita</a:t>
            </a:r>
            <a:r>
              <a:rPr lang="cs-CZ" dirty="0"/>
              <a:t> </a:t>
            </a:r>
            <a:r>
              <a:rPr lang="cs-CZ" dirty="0" err="1"/>
              <a:t>Livia</a:t>
            </a:r>
            <a:r>
              <a:rPr lang="cs-CZ" dirty="0"/>
              <a:t> II.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-1" y="1111744"/>
          <a:ext cx="9144000" cy="5593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1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28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17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41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276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93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Rok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Situace v zahraniční politice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Bojové akce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Rok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Situace v zahraniční politice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Bojové akce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1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425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Příměří s Vejany na 20 let a Aequy na 3 roky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100" dirty="0"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414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Válka s Aequy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Dobytí Bol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1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424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Mír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100"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413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Válka s Volsky (plenili Herniky)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Dobytí </a:t>
                      </a:r>
                      <a:r>
                        <a:rPr lang="cs-CZ" sz="1100" dirty="0" err="1">
                          <a:latin typeface="Times New Roman"/>
                          <a:ea typeface="Lucida Sans Unicode"/>
                          <a:cs typeface="Tahoma"/>
                        </a:rPr>
                        <a:t>Feretina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9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423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Válka s Volsky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Nerozhodná bitva s Volsky, později se mluví o porážce Římanů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412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Mír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100" dirty="0"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1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422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Není zmínka, jen o domácích jednáních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100"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411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Mír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100"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421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Válka s Aequy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Aequové uprchli z bitvy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410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Válka s Aequy (?a Volsky?), vpadli k Latinům a Hernikům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Boj o tvrz Carventum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04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420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Mír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100"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409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Válka s Aequy a Volsky (drancují Latiny a Herniky)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Aequové dobyjí Carventum, neúspěšné obléhání Carventa, dobytí Verruga (u Volsků), zpustošení země Aequů a Volsků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01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419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Spiknutí otroků, Aequové a Labikanové chystají válku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100"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408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Válka s Aequy a Volsky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Vítězství u Antia, obsazení tvrze u jezera Fucinského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3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418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Válka s Aequy a Labikany, ti plení Tusculské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Vítězství Aequů, posléze vítězství Římanů a dobytí Labik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407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Válka s Volsky, konec příměří s Vejany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Volskové dobyjí Verrugo, s Vejany žádná akce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96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417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Mír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100" dirty="0"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406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Válka s Volsky a Vejany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Dobytí Anxuru (u Volsků), plenění Volsků, s Vejany bez akce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53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416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Mír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100" dirty="0"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405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Válka s Volsky a Vejany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Obléhání Vejí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597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415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Nájezdy Bolanů (město Aequů) na římskou kolonii v Labikách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100" dirty="0"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404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latin typeface="Times New Roman"/>
                          <a:ea typeface="Lucida Sans Unicode"/>
                          <a:cs typeface="Tahoma"/>
                        </a:rPr>
                        <a:t>Válka s Volsky a Vejany</a:t>
                      </a:r>
                      <a:endParaRPr lang="cs-CZ" sz="110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Pokračuje obléhání, Vítězství nad </a:t>
                      </a:r>
                      <a:r>
                        <a:rPr lang="cs-CZ" sz="1100" dirty="0" err="1">
                          <a:latin typeface="Times New Roman"/>
                          <a:ea typeface="Lucida Sans Unicode"/>
                          <a:cs typeface="Tahoma"/>
                        </a:rPr>
                        <a:t>Volsky</a:t>
                      </a: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 v bitvě mezi </a:t>
                      </a:r>
                      <a:r>
                        <a:rPr lang="cs-CZ" sz="1100" dirty="0" err="1">
                          <a:latin typeface="Times New Roman"/>
                          <a:ea typeface="Lucida Sans Unicode"/>
                          <a:cs typeface="Tahoma"/>
                        </a:rPr>
                        <a:t>Feretinem</a:t>
                      </a: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 a </a:t>
                      </a:r>
                      <a:r>
                        <a:rPr lang="cs-CZ" sz="1100" dirty="0" err="1">
                          <a:latin typeface="Times New Roman"/>
                          <a:ea typeface="Lucida Sans Unicode"/>
                          <a:cs typeface="Tahoma"/>
                        </a:rPr>
                        <a:t>Ecetrou</a:t>
                      </a: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, dobytí </a:t>
                      </a:r>
                      <a:r>
                        <a:rPr lang="cs-CZ" sz="1100" dirty="0" err="1">
                          <a:latin typeface="Times New Roman"/>
                          <a:ea typeface="Lucida Sans Unicode"/>
                          <a:cs typeface="Tahoma"/>
                        </a:rPr>
                        <a:t>Arteny</a:t>
                      </a: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 (patřila </a:t>
                      </a:r>
                      <a:r>
                        <a:rPr lang="cs-CZ" sz="1100" dirty="0" err="1">
                          <a:latin typeface="Times New Roman"/>
                          <a:ea typeface="Lucida Sans Unicode"/>
                          <a:cs typeface="Tahoma"/>
                        </a:rPr>
                        <a:t>Volskům</a:t>
                      </a:r>
                      <a:r>
                        <a:rPr lang="cs-CZ" sz="1100" dirty="0">
                          <a:latin typeface="Times New Roman"/>
                          <a:ea typeface="Lucida Sans Unicode"/>
                          <a:cs typeface="Tahoma"/>
                        </a:rPr>
                        <a:t>)</a:t>
                      </a:r>
                      <a:endParaRPr lang="cs-CZ" sz="1100" dirty="0"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Poznámky k materiálu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Brát s rezervou údaje</a:t>
            </a:r>
          </a:p>
          <a:p>
            <a:pPr lvl="1"/>
            <a:r>
              <a:rPr lang="cs-CZ" dirty="0"/>
              <a:t>Velký časový odstup, nespolehlivost autora</a:t>
            </a:r>
          </a:p>
          <a:p>
            <a:pPr lvl="1"/>
            <a:r>
              <a:rPr lang="cs-CZ" dirty="0"/>
              <a:t>Popis dobytí </a:t>
            </a:r>
            <a:r>
              <a:rPr lang="cs-CZ" dirty="0" err="1"/>
              <a:t>Fiden</a:t>
            </a:r>
            <a:r>
              <a:rPr lang="cs-CZ" dirty="0"/>
              <a:t> si je dost podobný (dobyty jen jednou?)</a:t>
            </a:r>
          </a:p>
          <a:p>
            <a:pPr lvl="1"/>
            <a:r>
              <a:rPr lang="cs-CZ" dirty="0"/>
              <a:t>Některé roky vynechány (v tabulce „není zmínka“), případně se řeší jen vnitřní problémy</a:t>
            </a:r>
          </a:p>
          <a:p>
            <a:pPr lvl="1"/>
            <a:r>
              <a:rPr lang="cs-CZ" dirty="0"/>
              <a:t>Bitva v roce 423 popsána jako nerozhodná, později ale kritizují konzula, že prohrál</a:t>
            </a:r>
          </a:p>
          <a:p>
            <a:pPr lvl="1"/>
            <a:r>
              <a:rPr lang="cs-CZ" dirty="0"/>
              <a:t>apod.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half" idx="2"/>
          </p:nvPr>
        </p:nvGraphicFramePr>
        <p:xfrm>
          <a:off x="4572000" y="1484784"/>
          <a:ext cx="4388296" cy="4864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7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380">
                <a:tc gridSpan="4">
                  <a:txBody>
                    <a:bodyPr/>
                    <a:lstStyle/>
                    <a:p>
                      <a:r>
                        <a:rPr lang="cs-CZ" dirty="0"/>
                        <a:t>Shrnutí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620">
                <a:tc gridSpan="3">
                  <a:txBody>
                    <a:bodyPr/>
                    <a:lstStyle/>
                    <a:p>
                      <a:r>
                        <a:rPr lang="cs-CZ" sz="1200" dirty="0"/>
                        <a:t>1.</a:t>
                      </a:r>
                      <a:r>
                        <a:rPr lang="cs-CZ" sz="1200" baseline="0" dirty="0"/>
                        <a:t> </a:t>
                      </a:r>
                      <a:r>
                        <a:rPr lang="cs-CZ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Konstatováno, že byl mír, resp. že nebyla válka v zahraničí</a:t>
                      </a:r>
                      <a:endParaRPr lang="cs-CZ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620">
                <a:tc gridSpan="3">
                  <a:txBody>
                    <a:bodyPr/>
                    <a:lstStyle/>
                    <a:p>
                      <a:r>
                        <a:rPr lang="cs-CZ" sz="1200" dirty="0"/>
                        <a:t>2.</a:t>
                      </a:r>
                      <a:r>
                        <a:rPr lang="cs-CZ" sz="1200" baseline="0" dirty="0"/>
                        <a:t> </a:t>
                      </a:r>
                      <a:r>
                        <a:rPr lang="cs-CZ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Není zmínka o ničem, nebo jen o domácích problémech</a:t>
                      </a:r>
                      <a:endParaRPr lang="cs-CZ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380">
                <a:tc gridSpan="3">
                  <a:txBody>
                    <a:bodyPr/>
                    <a:lstStyle/>
                    <a:p>
                      <a:r>
                        <a:rPr lang="cs-CZ" sz="1200" dirty="0"/>
                        <a:t>3. </a:t>
                      </a:r>
                      <a:r>
                        <a:rPr lang="cs-CZ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Zmínka jen o uzavření příměří</a:t>
                      </a:r>
                      <a:endParaRPr lang="cs-CZ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380">
                <a:tc gridSpan="3">
                  <a:txBody>
                    <a:bodyPr/>
                    <a:lstStyle/>
                    <a:p>
                      <a:r>
                        <a:rPr lang="cs-CZ" sz="1200" dirty="0"/>
                        <a:t>4. </a:t>
                      </a:r>
                      <a:r>
                        <a:rPr lang="cs-CZ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Přípravy na válku</a:t>
                      </a:r>
                      <a:endParaRPr lang="cs-CZ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899">
                <a:tc gridSpan="3">
                  <a:txBody>
                    <a:bodyPr/>
                    <a:lstStyle/>
                    <a:p>
                      <a:r>
                        <a:rPr lang="cs-CZ" sz="1200" dirty="0"/>
                        <a:t>5. </a:t>
                      </a:r>
                      <a:r>
                        <a:rPr lang="cs-CZ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Válka bez konstatování akce některé ze stran</a:t>
                      </a:r>
                      <a:endParaRPr lang="cs-CZ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 gridSpan="3">
                  <a:txBody>
                    <a:bodyPr/>
                    <a:lstStyle/>
                    <a:p>
                      <a:r>
                        <a:rPr lang="cs-CZ" sz="1200" dirty="0"/>
                        <a:t>6. </a:t>
                      </a:r>
                      <a:r>
                        <a:rPr lang="cs-CZ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Válka s konstatovanou akcí jen u nepřátel</a:t>
                      </a:r>
                      <a:endParaRPr lang="cs-CZ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24">
                <a:tc gridSpan="3">
                  <a:txBody>
                    <a:bodyPr/>
                    <a:lstStyle/>
                    <a:p>
                      <a:r>
                        <a:rPr lang="cs-CZ" sz="1200" dirty="0"/>
                        <a:t>7. </a:t>
                      </a:r>
                      <a:r>
                        <a:rPr lang="cs-CZ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Plenění či obléhání bez další akce</a:t>
                      </a:r>
                      <a:endParaRPr lang="cs-CZ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0380">
                <a:tc gridSpan="3">
                  <a:txBody>
                    <a:bodyPr/>
                    <a:lstStyle/>
                    <a:p>
                      <a:r>
                        <a:rPr lang="cs-CZ" sz="1200" dirty="0"/>
                        <a:t>8. </a:t>
                      </a:r>
                      <a:r>
                        <a:rPr lang="cs-CZ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Boje, v jejich rámci došlo k svedení bitvy</a:t>
                      </a:r>
                      <a:endParaRPr lang="cs-CZ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3620">
                <a:tc gridSpan="3">
                  <a:txBody>
                    <a:bodyPr/>
                    <a:lstStyle/>
                    <a:p>
                      <a:r>
                        <a:rPr lang="cs-CZ" sz="1200" dirty="0"/>
                        <a:t>9. </a:t>
                      </a:r>
                      <a:r>
                        <a:rPr lang="cs-CZ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Boje, v jejich rámci došlo k dobytí města/tvrze</a:t>
                      </a:r>
                      <a:endParaRPr lang="cs-CZ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7864">
                <a:tc>
                  <a:txBody>
                    <a:bodyPr/>
                    <a:lstStyle/>
                    <a:p>
                      <a:r>
                        <a:rPr lang="cs-CZ" sz="1200" dirty="0"/>
                        <a:t>Klid (1-3)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Válka</a:t>
                      </a:r>
                      <a:r>
                        <a:rPr lang="cs-CZ" sz="1200" baseline="0" dirty="0"/>
                        <a:t> latentně (4-5)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Válka (6-7)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Válka a</a:t>
                      </a:r>
                      <a:r>
                        <a:rPr lang="cs-CZ" sz="1200" baseline="0" dirty="0"/>
                        <a:t> boj (16)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0380">
                <a:tc>
                  <a:txBody>
                    <a:bodyPr/>
                    <a:lstStyle/>
                    <a:p>
                      <a:r>
                        <a:rPr lang="cs-CZ" sz="12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Shrnuto na mapě</a:t>
            </a:r>
          </a:p>
        </p:txBody>
      </p:sp>
      <p:pic>
        <p:nvPicPr>
          <p:cNvPr id="7" name="Zástupný symbol pro obsah 6" descr="Mapka Řím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431332"/>
            <a:ext cx="6624736" cy="532690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římské formace</a:t>
            </a:r>
          </a:p>
        </p:txBody>
      </p:sp>
      <p:pic>
        <p:nvPicPr>
          <p:cNvPr id="4" name="Zástupný symbol pro obsah 3" descr="schémata173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17354" y="1332094"/>
            <a:ext cx="7331110" cy="5258964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82EA72-092B-4F95-B0AE-386AFF4B8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měli společného?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DE4E4C-3603-4DF3-9C74-F0ED31342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  <a:tabLst>
                <a:tab pos="32004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Lucius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Aemilius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Paulus	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Quintus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Fulvius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Flaccus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32004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Marcus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Atilius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Regulus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Gaius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Hostilius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Tubullus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3200400" algn="l"/>
              </a:tabLst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Quintus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Caecilius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Metellus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Marcus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Iunius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Pera</a:t>
            </a:r>
          </a:p>
          <a:p>
            <a:pPr>
              <a:lnSpc>
                <a:spcPct val="150000"/>
              </a:lnSpc>
              <a:tabLst>
                <a:tab pos="32004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Marcus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Centenius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Paenula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Publius Licinius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Crassus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32004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Marcus Claudius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Marcellus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Marcus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Minucius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Rufus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3200400" algn="l"/>
              </a:tabLst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Gaius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Claudius Nero 	Titus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Quinctius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Crispinus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32004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Appius Claudius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Pulcher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Tiberius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Sempronius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Gracchus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32004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Publius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Cornelius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Scipio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(starší) 	Tiberius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Sempronius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Longus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32004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Publius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Cornelius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Scipio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(mladší)	Publius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Sempronius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Tuditanus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3200400" algn="l"/>
              </a:tabLst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Quintus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Fabius Maximus (starší) 	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Gnaeus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Servilius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Caepio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3200400" algn="l"/>
              </a:tabLst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Quintus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Fabius Maximus (mladší) 	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Gnaeus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Servilius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Geminus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3200400" algn="l"/>
              </a:tabLst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Gaius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Flaminius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Nepos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Publius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Sulpicius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Galba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3200400" algn="l"/>
              </a:tabLst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Gnaeus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Fulvius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Centumalus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Gaius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Terentius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Varro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3200400" algn="l"/>
              </a:tabLst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Gnaeus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Fulvius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Flaccus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Lucius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Veturius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Philo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0456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Poznámka ke jménům u </a:t>
            </a:r>
            <a:r>
              <a:rPr lang="cs-CZ" dirty="0" err="1"/>
              <a:t>Polybia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Rozdíl ve jménech antických Řeků a Římanů</a:t>
            </a:r>
          </a:p>
          <a:p>
            <a:r>
              <a:rPr lang="cs-CZ" dirty="0"/>
              <a:t>Řek má jméno (</a:t>
            </a:r>
            <a:r>
              <a:rPr lang="cs-CZ" dirty="0" err="1"/>
              <a:t>Miltiadés</a:t>
            </a:r>
            <a:r>
              <a:rPr lang="cs-CZ" dirty="0"/>
              <a:t>), pro bližší identifikaci je zpravidla dodáváno jméno otce (</a:t>
            </a:r>
            <a:r>
              <a:rPr lang="cs-CZ" dirty="0" err="1"/>
              <a:t>Miltiadés</a:t>
            </a:r>
            <a:r>
              <a:rPr lang="cs-CZ" dirty="0"/>
              <a:t>, syn </a:t>
            </a:r>
            <a:r>
              <a:rPr lang="cs-CZ" dirty="0" err="1"/>
              <a:t>Kimónův</a:t>
            </a:r>
            <a:r>
              <a:rPr lang="cs-CZ" dirty="0"/>
              <a:t>) a případně další údaje pro bližší identifikaci (původ, příslušnost k dému v Athénách, jména dalších předků); „běžně“ uváděno jen jméno či jméno a jméno otce</a:t>
            </a:r>
          </a:p>
          <a:p>
            <a:r>
              <a:rPr lang="cs-CZ" dirty="0"/>
              <a:t>Římské osobní jméno (</a:t>
            </a:r>
            <a:r>
              <a:rPr lang="cs-CZ" dirty="0" err="1"/>
              <a:t>praenomen</a:t>
            </a:r>
            <a:r>
              <a:rPr lang="cs-CZ" dirty="0"/>
              <a:t>, např. </a:t>
            </a:r>
            <a:r>
              <a:rPr lang="cs-CZ" dirty="0" err="1"/>
              <a:t>Publius</a:t>
            </a:r>
            <a:r>
              <a:rPr lang="cs-CZ" dirty="0"/>
              <a:t>) je pro identifikaci zcela nedostačující, navíc syn nese běžně jméno svého otce. Bližší identifikaci tedy spíše zajistí rodové jméno (nomen </a:t>
            </a:r>
            <a:r>
              <a:rPr lang="cs-CZ" dirty="0" err="1"/>
              <a:t>gentile</a:t>
            </a:r>
            <a:r>
              <a:rPr lang="cs-CZ" dirty="0"/>
              <a:t>, např. </a:t>
            </a:r>
            <a:r>
              <a:rPr lang="cs-CZ" dirty="0" err="1"/>
              <a:t>Cornelius</a:t>
            </a:r>
            <a:r>
              <a:rPr lang="cs-CZ" dirty="0"/>
              <a:t>), později se dodává „přezdívka“ (</a:t>
            </a:r>
            <a:r>
              <a:rPr lang="cs-CZ" dirty="0" err="1"/>
              <a:t>cognomen</a:t>
            </a:r>
            <a:r>
              <a:rPr lang="cs-CZ" dirty="0"/>
              <a:t>, např. </a:t>
            </a:r>
            <a:r>
              <a:rPr lang="cs-CZ" dirty="0" err="1"/>
              <a:t>Scipio</a:t>
            </a:r>
            <a:r>
              <a:rPr lang="cs-CZ" dirty="0"/>
              <a:t>), ve výrazně oficiálních zmínkách je ještě uvedeno osobní jméno otce, případně děda, a příslušnost k </a:t>
            </a:r>
            <a:r>
              <a:rPr lang="cs-CZ" dirty="0" err="1"/>
              <a:t>tribui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961</Words>
  <Application>Microsoft Office PowerPoint</Application>
  <PresentationFormat>Předvádění na obrazovce (4:3)</PresentationFormat>
  <Paragraphs>178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Motiv sady Office</vt:lpstr>
      <vt:lpstr>Materiál k hodině 7 (determinanty strategického myšlení v Římě)</vt:lpstr>
      <vt:lpstr>Shrnutí 42 let ve 4. knize Tita Livia I.</vt:lpstr>
      <vt:lpstr>Shrnutí 42 let ve 4. knize Tita Livia II.</vt:lpstr>
      <vt:lpstr>Poznámky k materiálu</vt:lpstr>
      <vt:lpstr>Shrnuto na mapě</vt:lpstr>
      <vt:lpstr>Vývoj římské formace</vt:lpstr>
      <vt:lpstr>Co měli společného?</vt:lpstr>
      <vt:lpstr>Poznámka ke jménům u Polybia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Materiál k hodině 7 (determinanty strategického myšlení v Římě)</dc:title>
  <dc:creator>Jak.se</dc:creator>
  <cp:lastModifiedBy>Jakub Šedo</cp:lastModifiedBy>
  <cp:revision>10</cp:revision>
  <dcterms:created xsi:type="dcterms:W3CDTF">2020-04-26T21:31:23Z</dcterms:created>
  <dcterms:modified xsi:type="dcterms:W3CDTF">2021-04-13T22:19:16Z</dcterms:modified>
</cp:coreProperties>
</file>