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5" r:id="rId9"/>
    <p:sldId id="263" r:id="rId10"/>
    <p:sldId id="266" r:id="rId11"/>
    <p:sldId id="264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372D-1040-4BE5-B6EF-106055C0347D}" type="datetimeFigureOut">
              <a:rPr lang="cs-CZ" smtClean="0"/>
              <a:t>21. 4. 2024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C687-EC8C-4ABD-8E2C-37F9CF8AC4B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372D-1040-4BE5-B6EF-106055C0347D}" type="datetimeFigureOut">
              <a:rPr lang="cs-CZ" smtClean="0"/>
              <a:t>21. 4. 2024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C687-EC8C-4ABD-8E2C-37F9CF8AC4B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372D-1040-4BE5-B6EF-106055C0347D}" type="datetimeFigureOut">
              <a:rPr lang="cs-CZ" smtClean="0"/>
              <a:t>21. 4. 2024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C687-EC8C-4ABD-8E2C-37F9CF8AC4B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372D-1040-4BE5-B6EF-106055C0347D}" type="datetimeFigureOut">
              <a:rPr lang="cs-CZ" smtClean="0"/>
              <a:t>21. 4. 2024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C687-EC8C-4ABD-8E2C-37F9CF8AC4B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372D-1040-4BE5-B6EF-106055C0347D}" type="datetimeFigureOut">
              <a:rPr lang="cs-CZ" smtClean="0"/>
              <a:t>21. 4. 2024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C687-EC8C-4ABD-8E2C-37F9CF8AC4B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372D-1040-4BE5-B6EF-106055C0347D}" type="datetimeFigureOut">
              <a:rPr lang="cs-CZ" smtClean="0"/>
              <a:t>21. 4. 2024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C687-EC8C-4ABD-8E2C-37F9CF8AC4B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372D-1040-4BE5-B6EF-106055C0347D}" type="datetimeFigureOut">
              <a:rPr lang="cs-CZ" smtClean="0"/>
              <a:t>21. 4. 2024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C687-EC8C-4ABD-8E2C-37F9CF8AC4B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372D-1040-4BE5-B6EF-106055C0347D}" type="datetimeFigureOut">
              <a:rPr lang="cs-CZ" smtClean="0"/>
              <a:t>21. 4. 2024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C687-EC8C-4ABD-8E2C-37F9CF8AC4B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372D-1040-4BE5-B6EF-106055C0347D}" type="datetimeFigureOut">
              <a:rPr lang="cs-CZ" smtClean="0"/>
              <a:t>21. 4. 2024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C687-EC8C-4ABD-8E2C-37F9CF8AC4B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372D-1040-4BE5-B6EF-106055C0347D}" type="datetimeFigureOut">
              <a:rPr lang="cs-CZ" smtClean="0"/>
              <a:t>21. 4. 2024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C687-EC8C-4ABD-8E2C-37F9CF8AC4B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372D-1040-4BE5-B6EF-106055C0347D}" type="datetimeFigureOut">
              <a:rPr lang="cs-CZ" smtClean="0"/>
              <a:t>21. 4. 2024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C687-EC8C-4ABD-8E2C-37F9CF8AC4B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D372D-1040-4BE5-B6EF-106055C0347D}" type="datetimeFigureOut">
              <a:rPr lang="cs-CZ" smtClean="0"/>
              <a:t>21. 4. 2024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DC687-EC8C-4ABD-8E2C-37F9CF8AC4B5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Římská expanze ve východním Středomoří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Fotka201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7" y="0"/>
            <a:ext cx="8599109" cy="623731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Gaius</a:t>
            </a:r>
            <a:r>
              <a:rPr lang="cs-CZ" dirty="0"/>
              <a:t> </a:t>
            </a:r>
            <a:r>
              <a:rPr lang="cs-CZ" dirty="0" err="1"/>
              <a:t>Popilius</a:t>
            </a:r>
            <a:r>
              <a:rPr lang="cs-CZ" dirty="0"/>
              <a:t> </a:t>
            </a:r>
            <a:r>
              <a:rPr lang="cs-CZ" dirty="0" err="1"/>
              <a:t>Laenas</a:t>
            </a:r>
            <a:r>
              <a:rPr lang="cs-CZ" dirty="0"/>
              <a:t> (168)</a:t>
            </a:r>
          </a:p>
        </p:txBody>
      </p:sp>
      <p:pic>
        <p:nvPicPr>
          <p:cNvPr id="4" name="Zástupný symbol pro obsah 3" descr="Popilius_envoyé_en_ambassade_auprès_d'Antiochus_Epiphane_pour_arrêter_le_cours_de_ses_ravages_en_Egyp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1476" y="1412777"/>
            <a:ext cx="7012931" cy="538289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v Římě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Vleklé boje v Hispánii</a:t>
            </a:r>
          </a:p>
          <a:p>
            <a:r>
              <a:rPr lang="cs-CZ" dirty="0"/>
              <a:t>Klid v Africe</a:t>
            </a:r>
          </a:p>
          <a:p>
            <a:r>
              <a:rPr lang="cs-CZ" dirty="0"/>
              <a:t>Nevyřízené účty na Východě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v Řecku</a:t>
            </a:r>
          </a:p>
        </p:txBody>
      </p:sp>
      <p:pic>
        <p:nvPicPr>
          <p:cNvPr id="4" name="Zástupný symbol pro obsah 3" descr="Macedonia_and_the_Aegean_World_c_2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217704"/>
            <a:ext cx="6912768" cy="552099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Římané poprvé v Řecku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roce 229 intervence proti </a:t>
            </a:r>
            <a:r>
              <a:rPr lang="cs-CZ" dirty="0" err="1"/>
              <a:t>Illyrům</a:t>
            </a:r>
            <a:r>
              <a:rPr lang="cs-CZ" dirty="0"/>
              <a:t> ve prospěch </a:t>
            </a:r>
            <a:r>
              <a:rPr lang="cs-CZ" dirty="0" err="1"/>
              <a:t>Korkýry</a:t>
            </a:r>
            <a:endParaRPr lang="cs-CZ" dirty="0"/>
          </a:p>
          <a:p>
            <a:r>
              <a:rPr lang="cs-CZ" dirty="0"/>
              <a:t>Pod římskou ochranou </a:t>
            </a:r>
            <a:r>
              <a:rPr lang="cs-CZ" dirty="0" err="1"/>
              <a:t>Korkýra</a:t>
            </a:r>
            <a:r>
              <a:rPr lang="cs-CZ" dirty="0"/>
              <a:t> a řecké kolonie na jihu </a:t>
            </a:r>
            <a:r>
              <a:rPr lang="cs-CZ" dirty="0" err="1"/>
              <a:t>Illýrie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makedonská válka (214-205)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Jeden z důsledků římských porážek v druhé punské válce</a:t>
            </a:r>
          </a:p>
          <a:p>
            <a:r>
              <a:rPr lang="cs-CZ" dirty="0"/>
              <a:t>Makedonie, </a:t>
            </a:r>
            <a:r>
              <a:rPr lang="cs-CZ" dirty="0" err="1"/>
              <a:t>Achajský</a:t>
            </a:r>
            <a:r>
              <a:rPr lang="cs-CZ" dirty="0"/>
              <a:t> spolek a několik menších států (vč. např. </a:t>
            </a:r>
            <a:r>
              <a:rPr lang="cs-CZ" dirty="0" err="1"/>
              <a:t>Boiótie</a:t>
            </a:r>
            <a:r>
              <a:rPr lang="cs-CZ" dirty="0"/>
              <a:t>) x Řím, </a:t>
            </a:r>
            <a:r>
              <a:rPr lang="cs-CZ" dirty="0" err="1"/>
              <a:t>Aitólský</a:t>
            </a:r>
            <a:r>
              <a:rPr lang="cs-CZ" dirty="0"/>
              <a:t> spolek, Pergamon a několik menších států (vč. např. Sparty)</a:t>
            </a:r>
          </a:p>
          <a:p>
            <a:r>
              <a:rPr lang="cs-CZ" dirty="0"/>
              <a:t>V zásadě patový výsledek, Římané donuceni k nevelkým ústupkům v </a:t>
            </a:r>
            <a:r>
              <a:rPr lang="cs-CZ" dirty="0" err="1"/>
              <a:t>Illýrii</a:t>
            </a:r>
            <a:r>
              <a:rPr lang="cs-CZ" dirty="0"/>
              <a:t>, na druhou stranu se nemuseli ve válce výrazněji angažovat (flotila a většinou jedna legie)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Druhá makedonská válka (200-197)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Narušení rovnováhy v regionu – syn zemřelého Ptolemaia IV. měl 6 let, </a:t>
            </a:r>
            <a:r>
              <a:rPr lang="cs-CZ" dirty="0" err="1"/>
              <a:t>Antiochos</a:t>
            </a:r>
            <a:r>
              <a:rPr lang="cs-CZ" dirty="0"/>
              <a:t> III. a Filip V. se snaží o zisky na úkor Egypta → Rhodos a Pergamon se obracejí na Římany</a:t>
            </a:r>
          </a:p>
          <a:p>
            <a:r>
              <a:rPr lang="cs-CZ" dirty="0"/>
              <a:t>Řím diplomaticky odstaví </a:t>
            </a:r>
            <a:r>
              <a:rPr lang="cs-CZ" dirty="0" err="1"/>
              <a:t>Antiocha</a:t>
            </a:r>
            <a:r>
              <a:rPr lang="cs-CZ" dirty="0"/>
              <a:t> (který ovládne </a:t>
            </a:r>
            <a:r>
              <a:rPr lang="cs-CZ" dirty="0" err="1"/>
              <a:t>Koilé</a:t>
            </a:r>
            <a:r>
              <a:rPr lang="cs-CZ" dirty="0"/>
              <a:t>-</a:t>
            </a:r>
            <a:r>
              <a:rPr lang="cs-CZ" dirty="0" err="1"/>
              <a:t>Syrii</a:t>
            </a:r>
            <a:r>
              <a:rPr lang="cs-CZ" dirty="0"/>
              <a:t> a </a:t>
            </a:r>
            <a:r>
              <a:rPr lang="cs-CZ" dirty="0" err="1"/>
              <a:t>Ptolemaiovské</a:t>
            </a:r>
            <a:r>
              <a:rPr lang="cs-CZ" dirty="0"/>
              <a:t> državy na jihu Malé Asie) a </a:t>
            </a:r>
            <a:r>
              <a:rPr lang="cs-CZ" dirty="0" err="1"/>
              <a:t>Achajský</a:t>
            </a:r>
            <a:r>
              <a:rPr lang="cs-CZ" dirty="0"/>
              <a:t> spolek (zatažen do drobnějších konfliktů na Peloponésu)</a:t>
            </a:r>
          </a:p>
          <a:p>
            <a:r>
              <a:rPr lang="cs-CZ" dirty="0"/>
              <a:t>Řím, Rhodos, Pergamon, </a:t>
            </a:r>
            <a:r>
              <a:rPr lang="cs-CZ" dirty="0" err="1"/>
              <a:t>Aitólský</a:t>
            </a:r>
            <a:r>
              <a:rPr lang="cs-CZ" dirty="0"/>
              <a:t> spolek a další x Makedonie a minimum spojenců</a:t>
            </a:r>
          </a:p>
          <a:p>
            <a:r>
              <a:rPr lang="cs-CZ" dirty="0" err="1"/>
              <a:t>Titus</a:t>
            </a:r>
            <a:r>
              <a:rPr lang="cs-CZ" dirty="0"/>
              <a:t> </a:t>
            </a:r>
            <a:r>
              <a:rPr lang="cs-CZ" dirty="0" err="1"/>
              <a:t>Quinctius</a:t>
            </a:r>
            <a:r>
              <a:rPr lang="cs-CZ" dirty="0"/>
              <a:t> </a:t>
            </a:r>
            <a:r>
              <a:rPr lang="cs-CZ" dirty="0" err="1"/>
              <a:t>Flamininus</a:t>
            </a:r>
            <a:r>
              <a:rPr lang="cs-CZ" dirty="0"/>
              <a:t>, konsul 198, 197 vítězí u </a:t>
            </a:r>
            <a:r>
              <a:rPr lang="cs-CZ" dirty="0" err="1"/>
              <a:t>Kynoskefal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Válka s </a:t>
            </a:r>
            <a:r>
              <a:rPr lang="cs-CZ" dirty="0" err="1"/>
              <a:t>Antiochem</a:t>
            </a:r>
            <a:r>
              <a:rPr lang="cs-CZ" dirty="0"/>
              <a:t> (Syrská) (192-188)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Řím, </a:t>
            </a:r>
            <a:r>
              <a:rPr lang="cs-CZ" dirty="0" err="1"/>
              <a:t>Achajský</a:t>
            </a:r>
            <a:r>
              <a:rPr lang="cs-CZ" dirty="0"/>
              <a:t> spolek, Pergamon, Rhodos, Makedonie x </a:t>
            </a:r>
            <a:r>
              <a:rPr lang="cs-CZ" dirty="0" err="1"/>
              <a:t>Seleukovská</a:t>
            </a:r>
            <a:r>
              <a:rPr lang="cs-CZ" dirty="0"/>
              <a:t> říše (</a:t>
            </a:r>
            <a:r>
              <a:rPr lang="cs-CZ" dirty="0" err="1"/>
              <a:t>Antiochovi</a:t>
            </a:r>
            <a:r>
              <a:rPr lang="cs-CZ" dirty="0"/>
              <a:t> radil mj. </a:t>
            </a:r>
            <a:r>
              <a:rPr lang="cs-CZ" dirty="0" err="1"/>
              <a:t>Hannibal</a:t>
            </a:r>
            <a:r>
              <a:rPr lang="cs-CZ" dirty="0"/>
              <a:t>), </a:t>
            </a:r>
            <a:r>
              <a:rPr lang="cs-CZ" dirty="0" err="1"/>
              <a:t>Aitólský</a:t>
            </a:r>
            <a:r>
              <a:rPr lang="cs-CZ" dirty="0"/>
              <a:t> spolek</a:t>
            </a:r>
          </a:p>
          <a:p>
            <a:r>
              <a:rPr lang="cs-CZ" dirty="0"/>
              <a:t>Neúspěšný pokus </a:t>
            </a:r>
            <a:r>
              <a:rPr lang="cs-CZ" dirty="0" err="1"/>
              <a:t>Antiocha</a:t>
            </a:r>
            <a:r>
              <a:rPr lang="cs-CZ" dirty="0"/>
              <a:t> III. „osvobodit“ Řecko (poražen u Thermopyl)</a:t>
            </a:r>
          </a:p>
          <a:p>
            <a:r>
              <a:rPr lang="cs-CZ" dirty="0"/>
              <a:t>Přechod Římanů do Asie, </a:t>
            </a:r>
            <a:r>
              <a:rPr lang="cs-CZ" dirty="0" err="1"/>
              <a:t>Antiochos</a:t>
            </a:r>
            <a:r>
              <a:rPr lang="cs-CZ" dirty="0"/>
              <a:t> rozdrcen v bitvě u Magnesie (190)</a:t>
            </a:r>
          </a:p>
          <a:p>
            <a:r>
              <a:rPr lang="cs-CZ" dirty="0" err="1"/>
              <a:t>Antiochos</a:t>
            </a:r>
            <a:r>
              <a:rPr lang="cs-CZ" dirty="0"/>
              <a:t> přistupuje na velmi tvrdé podmínky (</a:t>
            </a:r>
            <a:r>
              <a:rPr lang="cs-CZ" dirty="0" err="1"/>
              <a:t>Apamea</a:t>
            </a:r>
            <a:r>
              <a:rPr lang="cs-CZ" dirty="0"/>
              <a:t>, 188) – vyklizení Malé Asie, vysoké reparace, vydání slonů, omezení flotily na 12 lodí…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 po uzavření míru v </a:t>
            </a:r>
            <a:r>
              <a:rPr lang="cs-CZ" dirty="0" err="1"/>
              <a:t>Apamei</a:t>
            </a:r>
            <a:endParaRPr lang="cs-CZ" dirty="0"/>
          </a:p>
        </p:txBody>
      </p:sp>
      <p:pic>
        <p:nvPicPr>
          <p:cNvPr id="4" name="Zástupný symbol pro obsah 3" descr="Asia_Minor_188_B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5388" y="1525574"/>
            <a:ext cx="8344876" cy="456772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Třetí makedonská válka (171-168)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Řím, Pergamon, posily od menších spojenců x Makedonie, </a:t>
            </a:r>
            <a:r>
              <a:rPr lang="cs-CZ" dirty="0" err="1"/>
              <a:t>Epeiros</a:t>
            </a:r>
            <a:r>
              <a:rPr lang="cs-CZ" dirty="0"/>
              <a:t>, část </a:t>
            </a:r>
            <a:r>
              <a:rPr lang="cs-CZ" dirty="0" err="1"/>
              <a:t>Illyrů</a:t>
            </a:r>
            <a:endParaRPr lang="cs-CZ" dirty="0"/>
          </a:p>
          <a:p>
            <a:r>
              <a:rPr lang="cs-CZ" dirty="0" err="1"/>
              <a:t>Lucius</a:t>
            </a:r>
            <a:r>
              <a:rPr lang="cs-CZ" dirty="0"/>
              <a:t> </a:t>
            </a:r>
            <a:r>
              <a:rPr lang="cs-CZ" dirty="0" err="1"/>
              <a:t>Aemilius</a:t>
            </a:r>
            <a:r>
              <a:rPr lang="cs-CZ" dirty="0"/>
              <a:t> </a:t>
            </a:r>
            <a:r>
              <a:rPr lang="cs-CZ" dirty="0" err="1"/>
              <a:t>Paulus</a:t>
            </a:r>
            <a:r>
              <a:rPr lang="cs-CZ" dirty="0"/>
              <a:t> (konsul 168, syn </a:t>
            </a:r>
            <a:r>
              <a:rPr lang="cs-CZ" dirty="0" err="1"/>
              <a:t>Lucia</a:t>
            </a:r>
            <a:r>
              <a:rPr lang="cs-CZ" dirty="0"/>
              <a:t> </a:t>
            </a:r>
            <a:r>
              <a:rPr lang="cs-CZ" dirty="0" err="1"/>
              <a:t>Aemilia</a:t>
            </a:r>
            <a:r>
              <a:rPr lang="cs-CZ" dirty="0"/>
              <a:t> Paula, zabitého u </a:t>
            </a:r>
            <a:r>
              <a:rPr lang="cs-CZ" dirty="0" err="1"/>
              <a:t>Cannae</a:t>
            </a:r>
            <a:r>
              <a:rPr lang="cs-CZ" dirty="0"/>
              <a:t>, otec </a:t>
            </a:r>
            <a:r>
              <a:rPr lang="cs-CZ" dirty="0" err="1"/>
              <a:t>Publia</a:t>
            </a:r>
            <a:r>
              <a:rPr lang="cs-CZ" dirty="0"/>
              <a:t> </a:t>
            </a:r>
            <a:r>
              <a:rPr lang="cs-CZ" dirty="0" err="1"/>
              <a:t>Cornelia</a:t>
            </a:r>
            <a:r>
              <a:rPr lang="cs-CZ" dirty="0"/>
              <a:t> </a:t>
            </a:r>
            <a:r>
              <a:rPr lang="cs-CZ" dirty="0" err="1"/>
              <a:t>Scipiona</a:t>
            </a:r>
            <a:r>
              <a:rPr lang="cs-CZ" dirty="0"/>
              <a:t> </a:t>
            </a:r>
            <a:r>
              <a:rPr lang="cs-CZ" dirty="0" err="1"/>
              <a:t>Aemiliana</a:t>
            </a:r>
            <a:r>
              <a:rPr lang="cs-CZ" dirty="0"/>
              <a:t>) porazí makedonského krále Persea u </a:t>
            </a:r>
            <a:r>
              <a:rPr lang="cs-CZ" dirty="0" err="1"/>
              <a:t>Pydny</a:t>
            </a:r>
            <a:endParaRPr lang="cs-CZ" dirty="0"/>
          </a:p>
          <a:p>
            <a:r>
              <a:rPr lang="cs-CZ" dirty="0"/>
              <a:t>Makedonie rozdělena do čtyř oddělených států, města v </a:t>
            </a:r>
            <a:r>
              <a:rPr lang="cs-CZ" dirty="0" err="1"/>
              <a:t>Epiru</a:t>
            </a:r>
            <a:r>
              <a:rPr lang="cs-CZ" dirty="0"/>
              <a:t>, která podpořila Persea, byla vypleněna a na 150 000 lidí prodáno do otroctví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390</Words>
  <Application>Microsoft Office PowerPoint</Application>
  <PresentationFormat>Předvádění na obrazovce (4:3)</PresentationFormat>
  <Paragraphs>29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Calibri</vt:lpstr>
      <vt:lpstr>Motiv sady Office</vt:lpstr>
      <vt:lpstr>Římská expanze ve východním Středomoří</vt:lpstr>
      <vt:lpstr>Situace v Římě</vt:lpstr>
      <vt:lpstr>Situace v Řecku</vt:lpstr>
      <vt:lpstr>Římané poprvé v Řecku</vt:lpstr>
      <vt:lpstr>První makedonská válka (214-205)</vt:lpstr>
      <vt:lpstr>Druhá makedonská válka (200-197)</vt:lpstr>
      <vt:lpstr>Válka s Antiochem (Syrská) (192-188)</vt:lpstr>
      <vt:lpstr>Stav po uzavření míru v Apamei</vt:lpstr>
      <vt:lpstr>Třetí makedonská válka (171-168)</vt:lpstr>
      <vt:lpstr>Prezentace aplikace PowerPoint</vt:lpstr>
      <vt:lpstr>Gaius Popilius Laenas (168)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Římská expanze ve východním Středomoří</dc:title>
  <dc:creator>Jak.se</dc:creator>
  <cp:lastModifiedBy>Jakub Šedo</cp:lastModifiedBy>
  <cp:revision>24</cp:revision>
  <dcterms:created xsi:type="dcterms:W3CDTF">2020-05-11T17:35:51Z</dcterms:created>
  <dcterms:modified xsi:type="dcterms:W3CDTF">2024-04-21T21:34:28Z</dcterms:modified>
</cp:coreProperties>
</file>