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6" r:id="rId3"/>
    <p:sldId id="257" r:id="rId4"/>
    <p:sldId id="260" r:id="rId5"/>
    <p:sldId id="262" r:id="rId6"/>
    <p:sldId id="263" r:id="rId7"/>
    <p:sldId id="258" r:id="rId8"/>
    <p:sldId id="277" r:id="rId9"/>
    <p:sldId id="278" r:id="rId10"/>
    <p:sldId id="292" r:id="rId11"/>
    <p:sldId id="266" r:id="rId12"/>
    <p:sldId id="293" r:id="rId13"/>
    <p:sldId id="294" r:id="rId14"/>
    <p:sldId id="267" r:id="rId15"/>
    <p:sldId id="295" r:id="rId16"/>
    <p:sldId id="264" r:id="rId17"/>
    <p:sldId id="265" r:id="rId18"/>
    <p:sldId id="275" r:id="rId19"/>
    <p:sldId id="272" r:id="rId20"/>
    <p:sldId id="273" r:id="rId21"/>
    <p:sldId id="274" r:id="rId22"/>
    <p:sldId id="284" r:id="rId23"/>
    <p:sldId id="270" r:id="rId24"/>
    <p:sldId id="281" r:id="rId25"/>
    <p:sldId id="282" r:id="rId26"/>
    <p:sldId id="283" r:id="rId27"/>
    <p:sldId id="285" r:id="rId28"/>
    <p:sldId id="286" r:id="rId29"/>
    <p:sldId id="287" r:id="rId30"/>
    <p:sldId id="288" r:id="rId31"/>
    <p:sldId id="268" r:id="rId32"/>
    <p:sldId id="290" r:id="rId33"/>
    <p:sldId id="269" r:id="rId34"/>
    <p:sldId id="271" r:id="rId35"/>
    <p:sldId id="280" r:id="rId36"/>
    <p:sldId id="259" r:id="rId37"/>
    <p:sldId id="279" r:id="rId38"/>
    <p:sldId id="291" r:id="rId39"/>
    <p:sldId id="28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09FAE-C402-4349-A8EE-37DEEB49F8C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FE771-6AE3-4BE3-A0DF-85438FB5C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6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INTRO video: </a:t>
            </a:r>
            <a:r>
              <a:rPr lang="en-GB" dirty="0"/>
              <a:t>https://www.youtube.com/watch?v=_-8YpkQTs5w&amp;ab_channel=tvarmycz</a:t>
            </a:r>
            <a:endParaRPr lang="cs-CZ" dirty="0"/>
          </a:p>
          <a:p>
            <a:r>
              <a:rPr lang="cs-CZ" dirty="0"/>
              <a:t>Otevřít švédskou příručku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05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86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INTRO VIDEO: https://www.youtube.com/watch?v=F6GwMC3-GqU&amp;ab_channel=RoyalAustralianNavy  - EXCERCISE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RAN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62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64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6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DD49D1-5C04-4713-A660-41974AD47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B3D257-9989-4B12-82A6-3CCA288E1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F6E1F2-4C42-4BE8-A5A4-F0CE3E90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6106C8-F053-42B7-B216-AACF8C860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FE4848-077F-44FD-9E0D-ED40888D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8A089E-D8CC-40E5-982F-DD97948A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601734-1A80-4AA3-B62E-606B02EEE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C8D055-0378-4EAA-B08B-488F9857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BC83BD-6F9F-44E1-8D95-EA2B12A7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507915-0C56-467D-9603-741A7896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28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4CD81A9-1BE3-4187-9D17-DA75CE245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780E21-4876-4559-A6A9-CBF8057E7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F34B7C-DEC5-4B13-B5C2-86A46DEC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1DFE35-C415-439F-A508-85C7E21B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6307BA-8BD8-4D71-B500-4158524D2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06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24222-3B29-48F0-84C9-93059BD3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62ED0E-6E17-4F2C-9B21-B0BE63F64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89F639-DEAF-469A-86EF-3A804958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5A1F33-0DA5-4CAA-A519-B607A9CA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E7E891-65B4-4CDD-AAD5-0D369DC0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13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880EE-C228-4F55-82F5-3FA8105D7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058A2E-595F-4B3C-B18A-73AFDD35F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54881A-3A9C-4CA1-A85A-84AE9DFA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F28851-626A-46A0-8D03-77DC2501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5E6360-BAA2-46E3-9FEC-C398F153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30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85E818-39EA-4CB1-BC5E-1B5D87D9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22571F-05C4-47B7-A1A8-BEE326DD9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53A530-EEFF-4547-A234-4B1C563A3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32F999-C798-47D2-A148-213E5CA9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9B7B8E-DD9D-4DD5-9759-7D12C9219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9CF21E-4503-4B67-B014-209F7249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11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BDB4B-66AC-4A37-8BE2-C7DF40E3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447EFA-E736-4802-9AAF-3A4F3833E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6B7A8A-D567-4CCA-869F-C25548AD8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3236078-40E2-4276-B182-F7D1F8F1C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C56991-FB25-4E34-A000-C89CDA35C0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B3FF880-8EA3-4E8B-B7B3-A03756D3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0221DB8-72B1-4A28-B69B-27B0AF6A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940A50B-5992-4CC9-BC12-0A0946A0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64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10276-5E7B-49DD-A588-54DA4FC8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8300B00-F48B-4DF3-8D9F-ECD5DA127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E5D938-9C78-4461-AA88-2D149177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6A0EA6-6CD9-4BCB-B258-B0BA8B0C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18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571B5AA-32A9-47CF-804E-2F826783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583BEF-7F32-4566-A9EC-0BC2A129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8ED36A9-6083-4D4F-AB28-F428380B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98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09B64-3894-4209-A48C-2FD4860B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647ADC-DD2F-4293-9BB2-6A03D0B43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1677D0-5FF4-4D47-8F79-912763FCC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32AC14-EA67-4246-8611-6585544CC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73B891-987B-4E2D-BE57-D486328B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FEF9C4-659A-41B2-BCDE-C28DD559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97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918210-AE3B-4ECE-A22E-0CBBB05D8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F6E3B8-6826-4504-9540-26EBFBDD4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989DAFB-6C76-41A5-8AF8-AFD22FB59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6D80BC-F3B9-4268-A508-3FC997FD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EFE30C-DCCA-4874-9E3D-B124587F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8E637F-0552-42B3-9F0B-A16604D8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53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A8B22AB-EA1B-41C9-AF4E-2689D82B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41205D9-57C4-429D-A9BE-FA052B690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48CB87-237A-4212-8081-5FE5E18CC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0D866-9472-4563-A22E-DF77DB75A4C2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9F197D-ED4C-4C11-A372-45AE4B2E3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D90758-40DA-4BAC-8A37-76E18CF2F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17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1C3A6E-67D2-47A9-8855-6C55091C5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422400"/>
            <a:ext cx="4505552" cy="2387600"/>
          </a:xfrm>
        </p:spPr>
        <p:txBody>
          <a:bodyPr>
            <a:normAutofit/>
          </a:bodyPr>
          <a:lstStyle/>
          <a:p>
            <a:pPr algn="l"/>
            <a:r>
              <a:rPr lang="cs-CZ" sz="4300" dirty="0" err="1">
                <a:solidFill>
                  <a:schemeClr val="bg1"/>
                </a:solidFill>
              </a:rPr>
              <a:t>Military</a:t>
            </a:r>
            <a:r>
              <a:rPr lang="cs-CZ" sz="4300" dirty="0">
                <a:solidFill>
                  <a:schemeClr val="bg1"/>
                </a:solidFill>
              </a:rPr>
              <a:t> </a:t>
            </a:r>
            <a:r>
              <a:rPr lang="cs-CZ" sz="4300" dirty="0" err="1">
                <a:solidFill>
                  <a:schemeClr val="bg1"/>
                </a:solidFill>
              </a:rPr>
              <a:t>Responses</a:t>
            </a:r>
            <a:r>
              <a:rPr lang="cs-CZ" sz="4300" dirty="0">
                <a:solidFill>
                  <a:schemeClr val="bg1"/>
                </a:solidFill>
              </a:rPr>
              <a:t> to </a:t>
            </a:r>
            <a:r>
              <a:rPr lang="cs-CZ" sz="4300" dirty="0" err="1">
                <a:solidFill>
                  <a:schemeClr val="bg1"/>
                </a:solidFill>
              </a:rPr>
              <a:t>Unintentional</a:t>
            </a:r>
            <a:r>
              <a:rPr lang="cs-CZ" sz="4300" dirty="0">
                <a:solidFill>
                  <a:schemeClr val="bg1"/>
                </a:solidFill>
              </a:rPr>
              <a:t> </a:t>
            </a:r>
            <a:r>
              <a:rPr lang="cs-CZ" sz="4300" dirty="0" err="1">
                <a:solidFill>
                  <a:schemeClr val="bg1"/>
                </a:solidFill>
              </a:rPr>
              <a:t>Threats</a:t>
            </a:r>
            <a:endParaRPr lang="en-GB" sz="43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25D053-9323-46C6-9F15-2307637D8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4505552" cy="1655762"/>
          </a:xfrm>
        </p:spPr>
        <p:txBody>
          <a:bodyPr>
            <a:norm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</a:rPr>
              <a:t>Unintentional</a:t>
            </a:r>
            <a:r>
              <a:rPr lang="cs-CZ" sz="2000" dirty="0">
                <a:solidFill>
                  <a:schemeClr val="bg1"/>
                </a:solidFill>
              </a:rPr>
              <a:t> and natural </a:t>
            </a:r>
            <a:r>
              <a:rPr lang="cs-CZ" sz="2000" dirty="0" err="1">
                <a:solidFill>
                  <a:schemeClr val="bg1"/>
                </a:solidFill>
              </a:rPr>
              <a:t>threats</a:t>
            </a:r>
            <a:r>
              <a:rPr lang="cs-CZ" sz="2000" dirty="0">
                <a:solidFill>
                  <a:schemeClr val="bg1"/>
                </a:solidFill>
              </a:rPr>
              <a:t> to </a:t>
            </a:r>
            <a:r>
              <a:rPr lang="cs-CZ" sz="2000" dirty="0" err="1">
                <a:solidFill>
                  <a:schemeClr val="bg1"/>
                </a:solidFill>
              </a:rPr>
              <a:t>security</a:t>
            </a:r>
            <a:r>
              <a:rPr lang="cs-CZ" sz="2000" dirty="0">
                <a:solidFill>
                  <a:schemeClr val="bg1"/>
                </a:solidFill>
              </a:rPr>
              <a:t> (BSSb1194)</a:t>
            </a:r>
          </a:p>
          <a:p>
            <a:pPr algn="l"/>
            <a:r>
              <a:rPr lang="cs-CZ" sz="2000" dirty="0">
                <a:solidFill>
                  <a:schemeClr val="bg1"/>
                </a:solidFill>
              </a:rPr>
              <a:t>10/04/2024</a:t>
            </a:r>
          </a:p>
          <a:p>
            <a:pPr algn="l"/>
            <a:r>
              <a:rPr lang="cs-CZ" sz="2000" dirty="0">
                <a:solidFill>
                  <a:schemeClr val="bg1"/>
                </a:solidFill>
              </a:rPr>
              <a:t>Jan Kleiner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ek 6" descr="Obsah obrázku osoba, vojenská uniforma&#10;&#10;Popis byl vytvořen automaticky">
            <a:extLst>
              <a:ext uri="{FF2B5EF4-FFF2-40B4-BE49-F238E27FC236}">
                <a16:creationId xmlns:a16="http://schemas.microsoft.com/office/drawing/2014/main" id="{19669D0D-06FF-463F-A4F4-0768FD0EE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05" y="3089226"/>
            <a:ext cx="3408121" cy="2556090"/>
          </a:xfrm>
          <a:prstGeom prst="rect">
            <a:avLst/>
          </a:prstGeom>
        </p:spPr>
      </p:pic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A932530F-E2FE-4BC7-839C-494B9D977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93" y="1122666"/>
            <a:ext cx="3105975" cy="174711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DF3814A-4284-4BB3-8987-2AF87079F4FB}"/>
              </a:ext>
            </a:extLst>
          </p:cNvPr>
          <p:cNvSpPr txBox="1"/>
          <p:nvPr/>
        </p:nvSpPr>
        <p:spPr>
          <a:xfrm>
            <a:off x="5756393" y="2950726"/>
            <a:ext cx="1185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idnes.cz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04D3E2-8E30-4300-A058-C61C23CFB3AA}"/>
              </a:ext>
            </a:extLst>
          </p:cNvPr>
          <p:cNvSpPr txBox="1"/>
          <p:nvPr/>
        </p:nvSpPr>
        <p:spPr>
          <a:xfrm>
            <a:off x="7839805" y="5616981"/>
            <a:ext cx="1517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natoaktual.cz</a:t>
            </a:r>
            <a:endParaRPr lang="en-GB" sz="1200" i="1" dirty="0">
              <a:solidFill>
                <a:schemeClr val="bg1"/>
              </a:solidFill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C29BFD52-D070-4A54-B860-0E73A5DD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373" y="1049164"/>
            <a:ext cx="1345391" cy="9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128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899CC-D972-44D2-950F-5226DF8E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30" y="448509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/>
              <a:t>15</a:t>
            </a:r>
            <a:r>
              <a:rPr lang="cs-CZ" baseline="30000" dirty="0"/>
              <a:t>th</a:t>
            </a:r>
            <a:r>
              <a:rPr lang="cs-CZ" dirty="0"/>
              <a:t> Czech </a:t>
            </a:r>
            <a:r>
              <a:rPr lang="cs-CZ" dirty="0" err="1"/>
              <a:t>Army´s</a:t>
            </a:r>
            <a:r>
              <a:rPr lang="cs-CZ" dirty="0"/>
              <a:t> </a:t>
            </a:r>
            <a:r>
              <a:rPr lang="cs-CZ" dirty="0" err="1"/>
              <a:t>Engineer</a:t>
            </a:r>
            <a:r>
              <a:rPr lang="cs-CZ" dirty="0"/>
              <a:t> Regiment</a:t>
            </a:r>
            <a:endParaRPr lang="en-GB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D97DAE8-F189-4B7A-865C-FCB49DE559B3}"/>
              </a:ext>
            </a:extLst>
          </p:cNvPr>
          <p:cNvSpPr txBox="1"/>
          <p:nvPr/>
        </p:nvSpPr>
        <p:spPr>
          <a:xfrm>
            <a:off x="9696556" y="3022602"/>
            <a:ext cx="927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AČR</a:t>
            </a:r>
            <a:endParaRPr lang="en-GB" sz="12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686A21-D4C7-4F54-B953-D279E82F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7" y="1536333"/>
            <a:ext cx="6492722" cy="486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580AED-644D-3693-E453-AE2BC995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899" y="1525645"/>
            <a:ext cx="2615187" cy="17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96D5A6D-8C84-460B-4FA4-90DAC613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899" y="3331188"/>
            <a:ext cx="4596385" cy="306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ACE7C70-7E43-9196-1F4C-89D6D4E66B87}"/>
              </a:ext>
            </a:extLst>
          </p:cNvPr>
          <p:cNvSpPr/>
          <p:nvPr/>
        </p:nvSpPr>
        <p:spPr>
          <a:xfrm>
            <a:off x="419707" y="4626984"/>
            <a:ext cx="6492722" cy="176654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2E591AD-909B-5AFB-FA23-C62B44040AEE}"/>
              </a:ext>
            </a:extLst>
          </p:cNvPr>
          <p:cNvSpPr txBox="1">
            <a:spLocks/>
          </p:cNvSpPr>
          <p:nvPr/>
        </p:nvSpPr>
        <p:spPr>
          <a:xfrm>
            <a:off x="419707" y="4731807"/>
            <a:ext cx="6492722" cy="1661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3 </a:t>
            </a:r>
            <a:r>
              <a:rPr lang="cs-CZ" sz="2000" dirty="0" err="1"/>
              <a:t>battalions</a:t>
            </a:r>
            <a:r>
              <a:rPr lang="cs-CZ" sz="2000" dirty="0"/>
              <a:t> – 2 in Bechyně, 1 in Olomouc</a:t>
            </a:r>
          </a:p>
          <a:p>
            <a:r>
              <a:rPr lang="cs-CZ" sz="2000" dirty="0"/>
              <a:t>(non)</a:t>
            </a:r>
            <a:r>
              <a:rPr lang="cs-CZ" sz="2000" dirty="0" err="1"/>
              <a:t>combat</a:t>
            </a:r>
            <a:r>
              <a:rPr lang="cs-CZ" sz="2000" dirty="0"/>
              <a:t> </a:t>
            </a:r>
            <a:r>
              <a:rPr lang="cs-CZ" sz="2000" dirty="0" err="1"/>
              <a:t>engineer</a:t>
            </a:r>
            <a:r>
              <a:rPr lang="cs-CZ" sz="2000" dirty="0"/>
              <a:t> support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Czech </a:t>
            </a:r>
            <a:r>
              <a:rPr lang="cs-CZ" sz="2000" dirty="0" err="1"/>
              <a:t>Army</a:t>
            </a:r>
            <a:r>
              <a:rPr lang="cs-CZ" sz="2000" dirty="0"/>
              <a:t>, </a:t>
            </a:r>
            <a:r>
              <a:rPr lang="cs-CZ" sz="2000" dirty="0" err="1"/>
              <a:t>suppresing</a:t>
            </a:r>
            <a:r>
              <a:rPr lang="cs-CZ" sz="2000" dirty="0"/>
              <a:t> </a:t>
            </a:r>
            <a:r>
              <a:rPr lang="cs-CZ" sz="2000" dirty="0" err="1"/>
              <a:t>enemy´s</a:t>
            </a:r>
            <a:r>
              <a:rPr lang="cs-CZ" sz="2000" dirty="0"/>
              <a:t> </a:t>
            </a:r>
            <a:r>
              <a:rPr lang="cs-CZ" sz="2000" dirty="0" err="1"/>
              <a:t>activity</a:t>
            </a:r>
            <a:r>
              <a:rPr lang="cs-CZ" sz="2000" dirty="0"/>
              <a:t>,  </a:t>
            </a:r>
            <a:r>
              <a:rPr lang="cs-CZ" sz="2000" dirty="0" err="1"/>
              <a:t>rescue</a:t>
            </a:r>
            <a:r>
              <a:rPr lang="cs-CZ" sz="2000" dirty="0"/>
              <a:t> </a:t>
            </a:r>
            <a:r>
              <a:rPr lang="cs-CZ" sz="2000" dirty="0" err="1"/>
              <a:t>activities</a:t>
            </a:r>
            <a:r>
              <a:rPr lang="cs-CZ" sz="2000" dirty="0"/>
              <a:t>, support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IRS, </a:t>
            </a:r>
            <a:r>
              <a:rPr lang="cs-CZ" sz="2000" dirty="0" err="1"/>
              <a:t>humanitarian</a:t>
            </a:r>
            <a:r>
              <a:rPr lang="cs-CZ" sz="2000" dirty="0"/>
              <a:t> </a:t>
            </a:r>
            <a:r>
              <a:rPr lang="cs-CZ" sz="2000" dirty="0" err="1"/>
              <a:t>tasks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en-GB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3432825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36BD1CC-1792-49FB-8BEB-9101A1A96A8C}"/>
              </a:ext>
            </a:extLst>
          </p:cNvPr>
          <p:cNvSpPr txBox="1"/>
          <p:nvPr/>
        </p:nvSpPr>
        <p:spPr>
          <a:xfrm>
            <a:off x="7660482" y="5193268"/>
            <a:ext cx="3938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https://rib.msb.se/filer/pdf/28706.pdf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8D9C661-B803-4611-BEC8-68E95D4497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109824"/>
              </p:ext>
            </p:extLst>
          </p:nvPr>
        </p:nvGraphicFramePr>
        <p:xfrm>
          <a:off x="7864420" y="712013"/>
          <a:ext cx="3530600" cy="429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3530520" imgH="4299120" progId="Paint.Picture">
                  <p:embed/>
                </p:oleObj>
              </mc:Choice>
              <mc:Fallback>
                <p:oleObj name="Rastrový obrázek" r:id="rId2" imgW="3530520" imgH="4299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64420" y="712013"/>
                        <a:ext cx="3530600" cy="429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id="{EFB9B5A1-585F-442A-88FA-32F0278B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83" y="129628"/>
            <a:ext cx="3990501" cy="11647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kern="1200" dirty="0" err="1">
                <a:latin typeface="+mj-lt"/>
                <a:ea typeface="+mj-ea"/>
                <a:cs typeface="+mj-cs"/>
              </a:rPr>
              <a:t>Sweden</a:t>
            </a:r>
            <a:r>
              <a:rPr lang="cs-CZ" sz="4800" kern="1200" dirty="0">
                <a:latin typeface="+mj-lt"/>
                <a:ea typeface="+mj-ea"/>
                <a:cs typeface="+mj-cs"/>
              </a:rPr>
              <a:t> - 2018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92B0D4BB-68A6-D0B5-A5D0-4DA371833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9167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Total</a:t>
            </a:r>
            <a:r>
              <a:rPr lang="cs-CZ" dirty="0"/>
              <a:t> </a:t>
            </a:r>
            <a:r>
              <a:rPr lang="cs-CZ" dirty="0" err="1"/>
              <a:t>defence</a:t>
            </a:r>
            <a:r>
              <a:rPr lang="cs-CZ" dirty="0"/>
              <a:t> duty –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citizens</a:t>
            </a:r>
            <a:r>
              <a:rPr lang="cs-CZ" dirty="0"/>
              <a:t> </a:t>
            </a:r>
            <a:r>
              <a:rPr lang="cs-CZ" dirty="0" err="1"/>
              <a:t>aged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16 and 70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mobilized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 </a:t>
            </a:r>
            <a:r>
              <a:rPr lang="cs-CZ" dirty="0" err="1"/>
              <a:t>efforts</a:t>
            </a:r>
            <a:r>
              <a:rPr lang="cs-CZ" dirty="0"/>
              <a:t> + </a:t>
            </a:r>
            <a:r>
              <a:rPr lang="cs-CZ" dirty="0" err="1"/>
              <a:t>huge</a:t>
            </a:r>
            <a:r>
              <a:rPr lang="cs-CZ" dirty="0"/>
              <a:t> </a:t>
            </a:r>
            <a:r>
              <a:rPr lang="cs-CZ" dirty="0" err="1"/>
              <a:t>effort</a:t>
            </a:r>
            <a:r>
              <a:rPr lang="cs-CZ" dirty="0"/>
              <a:t> </a:t>
            </a:r>
            <a:r>
              <a:rPr lang="cs-CZ" dirty="0" err="1"/>
              <a:t>goes</a:t>
            </a:r>
            <a:r>
              <a:rPr lang="cs-CZ" dirty="0"/>
              <a:t> civil </a:t>
            </a:r>
            <a:r>
              <a:rPr lang="cs-CZ" dirty="0" err="1"/>
              <a:t>protection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 err="1">
                <a:sym typeface="Wingdings" panose="05000000000000000000" pitchFamily="2" charset="2"/>
              </a:rPr>
              <a:t>MOOTWs</a:t>
            </a:r>
            <a:r>
              <a:rPr lang="cs-CZ" b="1" dirty="0">
                <a:sym typeface="Wingdings" panose="05000000000000000000" pitchFamily="2" charset="2"/>
              </a:rPr>
              <a:t> (civil </a:t>
            </a:r>
            <a:r>
              <a:rPr lang="cs-CZ" b="1" dirty="0" err="1">
                <a:sym typeface="Wingdings" panose="05000000000000000000" pitchFamily="2" charset="2"/>
              </a:rPr>
              <a:t>defence</a:t>
            </a:r>
            <a:r>
              <a:rPr lang="cs-CZ" b="1" dirty="0">
                <a:sym typeface="Wingdings" panose="05000000000000000000" pitchFamily="2" charset="2"/>
              </a:rPr>
              <a:t>) and </a:t>
            </a:r>
            <a:r>
              <a:rPr lang="cs-CZ" b="1" dirty="0" err="1">
                <a:sym typeface="Wingdings" panose="05000000000000000000" pitchFamily="2" charset="2"/>
              </a:rPr>
              <a:t>combat</a:t>
            </a:r>
            <a:r>
              <a:rPr lang="cs-CZ" b="1" dirty="0">
                <a:sym typeface="Wingdings" panose="05000000000000000000" pitchFamily="2" charset="2"/>
              </a:rPr>
              <a:t> </a:t>
            </a:r>
            <a:r>
              <a:rPr lang="cs-CZ" b="1" dirty="0" err="1">
                <a:sym typeface="Wingdings" panose="05000000000000000000" pitchFamily="2" charset="2"/>
              </a:rPr>
              <a:t>ops</a:t>
            </a:r>
            <a:r>
              <a:rPr lang="cs-CZ" b="1" dirty="0">
                <a:sym typeface="Wingdings" panose="05000000000000000000" pitchFamily="2" charset="2"/>
              </a:rPr>
              <a:t> (</a:t>
            </a:r>
            <a:r>
              <a:rPr lang="cs-CZ" b="1" dirty="0" err="1">
                <a:sym typeface="Wingdings" panose="05000000000000000000" pitchFamily="2" charset="2"/>
              </a:rPr>
              <a:t>military</a:t>
            </a:r>
            <a:r>
              <a:rPr lang="cs-CZ" b="1" dirty="0">
                <a:sym typeface="Wingdings" panose="05000000000000000000" pitchFamily="2" charset="2"/>
              </a:rPr>
              <a:t> </a:t>
            </a:r>
            <a:r>
              <a:rPr lang="cs-CZ" b="1" dirty="0" err="1">
                <a:sym typeface="Wingdings" panose="05000000000000000000" pitchFamily="2" charset="2"/>
              </a:rPr>
              <a:t>defence</a:t>
            </a:r>
            <a:r>
              <a:rPr lang="cs-CZ" b="1" dirty="0">
                <a:sym typeface="Wingdings" panose="05000000000000000000" pitchFamily="2" charset="2"/>
              </a:rPr>
              <a:t>) are </a:t>
            </a:r>
            <a:r>
              <a:rPr lang="cs-CZ" b="1" dirty="0" err="1">
                <a:sym typeface="Wingdings" panose="05000000000000000000" pitchFamily="2" charset="2"/>
              </a:rPr>
              <a:t>highly</a:t>
            </a:r>
            <a:r>
              <a:rPr lang="cs-CZ" b="1" dirty="0">
                <a:sym typeface="Wingdings" panose="05000000000000000000" pitchFamily="2" charset="2"/>
              </a:rPr>
              <a:t> </a:t>
            </a:r>
            <a:r>
              <a:rPr lang="cs-CZ" b="1" dirty="0" err="1">
                <a:sym typeface="Wingdings" panose="05000000000000000000" pitchFamily="2" charset="2"/>
              </a:rPr>
              <a:t>connected</a:t>
            </a:r>
            <a:r>
              <a:rPr lang="cs-CZ" b="1" dirty="0">
                <a:sym typeface="Wingdings" panose="05000000000000000000" pitchFamily="2" charset="2"/>
              </a:rPr>
              <a:t>.</a:t>
            </a:r>
            <a:endParaRPr lang="cs-CZ" b="1" dirty="0"/>
          </a:p>
          <a:p>
            <a:r>
              <a:rPr lang="cs-CZ" dirty="0"/>
              <a:t>Focus on </a:t>
            </a:r>
            <a:r>
              <a:rPr lang="cs-CZ" dirty="0" err="1"/>
              <a:t>education</a:t>
            </a:r>
            <a:r>
              <a:rPr lang="cs-CZ" dirty="0"/>
              <a:t> and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communication</a:t>
            </a:r>
            <a:r>
              <a:rPr lang="cs-CZ" dirty="0"/>
              <a:t> </a:t>
            </a:r>
            <a:r>
              <a:rPr lang="cs-CZ" dirty="0" err="1"/>
              <a:t>towards</a:t>
            </a:r>
            <a:r>
              <a:rPr lang="cs-CZ" dirty="0"/>
              <a:t> </a:t>
            </a:r>
            <a:r>
              <a:rPr lang="cs-CZ" dirty="0" err="1"/>
              <a:t>citizens</a:t>
            </a:r>
            <a:r>
              <a:rPr lang="cs-CZ" dirty="0"/>
              <a:t>, </a:t>
            </a:r>
            <a:r>
              <a:rPr lang="cs-CZ" dirty="0" err="1"/>
              <a:t>citizens</a:t>
            </a:r>
            <a:r>
              <a:rPr lang="cs-CZ" dirty="0"/>
              <a:t>´ </a:t>
            </a:r>
            <a:r>
              <a:rPr lang="cs-CZ" dirty="0" err="1"/>
              <a:t>preparedness</a:t>
            </a:r>
            <a:r>
              <a:rPr lang="cs-CZ" dirty="0"/>
              <a:t> + </a:t>
            </a:r>
            <a:r>
              <a:rPr lang="cs-CZ" dirty="0" err="1"/>
              <a:t>warn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false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>
                <a:sym typeface="Wingdings" panose="05000000000000000000" pitchFamily="2" charset="2"/>
              </a:rPr>
              <a:t>(civil) </a:t>
            </a:r>
            <a:r>
              <a:rPr lang="cs-CZ" b="1" dirty="0" err="1">
                <a:sym typeface="Wingdings" panose="05000000000000000000" pitchFamily="2" charset="2"/>
              </a:rPr>
              <a:t>defence</a:t>
            </a:r>
            <a:r>
              <a:rPr lang="cs-CZ" b="1" dirty="0">
                <a:sym typeface="Wingdings" panose="05000000000000000000" pitchFamily="2" charset="2"/>
              </a:rPr>
              <a:t> </a:t>
            </a:r>
            <a:r>
              <a:rPr lang="cs-CZ" b="1" dirty="0" err="1">
                <a:sym typeface="Wingdings" panose="05000000000000000000" pitchFamily="2" charset="2"/>
              </a:rPr>
              <a:t>is</a:t>
            </a:r>
            <a:r>
              <a:rPr lang="cs-CZ" b="1" dirty="0">
                <a:sym typeface="Wingdings" panose="05000000000000000000" pitchFamily="2" charset="2"/>
              </a:rPr>
              <a:t> </a:t>
            </a:r>
            <a:r>
              <a:rPr lang="cs-CZ" b="1" dirty="0" err="1">
                <a:sym typeface="Wingdings" panose="05000000000000000000" pitchFamily="2" charset="2"/>
              </a:rPr>
              <a:t>multidomain</a:t>
            </a:r>
            <a:r>
              <a:rPr lang="cs-CZ" b="1" dirty="0">
                <a:sym typeface="Wingdings" panose="05000000000000000000" pitchFamily="2" charset="2"/>
              </a:rPr>
              <a:t>, </a:t>
            </a:r>
            <a:r>
              <a:rPr lang="cs-CZ" b="1" dirty="0" err="1">
                <a:sym typeface="Wingdings" panose="05000000000000000000" pitchFamily="2" charset="2"/>
              </a:rPr>
              <a:t>multimodal</a:t>
            </a:r>
            <a:r>
              <a:rPr lang="cs-CZ" b="1" dirty="0">
                <a:sym typeface="Wingdings" panose="05000000000000000000" pitchFamily="2" charset="2"/>
              </a:rPr>
              <a:t> and </a:t>
            </a:r>
            <a:r>
              <a:rPr lang="cs-CZ" b="1" dirty="0" err="1">
                <a:sym typeface="Wingdings" panose="05000000000000000000" pitchFamily="2" charset="2"/>
              </a:rPr>
              <a:t>cummulative</a:t>
            </a:r>
            <a:r>
              <a:rPr lang="cs-CZ" b="1" dirty="0">
                <a:sym typeface="Wingdings" panose="05000000000000000000" pitchFamily="2" charset="2"/>
              </a:rPr>
              <a:t> </a:t>
            </a:r>
            <a:r>
              <a:rPr lang="cs-CZ" b="1" dirty="0" err="1">
                <a:sym typeface="Wingdings" panose="05000000000000000000" pitchFamily="2" charset="2"/>
              </a:rPr>
              <a:t>effort</a:t>
            </a:r>
            <a:r>
              <a:rPr lang="cs-CZ" b="1" dirty="0">
                <a:sym typeface="Wingdings" panose="05000000000000000000" pitchFamily="2" charset="2"/>
              </a:rPr>
              <a:t> </a:t>
            </a:r>
            <a:r>
              <a:rPr lang="cs-CZ" b="1" dirty="0" err="1">
                <a:sym typeface="Wingdings" panose="05000000000000000000" pitchFamily="2" charset="2"/>
              </a:rPr>
              <a:t>of</a:t>
            </a:r>
            <a:r>
              <a:rPr lang="cs-CZ" b="1" dirty="0">
                <a:sym typeface="Wingdings" panose="05000000000000000000" pitchFamily="2" charset="2"/>
              </a:rPr>
              <a:t> </a:t>
            </a:r>
            <a:r>
              <a:rPr lang="cs-CZ" b="1" dirty="0" err="1">
                <a:sym typeface="Wingdings" panose="05000000000000000000" pitchFamily="2" charset="2"/>
              </a:rPr>
              <a:t>the</a:t>
            </a:r>
            <a:r>
              <a:rPr lang="cs-CZ" b="1" dirty="0">
                <a:sym typeface="Wingdings" panose="05000000000000000000" pitchFamily="2" charset="2"/>
              </a:rPr>
              <a:t> </a:t>
            </a:r>
            <a:r>
              <a:rPr lang="cs-CZ" b="1" dirty="0" err="1">
                <a:sym typeface="Wingdings" panose="05000000000000000000" pitchFamily="2" charset="2"/>
              </a:rPr>
              <a:t>whole</a:t>
            </a:r>
            <a:r>
              <a:rPr lang="cs-CZ" b="1" dirty="0">
                <a:sym typeface="Wingdings" panose="05000000000000000000" pitchFamily="2" charset="2"/>
              </a:rPr>
              <a:t> </a:t>
            </a:r>
            <a:r>
              <a:rPr lang="cs-CZ" b="1" dirty="0" err="1">
                <a:sym typeface="Wingdings" panose="05000000000000000000" pitchFamily="2" charset="2"/>
              </a:rPr>
              <a:t>nation</a:t>
            </a:r>
            <a:r>
              <a:rPr lang="cs-CZ" b="1" dirty="0">
                <a:sym typeface="Wingdings" panose="05000000000000000000" pitchFamily="2" charset="2"/>
              </a:rPr>
              <a:t>.</a:t>
            </a:r>
            <a:endParaRPr lang="cs-CZ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116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A17295-8AB2-9E4C-8343-17FFBEF8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4600"/>
              <a:t>Council of the Baltic Sea States (CBSS, n.d.)</a:t>
            </a:r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D9385-1BBA-79F1-399E-B29E4F9A3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cs-CZ" sz="2200" dirty="0" err="1"/>
              <a:t>Denmark</a:t>
            </a:r>
            <a:r>
              <a:rPr lang="cs-CZ" sz="2200" dirty="0"/>
              <a:t>, </a:t>
            </a:r>
            <a:r>
              <a:rPr lang="cs-CZ" sz="2200" dirty="0" err="1"/>
              <a:t>Estonia</a:t>
            </a:r>
            <a:r>
              <a:rPr lang="cs-CZ" sz="2200" dirty="0"/>
              <a:t>, </a:t>
            </a:r>
            <a:r>
              <a:rPr lang="cs-CZ" sz="2200" dirty="0" err="1"/>
              <a:t>Finland</a:t>
            </a:r>
            <a:r>
              <a:rPr lang="cs-CZ" sz="2200" dirty="0"/>
              <a:t>, Germany, </a:t>
            </a:r>
            <a:r>
              <a:rPr lang="cs-CZ" sz="2200" dirty="0" err="1"/>
              <a:t>Iceland</a:t>
            </a:r>
            <a:r>
              <a:rPr lang="cs-CZ" sz="2200" dirty="0"/>
              <a:t>, </a:t>
            </a:r>
            <a:r>
              <a:rPr lang="cs-CZ" sz="2200" dirty="0" err="1"/>
              <a:t>Latvia</a:t>
            </a:r>
            <a:r>
              <a:rPr lang="cs-CZ" sz="2200" dirty="0"/>
              <a:t>, </a:t>
            </a:r>
            <a:r>
              <a:rPr lang="cs-CZ" sz="2200" dirty="0" err="1"/>
              <a:t>Lithuania</a:t>
            </a:r>
            <a:r>
              <a:rPr lang="cs-CZ" sz="2200" dirty="0"/>
              <a:t>, </a:t>
            </a:r>
            <a:r>
              <a:rPr lang="cs-CZ" sz="2200" dirty="0" err="1"/>
              <a:t>Norway</a:t>
            </a:r>
            <a:r>
              <a:rPr lang="cs-CZ" sz="2200" dirty="0"/>
              <a:t>, </a:t>
            </a:r>
            <a:r>
              <a:rPr lang="cs-CZ" sz="2200" dirty="0" err="1"/>
              <a:t>Poland</a:t>
            </a:r>
            <a:r>
              <a:rPr lang="cs-CZ" sz="2200" dirty="0"/>
              <a:t> and </a:t>
            </a:r>
            <a:r>
              <a:rPr lang="cs-CZ" sz="2200" dirty="0" err="1"/>
              <a:t>Sweden</a:t>
            </a:r>
            <a:r>
              <a:rPr lang="cs-CZ" sz="2200" dirty="0"/>
              <a:t>. </a:t>
            </a:r>
          </a:p>
          <a:p>
            <a:r>
              <a:rPr lang="cs-CZ" sz="2200" dirty="0" err="1"/>
              <a:t>One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bodies</a:t>
            </a:r>
            <a:r>
              <a:rPr lang="cs-CZ" sz="2200" dirty="0"/>
              <a:t> – </a:t>
            </a:r>
            <a:r>
              <a:rPr lang="cs-CZ" sz="2200" b="1" dirty="0"/>
              <a:t>Civil </a:t>
            </a:r>
            <a:r>
              <a:rPr lang="cs-CZ" sz="2200" b="1" dirty="0" err="1"/>
              <a:t>Protection</a:t>
            </a:r>
            <a:r>
              <a:rPr lang="cs-CZ" sz="2200" b="1" dirty="0"/>
              <a:t> Network</a:t>
            </a:r>
            <a:r>
              <a:rPr lang="cs-CZ" sz="2200" dirty="0"/>
              <a:t>.</a:t>
            </a:r>
          </a:p>
          <a:p>
            <a:pPr lvl="1"/>
            <a:r>
              <a:rPr lang="cs-CZ" sz="2200" dirty="0"/>
              <a:t>Civil </a:t>
            </a:r>
            <a:r>
              <a:rPr lang="cs-CZ" sz="2200" dirty="0" err="1"/>
              <a:t>protection</a:t>
            </a:r>
            <a:r>
              <a:rPr lang="cs-CZ" sz="2200" dirty="0"/>
              <a:t> and </a:t>
            </a:r>
            <a:r>
              <a:rPr lang="cs-CZ" sz="2200" dirty="0" err="1"/>
              <a:t>societal</a:t>
            </a:r>
            <a:r>
              <a:rPr lang="cs-CZ" sz="2200" dirty="0"/>
              <a:t> </a:t>
            </a:r>
            <a:r>
              <a:rPr lang="cs-CZ" sz="2200" dirty="0" err="1"/>
              <a:t>security</a:t>
            </a:r>
            <a:r>
              <a:rPr lang="cs-CZ" sz="2200" dirty="0"/>
              <a:t>.</a:t>
            </a:r>
          </a:p>
          <a:p>
            <a:pPr lvl="1"/>
            <a:r>
              <a:rPr lang="cs-CZ" sz="2200" dirty="0" err="1"/>
              <a:t>Capacity</a:t>
            </a:r>
            <a:r>
              <a:rPr lang="cs-CZ" sz="2200" dirty="0"/>
              <a:t> </a:t>
            </a:r>
            <a:r>
              <a:rPr lang="cs-CZ" sz="2200" dirty="0" err="1"/>
              <a:t>building</a:t>
            </a:r>
            <a:r>
              <a:rPr lang="cs-CZ" sz="2200" dirty="0"/>
              <a:t>, </a:t>
            </a:r>
            <a:r>
              <a:rPr lang="en-GB" sz="2200" dirty="0"/>
              <a:t>knowledge and expertise</a:t>
            </a:r>
            <a:r>
              <a:rPr lang="cs-CZ" sz="2200" dirty="0"/>
              <a:t> </a:t>
            </a:r>
            <a:r>
              <a:rPr lang="cs-CZ" sz="2200" dirty="0" err="1"/>
              <a:t>exchange</a:t>
            </a:r>
            <a:r>
              <a:rPr lang="en-GB" sz="2200" dirty="0"/>
              <a:t>, and </a:t>
            </a:r>
            <a:r>
              <a:rPr lang="en-GB" sz="2200" dirty="0" err="1"/>
              <a:t>implemen</a:t>
            </a:r>
            <a:r>
              <a:rPr lang="cs-CZ" sz="2200" dirty="0" err="1"/>
              <a:t>tation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en-GB" sz="2200" dirty="0"/>
              <a:t> transnational project</a:t>
            </a:r>
            <a:r>
              <a:rPr lang="cs-CZ" sz="2200" dirty="0"/>
              <a:t>.</a:t>
            </a:r>
          </a:p>
          <a:p>
            <a:pPr lvl="1"/>
            <a:r>
              <a:rPr lang="cs-CZ" sz="2200" dirty="0"/>
              <a:t>Priority: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UN´s</a:t>
            </a:r>
            <a:r>
              <a:rPr lang="cs-CZ" sz="2200" dirty="0"/>
              <a:t> </a:t>
            </a:r>
            <a:r>
              <a:rPr lang="en-GB" sz="2200" b="1" dirty="0"/>
              <a:t>Sendai Framework for Disaster Risk Reduction</a:t>
            </a:r>
            <a:r>
              <a:rPr lang="cs-CZ" sz="2200" b="1" dirty="0"/>
              <a:t> </a:t>
            </a:r>
            <a:r>
              <a:rPr lang="cs-CZ" sz="2200" b="1" dirty="0" err="1"/>
              <a:t>Implementation</a:t>
            </a:r>
            <a:r>
              <a:rPr lang="cs-CZ" sz="2200" dirty="0"/>
              <a:t>.</a:t>
            </a: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8C2742B8-9A88-33D9-7761-8375C99F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31" y="2532888"/>
            <a:ext cx="3860102" cy="310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53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8B455-68E2-57FB-2A6E-235267D93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Sendai Framework for Disaster Risk Reduction</a:t>
            </a:r>
            <a:r>
              <a:rPr lang="cs-CZ" sz="4400" dirty="0"/>
              <a:t> </a:t>
            </a:r>
            <a:r>
              <a:rPr lang="cs-CZ" dirty="0" err="1"/>
              <a:t>I</a:t>
            </a:r>
            <a:r>
              <a:rPr lang="cs-CZ" sz="4400" dirty="0" err="1"/>
              <a:t>mplementation</a:t>
            </a:r>
            <a:r>
              <a:rPr lang="cs-CZ" sz="4400" dirty="0"/>
              <a:t> (United </a:t>
            </a:r>
            <a:r>
              <a:rPr lang="cs-CZ" sz="4400" dirty="0" err="1"/>
              <a:t>Nations</a:t>
            </a:r>
            <a:r>
              <a:rPr lang="cs-CZ" sz="4400" dirty="0"/>
              <a:t>, 2015)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A83504-CDB2-CBFE-69F6-C2E1A05E1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UN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document</a:t>
            </a:r>
            <a:r>
              <a:rPr lang="cs-CZ" dirty="0"/>
              <a:t> a</a:t>
            </a:r>
            <a:r>
              <a:rPr lang="en-GB" dirty="0" err="1"/>
              <a:t>dopted</a:t>
            </a:r>
            <a:r>
              <a:rPr lang="en-GB" dirty="0"/>
              <a:t> at the Third UN World Conference in Sendai, Japan, in March 201</a:t>
            </a:r>
            <a:r>
              <a:rPr lang="cs-CZ" dirty="0"/>
              <a:t>5.</a:t>
            </a:r>
          </a:p>
          <a:p>
            <a:r>
              <a:rPr lang="cs-CZ" dirty="0"/>
              <a:t>O</a:t>
            </a:r>
            <a:r>
              <a:rPr lang="en-GB" dirty="0" err="1"/>
              <a:t>utlines</a:t>
            </a:r>
            <a:r>
              <a:rPr lang="en-GB" dirty="0"/>
              <a:t> specific </a:t>
            </a:r>
            <a:r>
              <a:rPr lang="en-GB" b="1" dirty="0"/>
              <a:t>goals</a:t>
            </a:r>
            <a:r>
              <a:rPr lang="cs-CZ" b="1" dirty="0"/>
              <a:t> and</a:t>
            </a:r>
            <a:r>
              <a:rPr lang="en-GB" b="1" dirty="0"/>
              <a:t> priorities</a:t>
            </a:r>
            <a:r>
              <a:rPr lang="cs-CZ" dirty="0"/>
              <a:t>,</a:t>
            </a:r>
            <a:r>
              <a:rPr lang="en-GB" dirty="0"/>
              <a:t> underscores the importance of </a:t>
            </a:r>
            <a:r>
              <a:rPr lang="en-GB" b="1" dirty="0"/>
              <a:t>international cooperation</a:t>
            </a:r>
            <a:r>
              <a:rPr lang="en-GB" dirty="0"/>
              <a:t>, the roles of various </a:t>
            </a:r>
            <a:r>
              <a:rPr lang="en-GB" b="1" dirty="0"/>
              <a:t>stakeholders</a:t>
            </a:r>
            <a:r>
              <a:rPr lang="en-GB" dirty="0"/>
              <a:t>, and the need for dedicated efforts towards </a:t>
            </a:r>
            <a:r>
              <a:rPr lang="en-GB" b="1" dirty="0"/>
              <a:t>understanding disaster risk</a:t>
            </a:r>
            <a:r>
              <a:rPr lang="en-GB" dirty="0"/>
              <a:t>, strengthening </a:t>
            </a:r>
            <a:r>
              <a:rPr lang="en-GB" b="1" dirty="0"/>
              <a:t>disaster risk governance</a:t>
            </a:r>
            <a:r>
              <a:rPr lang="en-GB" dirty="0"/>
              <a:t>, </a:t>
            </a:r>
            <a:r>
              <a:rPr lang="en-GB" b="1" dirty="0"/>
              <a:t>investing</a:t>
            </a:r>
            <a:r>
              <a:rPr lang="en-GB" dirty="0"/>
              <a:t> in disaster risk reduction, and enhancing disaster </a:t>
            </a:r>
            <a:r>
              <a:rPr lang="en-GB" b="1" dirty="0"/>
              <a:t>preparedness</a:t>
            </a:r>
            <a:r>
              <a:rPr lang="en-GB" dirty="0"/>
              <a:t>. </a:t>
            </a:r>
            <a:endParaRPr lang="cs-CZ" dirty="0"/>
          </a:p>
          <a:p>
            <a:r>
              <a:rPr lang="cs-CZ" b="1" dirty="0" err="1"/>
              <a:t>Synergies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other</a:t>
            </a:r>
            <a:r>
              <a:rPr lang="cs-CZ" b="1" dirty="0"/>
              <a:t> </a:t>
            </a:r>
            <a:r>
              <a:rPr lang="cs-CZ" b="1" dirty="0" err="1"/>
              <a:t>strategic</a:t>
            </a:r>
            <a:r>
              <a:rPr lang="cs-CZ" b="1" dirty="0"/>
              <a:t> UN </a:t>
            </a:r>
            <a:r>
              <a:rPr lang="cs-CZ" b="1" dirty="0" err="1"/>
              <a:t>documents</a:t>
            </a:r>
            <a:r>
              <a:rPr lang="cs-CZ" dirty="0"/>
              <a:t>: </a:t>
            </a:r>
            <a:r>
              <a:rPr lang="en-GB" dirty="0"/>
              <a:t>The Paris Agreement on Climate Change, The Addis Ababa Action Agenda on Financing for Development, the New Urban Agenda, and the Sustainable Development Goals</a:t>
            </a:r>
            <a:r>
              <a:rPr lang="cs-CZ" dirty="0"/>
              <a:t>.</a:t>
            </a:r>
          </a:p>
          <a:p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mention</a:t>
            </a:r>
            <a:r>
              <a:rPr lang="cs-CZ" dirty="0"/>
              <a:t> civil </a:t>
            </a:r>
            <a:r>
              <a:rPr lang="cs-CZ" dirty="0" err="1"/>
              <a:t>defence</a:t>
            </a:r>
            <a:r>
              <a:rPr lang="cs-CZ" dirty="0"/>
              <a:t>/</a:t>
            </a:r>
            <a:r>
              <a:rPr lang="cs-CZ" dirty="0" err="1"/>
              <a:t>protection</a:t>
            </a:r>
            <a:r>
              <a:rPr lang="cs-CZ" dirty="0"/>
              <a:t> </a:t>
            </a:r>
            <a:r>
              <a:rPr lang="cs-CZ" dirty="0" err="1"/>
              <a:t>specifically</a:t>
            </a:r>
            <a:r>
              <a:rPr lang="cs-CZ" dirty="0"/>
              <a:t> </a:t>
            </a:r>
            <a:r>
              <a:rPr lang="cs-CZ" dirty="0" err="1"/>
              <a:t>though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6933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venku, hasič, Pohotovostní služba, pohotovost&#10;&#10;Popis byl vytvořen automaticky">
            <a:extLst>
              <a:ext uri="{FF2B5EF4-FFF2-40B4-BE49-F238E27FC236}">
                <a16:creationId xmlns:a16="http://schemas.microsoft.com/office/drawing/2014/main" id="{52D9973F-E50F-50F8-8017-13D77D07F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1" b="2431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7960143-A867-40CE-88F6-4803AE9E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Discussion: how does civil defence/protection look like in your country?</a:t>
            </a:r>
          </a:p>
        </p:txBody>
      </p:sp>
    </p:spTree>
    <p:extLst>
      <p:ext uri="{BB962C8B-B14F-4D97-AF65-F5344CB8AC3E}">
        <p14:creationId xmlns:p14="http://schemas.microsoft.com/office/powerpoint/2010/main" val="2335136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7960143-A867-40CE-88F6-4803AE9E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99" y="1868322"/>
            <a:ext cx="5785885" cy="230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Are countries without the CD irresponsible towards their citizens? 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517C3D15-2870-427C-A260-77876204C3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501771"/>
          <a:ext cx="5083577" cy="367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2635200" imgH="1905120" progId="Paint.Picture">
                  <p:embed/>
                </p:oleObj>
              </mc:Choice>
              <mc:Fallback>
                <p:oleObj name="Rastrový obrázek" r:id="rId3" imgW="2635200" imgH="1905120" progId="Paint.Picture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517C3D15-2870-427C-A260-77876204C3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0" y="501771"/>
                        <a:ext cx="5083577" cy="367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3059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F0C601-0E94-46C7-A54E-1E45D49B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Case 1: </a:t>
            </a:r>
            <a:r>
              <a:rPr lang="cs-CZ" dirty="0" err="1"/>
              <a:t>Irish</a:t>
            </a:r>
            <a:r>
              <a:rPr lang="cs-CZ" dirty="0"/>
              <a:t> Civil </a:t>
            </a:r>
            <a:r>
              <a:rPr lang="cs-CZ" dirty="0" err="1"/>
              <a:t>Defence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COVID-19</a:t>
            </a:r>
            <a:endParaRPr lang="en-GB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7B6C2C4-9006-4F03-A628-F35114C5A2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2" y="1360979"/>
            <a:ext cx="8795500" cy="513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F93C4EE-4699-40A1-81D5-A6A74D04C668}"/>
              </a:ext>
            </a:extLst>
          </p:cNvPr>
          <p:cNvSpPr txBox="1"/>
          <p:nvPr/>
        </p:nvSpPr>
        <p:spPr>
          <a:xfrm>
            <a:off x="2035628" y="6354375"/>
            <a:ext cx="156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Civildefence.ie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685956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FBA5B-771D-48F7-8CC2-D4FC77EE7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Case 2: Czech </a:t>
            </a:r>
            <a:r>
              <a:rPr lang="cs-CZ" dirty="0" err="1"/>
              <a:t>Army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COVID-19 (AČR, 2021)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B70583-57EE-42B0-BD08-EBB5F5EB4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9167" cy="4351338"/>
          </a:xfrm>
        </p:spPr>
        <p:txBody>
          <a:bodyPr>
            <a:normAutofit/>
          </a:bodyPr>
          <a:lstStyle/>
          <a:p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b="1" dirty="0"/>
              <a:t>15,000</a:t>
            </a:r>
            <a:r>
              <a:rPr lang="cs-CZ" dirty="0"/>
              <a:t> </a:t>
            </a:r>
            <a:r>
              <a:rPr lang="cs-CZ" dirty="0" err="1"/>
              <a:t>personnel</a:t>
            </a:r>
            <a:r>
              <a:rPr lang="cs-CZ" dirty="0"/>
              <a:t> </a:t>
            </a:r>
            <a:r>
              <a:rPr lang="cs-CZ" dirty="0" err="1"/>
              <a:t>deployed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largest</a:t>
            </a:r>
            <a:r>
              <a:rPr lang="cs-CZ" dirty="0">
                <a:sym typeface="Wingdings" panose="05000000000000000000" pitchFamily="2" charset="2"/>
              </a:rPr>
              <a:t> Czech </a:t>
            </a:r>
            <a:r>
              <a:rPr lang="cs-CZ" dirty="0" err="1">
                <a:sym typeface="Wingdings" panose="05000000000000000000" pitchFamily="2" charset="2"/>
              </a:rPr>
              <a:t>military</a:t>
            </a:r>
            <a:r>
              <a:rPr lang="cs-CZ" dirty="0">
                <a:sym typeface="Wingdings" panose="05000000000000000000" pitchFamily="2" charset="2"/>
              </a:rPr>
              <a:t> op.</a:t>
            </a:r>
            <a:endParaRPr lang="cs-CZ" dirty="0"/>
          </a:p>
          <a:p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b="1" dirty="0"/>
              <a:t>13 </a:t>
            </a:r>
            <a:r>
              <a:rPr lang="cs-CZ" b="1" dirty="0" err="1"/>
              <a:t>ops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dirty="0" err="1"/>
              <a:t>patrols</a:t>
            </a:r>
            <a:r>
              <a:rPr lang="cs-CZ" dirty="0"/>
              <a:t> </a:t>
            </a:r>
            <a:r>
              <a:rPr lang="cs-CZ" dirty="0" err="1"/>
              <a:t>deployment</a:t>
            </a:r>
            <a:r>
              <a:rPr lang="cs-CZ" dirty="0"/>
              <a:t>, IRS support, </a:t>
            </a:r>
            <a:r>
              <a:rPr lang="cs-CZ" dirty="0" err="1"/>
              <a:t>logistics</a:t>
            </a:r>
            <a:r>
              <a:rPr lang="cs-CZ" dirty="0"/>
              <a:t> (</a:t>
            </a:r>
            <a:r>
              <a:rPr lang="cs-CZ" dirty="0" err="1"/>
              <a:t>incl</a:t>
            </a:r>
            <a:r>
              <a:rPr lang="cs-CZ" dirty="0"/>
              <a:t>. ´</a:t>
            </a:r>
            <a:r>
              <a:rPr lang="cs-CZ" dirty="0" err="1"/>
              <a:t>Condor</a:t>
            </a:r>
            <a:r>
              <a:rPr lang="cs-CZ" dirty="0"/>
              <a:t> </a:t>
            </a:r>
            <a:r>
              <a:rPr lang="cs-CZ" dirty="0" err="1"/>
              <a:t>flights</a:t>
            </a:r>
            <a:r>
              <a:rPr lang="cs-CZ" dirty="0"/>
              <a:t>´), </a:t>
            </a:r>
            <a:r>
              <a:rPr lang="cs-CZ" dirty="0" err="1"/>
              <a:t>deployment</a:t>
            </a:r>
            <a:r>
              <a:rPr lang="cs-CZ" dirty="0"/>
              <a:t> in </a:t>
            </a:r>
            <a:r>
              <a:rPr lang="cs-CZ" dirty="0" err="1"/>
              <a:t>homes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elderly</a:t>
            </a:r>
            <a:r>
              <a:rPr lang="cs-CZ" dirty="0"/>
              <a:t>, </a:t>
            </a:r>
            <a:r>
              <a:rPr lang="cs-CZ" dirty="0" err="1"/>
              <a:t>clever</a:t>
            </a:r>
            <a:r>
              <a:rPr lang="cs-CZ" dirty="0"/>
              <a:t> </a:t>
            </a:r>
            <a:r>
              <a:rPr lang="cs-CZ" dirty="0" err="1"/>
              <a:t>quarantine</a:t>
            </a:r>
            <a:r>
              <a:rPr lang="cs-CZ" dirty="0"/>
              <a:t>, Litovel area </a:t>
            </a:r>
            <a:r>
              <a:rPr lang="cs-CZ" dirty="0" err="1"/>
              <a:t>lockdown</a:t>
            </a:r>
            <a:r>
              <a:rPr lang="cs-CZ" dirty="0"/>
              <a:t>, </a:t>
            </a:r>
            <a:r>
              <a:rPr lang="cs-CZ" dirty="0" err="1"/>
              <a:t>mixed</a:t>
            </a:r>
            <a:r>
              <a:rPr lang="cs-CZ" dirty="0"/>
              <a:t> police-</a:t>
            </a:r>
            <a:r>
              <a:rPr lang="cs-CZ" dirty="0" err="1"/>
              <a:t>army</a:t>
            </a:r>
            <a:r>
              <a:rPr lang="cs-CZ" dirty="0"/>
              <a:t> </a:t>
            </a:r>
            <a:r>
              <a:rPr lang="cs-CZ" dirty="0" err="1"/>
              <a:t>patrols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 </a:t>
            </a:r>
            <a:endParaRPr lang="en-GB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A84D1C90-367E-4C36-B3C5-76390277FE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704616"/>
              </p:ext>
            </p:extLst>
          </p:nvPr>
        </p:nvGraphicFramePr>
        <p:xfrm>
          <a:off x="7187292" y="1540872"/>
          <a:ext cx="4591661" cy="4477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5092560" imgH="4965840" progId="Paint.Picture">
                  <p:embed/>
                </p:oleObj>
              </mc:Choice>
              <mc:Fallback>
                <p:oleObj name="Rastrový obrázek" r:id="rId3" imgW="5092560" imgH="4965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7292" y="1540872"/>
                        <a:ext cx="4591661" cy="4477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580DDBEC-9F6B-45CF-BACB-5FA75997A3BC}"/>
              </a:ext>
            </a:extLst>
          </p:cNvPr>
          <p:cNvSpPr txBox="1"/>
          <p:nvPr/>
        </p:nvSpPr>
        <p:spPr>
          <a:xfrm>
            <a:off x="7187292" y="6038463"/>
            <a:ext cx="1315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AČR, 2021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943240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75807-0528-4007-9891-C958E30A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Czech </a:t>
            </a:r>
            <a:r>
              <a:rPr lang="cs-CZ" dirty="0" err="1"/>
              <a:t>Army</a:t>
            </a:r>
            <a:r>
              <a:rPr lang="cs-CZ" dirty="0"/>
              <a:t> </a:t>
            </a:r>
            <a:r>
              <a:rPr lang="cs-CZ" dirty="0" err="1"/>
              <a:t>floods</a:t>
            </a:r>
            <a:r>
              <a:rPr lang="cs-CZ" dirty="0"/>
              <a:t> </a:t>
            </a:r>
            <a:r>
              <a:rPr lang="cs-CZ" dirty="0" err="1"/>
              <a:t>mitigation</a:t>
            </a:r>
            <a:r>
              <a:rPr lang="cs-CZ" dirty="0"/>
              <a:t> </a:t>
            </a:r>
            <a:r>
              <a:rPr lang="cs-CZ" dirty="0" err="1"/>
              <a:t>efforts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07C4B-7422-4D66-9C81-E674D861E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2009 – </a:t>
            </a:r>
            <a:r>
              <a:rPr lang="cs-CZ" dirty="0" err="1"/>
              <a:t>aftermath</a:t>
            </a:r>
            <a:r>
              <a:rPr lang="cs-CZ" dirty="0"/>
              <a:t> </a:t>
            </a:r>
            <a:r>
              <a:rPr lang="cs-CZ" dirty="0" err="1"/>
              <a:t>liquidation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8020 </a:t>
            </a:r>
            <a:r>
              <a:rPr lang="cs-CZ" dirty="0" err="1"/>
              <a:t>deployed</a:t>
            </a:r>
            <a:r>
              <a:rPr lang="cs-CZ" dirty="0"/>
              <a:t> </a:t>
            </a:r>
            <a:r>
              <a:rPr lang="cs-CZ" dirty="0" err="1"/>
              <a:t>personnel</a:t>
            </a:r>
            <a:r>
              <a:rPr lang="cs-CZ" dirty="0"/>
              <a:t> and 2047 </a:t>
            </a:r>
            <a:r>
              <a:rPr lang="cs-CZ" dirty="0" err="1"/>
              <a:t>vehicles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7412" name="Picture 4" descr="Povodně napáchaly v zemědělství škody za dvě stě milionů korun | Vláda ČR">
            <a:extLst>
              <a:ext uri="{FF2B5EF4-FFF2-40B4-BE49-F238E27FC236}">
                <a16:creationId xmlns:a16="http://schemas.microsoft.com/office/drawing/2014/main" id="{7114D451-1562-4705-AC36-C0E5803F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97175"/>
            <a:ext cx="55530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OBRAZEM: Povodně na Moravě z ptačí perspektivy i ze země - iDNES.cz">
            <a:extLst>
              <a:ext uri="{FF2B5EF4-FFF2-40B4-BE49-F238E27FC236}">
                <a16:creationId xmlns:a16="http://schemas.microsoft.com/office/drawing/2014/main" id="{9EC7E4CC-3A6A-4F2E-8579-1E94B2510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578225"/>
            <a:ext cx="43815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2184B58-EB9E-4019-B29F-10CE8522B7DC}"/>
              </a:ext>
            </a:extLst>
          </p:cNvPr>
          <p:cNvSpPr txBox="1"/>
          <p:nvPr/>
        </p:nvSpPr>
        <p:spPr>
          <a:xfrm>
            <a:off x="5210503" y="2839678"/>
            <a:ext cx="1180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vláda.cz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637090B-E778-449A-8834-7F3272ABAF00}"/>
              </a:ext>
            </a:extLst>
          </p:cNvPr>
          <p:cNvSpPr txBox="1"/>
          <p:nvPr/>
        </p:nvSpPr>
        <p:spPr>
          <a:xfrm>
            <a:off x="7187292" y="6038463"/>
            <a:ext cx="1315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AČR, 2021</a:t>
            </a:r>
            <a:endParaRPr lang="en-GB" sz="1200" i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262979B-5321-4702-BCE3-6ED26D6CABC8}"/>
              </a:ext>
            </a:extLst>
          </p:cNvPr>
          <p:cNvSpPr txBox="1"/>
          <p:nvPr/>
        </p:nvSpPr>
        <p:spPr>
          <a:xfrm>
            <a:off x="6972300" y="3301226"/>
            <a:ext cx="131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Source: idnes.cz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182103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74EA72-9DB0-4103-BAE5-FC6036B68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 err="1"/>
              <a:t>Relevant</a:t>
            </a:r>
            <a:r>
              <a:rPr lang="cs-CZ" dirty="0"/>
              <a:t> Czech </a:t>
            </a:r>
            <a:r>
              <a:rPr lang="cs-CZ" dirty="0" err="1"/>
              <a:t>legal</a:t>
            </a:r>
            <a:r>
              <a:rPr lang="cs-CZ" dirty="0"/>
              <a:t> framework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71F8B-214F-4143-B9E7-5AFA0DD05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6379029" cy="3985155"/>
          </a:xfrm>
        </p:spPr>
        <p:txBody>
          <a:bodyPr>
            <a:normAutofit/>
          </a:bodyPr>
          <a:lstStyle/>
          <a:p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Armed</a:t>
            </a:r>
            <a:r>
              <a:rPr lang="cs-CZ" sz="2000" dirty="0"/>
              <a:t> </a:t>
            </a:r>
            <a:r>
              <a:rPr lang="cs-CZ" sz="2000" dirty="0" err="1"/>
              <a:t>Forces</a:t>
            </a:r>
            <a:r>
              <a:rPr lang="cs-CZ" sz="2000" dirty="0"/>
              <a:t> </a:t>
            </a:r>
            <a:r>
              <a:rPr lang="cs-CZ" sz="2000" dirty="0" err="1"/>
              <a:t>Law</a:t>
            </a:r>
            <a:r>
              <a:rPr lang="cs-CZ" sz="2000" dirty="0"/>
              <a:t> (zákon č. 219/1999 Sb.)</a:t>
            </a:r>
          </a:p>
          <a:p>
            <a:pPr lvl="1"/>
            <a:r>
              <a:rPr lang="cs-CZ" sz="2000" dirty="0" err="1"/>
              <a:t>Main</a:t>
            </a:r>
            <a:r>
              <a:rPr lang="cs-CZ" sz="2000" dirty="0"/>
              <a:t> </a:t>
            </a:r>
            <a:r>
              <a:rPr lang="cs-CZ" sz="2000" dirty="0" err="1"/>
              <a:t>task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AF </a:t>
            </a:r>
            <a:r>
              <a:rPr lang="cs-CZ" sz="2000" dirty="0" err="1"/>
              <a:t>defined</a:t>
            </a:r>
            <a:r>
              <a:rPr lang="cs-CZ" sz="2000" dirty="0"/>
              <a:t> as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defence</a:t>
            </a:r>
            <a:r>
              <a:rPr lang="cs-CZ" sz="2000" dirty="0"/>
              <a:t> </a:t>
            </a:r>
            <a:r>
              <a:rPr lang="cs-CZ" sz="2000" dirty="0" err="1"/>
              <a:t>against</a:t>
            </a:r>
            <a:r>
              <a:rPr lang="cs-CZ" sz="2000" dirty="0"/>
              <a:t> </a:t>
            </a:r>
            <a:r>
              <a:rPr lang="cs-CZ" sz="2000" dirty="0" err="1"/>
              <a:t>external</a:t>
            </a:r>
            <a:r>
              <a:rPr lang="cs-CZ" sz="2000" dirty="0"/>
              <a:t> </a:t>
            </a:r>
            <a:r>
              <a:rPr lang="cs-CZ" sz="2000" dirty="0" err="1"/>
              <a:t>threats</a:t>
            </a:r>
            <a:r>
              <a:rPr lang="cs-CZ" sz="2000" dirty="0"/>
              <a:t>.</a:t>
            </a:r>
          </a:p>
          <a:p>
            <a:pPr lvl="1"/>
            <a:r>
              <a:rPr lang="cs-CZ" sz="2000" b="1" dirty="0" err="1"/>
              <a:t>Rescue</a:t>
            </a:r>
            <a:r>
              <a:rPr lang="cs-CZ" sz="2000" b="1" dirty="0"/>
              <a:t> and </a:t>
            </a:r>
            <a:r>
              <a:rPr lang="cs-CZ" sz="2000" b="1" dirty="0" err="1"/>
              <a:t>humanitarian</a:t>
            </a:r>
            <a:r>
              <a:rPr lang="cs-CZ" sz="2000" b="1" dirty="0"/>
              <a:t> </a:t>
            </a:r>
            <a:r>
              <a:rPr lang="cs-CZ" sz="2000" b="1" dirty="0" err="1"/>
              <a:t>international</a:t>
            </a:r>
            <a:r>
              <a:rPr lang="cs-CZ" sz="2000" b="1" dirty="0"/>
              <a:t> </a:t>
            </a:r>
            <a:r>
              <a:rPr lang="cs-CZ" sz="2000" b="1" dirty="0" err="1"/>
              <a:t>missions</a:t>
            </a:r>
            <a:r>
              <a:rPr lang="cs-CZ" sz="2000" b="1" dirty="0"/>
              <a:t>.</a:t>
            </a:r>
          </a:p>
          <a:p>
            <a:pPr lvl="1"/>
            <a:r>
              <a:rPr lang="cs-CZ" sz="2000" dirty="0"/>
              <a:t>AČR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tasked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helping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police, </a:t>
            </a:r>
            <a:r>
              <a:rPr lang="cs-CZ" sz="2000" dirty="0" err="1"/>
              <a:t>with</a:t>
            </a:r>
            <a:r>
              <a:rPr lang="cs-CZ" sz="2000" dirty="0"/>
              <a:t> a </a:t>
            </a:r>
            <a:r>
              <a:rPr lang="cs-CZ" sz="2000" b="1" dirty="0"/>
              <a:t>response to a natural </a:t>
            </a:r>
            <a:r>
              <a:rPr lang="cs-CZ" sz="2000" b="1" dirty="0" err="1"/>
              <a:t>disasters</a:t>
            </a:r>
            <a:r>
              <a:rPr lang="cs-CZ" sz="2000" b="1" dirty="0"/>
              <a:t> </a:t>
            </a:r>
            <a:r>
              <a:rPr lang="cs-CZ" sz="2000" dirty="0"/>
              <a:t>and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serious</a:t>
            </a:r>
            <a:r>
              <a:rPr lang="cs-CZ" sz="2000" dirty="0"/>
              <a:t> </a:t>
            </a:r>
            <a:r>
              <a:rPr lang="cs-CZ" sz="2000" dirty="0" err="1"/>
              <a:t>events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result</a:t>
            </a:r>
            <a:r>
              <a:rPr lang="cs-CZ" sz="2000" dirty="0"/>
              <a:t> </a:t>
            </a:r>
            <a:r>
              <a:rPr lang="cs-CZ" sz="2000" b="1" dirty="0"/>
              <a:t>in </a:t>
            </a:r>
            <a:r>
              <a:rPr lang="cs-CZ" sz="2000" b="1" dirty="0" err="1"/>
              <a:t>significant</a:t>
            </a:r>
            <a:r>
              <a:rPr lang="cs-CZ" sz="2000" b="1" dirty="0"/>
              <a:t> public </a:t>
            </a:r>
            <a:r>
              <a:rPr lang="cs-CZ" sz="2000" b="1" dirty="0" err="1"/>
              <a:t>health</a:t>
            </a:r>
            <a:r>
              <a:rPr lang="cs-CZ" sz="2000" b="1" dirty="0"/>
              <a:t> </a:t>
            </a:r>
            <a:r>
              <a:rPr lang="cs-CZ" sz="2000" b="1" dirty="0" err="1"/>
              <a:t>risks</a:t>
            </a:r>
            <a:r>
              <a:rPr lang="cs-CZ" sz="2000" b="1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property</a:t>
            </a:r>
            <a:r>
              <a:rPr lang="cs-CZ" sz="2000" dirty="0"/>
              <a:t> </a:t>
            </a:r>
            <a:r>
              <a:rPr lang="cs-CZ" sz="2000" dirty="0" err="1"/>
              <a:t>damage</a:t>
            </a:r>
            <a:r>
              <a:rPr lang="cs-CZ" sz="2000" dirty="0"/>
              <a:t>.</a:t>
            </a:r>
          </a:p>
          <a:p>
            <a:pPr lvl="1"/>
            <a:r>
              <a:rPr lang="cs-CZ" sz="2000" dirty="0"/>
              <a:t>BTW - </a:t>
            </a:r>
            <a:r>
              <a:rPr lang="en-GB" sz="2000" dirty="0"/>
              <a:t>What do the </a:t>
            </a:r>
            <a:r>
              <a:rPr lang="cs-CZ" sz="2000" dirty="0"/>
              <a:t>Czech A</a:t>
            </a:r>
            <a:r>
              <a:rPr lang="en-GB" sz="2000" dirty="0" err="1"/>
              <a:t>rmed</a:t>
            </a:r>
            <a:r>
              <a:rPr lang="en-GB" sz="2000" dirty="0"/>
              <a:t> </a:t>
            </a:r>
            <a:r>
              <a:rPr lang="cs-CZ" sz="2000" dirty="0"/>
              <a:t>F</a:t>
            </a:r>
            <a:r>
              <a:rPr lang="en-GB" sz="2000" dirty="0" err="1"/>
              <a:t>orces</a:t>
            </a:r>
            <a:r>
              <a:rPr lang="en-GB" sz="2000" dirty="0"/>
              <a:t> consist of?</a:t>
            </a:r>
            <a:endParaRPr lang="cs-CZ" sz="2000" dirty="0"/>
          </a:p>
          <a:p>
            <a:pPr marL="457200" lvl="1" indent="0">
              <a:buNone/>
            </a:pPr>
            <a:endParaRPr lang="cs-CZ" sz="2000" dirty="0"/>
          </a:p>
          <a:p>
            <a:r>
              <a:rPr lang="cs-CZ" sz="2000" dirty="0" err="1"/>
              <a:t>Marginal</a:t>
            </a:r>
            <a:r>
              <a:rPr lang="cs-CZ" sz="2000" dirty="0"/>
              <a:t> </a:t>
            </a:r>
            <a:r>
              <a:rPr lang="cs-CZ" sz="2000" dirty="0" err="1"/>
              <a:t>mention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z. č. 240/2000 Sb. (430/2010 Sb.). </a:t>
            </a:r>
          </a:p>
        </p:txBody>
      </p:sp>
      <p:pic>
        <p:nvPicPr>
          <p:cNvPr id="4" name="Picture 4" descr="30 Minutes for the Future. Spent 20 minutes and watch the video: | by Arbiz  Platform | Medium">
            <a:extLst>
              <a:ext uri="{FF2B5EF4-FFF2-40B4-BE49-F238E27FC236}">
                <a16:creationId xmlns:a16="http://schemas.microsoft.com/office/drawing/2014/main" id="{0432272E-2C95-4401-9FFD-3CB9F03AF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3352" y="2263640"/>
            <a:ext cx="3110238" cy="250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66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7A1AF8-5A67-40F9-8427-A807E4EA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cs-CZ" sz="4000"/>
              <a:t>Outline-ish</a:t>
            </a:r>
            <a:endParaRPr lang="en-GB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B6C74C-9F4F-4CBA-90CA-BDC87B6E3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>
            <a:normAutofit/>
          </a:bodyPr>
          <a:lstStyle/>
          <a:p>
            <a:r>
              <a:rPr lang="cs-CZ" sz="2000" dirty="0"/>
              <a:t>Civil </a:t>
            </a:r>
            <a:r>
              <a:rPr lang="cs-CZ" sz="2000" dirty="0" err="1"/>
              <a:t>Defence</a:t>
            </a:r>
            <a:r>
              <a:rPr lang="cs-CZ" sz="2000" dirty="0"/>
              <a:t>.</a:t>
            </a:r>
          </a:p>
          <a:p>
            <a:r>
              <a:rPr lang="cs-CZ" sz="2000" dirty="0"/>
              <a:t>Czech </a:t>
            </a:r>
            <a:r>
              <a:rPr lang="cs-CZ" sz="2000" dirty="0" err="1"/>
              <a:t>Army</a:t>
            </a:r>
            <a:r>
              <a:rPr lang="cs-CZ" sz="2000" dirty="0"/>
              <a:t> – COVID-19; </a:t>
            </a:r>
            <a:r>
              <a:rPr lang="cs-CZ" sz="2000" dirty="0" err="1"/>
              <a:t>floods</a:t>
            </a:r>
            <a:r>
              <a:rPr lang="cs-CZ" sz="2000" dirty="0"/>
              <a:t>, </a:t>
            </a:r>
            <a:r>
              <a:rPr lang="cs-CZ" sz="2000" dirty="0" err="1"/>
              <a:t>strategic</a:t>
            </a:r>
            <a:r>
              <a:rPr lang="cs-CZ" sz="2000" dirty="0"/>
              <a:t> </a:t>
            </a:r>
            <a:r>
              <a:rPr lang="cs-CZ" sz="2000" dirty="0" err="1"/>
              <a:t>documents</a:t>
            </a:r>
            <a:r>
              <a:rPr lang="cs-CZ" sz="2000" dirty="0"/>
              <a:t>, </a:t>
            </a:r>
            <a:r>
              <a:rPr lang="cs-CZ" sz="2000" dirty="0" err="1"/>
              <a:t>legal</a:t>
            </a:r>
            <a:r>
              <a:rPr lang="cs-CZ" sz="2000" dirty="0"/>
              <a:t> framework.</a:t>
            </a:r>
          </a:p>
          <a:p>
            <a:r>
              <a:rPr lang="cs-CZ" sz="2000" dirty="0"/>
              <a:t>CIMIC.</a:t>
            </a:r>
          </a:p>
          <a:p>
            <a:r>
              <a:rPr lang="cs-CZ" sz="2000" dirty="0" err="1"/>
              <a:t>Miltaries</a:t>
            </a:r>
            <a:r>
              <a:rPr lang="cs-CZ" sz="2000" dirty="0"/>
              <a:t> in (</a:t>
            </a:r>
            <a:r>
              <a:rPr lang="cs-CZ" sz="2000" dirty="0" err="1"/>
              <a:t>international</a:t>
            </a:r>
            <a:r>
              <a:rPr lang="cs-CZ" sz="2000" dirty="0"/>
              <a:t>) </a:t>
            </a:r>
            <a:r>
              <a:rPr lang="cs-CZ" sz="2000" dirty="0" err="1"/>
              <a:t>humanitarian</a:t>
            </a:r>
            <a:r>
              <a:rPr lang="cs-CZ" sz="2000" dirty="0"/>
              <a:t> </a:t>
            </a:r>
            <a:r>
              <a:rPr lang="cs-CZ" sz="2000" dirty="0" err="1"/>
              <a:t>relief</a:t>
            </a:r>
            <a:r>
              <a:rPr lang="cs-CZ" sz="2000" dirty="0"/>
              <a:t>.</a:t>
            </a:r>
          </a:p>
          <a:p>
            <a:r>
              <a:rPr lang="cs-CZ" sz="2000" dirty="0"/>
              <a:t>COVID-19 and </a:t>
            </a:r>
            <a:r>
              <a:rPr lang="cs-CZ" sz="2000" dirty="0" err="1"/>
              <a:t>militaries</a:t>
            </a:r>
            <a:r>
              <a:rPr lang="cs-CZ" sz="2000" dirty="0"/>
              <a:t> + positive, negative </a:t>
            </a:r>
            <a:r>
              <a:rPr lang="cs-CZ" sz="2000" dirty="0" err="1"/>
              <a:t>impacts</a:t>
            </a:r>
            <a:r>
              <a:rPr lang="cs-CZ" sz="2000" dirty="0"/>
              <a:t>.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en-GB" sz="2000" dirty="0"/>
          </a:p>
        </p:txBody>
      </p:sp>
      <p:pic>
        <p:nvPicPr>
          <p:cNvPr id="16386" name="Picture 2" descr="Relief supplies bound for Nabouwalu on the island of Vanua Levu, Fiji in January 2021 (Department of Defence)">
            <a:extLst>
              <a:ext uri="{FF2B5EF4-FFF2-40B4-BE49-F238E27FC236}">
                <a16:creationId xmlns:a16="http://schemas.microsoft.com/office/drawing/2014/main" id="{16B65531-0D42-48CC-B06C-9487BBDA6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9642" y="1859132"/>
            <a:ext cx="4736963" cy="29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591BB9C-A462-47CA-8386-7645222C178E}"/>
              </a:ext>
            </a:extLst>
          </p:cNvPr>
          <p:cNvSpPr txBox="1"/>
          <p:nvPr/>
        </p:nvSpPr>
        <p:spPr>
          <a:xfrm>
            <a:off x="6969642" y="4865189"/>
            <a:ext cx="1484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</a:t>
            </a:r>
            <a:r>
              <a:rPr lang="cs-CZ" sz="1200" i="1" dirty="0" err="1">
                <a:solidFill>
                  <a:schemeClr val="bg1"/>
                </a:solidFill>
              </a:rPr>
              <a:t>lowyinstitute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1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629AA5-E7A7-4EC3-AE06-7371675F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24" y="382266"/>
            <a:ext cx="10520702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Relevant Czech strategic security documents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95056-7DC7-43DA-89D3-2CD11E99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29" y="2019277"/>
            <a:ext cx="6063342" cy="4154361"/>
          </a:xfrm>
        </p:spPr>
        <p:txBody>
          <a:bodyPr>
            <a:normAutofit/>
          </a:bodyPr>
          <a:lstStyle/>
          <a:p>
            <a:r>
              <a:rPr lang="cs-CZ" sz="2000" dirty="0" err="1">
                <a:solidFill>
                  <a:srgbClr val="FFFFFF"/>
                </a:solidFill>
              </a:rPr>
              <a:t>Conception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of</a:t>
            </a:r>
            <a:r>
              <a:rPr lang="cs-CZ" sz="2000" dirty="0">
                <a:solidFill>
                  <a:srgbClr val="FFFFFF"/>
                </a:solidFill>
              </a:rPr>
              <a:t> Civil </a:t>
            </a:r>
            <a:r>
              <a:rPr lang="cs-CZ" sz="2000" dirty="0" err="1">
                <a:solidFill>
                  <a:srgbClr val="FFFFFF"/>
                </a:solidFill>
              </a:rPr>
              <a:t>Protection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until</a:t>
            </a:r>
            <a:r>
              <a:rPr lang="cs-CZ" sz="2000" dirty="0">
                <a:solidFill>
                  <a:srgbClr val="FFFFFF"/>
                </a:solidFill>
              </a:rPr>
              <a:t> 2025 (up to 2030) – HZS ČR.</a:t>
            </a:r>
          </a:p>
          <a:p>
            <a:pPr lvl="1"/>
            <a:r>
              <a:rPr lang="cs-CZ" sz="2000" dirty="0" err="1">
                <a:solidFill>
                  <a:srgbClr val="FFFFFF"/>
                </a:solidFill>
              </a:rPr>
              <a:t>Does</a:t>
            </a:r>
            <a:r>
              <a:rPr lang="cs-CZ" sz="2000" dirty="0">
                <a:solidFill>
                  <a:srgbClr val="FFFFFF"/>
                </a:solidFill>
              </a:rPr>
              <a:t> not </a:t>
            </a:r>
            <a:r>
              <a:rPr lang="cs-CZ" sz="2000" dirty="0" err="1">
                <a:solidFill>
                  <a:srgbClr val="FFFFFF"/>
                </a:solidFill>
              </a:rPr>
              <a:t>mention</a:t>
            </a:r>
            <a:r>
              <a:rPr lang="cs-CZ" sz="2000" dirty="0">
                <a:solidFill>
                  <a:srgbClr val="FFFFFF"/>
                </a:solidFill>
              </a:rPr>
              <a:t> Czech AF.</a:t>
            </a:r>
          </a:p>
          <a:p>
            <a:pPr lvl="1"/>
            <a:r>
              <a:rPr lang="cs-CZ" sz="2000" dirty="0" err="1">
                <a:solidFill>
                  <a:srgbClr val="FFFFFF"/>
                </a:solidFill>
              </a:rPr>
              <a:t>Previous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version</a:t>
            </a:r>
            <a:r>
              <a:rPr lang="cs-CZ" sz="2000" dirty="0">
                <a:solidFill>
                  <a:srgbClr val="FFFFFF"/>
                </a:solidFill>
              </a:rPr>
              <a:t> (…</a:t>
            </a:r>
            <a:r>
              <a:rPr lang="cs-CZ" sz="2000" dirty="0" err="1">
                <a:solidFill>
                  <a:srgbClr val="FFFFFF"/>
                </a:solidFill>
              </a:rPr>
              <a:t>until</a:t>
            </a:r>
            <a:r>
              <a:rPr lang="cs-CZ" sz="2000" dirty="0">
                <a:solidFill>
                  <a:srgbClr val="FFFFFF"/>
                </a:solidFill>
              </a:rPr>
              <a:t> 2020): AČR as a </a:t>
            </a:r>
            <a:r>
              <a:rPr lang="cs-CZ" sz="2000" dirty="0" err="1">
                <a:solidFill>
                  <a:srgbClr val="FFFFFF"/>
                </a:solidFill>
              </a:rPr>
              <a:t>potential</a:t>
            </a:r>
            <a:r>
              <a:rPr lang="cs-CZ" sz="2000" dirty="0">
                <a:solidFill>
                  <a:srgbClr val="FFFFFF"/>
                </a:solidFill>
              </a:rPr>
              <a:t> part </a:t>
            </a:r>
            <a:r>
              <a:rPr lang="cs-CZ" sz="2000" dirty="0" err="1">
                <a:solidFill>
                  <a:srgbClr val="FFFFFF"/>
                </a:solidFill>
              </a:rPr>
              <a:t>of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rescue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system</a:t>
            </a:r>
            <a:r>
              <a:rPr lang="cs-CZ" sz="2000" dirty="0">
                <a:solidFill>
                  <a:srgbClr val="FFFFFF"/>
                </a:solidFill>
              </a:rPr>
              <a:t> and as </a:t>
            </a:r>
            <a:r>
              <a:rPr lang="cs-CZ" sz="2000" dirty="0" err="1">
                <a:solidFill>
                  <a:srgbClr val="FFFFFF"/>
                </a:solidFill>
              </a:rPr>
              <a:t>liquidator</a:t>
            </a:r>
            <a:r>
              <a:rPr lang="cs-CZ" sz="2000" dirty="0">
                <a:solidFill>
                  <a:srgbClr val="FFFFFF"/>
                </a:solidFill>
              </a:rPr>
              <a:t> (</a:t>
            </a:r>
            <a:r>
              <a:rPr lang="cs-CZ" sz="2000" dirty="0" err="1">
                <a:solidFill>
                  <a:srgbClr val="FFFFFF"/>
                </a:solidFill>
              </a:rPr>
              <a:t>its</a:t>
            </a:r>
            <a:r>
              <a:rPr lang="cs-CZ" sz="2000" dirty="0">
                <a:solidFill>
                  <a:srgbClr val="FFFFFF"/>
                </a:solidFill>
              </a:rPr>
              <a:t> role </a:t>
            </a:r>
            <a:r>
              <a:rPr lang="cs-CZ" sz="2000" dirty="0" err="1">
                <a:solidFill>
                  <a:srgbClr val="FFFFFF"/>
                </a:solidFill>
              </a:rPr>
              <a:t>is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regulated</a:t>
            </a:r>
            <a:r>
              <a:rPr lang="cs-CZ" sz="2000" dirty="0">
                <a:solidFill>
                  <a:srgbClr val="FFFFFF"/>
                </a:solidFill>
              </a:rPr>
              <a:t> by a framework </a:t>
            </a:r>
            <a:r>
              <a:rPr lang="cs-CZ" sz="2000" dirty="0" err="1">
                <a:solidFill>
                  <a:srgbClr val="FFFFFF"/>
                </a:solidFill>
              </a:rPr>
              <a:t>agreement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between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DoD</a:t>
            </a:r>
            <a:r>
              <a:rPr lang="cs-CZ" sz="2000" dirty="0">
                <a:solidFill>
                  <a:srgbClr val="FFFFFF"/>
                </a:solidFill>
              </a:rPr>
              <a:t> and </a:t>
            </a:r>
            <a:r>
              <a:rPr lang="cs-CZ" sz="2000" dirty="0" err="1">
                <a:solidFill>
                  <a:srgbClr val="FFFFFF"/>
                </a:solidFill>
              </a:rPr>
              <a:t>DoI</a:t>
            </a:r>
            <a:r>
              <a:rPr lang="cs-CZ" sz="2000" dirty="0">
                <a:solidFill>
                  <a:srgbClr val="FFFFFF"/>
                </a:solidFill>
              </a:rPr>
              <a:t>). </a:t>
            </a:r>
          </a:p>
          <a:p>
            <a:r>
              <a:rPr lang="cs-CZ" sz="2000" dirty="0">
                <a:solidFill>
                  <a:srgbClr val="FFFFFF"/>
                </a:solidFill>
              </a:rPr>
              <a:t>Czech </a:t>
            </a:r>
            <a:r>
              <a:rPr lang="cs-CZ" sz="2000" dirty="0" err="1">
                <a:solidFill>
                  <a:srgbClr val="FFFFFF"/>
                </a:solidFill>
              </a:rPr>
              <a:t>Army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Doctrine</a:t>
            </a:r>
            <a:r>
              <a:rPr lang="cs-CZ" sz="2000" dirty="0">
                <a:solidFill>
                  <a:srgbClr val="FFFFFF"/>
                </a:solidFill>
              </a:rPr>
              <a:t> 2004 - ´Support </a:t>
            </a:r>
            <a:r>
              <a:rPr lang="cs-CZ" sz="2000" dirty="0" err="1">
                <a:solidFill>
                  <a:srgbClr val="FFFFFF"/>
                </a:solidFill>
              </a:rPr>
              <a:t>ops</a:t>
            </a:r>
            <a:r>
              <a:rPr lang="cs-CZ" sz="2000" dirty="0">
                <a:solidFill>
                  <a:srgbClr val="FFFFFF"/>
                </a:solidFill>
              </a:rPr>
              <a:t>´ - </a:t>
            </a:r>
            <a:r>
              <a:rPr lang="cs-CZ" sz="2000" dirty="0" err="1">
                <a:solidFill>
                  <a:srgbClr val="FFFFFF"/>
                </a:solidFill>
              </a:rPr>
              <a:t>humanitarian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relief</a:t>
            </a:r>
            <a:r>
              <a:rPr lang="cs-CZ" sz="2000" dirty="0">
                <a:solidFill>
                  <a:srgbClr val="FFFFFF"/>
                </a:solidFill>
              </a:rPr>
              <a:t> to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citizens</a:t>
            </a:r>
            <a:r>
              <a:rPr lang="cs-CZ" sz="2000" dirty="0">
                <a:solidFill>
                  <a:srgbClr val="FFFFFF"/>
                </a:solidFill>
              </a:rPr>
              <a:t>, civil </a:t>
            </a:r>
            <a:r>
              <a:rPr lang="cs-CZ" sz="2000" dirty="0" err="1">
                <a:solidFill>
                  <a:srgbClr val="FFFFFF"/>
                </a:solidFill>
              </a:rPr>
              <a:t>administration</a:t>
            </a:r>
            <a:r>
              <a:rPr lang="cs-CZ" sz="2000" dirty="0">
                <a:solidFill>
                  <a:srgbClr val="FFFFFF"/>
                </a:solidFill>
              </a:rPr>
              <a:t> and </a:t>
            </a:r>
            <a:r>
              <a:rPr lang="cs-CZ" sz="2000" dirty="0" err="1">
                <a:solidFill>
                  <a:srgbClr val="FFFFFF"/>
                </a:solidFill>
              </a:rPr>
              <a:t>organizations</a:t>
            </a:r>
            <a:r>
              <a:rPr lang="cs-CZ" sz="2000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4338" name="Picture 2" descr="Ženisté v Bechyni převzali od Američanů materiál a vybavení za téměř 30  milionů korun | Armáda ČR">
            <a:extLst>
              <a:ext uri="{FF2B5EF4-FFF2-40B4-BE49-F238E27FC236}">
                <a16:creationId xmlns:a16="http://schemas.microsoft.com/office/drawing/2014/main" id="{9F1E5FA2-BD07-48B1-BC30-6E6323ED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56" y="2381829"/>
            <a:ext cx="5029898" cy="33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645F8D6-D8F0-4B17-B52B-0420281BCCAE}"/>
              </a:ext>
            </a:extLst>
          </p:cNvPr>
          <p:cNvSpPr txBox="1"/>
          <p:nvPr/>
        </p:nvSpPr>
        <p:spPr>
          <a:xfrm>
            <a:off x="6890046" y="5736771"/>
            <a:ext cx="1152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army.cz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4149609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629AA5-E7A7-4EC3-AE06-7371675F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24" y="382266"/>
            <a:ext cx="10520702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Relevant Czech strategic security documents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95056-7DC7-43DA-89D3-2CD11E99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29" y="2019277"/>
            <a:ext cx="6063342" cy="4154361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Long-term </a:t>
            </a:r>
            <a:r>
              <a:rPr lang="cs-CZ" sz="2000" dirty="0" err="1">
                <a:solidFill>
                  <a:srgbClr val="FFFFFF"/>
                </a:solidFill>
              </a:rPr>
              <a:t>Prospect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for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Defence</a:t>
            </a:r>
            <a:r>
              <a:rPr lang="cs-CZ" sz="2000" dirty="0">
                <a:solidFill>
                  <a:srgbClr val="FFFFFF"/>
                </a:solidFill>
              </a:rPr>
              <a:t> 2035 – </a:t>
            </a:r>
            <a:r>
              <a:rPr lang="cs-CZ" sz="2000" dirty="0" err="1">
                <a:solidFill>
                  <a:srgbClr val="FFFFFF"/>
                </a:solidFill>
              </a:rPr>
              <a:t>emphasis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also</a:t>
            </a:r>
            <a:r>
              <a:rPr lang="cs-CZ" sz="2000" dirty="0">
                <a:solidFill>
                  <a:srgbClr val="FFFFFF"/>
                </a:solidFill>
              </a:rPr>
              <a:t> on civil support </a:t>
            </a:r>
            <a:r>
              <a:rPr lang="cs-CZ" sz="2000" dirty="0" err="1">
                <a:solidFill>
                  <a:srgbClr val="FFFFFF"/>
                </a:solidFill>
              </a:rPr>
              <a:t>during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states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of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crisis</a:t>
            </a:r>
            <a:r>
              <a:rPr lang="cs-CZ" sz="2000" dirty="0">
                <a:solidFill>
                  <a:srgbClr val="FFFFFF"/>
                </a:solidFill>
              </a:rPr>
              <a:t> and support </a:t>
            </a:r>
            <a:r>
              <a:rPr lang="cs-CZ" sz="2000" dirty="0" err="1">
                <a:solidFill>
                  <a:srgbClr val="FFFFFF"/>
                </a:solidFill>
              </a:rPr>
              <a:t>for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IRS (</a:t>
            </a:r>
            <a:r>
              <a:rPr lang="cs-CZ" sz="2000" dirty="0" err="1">
                <a:solidFill>
                  <a:srgbClr val="FFFFFF"/>
                </a:solidFill>
              </a:rPr>
              <a:t>especially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engineer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corps</a:t>
            </a:r>
            <a:r>
              <a:rPr lang="cs-CZ" sz="2000" dirty="0">
                <a:solidFill>
                  <a:srgbClr val="FFFFFF"/>
                </a:solidFill>
              </a:rPr>
              <a:t>). </a:t>
            </a:r>
          </a:p>
          <a:p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POKOS </a:t>
            </a:r>
            <a:r>
              <a:rPr lang="cs-CZ" sz="2000" dirty="0" err="1">
                <a:solidFill>
                  <a:srgbClr val="FFFFFF"/>
                </a:solidFill>
              </a:rPr>
              <a:t>programme</a:t>
            </a:r>
            <a:r>
              <a:rPr lang="cs-CZ" sz="2000" dirty="0">
                <a:solidFill>
                  <a:srgbClr val="FFFFFF"/>
                </a:solidFill>
              </a:rPr>
              <a:t> (and </a:t>
            </a:r>
            <a:r>
              <a:rPr lang="cs-CZ" sz="2000" dirty="0" err="1">
                <a:solidFill>
                  <a:srgbClr val="FFFFFF"/>
                </a:solidFill>
              </a:rPr>
              <a:t>its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conception</a:t>
            </a:r>
            <a:r>
              <a:rPr lang="cs-CZ" sz="2000" dirty="0">
                <a:solidFill>
                  <a:srgbClr val="FFFFFF"/>
                </a:solidFill>
              </a:rPr>
              <a:t> 2014-2024).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4338" name="Picture 2" descr="Ženisté v Bechyni převzali od Američanů materiál a vybavení za téměř 30  milionů korun | Armáda ČR">
            <a:extLst>
              <a:ext uri="{FF2B5EF4-FFF2-40B4-BE49-F238E27FC236}">
                <a16:creationId xmlns:a16="http://schemas.microsoft.com/office/drawing/2014/main" id="{9F1E5FA2-BD07-48B1-BC30-6E6323ED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56" y="2381829"/>
            <a:ext cx="5029898" cy="33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645F8D6-D8F0-4B17-B52B-0420281BCCAE}"/>
              </a:ext>
            </a:extLst>
          </p:cNvPr>
          <p:cNvSpPr txBox="1"/>
          <p:nvPr/>
        </p:nvSpPr>
        <p:spPr>
          <a:xfrm>
            <a:off x="6890046" y="5736771"/>
            <a:ext cx="1152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army.cz</a:t>
            </a:r>
            <a:endParaRPr lang="en-GB" sz="1200" i="1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56CD928C-5894-4196-944E-91CA1FFB8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43" y="4096457"/>
            <a:ext cx="1685532" cy="185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6B551011-12EE-4A19-8033-18B9E163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1" y="4121480"/>
            <a:ext cx="1538011" cy="182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18132CF2-06B6-42B5-872E-03384242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00" y="4121480"/>
            <a:ext cx="1602000" cy="193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173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91EE5E-484A-4D67-842D-1FE5995D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Militaries and (international) humanitarian relief</a:t>
            </a:r>
          </a:p>
        </p:txBody>
      </p:sp>
      <p:pic>
        <p:nvPicPr>
          <p:cNvPr id="18434" name="Picture 2" descr="Joint Humanitarian Operations: How to Bring US Humanitarian Assistance into  the 21st Century | Center For Global Development">
            <a:extLst>
              <a:ext uri="{FF2B5EF4-FFF2-40B4-BE49-F238E27FC236}">
                <a16:creationId xmlns:a16="http://schemas.microsoft.com/office/drawing/2014/main" id="{B349F8A0-3324-4D05-AEA5-CDC63CC92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173253"/>
            <a:ext cx="6780700" cy="450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5C8ED23-D35D-4BAE-BED4-0F14A687C787}"/>
              </a:ext>
            </a:extLst>
          </p:cNvPr>
          <p:cNvSpPr txBox="1"/>
          <p:nvPr/>
        </p:nvSpPr>
        <p:spPr>
          <a:xfrm>
            <a:off x="4818021" y="5682418"/>
            <a:ext cx="127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cgdev.org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C64E820-1410-4593-B958-FC989F93F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6" y="5166650"/>
            <a:ext cx="1465402" cy="10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57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DCCAA4-A0C6-482F-9AC9-FB4C29DC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4" y="1403586"/>
            <a:ext cx="5889171" cy="4729162"/>
          </a:xfrm>
        </p:spPr>
        <p:txBody>
          <a:bodyPr>
            <a:normAutofit/>
          </a:bodyPr>
          <a:lstStyle/>
          <a:p>
            <a:r>
              <a:rPr lang="cs-CZ" dirty="0" err="1"/>
              <a:t>Humanitarian</a:t>
            </a:r>
            <a:r>
              <a:rPr lang="cs-CZ" dirty="0"/>
              <a:t> </a:t>
            </a:r>
            <a:r>
              <a:rPr lang="cs-CZ" dirty="0" err="1"/>
              <a:t>assistance</a:t>
            </a:r>
            <a:r>
              <a:rPr lang="cs-CZ" dirty="0"/>
              <a:t> as </a:t>
            </a:r>
            <a:r>
              <a:rPr lang="cs-CZ" dirty="0" err="1"/>
              <a:t>identified</a:t>
            </a:r>
            <a:r>
              <a:rPr lang="cs-CZ" dirty="0"/>
              <a:t> as MOOTW (mil. </a:t>
            </a:r>
            <a:r>
              <a:rPr lang="cs-CZ" dirty="0" err="1"/>
              <a:t>ops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).</a:t>
            </a:r>
          </a:p>
          <a:p>
            <a:r>
              <a:rPr lang="cs-CZ" dirty="0" err="1"/>
              <a:t>Contribution</a:t>
            </a:r>
            <a:r>
              <a:rPr lang="cs-CZ" dirty="0"/>
              <a:t> to </a:t>
            </a:r>
            <a:r>
              <a:rPr lang="cs-CZ" dirty="0" err="1"/>
              <a:t>humanitarian</a:t>
            </a:r>
            <a:r>
              <a:rPr lang="cs-CZ" dirty="0"/>
              <a:t> </a:t>
            </a:r>
            <a:r>
              <a:rPr lang="cs-CZ" dirty="0" err="1"/>
              <a:t>supply</a:t>
            </a:r>
            <a:r>
              <a:rPr lang="cs-CZ" dirty="0"/>
              <a:t> </a:t>
            </a:r>
            <a:r>
              <a:rPr lang="cs-CZ" dirty="0" err="1"/>
              <a:t>chains</a:t>
            </a:r>
            <a:r>
              <a:rPr lang="cs-CZ" dirty="0"/>
              <a:t> and </a:t>
            </a:r>
            <a:r>
              <a:rPr lang="cs-CZ" dirty="0" err="1"/>
              <a:t>logistics</a:t>
            </a:r>
            <a:r>
              <a:rPr lang="cs-CZ" dirty="0"/>
              <a:t> –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roles</a:t>
            </a:r>
            <a:r>
              <a:rPr lang="cs-CZ" dirty="0"/>
              <a:t>:</a:t>
            </a:r>
          </a:p>
          <a:p>
            <a:pPr lvl="1"/>
            <a:r>
              <a:rPr lang="cs-CZ" sz="2800" dirty="0" err="1"/>
              <a:t>security</a:t>
            </a:r>
            <a:r>
              <a:rPr lang="cs-CZ" sz="2800" dirty="0"/>
              <a:t> and </a:t>
            </a:r>
            <a:r>
              <a:rPr lang="cs-CZ" sz="2800" dirty="0" err="1"/>
              <a:t>protection</a:t>
            </a:r>
            <a:r>
              <a:rPr lang="cs-CZ" sz="2800" dirty="0"/>
              <a:t>;</a:t>
            </a:r>
          </a:p>
          <a:p>
            <a:pPr lvl="1"/>
            <a:r>
              <a:rPr lang="cs-CZ" sz="2800" dirty="0" err="1"/>
              <a:t>distribution</a:t>
            </a:r>
            <a:r>
              <a:rPr lang="cs-CZ" sz="2800" dirty="0"/>
              <a:t>;</a:t>
            </a:r>
          </a:p>
          <a:p>
            <a:pPr lvl="1"/>
            <a:r>
              <a:rPr lang="cs-CZ" sz="2800" dirty="0" err="1"/>
              <a:t>engineering</a:t>
            </a:r>
            <a:r>
              <a:rPr lang="cs-CZ" sz="2800" dirty="0"/>
              <a:t>. (</a:t>
            </a:r>
            <a:r>
              <a:rPr lang="cs-CZ" sz="2800" dirty="0" err="1"/>
              <a:t>Barber</a:t>
            </a:r>
            <a:r>
              <a:rPr lang="cs-CZ" sz="2800" dirty="0"/>
              <a:t>, 2012)</a:t>
            </a:r>
          </a:p>
          <a:p>
            <a:r>
              <a:rPr lang="cs-CZ" dirty="0"/>
              <a:t>Civil-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cooperation</a:t>
            </a:r>
            <a:r>
              <a:rPr lang="cs-CZ" dirty="0"/>
              <a:t>/</a:t>
            </a:r>
            <a:r>
              <a:rPr lang="cs-CZ" dirty="0" err="1"/>
              <a:t>coordination</a:t>
            </a:r>
            <a:r>
              <a:rPr lang="cs-CZ" dirty="0"/>
              <a:t> (103rd Centre CIMIC).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6386" name="Picture 2" descr="Joint Cooperation 2020 - the largest NATO CIMIC exercise takes place  virtually - CIMIC-COE">
            <a:extLst>
              <a:ext uri="{FF2B5EF4-FFF2-40B4-BE49-F238E27FC236}">
                <a16:creationId xmlns:a16="http://schemas.microsoft.com/office/drawing/2014/main" id="{E04884B8-292D-4947-9C13-3A5744A27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5426" y="1409428"/>
            <a:ext cx="5637227" cy="29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957523F-2EB7-40EE-B1B2-DA9656E3A5C8}"/>
              </a:ext>
            </a:extLst>
          </p:cNvPr>
          <p:cNvSpPr txBox="1"/>
          <p:nvPr/>
        </p:nvSpPr>
        <p:spPr>
          <a:xfrm>
            <a:off x="6241694" y="4491929"/>
            <a:ext cx="1347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CIMIC-COE</a:t>
            </a:r>
            <a:endParaRPr lang="en-GB" sz="1200" i="1" dirty="0"/>
          </a:p>
        </p:txBody>
      </p:sp>
      <p:pic>
        <p:nvPicPr>
          <p:cNvPr id="16388" name="Picture 4" descr="103. centrum CIMIC/PSYOPS [2013-2019] : CIMIC">
            <a:extLst>
              <a:ext uri="{FF2B5EF4-FFF2-40B4-BE49-F238E27FC236}">
                <a16:creationId xmlns:a16="http://schemas.microsoft.com/office/drawing/2014/main" id="{8DE15E03-982E-4C25-BBE9-91A8D1AFA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93" y="4491929"/>
            <a:ext cx="1466261" cy="15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1D1201B-A5CC-4123-B303-FC6FD482FEB3}"/>
              </a:ext>
            </a:extLst>
          </p:cNvPr>
          <p:cNvSpPr txBox="1"/>
          <p:nvPr/>
        </p:nvSpPr>
        <p:spPr>
          <a:xfrm>
            <a:off x="10237647" y="6090604"/>
            <a:ext cx="1167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válka.cz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009329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.S. Navy Seabees with NMCB 5&amp;amp;#39;s Detail Iwakuni Start a Landfill Capping  Project in Support of">
            <a:extLst>
              <a:ext uri="{FF2B5EF4-FFF2-40B4-BE49-F238E27FC236}">
                <a16:creationId xmlns:a16="http://schemas.microsoft.com/office/drawing/2014/main" id="{CF37DB6E-4852-4987-8228-61E4E689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427" y="321734"/>
            <a:ext cx="4352314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US Navy (USN) Seabees from the Naval Mobile Construction Battalion (NMCB)  14, Jacksonville, Florida (FL) prepare the frame of the foundation of a  community center building during a construction project at Al-Asad,">
            <a:extLst>
              <a:ext uri="{FF2B5EF4-FFF2-40B4-BE49-F238E27FC236}">
                <a16:creationId xmlns:a16="http://schemas.microsoft.com/office/drawing/2014/main" id="{F232EF4D-661D-4BAB-A626-29FEECBEC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211" y="3631096"/>
            <a:ext cx="4230743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exteriér, nákladní auto, vojenské vozidlo&#10;&#10;Popis byl vytvořen automaticky">
            <a:extLst>
              <a:ext uri="{FF2B5EF4-FFF2-40B4-BE49-F238E27FC236}">
                <a16:creationId xmlns:a16="http://schemas.microsoft.com/office/drawing/2014/main" id="{7E4B9105-3376-445B-9A19-5B7D1406A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1545513"/>
            <a:ext cx="5426764" cy="362236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8927C01-E205-49C1-902F-34A5F3CEB3D4}"/>
              </a:ext>
            </a:extLst>
          </p:cNvPr>
          <p:cNvSpPr txBox="1"/>
          <p:nvPr/>
        </p:nvSpPr>
        <p:spPr>
          <a:xfrm>
            <a:off x="6308034" y="5173987"/>
            <a:ext cx="1480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seabeehf.org</a:t>
            </a:r>
            <a:endParaRPr lang="en-GB" sz="1200" i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AC71BC1-F061-4364-8E8C-AF9D8845B184}"/>
              </a:ext>
            </a:extLst>
          </p:cNvPr>
          <p:cNvSpPr txBox="1"/>
          <p:nvPr/>
        </p:nvSpPr>
        <p:spPr>
          <a:xfrm>
            <a:off x="994427" y="2949905"/>
            <a:ext cx="1328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pacom.mil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4F7D11F2-315E-4F82-A67C-FA153B6D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3" y="209003"/>
            <a:ext cx="4352314" cy="1325563"/>
          </a:xfrm>
        </p:spPr>
        <p:txBody>
          <a:bodyPr/>
          <a:lstStyle/>
          <a:p>
            <a:r>
              <a:rPr lang="cs-CZ" dirty="0" err="1"/>
              <a:t>Recognize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unit?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749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F41D7-2A26-4E69-84C3-54AC1557F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United </a:t>
            </a:r>
            <a:r>
              <a:rPr lang="cs-CZ" dirty="0" err="1"/>
              <a:t>States</a:t>
            </a:r>
            <a:r>
              <a:rPr lang="cs-CZ" dirty="0"/>
              <a:t> Naval </a:t>
            </a:r>
            <a:r>
              <a:rPr lang="cs-CZ" dirty="0" err="1"/>
              <a:t>Construction</a:t>
            </a:r>
            <a:r>
              <a:rPr lang="cs-CZ" dirty="0"/>
              <a:t> </a:t>
            </a:r>
            <a:r>
              <a:rPr lang="cs-CZ" dirty="0" err="1"/>
              <a:t>Battalions</a:t>
            </a:r>
            <a:endParaRPr lang="en-GB" dirty="0"/>
          </a:p>
        </p:txBody>
      </p:sp>
      <p:pic>
        <p:nvPicPr>
          <p:cNvPr id="15362" name="Picture 2" descr="Seabee - Wikipedia">
            <a:extLst>
              <a:ext uri="{FF2B5EF4-FFF2-40B4-BE49-F238E27FC236}">
                <a16:creationId xmlns:a16="http://schemas.microsoft.com/office/drawing/2014/main" id="{FC26792C-4624-4012-BB99-92E35FE9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43" y="1690688"/>
            <a:ext cx="4637314" cy="46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064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65F15C-ED09-4429-8E31-AA10AAF5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881743"/>
            <a:ext cx="3282696" cy="1558834"/>
          </a:xfrm>
        </p:spPr>
        <p:txBody>
          <a:bodyPr>
            <a:noAutofit/>
          </a:bodyPr>
          <a:lstStyle/>
          <a:p>
            <a:r>
              <a:rPr lang="cs-CZ" sz="3200">
                <a:solidFill>
                  <a:schemeClr val="bg1"/>
                </a:solidFill>
              </a:rPr>
              <a:t>A military definition of logistics </a:t>
            </a:r>
            <a:r>
              <a:rPr lang="cs-CZ" sz="3200" b="0" i="0" u="none" strike="noStrike" baseline="0">
                <a:solidFill>
                  <a:schemeClr val="bg1"/>
                </a:solidFill>
              </a:rPr>
              <a:t>(Barber, 2012)</a:t>
            </a:r>
            <a:br>
              <a:rPr lang="cs-CZ" sz="3200" b="0" i="0" u="none" strike="noStrike" baseline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D3827A-1059-4995-B9B9-2056A3C9B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900" dirty="0"/>
              <a:t>´</a:t>
            </a:r>
            <a:r>
              <a:rPr lang="en-GB" sz="1900" b="0" i="0" u="none" strike="noStrike" baseline="0" dirty="0"/>
              <a:t>The </a:t>
            </a:r>
            <a:r>
              <a:rPr lang="en-GB" sz="1900" b="1" i="0" u="none" strike="noStrike" baseline="0" dirty="0"/>
              <a:t>science</a:t>
            </a:r>
            <a:r>
              <a:rPr lang="en-GB" sz="1900" b="0" i="0" u="none" strike="noStrike" baseline="0" dirty="0"/>
              <a:t> of planning and carrying out the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movement and maintenance of forces… those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aspects of military operations that deal with the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design and development, acquisition, storage,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movement, distribution, maintenance, evacuation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and disposition of material; movement, evacuation,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and hospitalization of personnel; acquisition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of construction, maintenance, operation and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disposition of facilities; and the acquisition of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furnishing of services</a:t>
            </a:r>
            <a:r>
              <a:rPr lang="cs-CZ" sz="1900" b="0" i="0" u="none" strike="noStrike" baseline="0" dirty="0"/>
              <a:t>´ (p. 124).</a:t>
            </a:r>
            <a:endParaRPr lang="cs-CZ" sz="1900" dirty="0"/>
          </a:p>
          <a:p>
            <a:pPr marL="0" indent="0">
              <a:buNone/>
            </a:pPr>
            <a:endParaRPr lang="cs-CZ" sz="1900" dirty="0"/>
          </a:p>
          <a:p>
            <a:r>
              <a:rPr lang="cs-CZ" sz="1900" dirty="0"/>
              <a:t>Rapid response (</a:t>
            </a:r>
            <a:r>
              <a:rPr lang="cs-CZ" sz="1900" dirty="0" err="1"/>
              <a:t>capabilities</a:t>
            </a:r>
            <a:r>
              <a:rPr lang="cs-CZ" sz="1900" dirty="0"/>
              <a:t> to </a:t>
            </a:r>
            <a:r>
              <a:rPr lang="cs-CZ" sz="1900" dirty="0" err="1"/>
              <a:t>distribute</a:t>
            </a:r>
            <a:r>
              <a:rPr lang="cs-CZ" sz="1900" dirty="0"/>
              <a:t>, </a:t>
            </a:r>
            <a:r>
              <a:rPr lang="cs-CZ" sz="1900" dirty="0" err="1"/>
              <a:t>shelter</a:t>
            </a:r>
            <a:r>
              <a:rPr lang="cs-CZ" sz="1900" dirty="0"/>
              <a:t>, </a:t>
            </a:r>
            <a:r>
              <a:rPr lang="cs-CZ" sz="1900" dirty="0" err="1"/>
              <a:t>sanitate</a:t>
            </a:r>
            <a:r>
              <a:rPr lang="cs-CZ" sz="1900" dirty="0"/>
              <a:t>, </a:t>
            </a:r>
            <a:r>
              <a:rPr lang="cs-CZ" sz="1900" dirty="0" err="1"/>
              <a:t>evacuate</a:t>
            </a:r>
            <a:r>
              <a:rPr lang="cs-CZ" sz="1900" dirty="0"/>
              <a:t>, </a:t>
            </a:r>
            <a:r>
              <a:rPr lang="cs-CZ" sz="1900" dirty="0" err="1"/>
              <a:t>construct</a:t>
            </a:r>
            <a:r>
              <a:rPr lang="cs-CZ" sz="1900" dirty="0"/>
              <a:t>, </a:t>
            </a:r>
            <a:r>
              <a:rPr lang="cs-CZ" sz="1900" dirty="0" err="1"/>
              <a:t>liquidate</a:t>
            </a:r>
            <a:r>
              <a:rPr lang="cs-CZ" sz="1900" dirty="0"/>
              <a:t> </a:t>
            </a:r>
            <a:r>
              <a:rPr lang="cs-CZ" sz="1900" dirty="0" err="1"/>
              <a:t>etc</a:t>
            </a:r>
            <a:r>
              <a:rPr lang="cs-CZ" sz="1900" dirty="0"/>
              <a:t>.) </a:t>
            </a:r>
            <a:r>
              <a:rPr lang="cs-CZ" sz="1900" dirty="0">
                <a:sym typeface="Wingdings" panose="05000000000000000000" pitchFamily="2" charset="2"/>
              </a:rPr>
              <a:t> </a:t>
            </a:r>
            <a:r>
              <a:rPr lang="cs-CZ" sz="1900" dirty="0" err="1">
                <a:sym typeface="Wingdings" panose="05000000000000000000" pitchFamily="2" charset="2"/>
              </a:rPr>
              <a:t>main</a:t>
            </a:r>
            <a:r>
              <a:rPr lang="cs-CZ" sz="1900" dirty="0">
                <a:sym typeface="Wingdings" panose="05000000000000000000" pitchFamily="2" charset="2"/>
              </a:rPr>
              <a:t> </a:t>
            </a:r>
            <a:r>
              <a:rPr lang="cs-CZ" sz="1900" dirty="0" err="1">
                <a:sym typeface="Wingdings" panose="05000000000000000000" pitchFamily="2" charset="2"/>
              </a:rPr>
              <a:t>characteristic</a:t>
            </a:r>
            <a:r>
              <a:rPr lang="cs-CZ" sz="1900" dirty="0">
                <a:sym typeface="Wingdings" panose="05000000000000000000" pitchFamily="2" charset="2"/>
              </a:rPr>
              <a:t> ´</a:t>
            </a:r>
            <a:r>
              <a:rPr lang="cs-CZ" sz="1900" dirty="0" err="1">
                <a:sym typeface="Wingdings" panose="05000000000000000000" pitchFamily="2" charset="2"/>
              </a:rPr>
              <a:t>capacity</a:t>
            </a:r>
            <a:r>
              <a:rPr lang="cs-CZ" sz="1900" dirty="0">
                <a:sym typeface="Wingdings" panose="05000000000000000000" pitchFamily="2" charset="2"/>
              </a:rPr>
              <a:t> </a:t>
            </a:r>
            <a:r>
              <a:rPr lang="cs-CZ" sz="1900" dirty="0" err="1">
                <a:sym typeface="Wingdings" panose="05000000000000000000" pitchFamily="2" charset="2"/>
              </a:rPr>
              <a:t>for</a:t>
            </a:r>
            <a:r>
              <a:rPr lang="cs-CZ" sz="1900" dirty="0">
                <a:sym typeface="Wingdings" panose="05000000000000000000" pitchFamily="2" charset="2"/>
              </a:rPr>
              <a:t> </a:t>
            </a:r>
            <a:r>
              <a:rPr lang="cs-CZ" sz="1900" dirty="0" err="1">
                <a:sym typeface="Wingdings" panose="05000000000000000000" pitchFamily="2" charset="2"/>
              </a:rPr>
              <a:t>preparedness</a:t>
            </a:r>
            <a:r>
              <a:rPr lang="cs-CZ" sz="1900" dirty="0">
                <a:sym typeface="Wingdings" panose="05000000000000000000" pitchFamily="2" charset="2"/>
              </a:rPr>
              <a:t>´ (p. 128).</a:t>
            </a:r>
            <a:endParaRPr lang="cs-CZ" sz="1900" dirty="0"/>
          </a:p>
          <a:p>
            <a:r>
              <a:rPr lang="cs-CZ" sz="1900" dirty="0" err="1"/>
              <a:t>Military</a:t>
            </a:r>
            <a:r>
              <a:rPr lang="cs-CZ" sz="1900" dirty="0"/>
              <a:t> </a:t>
            </a:r>
            <a:r>
              <a:rPr lang="cs-CZ" sz="1900" dirty="0" err="1"/>
              <a:t>logistics</a:t>
            </a:r>
            <a:r>
              <a:rPr lang="cs-CZ" sz="1900" dirty="0"/>
              <a:t> are </a:t>
            </a:r>
            <a:r>
              <a:rPr lang="cs-CZ" sz="1900" dirty="0" err="1"/>
              <a:t>mostly</a:t>
            </a:r>
            <a:r>
              <a:rPr lang="cs-CZ" sz="1900" dirty="0"/>
              <a:t> </a:t>
            </a:r>
            <a:r>
              <a:rPr lang="cs-CZ" sz="1900" dirty="0" err="1"/>
              <a:t>appreciated</a:t>
            </a:r>
            <a:r>
              <a:rPr lang="cs-CZ" sz="1900" dirty="0"/>
              <a:t> in </a:t>
            </a:r>
            <a:r>
              <a:rPr lang="cs-CZ" sz="1900" dirty="0" err="1"/>
              <a:t>the</a:t>
            </a:r>
            <a:r>
              <a:rPr lang="cs-CZ" sz="1900" dirty="0"/>
              <a:t> early </a:t>
            </a:r>
            <a:r>
              <a:rPr lang="cs-CZ" sz="1900" dirty="0" err="1"/>
              <a:t>stage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a </a:t>
            </a:r>
            <a:r>
              <a:rPr lang="cs-CZ" sz="1900" dirty="0" err="1"/>
              <a:t>crisis</a:t>
            </a:r>
            <a:r>
              <a:rPr lang="cs-CZ" sz="1900" dirty="0"/>
              <a:t> </a:t>
            </a:r>
            <a:r>
              <a:rPr lang="cs-CZ" sz="1900" dirty="0" err="1"/>
              <a:t>situation</a:t>
            </a:r>
            <a:r>
              <a:rPr lang="cs-CZ" sz="1900" dirty="0"/>
              <a:t>.</a:t>
            </a:r>
          </a:p>
          <a:p>
            <a:r>
              <a:rPr lang="cs-CZ" sz="1900" dirty="0"/>
              <a:t>2005 </a:t>
            </a:r>
            <a:r>
              <a:rPr lang="cs-CZ" sz="1900" dirty="0" err="1"/>
              <a:t>Hurricane</a:t>
            </a:r>
            <a:r>
              <a:rPr lang="cs-CZ" sz="1900" dirty="0"/>
              <a:t> </a:t>
            </a:r>
            <a:r>
              <a:rPr lang="cs-CZ" sz="1900" dirty="0" err="1"/>
              <a:t>Catrina</a:t>
            </a:r>
            <a:r>
              <a:rPr lang="cs-CZ" sz="1900" dirty="0"/>
              <a:t> – </a:t>
            </a:r>
            <a:r>
              <a:rPr lang="cs-CZ" sz="1900" dirty="0" err="1"/>
              <a:t>large</a:t>
            </a:r>
            <a:r>
              <a:rPr lang="cs-CZ" sz="1900" dirty="0"/>
              <a:t> </a:t>
            </a:r>
            <a:r>
              <a:rPr lang="cs-CZ" sz="1900" dirty="0" err="1"/>
              <a:t>military</a:t>
            </a:r>
            <a:r>
              <a:rPr lang="cs-CZ" sz="1900" dirty="0"/>
              <a:t> </a:t>
            </a:r>
            <a:r>
              <a:rPr lang="cs-CZ" sz="1900" dirty="0" err="1"/>
              <a:t>supply</a:t>
            </a:r>
            <a:r>
              <a:rPr lang="cs-CZ" sz="1900" dirty="0"/>
              <a:t> </a:t>
            </a:r>
            <a:r>
              <a:rPr lang="cs-CZ" sz="1900" dirty="0" err="1"/>
              <a:t>convoys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New Orleans.</a:t>
            </a:r>
          </a:p>
          <a:p>
            <a:pPr marL="0" indent="0">
              <a:buNone/>
            </a:pPr>
            <a:endParaRPr lang="en-GB" sz="1900" dirty="0"/>
          </a:p>
        </p:txBody>
      </p:sp>
      <p:pic>
        <p:nvPicPr>
          <p:cNvPr id="17412" name="Picture 4" descr="Armáda poptává celkovou opravu 948 kusů vojenské techniky na podvozcích  TATRA T-815 | CZDEFENCE - czech army and defence magazine">
            <a:extLst>
              <a:ext uri="{FF2B5EF4-FFF2-40B4-BE49-F238E27FC236}">
                <a16:creationId xmlns:a16="http://schemas.microsoft.com/office/drawing/2014/main" id="{A9AE5DEC-B739-4A0F-AEB7-0F478F005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3" y="3321131"/>
            <a:ext cx="3893992" cy="21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78BBCE8-B4EA-4F5B-B29F-158752730D97}"/>
              </a:ext>
            </a:extLst>
          </p:cNvPr>
          <p:cNvSpPr txBox="1"/>
          <p:nvPr/>
        </p:nvSpPr>
        <p:spPr>
          <a:xfrm>
            <a:off x="446966" y="5513717"/>
            <a:ext cx="1285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</a:t>
            </a:r>
            <a:r>
              <a:rPr lang="cs-CZ" sz="1200" i="1" dirty="0" err="1">
                <a:solidFill>
                  <a:schemeClr val="bg1"/>
                </a:solidFill>
              </a:rPr>
              <a:t>czdefence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64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15838B-D8B4-48DB-AF1C-CEB89243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CIMIC in </a:t>
            </a:r>
            <a:r>
              <a:rPr lang="cs-CZ" dirty="0" err="1">
                <a:solidFill>
                  <a:schemeClr val="bg1"/>
                </a:solidFill>
              </a:rPr>
              <a:t>Humanitarian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Relief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37B97F-766D-44C5-8659-1774796B6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674" y="1108167"/>
            <a:ext cx="6024654" cy="5477690"/>
          </a:xfrm>
        </p:spPr>
        <p:txBody>
          <a:bodyPr anchor="ctr">
            <a:normAutofit/>
          </a:bodyPr>
          <a:lstStyle/>
          <a:p>
            <a:r>
              <a:rPr lang="cs-CZ" sz="2400" dirty="0"/>
              <a:t>Not so </a:t>
            </a:r>
            <a:r>
              <a:rPr lang="cs-CZ" sz="2400" dirty="0" err="1"/>
              <a:t>smooth</a:t>
            </a:r>
            <a:r>
              <a:rPr lang="cs-CZ" sz="2400" dirty="0"/>
              <a:t> – </a:t>
            </a:r>
            <a:r>
              <a:rPr lang="cs-CZ" sz="2400" dirty="0" err="1"/>
              <a:t>differences</a:t>
            </a:r>
            <a:r>
              <a:rPr lang="cs-CZ" sz="2400" dirty="0"/>
              <a:t> </a:t>
            </a:r>
            <a:r>
              <a:rPr lang="cs-CZ" sz="2400" dirty="0" err="1"/>
              <a:t>among</a:t>
            </a:r>
            <a:r>
              <a:rPr lang="cs-CZ" sz="2400" dirty="0"/>
              <a:t> </a:t>
            </a:r>
            <a:r>
              <a:rPr lang="cs-CZ" sz="2400" dirty="0" err="1"/>
              <a:t>various</a:t>
            </a:r>
            <a:r>
              <a:rPr lang="cs-CZ" sz="2400" dirty="0"/>
              <a:t> </a:t>
            </a:r>
            <a:r>
              <a:rPr lang="cs-CZ" sz="2400" dirty="0" err="1"/>
              <a:t>militaries</a:t>
            </a:r>
            <a:r>
              <a:rPr lang="cs-CZ" sz="2400" dirty="0"/>
              <a:t>.</a:t>
            </a:r>
          </a:p>
          <a:p>
            <a:pPr lvl="1"/>
            <a:r>
              <a:rPr lang="cs-CZ" dirty="0" err="1"/>
              <a:t>Principles</a:t>
            </a:r>
            <a:r>
              <a:rPr lang="cs-CZ" dirty="0"/>
              <a:t>, </a:t>
            </a:r>
            <a:r>
              <a:rPr lang="cs-CZ" dirty="0" err="1"/>
              <a:t>doctrines</a:t>
            </a:r>
            <a:r>
              <a:rPr lang="cs-CZ" dirty="0"/>
              <a:t>, </a:t>
            </a:r>
            <a:r>
              <a:rPr lang="cs-CZ" dirty="0" err="1"/>
              <a:t>agendas</a:t>
            </a:r>
            <a:r>
              <a:rPr lang="cs-CZ" dirty="0"/>
              <a:t>, </a:t>
            </a:r>
            <a:r>
              <a:rPr lang="cs-CZ" dirty="0" err="1"/>
              <a:t>SOPs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.).</a:t>
            </a:r>
            <a:endParaRPr lang="en-GB" dirty="0"/>
          </a:p>
          <a:p>
            <a:r>
              <a:rPr lang="cs-CZ" sz="2400" dirty="0"/>
              <a:t>CIMIC </a:t>
            </a:r>
            <a:r>
              <a:rPr lang="cs-CZ" sz="2400" dirty="0" err="1"/>
              <a:t>humanitarian</a:t>
            </a:r>
            <a:r>
              <a:rPr lang="cs-CZ" sz="2400" dirty="0"/>
              <a:t> </a:t>
            </a:r>
            <a:r>
              <a:rPr lang="cs-CZ" sz="2400" dirty="0" err="1"/>
              <a:t>dimension</a:t>
            </a:r>
            <a:r>
              <a:rPr lang="cs-CZ" sz="2400" dirty="0"/>
              <a:t> not </a:t>
            </a:r>
            <a:r>
              <a:rPr lang="cs-CZ" sz="2400" dirty="0" err="1"/>
              <a:t>new</a:t>
            </a:r>
            <a:r>
              <a:rPr lang="cs-CZ" sz="2400" dirty="0"/>
              <a:t> - </a:t>
            </a:r>
            <a:r>
              <a:rPr lang="cs-CZ" sz="2400" dirty="0" err="1"/>
              <a:t>Napoleonic</a:t>
            </a:r>
            <a:r>
              <a:rPr lang="cs-CZ" sz="2400" dirty="0"/>
              <a:t> </a:t>
            </a:r>
            <a:r>
              <a:rPr lang="cs-CZ" sz="2400" dirty="0" err="1"/>
              <a:t>Wars</a:t>
            </a:r>
            <a:r>
              <a:rPr lang="cs-CZ" sz="2400" dirty="0"/>
              <a:t>, WWI/II (</a:t>
            </a:r>
            <a:r>
              <a:rPr lang="cs-CZ" sz="2400" dirty="0" err="1"/>
              <a:t>Marshall</a:t>
            </a:r>
            <a:r>
              <a:rPr lang="cs-CZ" sz="2400" dirty="0"/>
              <a:t> </a:t>
            </a:r>
            <a:r>
              <a:rPr lang="cs-CZ" sz="2400" dirty="0" err="1"/>
              <a:t>Plan</a:t>
            </a:r>
            <a:r>
              <a:rPr lang="cs-CZ" sz="2400" dirty="0"/>
              <a:t>), </a:t>
            </a:r>
            <a:r>
              <a:rPr lang="cs-CZ" sz="2400" dirty="0" err="1"/>
              <a:t>Berlin</a:t>
            </a:r>
            <a:r>
              <a:rPr lang="cs-CZ" sz="2400" dirty="0"/>
              <a:t> </a:t>
            </a:r>
            <a:r>
              <a:rPr lang="cs-CZ" sz="2400" dirty="0" err="1"/>
              <a:t>Airlift</a:t>
            </a:r>
            <a:r>
              <a:rPr lang="cs-CZ" sz="2400" dirty="0"/>
              <a:t>, </a:t>
            </a:r>
            <a:r>
              <a:rPr lang="cs-CZ" sz="2400" dirty="0" err="1"/>
              <a:t>Yugoslavia</a:t>
            </a:r>
            <a:r>
              <a:rPr lang="cs-CZ" sz="2400" dirty="0"/>
              <a:t>, Rwanda </a:t>
            </a:r>
            <a:r>
              <a:rPr lang="cs-CZ" sz="2400" dirty="0" err="1"/>
              <a:t>etc</a:t>
            </a:r>
            <a:r>
              <a:rPr lang="cs-CZ" sz="2400" dirty="0"/>
              <a:t>. </a:t>
            </a:r>
          </a:p>
          <a:p>
            <a:r>
              <a:rPr lang="cs-CZ" sz="2400" dirty="0" err="1"/>
              <a:t>conceptual</a:t>
            </a:r>
            <a:r>
              <a:rPr lang="cs-CZ" sz="2400" dirty="0"/>
              <a:t> </a:t>
            </a:r>
            <a:r>
              <a:rPr lang="cs-CZ" sz="2400" dirty="0" err="1"/>
              <a:t>confusion</a:t>
            </a:r>
            <a:r>
              <a:rPr lang="cs-CZ" sz="2400" dirty="0"/>
              <a:t> - </a:t>
            </a:r>
            <a:r>
              <a:rPr lang="cs-CZ" sz="2400" dirty="0" err="1"/>
              <a:t>the</a:t>
            </a:r>
            <a:r>
              <a:rPr lang="cs-CZ" sz="2400" dirty="0"/>
              <a:t> ´C´ in CIMIC</a:t>
            </a:r>
          </a:p>
          <a:p>
            <a:pPr lvl="1"/>
            <a:r>
              <a:rPr lang="cs-CZ" b="0" i="0" u="none" strike="noStrike" baseline="0" dirty="0"/>
              <a:t>´</a:t>
            </a:r>
            <a:r>
              <a:rPr lang="en-GB" b="0" i="0" u="none" strike="noStrike" baseline="0" dirty="0"/>
              <a:t>Collaboration: working with others on a</a:t>
            </a:r>
            <a:r>
              <a:rPr lang="cs-CZ" b="0" i="0" u="none" strike="noStrike" baseline="0" dirty="0"/>
              <a:t> </a:t>
            </a:r>
            <a:r>
              <a:rPr lang="en-GB" b="0" i="0" u="none" strike="noStrike" baseline="0" dirty="0"/>
              <a:t>joint project.</a:t>
            </a:r>
            <a:endParaRPr lang="cs-CZ" b="0" i="0" u="none" strike="noStrike" baseline="0" dirty="0"/>
          </a:p>
          <a:p>
            <a:pPr lvl="1"/>
            <a:r>
              <a:rPr lang="en-GB" b="0" i="0" u="none" strike="noStrike" baseline="0" dirty="0"/>
              <a:t>Coordination: integrating diverse elements</a:t>
            </a:r>
            <a:r>
              <a:rPr lang="cs-CZ" b="0" i="0" u="none" strike="noStrike" baseline="0" dirty="0"/>
              <a:t> </a:t>
            </a:r>
            <a:r>
              <a:rPr lang="en-GB" b="0" i="0" u="none" strike="noStrike" baseline="0" dirty="0"/>
              <a:t>in an harmonious operation.</a:t>
            </a:r>
          </a:p>
          <a:p>
            <a:pPr lvl="1"/>
            <a:r>
              <a:rPr lang="en-GB" b="0" i="0" u="none" strike="noStrike" baseline="0" dirty="0"/>
              <a:t>Cooperation: promoting assistance or </a:t>
            </a:r>
            <a:r>
              <a:rPr lang="en-GB" b="0" i="0" u="none" strike="noStrike" baseline="0" dirty="0" err="1"/>
              <a:t>awillingness</a:t>
            </a:r>
            <a:r>
              <a:rPr lang="en-GB" b="0" i="0" u="none" strike="noStrike" baseline="0" dirty="0"/>
              <a:t> to assist</a:t>
            </a:r>
            <a:r>
              <a:rPr lang="cs-CZ" b="0" i="0" u="none" strike="noStrike" baseline="0" dirty="0"/>
              <a:t>´ </a:t>
            </a:r>
            <a:r>
              <a:rPr lang="en-GB" b="0" i="0" u="none" strike="noStrike" baseline="0" dirty="0"/>
              <a:t>(OED, 2000</a:t>
            </a:r>
            <a:r>
              <a:rPr lang="cs-CZ" b="0" i="0" u="none" strike="noStrike" baseline="0" dirty="0"/>
              <a:t> as </a:t>
            </a:r>
            <a:r>
              <a:rPr lang="cs-CZ" b="0" i="0" u="none" strike="noStrike" baseline="0" dirty="0" err="1"/>
              <a:t>cited</a:t>
            </a:r>
            <a:r>
              <a:rPr lang="cs-CZ" b="0" i="0" u="none" strike="noStrike" baseline="0" dirty="0"/>
              <a:t> in </a:t>
            </a:r>
            <a:r>
              <a:rPr lang="cs-CZ" b="0" i="0" u="none" strike="noStrike" baseline="0" dirty="0" err="1"/>
              <a:t>Heaslip</a:t>
            </a:r>
            <a:r>
              <a:rPr lang="cs-CZ" b="0" i="0" u="none" strike="noStrike" baseline="0" dirty="0"/>
              <a:t>, 2012, p. 152</a:t>
            </a:r>
            <a:r>
              <a:rPr lang="en-GB" b="0" i="0" u="none" strike="noStrike" baseline="0" dirty="0"/>
              <a:t>)</a:t>
            </a:r>
            <a:r>
              <a:rPr lang="cs-CZ" b="0" i="0" u="none" strike="noStrike" baseline="0" dirty="0"/>
              <a:t>.</a:t>
            </a:r>
            <a:endParaRPr lang="cs-CZ" dirty="0"/>
          </a:p>
          <a:p>
            <a:pPr lvl="1"/>
            <a:endParaRPr lang="cs-CZ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97796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71B583-C37A-4473-B9F5-E969F66E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6011429"/>
            <a:ext cx="9427029" cy="614589"/>
          </a:xfrm>
        </p:spPr>
        <p:txBody>
          <a:bodyPr>
            <a:noAutofit/>
          </a:bodyPr>
          <a:lstStyle/>
          <a:p>
            <a:r>
              <a:rPr lang="cs-CZ" sz="1800" dirty="0" err="1"/>
              <a:t>Humanitarian</a:t>
            </a:r>
            <a:r>
              <a:rPr lang="cs-CZ" sz="1800" dirty="0"/>
              <a:t> Aid Supply Network (Kovács and </a:t>
            </a:r>
            <a:r>
              <a:rPr lang="cs-CZ" sz="1800" dirty="0" err="1"/>
              <a:t>Spens</a:t>
            </a:r>
            <a:r>
              <a:rPr lang="cs-CZ" sz="1800" dirty="0"/>
              <a:t>, 2008, p. 223 as </a:t>
            </a:r>
            <a:r>
              <a:rPr lang="cs-CZ" sz="1800" dirty="0" err="1"/>
              <a:t>cited</a:t>
            </a:r>
            <a:r>
              <a:rPr lang="cs-CZ" sz="1800" dirty="0"/>
              <a:t> in </a:t>
            </a:r>
            <a:r>
              <a:rPr lang="cs-CZ" sz="1800" dirty="0" err="1"/>
              <a:t>Heaslip</a:t>
            </a:r>
            <a:r>
              <a:rPr lang="cs-CZ" sz="1800" dirty="0"/>
              <a:t>, 2012, p. 151)</a:t>
            </a:r>
            <a:endParaRPr lang="en-GB" sz="1800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F12A15A1-FB99-4C05-82FF-9F4B2D8C8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457338"/>
              </p:ext>
            </p:extLst>
          </p:nvPr>
        </p:nvGraphicFramePr>
        <p:xfrm>
          <a:off x="2360839" y="1615848"/>
          <a:ext cx="7470322" cy="4395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4381560" imgH="2577960" progId="Paint.Picture">
                  <p:embed/>
                </p:oleObj>
              </mc:Choice>
              <mc:Fallback>
                <p:oleObj name="Rastrový obrázek" r:id="rId2" imgW="4381560" imgH="2577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0839" y="1615848"/>
                        <a:ext cx="7470322" cy="4395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4BD7A21F-6169-49D1-A735-117AC477CD67}"/>
              </a:ext>
            </a:extLst>
          </p:cNvPr>
          <p:cNvSpPr txBox="1">
            <a:spLocks/>
          </p:cNvSpPr>
          <p:nvPr/>
        </p:nvSpPr>
        <p:spPr>
          <a:xfrm>
            <a:off x="587830" y="460355"/>
            <a:ext cx="942702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(</a:t>
            </a:r>
            <a:r>
              <a:rPr lang="cs-CZ" sz="3200" dirty="0" err="1"/>
              <a:t>Too</a:t>
            </a:r>
            <a:r>
              <a:rPr lang="cs-CZ" sz="3200" dirty="0"/>
              <a:t>) many </a:t>
            </a:r>
            <a:r>
              <a:rPr lang="cs-CZ" sz="3200" dirty="0" err="1"/>
              <a:t>actors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03573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323FB4-EDE5-471D-B7DE-CBD40180E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221266" cy="1344975"/>
          </a:xfrm>
        </p:spPr>
        <p:txBody>
          <a:bodyPr>
            <a:normAutofit/>
          </a:bodyPr>
          <a:lstStyle/>
          <a:p>
            <a:r>
              <a:rPr lang="cs-CZ" sz="4000"/>
              <a:t>Challenges (Heaslip, 2012)</a:t>
            </a:r>
            <a:endParaRPr lang="en-GB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3E4801-F71F-4CBA-BC64-770E884C6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41" y="2121762"/>
            <a:ext cx="5900928" cy="419195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1800" dirty="0" err="1"/>
              <a:t>Coordination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other</a:t>
            </a:r>
            <a:r>
              <a:rPr lang="cs-CZ" sz="1800" dirty="0"/>
              <a:t> </a:t>
            </a:r>
            <a:r>
              <a:rPr lang="cs-CZ" sz="1800" dirty="0" err="1"/>
              <a:t>actors</a:t>
            </a:r>
            <a:r>
              <a:rPr lang="cs-CZ" sz="1800" dirty="0"/>
              <a:t>.</a:t>
            </a:r>
          </a:p>
          <a:p>
            <a:pPr lvl="1"/>
            <a:r>
              <a:rPr lang="cs-CZ" sz="1800" dirty="0" err="1"/>
              <a:t>Parallel</a:t>
            </a:r>
            <a:r>
              <a:rPr lang="cs-CZ" sz="1800" dirty="0"/>
              <a:t> </a:t>
            </a:r>
            <a:r>
              <a:rPr lang="cs-CZ" sz="1800" dirty="0" err="1"/>
              <a:t>activites</a:t>
            </a:r>
            <a:r>
              <a:rPr lang="cs-CZ" sz="1800" dirty="0"/>
              <a:t>, and </a:t>
            </a:r>
            <a:r>
              <a:rPr lang="cs-CZ" sz="1800" dirty="0" err="1"/>
              <a:t>duplication</a:t>
            </a:r>
            <a:r>
              <a:rPr lang="cs-CZ" sz="1800" dirty="0"/>
              <a:t> </a:t>
            </a:r>
            <a:r>
              <a:rPr lang="cs-CZ" sz="1800" dirty="0" err="1"/>
              <a:t>avoidance</a:t>
            </a:r>
            <a:r>
              <a:rPr lang="cs-CZ" sz="1800" dirty="0"/>
              <a:t>, </a:t>
            </a:r>
            <a:r>
              <a:rPr lang="cs-CZ" sz="1800" dirty="0" err="1"/>
              <a:t>time</a:t>
            </a:r>
            <a:r>
              <a:rPr lang="cs-CZ" sz="1800" dirty="0"/>
              <a:t>-sensitive </a:t>
            </a:r>
            <a:r>
              <a:rPr lang="cs-CZ" sz="1800" dirty="0" err="1"/>
              <a:t>tasks</a:t>
            </a:r>
            <a:r>
              <a:rPr lang="cs-CZ" sz="1800" dirty="0"/>
              <a:t>, </a:t>
            </a:r>
            <a:r>
              <a:rPr lang="cs-CZ" sz="1800" dirty="0" err="1"/>
              <a:t>military</a:t>
            </a:r>
            <a:r>
              <a:rPr lang="cs-CZ" sz="1800" dirty="0"/>
              <a:t> </a:t>
            </a:r>
            <a:r>
              <a:rPr lang="cs-CZ" sz="1800" dirty="0" err="1"/>
              <a:t>sense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precedence </a:t>
            </a:r>
            <a:r>
              <a:rPr lang="cs-CZ" sz="1800" dirty="0" err="1"/>
              <a:t>etc</a:t>
            </a:r>
            <a:r>
              <a:rPr lang="cs-CZ" sz="1800" dirty="0"/>
              <a:t>.</a:t>
            </a:r>
            <a:r>
              <a:rPr lang="cs-CZ" sz="1800" dirty="0">
                <a:sym typeface="Wingdings" panose="05000000000000000000" pitchFamily="2" charset="2"/>
              </a:rPr>
              <a:t>--&gt; </a:t>
            </a:r>
            <a:r>
              <a:rPr lang="cs-CZ" sz="1800" dirty="0" err="1">
                <a:sym typeface="Wingdings" panose="05000000000000000000" pitchFamily="2" charset="2"/>
              </a:rPr>
              <a:t>planning</a:t>
            </a:r>
            <a:r>
              <a:rPr lang="cs-CZ" sz="1800" dirty="0">
                <a:sym typeface="Wingdings" panose="05000000000000000000" pitchFamily="2" charset="2"/>
              </a:rPr>
              <a:t> and </a:t>
            </a:r>
            <a:r>
              <a:rPr lang="cs-CZ" sz="1800" dirty="0" err="1">
                <a:sym typeface="Wingdings" panose="05000000000000000000" pitchFamily="2" charset="2"/>
              </a:rPr>
              <a:t>negotiation</a:t>
            </a:r>
            <a:r>
              <a:rPr lang="cs-CZ" sz="1800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cs-CZ" sz="1800" dirty="0">
                <a:sym typeface="Wingdings" panose="05000000000000000000" pitchFamily="2" charset="2"/>
              </a:rPr>
              <a:t> (non)UN cluster </a:t>
            </a:r>
            <a:r>
              <a:rPr lang="cs-CZ" sz="1800" dirty="0" err="1">
                <a:sym typeface="Wingdings" panose="05000000000000000000" pitchFamily="2" charset="2"/>
              </a:rPr>
              <a:t>groups</a:t>
            </a:r>
            <a:r>
              <a:rPr lang="cs-CZ" sz="1800" dirty="0">
                <a:sym typeface="Wingdings" panose="05000000000000000000" pitchFamily="2" charset="2"/>
              </a:rPr>
              <a:t> (</a:t>
            </a:r>
            <a:r>
              <a:rPr lang="cs-CZ" sz="1800" dirty="0" err="1">
                <a:sym typeface="Wingdings" panose="05000000000000000000" pitchFamily="2" charset="2"/>
              </a:rPr>
              <a:t>e.g</a:t>
            </a:r>
            <a:r>
              <a:rPr lang="cs-CZ" sz="1800" dirty="0">
                <a:sym typeface="Wingdings" panose="05000000000000000000" pitchFamily="2" charset="2"/>
              </a:rPr>
              <a:t>., Haiti </a:t>
            </a:r>
            <a:r>
              <a:rPr lang="cs-CZ" sz="1800" dirty="0" err="1">
                <a:sym typeface="Wingdings" panose="05000000000000000000" pitchFamily="2" charset="2"/>
              </a:rPr>
              <a:t>earthquake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aftermath</a:t>
            </a:r>
            <a:r>
              <a:rPr lang="cs-CZ" sz="1800" dirty="0">
                <a:sym typeface="Wingdings" panose="05000000000000000000" pitchFamily="2" charset="2"/>
              </a:rPr>
              <a:t>):</a:t>
            </a:r>
          </a:p>
          <a:p>
            <a:pPr lvl="2"/>
            <a:r>
              <a:rPr lang="cs-CZ" sz="1800" dirty="0" err="1">
                <a:sym typeface="Wingdings" panose="05000000000000000000" pitchFamily="2" charset="2"/>
              </a:rPr>
              <a:t>Water</a:t>
            </a:r>
            <a:r>
              <a:rPr lang="cs-CZ" sz="1800" dirty="0">
                <a:sym typeface="Wingdings" panose="05000000000000000000" pitchFamily="2" charset="2"/>
              </a:rPr>
              <a:t>, </a:t>
            </a:r>
            <a:r>
              <a:rPr lang="cs-CZ" sz="1800" dirty="0" err="1">
                <a:sym typeface="Wingdings" panose="05000000000000000000" pitchFamily="2" charset="2"/>
              </a:rPr>
              <a:t>sanitation</a:t>
            </a:r>
            <a:r>
              <a:rPr lang="cs-CZ" sz="1800" dirty="0">
                <a:sym typeface="Wingdings" panose="05000000000000000000" pitchFamily="2" charset="2"/>
              </a:rPr>
              <a:t> and </a:t>
            </a:r>
            <a:r>
              <a:rPr lang="cs-CZ" sz="1800" dirty="0" err="1">
                <a:sym typeface="Wingdings" panose="05000000000000000000" pitchFamily="2" charset="2"/>
              </a:rPr>
              <a:t>hygiene</a:t>
            </a:r>
            <a:r>
              <a:rPr lang="cs-CZ" sz="1800" dirty="0">
                <a:sym typeface="Wingdings" panose="05000000000000000000" pitchFamily="2" charset="2"/>
              </a:rPr>
              <a:t> – </a:t>
            </a:r>
            <a:r>
              <a:rPr lang="cs-CZ" sz="1800" dirty="0" err="1">
                <a:sym typeface="Wingdings" panose="05000000000000000000" pitchFamily="2" charset="2"/>
              </a:rPr>
              <a:t>chaired</a:t>
            </a:r>
            <a:r>
              <a:rPr lang="cs-CZ" sz="1800" dirty="0">
                <a:sym typeface="Wingdings" panose="05000000000000000000" pitchFamily="2" charset="2"/>
              </a:rPr>
              <a:t> by UNICEF.</a:t>
            </a:r>
          </a:p>
          <a:p>
            <a:pPr lvl="2"/>
            <a:r>
              <a:rPr lang="cs-CZ" sz="1800" dirty="0" err="1">
                <a:sym typeface="Wingdings" panose="05000000000000000000" pitchFamily="2" charset="2"/>
              </a:rPr>
              <a:t>Health</a:t>
            </a:r>
            <a:r>
              <a:rPr lang="cs-CZ" sz="1800" dirty="0">
                <a:sym typeface="Wingdings" panose="05000000000000000000" pitchFamily="2" charset="2"/>
              </a:rPr>
              <a:t> cluster – </a:t>
            </a:r>
            <a:r>
              <a:rPr lang="cs-CZ" sz="1800" dirty="0" err="1">
                <a:sym typeface="Wingdings" panose="05000000000000000000" pitchFamily="2" charset="2"/>
              </a:rPr>
              <a:t>chaired</a:t>
            </a:r>
            <a:r>
              <a:rPr lang="cs-CZ" sz="1800" dirty="0">
                <a:sym typeface="Wingdings" panose="05000000000000000000" pitchFamily="2" charset="2"/>
              </a:rPr>
              <a:t> by WHO </a:t>
            </a:r>
            <a:r>
              <a:rPr lang="cs-CZ" sz="1800" dirty="0" err="1">
                <a:sym typeface="Wingdings" panose="05000000000000000000" pitchFamily="2" charset="2"/>
              </a:rPr>
              <a:t>etc</a:t>
            </a:r>
            <a:r>
              <a:rPr lang="cs-CZ" sz="1800" dirty="0">
                <a:sym typeface="Wingdings" panose="05000000000000000000" pitchFamily="2" charset="2"/>
              </a:rPr>
              <a:t>.</a:t>
            </a:r>
            <a:endParaRPr lang="cs-CZ" sz="1800" dirty="0"/>
          </a:p>
          <a:p>
            <a:pPr marL="514350" indent="-514350">
              <a:buFont typeface="+mj-lt"/>
              <a:buAutoNum type="arabicPeriod"/>
            </a:pPr>
            <a:r>
              <a:rPr lang="cs-CZ" sz="1800" dirty="0" err="1"/>
              <a:t>Culture</a:t>
            </a:r>
            <a:r>
              <a:rPr lang="cs-CZ" sz="1800" dirty="0"/>
              <a:t> – </a:t>
            </a:r>
            <a:r>
              <a:rPr lang="cs-CZ" sz="1800" dirty="0" err="1"/>
              <a:t>military</a:t>
            </a:r>
            <a:r>
              <a:rPr lang="cs-CZ" sz="1800" dirty="0"/>
              <a:t> and </a:t>
            </a:r>
            <a:r>
              <a:rPr lang="cs-CZ" sz="1800" dirty="0" err="1"/>
              <a:t>civilian</a:t>
            </a:r>
            <a:r>
              <a:rPr lang="cs-CZ" sz="1800" dirty="0"/>
              <a:t> </a:t>
            </a:r>
            <a:r>
              <a:rPr lang="cs-CZ" sz="1800" dirty="0" err="1"/>
              <a:t>especially</a:t>
            </a:r>
            <a:r>
              <a:rPr lang="cs-CZ" sz="1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 err="1"/>
              <a:t>Resource</a:t>
            </a:r>
            <a:r>
              <a:rPr lang="cs-CZ" sz="1800" dirty="0"/>
              <a:t> and </a:t>
            </a:r>
            <a:r>
              <a:rPr lang="cs-CZ" sz="1800" dirty="0" err="1"/>
              <a:t>capability</a:t>
            </a:r>
            <a:r>
              <a:rPr lang="cs-CZ" sz="1800" dirty="0"/>
              <a:t> gap – </a:t>
            </a:r>
            <a:r>
              <a:rPr lang="cs-CZ" sz="1800" dirty="0" err="1"/>
              <a:t>how</a:t>
            </a:r>
            <a:r>
              <a:rPr lang="cs-CZ" sz="1800" dirty="0"/>
              <a:t> to </a:t>
            </a:r>
            <a:r>
              <a:rPr lang="cs-CZ" sz="1800" dirty="0" err="1"/>
              <a:t>get</a:t>
            </a:r>
            <a:r>
              <a:rPr lang="cs-CZ" sz="1800" dirty="0"/>
              <a:t> </a:t>
            </a:r>
            <a:r>
              <a:rPr lang="cs-CZ" sz="1800" dirty="0" err="1"/>
              <a:t>relief</a:t>
            </a:r>
            <a:r>
              <a:rPr lang="cs-CZ" sz="1800" dirty="0"/>
              <a:t> </a:t>
            </a:r>
            <a:r>
              <a:rPr lang="cs-CZ" sz="1800" dirty="0" err="1"/>
              <a:t>resources</a:t>
            </a:r>
            <a:r>
              <a:rPr lang="cs-CZ" sz="1800" dirty="0"/>
              <a:t> to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disaster</a:t>
            </a:r>
            <a:r>
              <a:rPr lang="cs-CZ" sz="1800" dirty="0"/>
              <a:t> area?</a:t>
            </a:r>
          </a:p>
          <a:p>
            <a:pPr lvl="1"/>
            <a:r>
              <a:rPr lang="cs-CZ" sz="1800" dirty="0" err="1"/>
              <a:t>Elements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uncertainty</a:t>
            </a:r>
            <a:r>
              <a:rPr lang="cs-CZ" sz="1800" dirty="0"/>
              <a:t> and </a:t>
            </a:r>
            <a:r>
              <a:rPr lang="cs-CZ" sz="1800" dirty="0" err="1"/>
              <a:t>randomness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disasters</a:t>
            </a:r>
            <a:r>
              <a:rPr lang="cs-CZ" sz="1800" dirty="0"/>
              <a:t>.</a:t>
            </a:r>
          </a:p>
          <a:p>
            <a:pPr lvl="1"/>
            <a:r>
              <a:rPr lang="cs-CZ" sz="1800" dirty="0"/>
              <a:t>UNJLC – UN Joint </a:t>
            </a:r>
            <a:r>
              <a:rPr lang="cs-CZ" sz="1800" dirty="0" err="1"/>
              <a:t>Logistics</a:t>
            </a:r>
            <a:r>
              <a:rPr lang="cs-CZ" sz="1800" dirty="0"/>
              <a:t> Centre – </a:t>
            </a:r>
            <a:r>
              <a:rPr lang="cs-CZ" sz="1800" dirty="0" err="1"/>
              <a:t>logistics</a:t>
            </a:r>
            <a:r>
              <a:rPr lang="cs-CZ" sz="1800" dirty="0"/>
              <a:t> </a:t>
            </a:r>
            <a:r>
              <a:rPr lang="cs-CZ" sz="1800" dirty="0" err="1"/>
              <a:t>information</a:t>
            </a:r>
            <a:r>
              <a:rPr lang="cs-CZ" sz="1800" dirty="0"/>
              <a:t> </a:t>
            </a:r>
            <a:r>
              <a:rPr lang="cs-CZ" sz="1800" dirty="0" err="1"/>
              <a:t>services</a:t>
            </a:r>
            <a:r>
              <a:rPr lang="cs-CZ" sz="1800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cs-CZ" sz="1800" dirty="0"/>
          </a:p>
          <a:p>
            <a:pPr marL="457200" lvl="1" indent="0">
              <a:buNone/>
            </a:pPr>
            <a:endParaRPr lang="cs-CZ" sz="1800" dirty="0"/>
          </a:p>
        </p:txBody>
      </p:sp>
      <p:pic>
        <p:nvPicPr>
          <p:cNvPr id="20482" name="Picture 2" descr="What stresses out Army drill sergeants?">
            <a:extLst>
              <a:ext uri="{FF2B5EF4-FFF2-40B4-BE49-F238E27FC236}">
                <a16:creationId xmlns:a16="http://schemas.microsoft.com/office/drawing/2014/main" id="{2A6C8C35-A839-4D74-9BE1-8E1956E89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1741" y="484632"/>
            <a:ext cx="4150759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TG – Humanitarian Enablers | How To Become An International Aid Worker">
            <a:extLst>
              <a:ext uri="{FF2B5EF4-FFF2-40B4-BE49-F238E27FC236}">
                <a16:creationId xmlns:a16="http://schemas.microsoft.com/office/drawing/2014/main" id="{4D7B37F9-C436-4C9B-A216-F1D6B991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1741" y="3473992"/>
            <a:ext cx="4684864" cy="271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B54183E-41C7-423C-AA80-ABD3B44CC175}"/>
              </a:ext>
            </a:extLst>
          </p:cNvPr>
          <p:cNvSpPr txBox="1"/>
          <p:nvPr/>
        </p:nvSpPr>
        <p:spPr>
          <a:xfrm>
            <a:off x="7021741" y="6191213"/>
            <a:ext cx="1117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ctg.org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32759B8-5330-4567-88E4-896B283B7C4C}"/>
              </a:ext>
            </a:extLst>
          </p:cNvPr>
          <p:cNvSpPr txBox="1"/>
          <p:nvPr/>
        </p:nvSpPr>
        <p:spPr>
          <a:xfrm>
            <a:off x="7021741" y="2978265"/>
            <a:ext cx="1408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</a:t>
            </a:r>
            <a:r>
              <a:rPr lang="cs-CZ" sz="1200" i="1" dirty="0" err="1"/>
              <a:t>Army</a:t>
            </a:r>
            <a:r>
              <a:rPr lang="cs-CZ" sz="1200" i="1" dirty="0"/>
              <a:t> Times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932296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E6E8BE2-CCE9-4715-AC24-CC44352A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64" y="1501675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Warm-up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8F064A-82AE-4D77-9932-DF6484F6C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64" y="4260043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cs-CZ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Discussion</a:t>
            </a:r>
            <a:r>
              <a:rPr lang="cs-CZ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cs-CZ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are unintentional threat</a:t>
            </a:r>
            <a:r>
              <a:rPr lang="cs-CZ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s?</a:t>
            </a:r>
            <a:endParaRPr lang="en-US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little girl wut - Best images all time - page 7 | Meme Generator">
            <a:extLst>
              <a:ext uri="{FF2B5EF4-FFF2-40B4-BE49-F238E27FC236}">
                <a16:creationId xmlns:a16="http://schemas.microsoft.com/office/drawing/2014/main" id="{14C3AC1C-D7D5-4289-93D8-AF599C82E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6" y="51271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23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CE15B1-0991-442C-8B45-C38A386FE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85" y="772885"/>
            <a:ext cx="5693229" cy="564968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000" dirty="0" err="1"/>
              <a:t>Financial</a:t>
            </a:r>
            <a:r>
              <a:rPr lang="cs-CZ" sz="2000" dirty="0"/>
              <a:t> and </a:t>
            </a:r>
            <a:r>
              <a:rPr lang="cs-CZ" sz="2000" dirty="0" err="1"/>
              <a:t>human</a:t>
            </a:r>
            <a:r>
              <a:rPr lang="cs-CZ" sz="2000" dirty="0"/>
              <a:t> </a:t>
            </a:r>
            <a:r>
              <a:rPr lang="cs-CZ" sz="2000" dirty="0" err="1"/>
              <a:t>resources</a:t>
            </a:r>
            <a:r>
              <a:rPr lang="cs-CZ" sz="2000" dirty="0"/>
              <a:t>.</a:t>
            </a:r>
          </a:p>
          <a:p>
            <a:pPr lvl="1"/>
            <a:r>
              <a:rPr lang="cs-CZ" sz="2000" dirty="0"/>
              <a:t>Focus </a:t>
            </a:r>
            <a:r>
              <a:rPr lang="cs-CZ" sz="2000" dirty="0" err="1"/>
              <a:t>often</a:t>
            </a:r>
            <a:r>
              <a:rPr lang="cs-CZ" sz="2000" dirty="0"/>
              <a:t> on </a:t>
            </a:r>
            <a:r>
              <a:rPr lang="cs-CZ" sz="2000" dirty="0" err="1"/>
              <a:t>short</a:t>
            </a:r>
            <a:r>
              <a:rPr lang="cs-CZ" sz="2000" dirty="0"/>
              <a:t>-term </a:t>
            </a:r>
            <a:r>
              <a:rPr lang="cs-CZ" sz="2000" dirty="0" err="1"/>
              <a:t>funding</a:t>
            </a:r>
            <a:r>
              <a:rPr lang="cs-CZ" sz="2000" dirty="0"/>
              <a:t>.</a:t>
            </a:r>
          </a:p>
          <a:p>
            <a:pPr lvl="1"/>
            <a:r>
              <a:rPr lang="cs-CZ" sz="2000" dirty="0" err="1"/>
              <a:t>Donors</a:t>
            </a:r>
            <a:r>
              <a:rPr lang="cs-CZ" sz="2000" dirty="0"/>
              <a:t> </a:t>
            </a:r>
            <a:r>
              <a:rPr lang="cs-CZ" sz="2000" dirty="0" err="1"/>
              <a:t>negligent</a:t>
            </a:r>
            <a:r>
              <a:rPr lang="cs-CZ" sz="2000" dirty="0"/>
              <a:t> </a:t>
            </a:r>
            <a:r>
              <a:rPr lang="cs-CZ" sz="2000" dirty="0" err="1"/>
              <a:t>towards</a:t>
            </a:r>
            <a:r>
              <a:rPr lang="cs-CZ" sz="2000" dirty="0"/>
              <a:t> </a:t>
            </a:r>
            <a:r>
              <a:rPr lang="cs-CZ" sz="2000" dirty="0" err="1"/>
              <a:t>strenghtening</a:t>
            </a:r>
            <a:r>
              <a:rPr lang="cs-CZ" sz="2000" dirty="0"/>
              <a:t> </a:t>
            </a:r>
            <a:r>
              <a:rPr lang="cs-CZ" sz="2000" dirty="0" err="1"/>
              <a:t>organizational</a:t>
            </a:r>
            <a:r>
              <a:rPr lang="cs-CZ" sz="2000" dirty="0"/>
              <a:t> </a:t>
            </a:r>
            <a:r>
              <a:rPr lang="cs-CZ" sz="2000" dirty="0" err="1"/>
              <a:t>capacity</a:t>
            </a:r>
            <a:r>
              <a:rPr lang="cs-CZ" sz="2000" dirty="0"/>
              <a:t> and </a:t>
            </a:r>
            <a:r>
              <a:rPr lang="cs-CZ" sz="2000" dirty="0" err="1"/>
              <a:t>capability</a:t>
            </a:r>
            <a:r>
              <a:rPr lang="cs-CZ" sz="2000" dirty="0"/>
              <a:t>.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 err="1">
                <a:sym typeface="Wingdings" panose="05000000000000000000" pitchFamily="2" charset="2"/>
              </a:rPr>
              <a:t>available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aid</a:t>
            </a:r>
            <a:r>
              <a:rPr lang="cs-CZ" sz="2000" dirty="0">
                <a:sym typeface="Wingdings" panose="05000000000000000000" pitchFamily="2" charset="2"/>
              </a:rPr>
              <a:t>, </a:t>
            </a:r>
            <a:r>
              <a:rPr lang="cs-CZ" sz="2000" dirty="0" err="1">
                <a:sym typeface="Wingdings" panose="05000000000000000000" pitchFamily="2" charset="2"/>
              </a:rPr>
              <a:t>noone</a:t>
            </a:r>
            <a:r>
              <a:rPr lang="cs-CZ" sz="2000" dirty="0">
                <a:sym typeface="Wingdings" panose="05000000000000000000" pitchFamily="2" charset="2"/>
              </a:rPr>
              <a:t> to </a:t>
            </a:r>
            <a:r>
              <a:rPr lang="cs-CZ" sz="2000" dirty="0" err="1">
                <a:sym typeface="Wingdings" panose="05000000000000000000" pitchFamily="2" charset="2"/>
              </a:rPr>
              <a:t>deliver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  <a:endParaRPr lang="cs-CZ" sz="2000" dirty="0"/>
          </a:p>
          <a:p>
            <a:pPr marL="514350" indent="-514350">
              <a:buFont typeface="+mj-lt"/>
              <a:buAutoNum type="arabicPeriod"/>
            </a:pPr>
            <a:r>
              <a:rPr lang="cs-CZ" sz="2000" dirty="0" err="1"/>
              <a:t>Infrastructure</a:t>
            </a:r>
            <a:r>
              <a:rPr lang="cs-CZ" sz="2000" dirty="0"/>
              <a:t> </a:t>
            </a:r>
            <a:r>
              <a:rPr lang="cs-CZ" sz="2000" dirty="0" err="1"/>
              <a:t>degradation</a:t>
            </a:r>
            <a:r>
              <a:rPr lang="cs-CZ" sz="20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err="1"/>
              <a:t>Comms</a:t>
            </a:r>
            <a:r>
              <a:rPr lang="cs-CZ" sz="2000" dirty="0"/>
              <a:t> (</a:t>
            </a:r>
            <a:r>
              <a:rPr lang="cs-CZ" sz="2000" dirty="0" err="1"/>
              <a:t>e.g</a:t>
            </a:r>
            <a:r>
              <a:rPr lang="cs-CZ" sz="2000" dirty="0"/>
              <a:t>., </a:t>
            </a:r>
            <a:r>
              <a:rPr lang="cs-CZ" sz="2000" dirty="0" err="1"/>
              <a:t>incompatible</a:t>
            </a:r>
            <a:r>
              <a:rPr lang="cs-CZ" sz="2000" dirty="0"/>
              <a:t> </a:t>
            </a:r>
            <a:r>
              <a:rPr lang="cs-CZ" sz="2000" dirty="0" err="1"/>
              <a:t>radios</a:t>
            </a:r>
            <a:r>
              <a:rPr lang="cs-CZ" sz="2000" dirty="0"/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Personality</a:t>
            </a:r>
          </a:p>
          <a:p>
            <a:pPr lvl="1"/>
            <a:r>
              <a:rPr lang="cs-CZ" sz="2000" dirty="0" err="1"/>
              <a:t>Success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collaboration</a:t>
            </a:r>
            <a:r>
              <a:rPr lang="cs-CZ" sz="2000" dirty="0"/>
              <a:t> </a:t>
            </a:r>
            <a:r>
              <a:rPr lang="cs-CZ" sz="2000" dirty="0" err="1"/>
              <a:t>depends</a:t>
            </a:r>
            <a:r>
              <a:rPr lang="cs-CZ" sz="2000" dirty="0"/>
              <a:t> 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field</a:t>
            </a:r>
            <a:r>
              <a:rPr lang="cs-CZ" sz="2000" dirty="0"/>
              <a:t>-level </a:t>
            </a:r>
            <a:r>
              <a:rPr lang="cs-CZ" sz="2000" dirty="0" err="1"/>
              <a:t>personnel</a:t>
            </a:r>
            <a:r>
              <a:rPr lang="cs-CZ" sz="2000" dirty="0"/>
              <a:t> </a:t>
            </a:r>
            <a:r>
              <a:rPr lang="cs-CZ" sz="2000" dirty="0" err="1"/>
              <a:t>rather</a:t>
            </a:r>
            <a:r>
              <a:rPr lang="cs-CZ" sz="2000" dirty="0"/>
              <a:t> </a:t>
            </a:r>
            <a:r>
              <a:rPr lang="cs-CZ" sz="2000" dirty="0" err="1"/>
              <a:t>than</a:t>
            </a:r>
            <a:r>
              <a:rPr lang="cs-CZ" sz="2000" dirty="0"/>
              <a:t> </a:t>
            </a:r>
            <a:r>
              <a:rPr lang="cs-CZ" sz="2000" dirty="0" err="1"/>
              <a:t>SOPs</a:t>
            </a:r>
            <a:r>
              <a:rPr lang="cs-CZ" sz="2000" dirty="0"/>
              <a:t> </a:t>
            </a:r>
          </a:p>
          <a:p>
            <a:pPr lvl="1"/>
            <a:r>
              <a:rPr lang="cs-CZ" sz="2000" dirty="0" err="1"/>
              <a:t>high</a:t>
            </a:r>
            <a:r>
              <a:rPr lang="cs-CZ" sz="2000" dirty="0"/>
              <a:t> </a:t>
            </a:r>
            <a:r>
              <a:rPr lang="cs-CZ" sz="2000" dirty="0" err="1"/>
              <a:t>rate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staff</a:t>
            </a:r>
            <a:r>
              <a:rPr lang="cs-CZ" sz="2000" dirty="0"/>
              <a:t> </a:t>
            </a:r>
            <a:r>
              <a:rPr lang="cs-CZ" sz="2000" dirty="0" err="1"/>
              <a:t>turnover</a:t>
            </a:r>
            <a:r>
              <a:rPr lang="cs-CZ" sz="2000" dirty="0"/>
              <a:t>, </a:t>
            </a:r>
            <a:r>
              <a:rPr lang="cs-CZ" sz="2000" dirty="0" err="1"/>
              <a:t>differences</a:t>
            </a:r>
            <a:r>
              <a:rPr lang="cs-CZ" sz="2000" dirty="0"/>
              <a:t> in </a:t>
            </a:r>
            <a:r>
              <a:rPr lang="cs-CZ" sz="2000" dirty="0" err="1"/>
              <a:t>cultures</a:t>
            </a:r>
            <a:r>
              <a:rPr lang="cs-CZ" sz="2000" dirty="0"/>
              <a:t> and </a:t>
            </a:r>
            <a:r>
              <a:rPr lang="cs-CZ" sz="2000" dirty="0" err="1"/>
              <a:t>chain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command</a:t>
            </a:r>
            <a:r>
              <a:rPr lang="cs-CZ" sz="2000" dirty="0"/>
              <a:t>, </a:t>
            </a:r>
            <a:r>
              <a:rPr lang="cs-CZ" sz="2000" dirty="0" err="1"/>
              <a:t>comms</a:t>
            </a:r>
            <a:r>
              <a:rPr lang="cs-CZ" sz="2000" dirty="0"/>
              <a:t> </a:t>
            </a:r>
            <a:r>
              <a:rPr lang="cs-CZ" sz="2000" dirty="0" err="1"/>
              <a:t>breakdown</a:t>
            </a:r>
            <a:r>
              <a:rPr lang="cs-CZ" sz="2000" dirty="0"/>
              <a:t>, absence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communication</a:t>
            </a:r>
            <a:r>
              <a:rPr lang="cs-CZ" sz="2000" dirty="0"/>
              <a:t> </a:t>
            </a:r>
            <a:r>
              <a:rPr lang="cs-CZ" sz="2000" dirty="0" err="1"/>
              <a:t>procedures</a:t>
            </a:r>
            <a:r>
              <a:rPr lang="cs-CZ" sz="2000" dirty="0"/>
              <a:t>, </a:t>
            </a:r>
            <a:r>
              <a:rPr lang="cs-CZ" sz="2000" dirty="0" err="1"/>
              <a:t>refusal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military</a:t>
            </a:r>
            <a:r>
              <a:rPr lang="cs-CZ" sz="2000" dirty="0"/>
              <a:t> </a:t>
            </a:r>
            <a:r>
              <a:rPr lang="cs-CZ" sz="2000" dirty="0" err="1"/>
              <a:t>aid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independence</a:t>
            </a:r>
            <a:r>
              <a:rPr lang="cs-CZ" sz="2000" dirty="0"/>
              <a:t> and </a:t>
            </a:r>
            <a:r>
              <a:rPr lang="cs-CZ" sz="2000" dirty="0" err="1"/>
              <a:t>impartiality</a:t>
            </a:r>
            <a:r>
              <a:rPr lang="cs-CZ" sz="2000" dirty="0"/>
              <a:t>, </a:t>
            </a:r>
            <a:r>
              <a:rPr lang="cs-CZ" sz="2000" dirty="0" err="1"/>
              <a:t>threat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use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force</a:t>
            </a:r>
            <a:r>
              <a:rPr lang="cs-CZ" sz="2000" dirty="0"/>
              <a:t> by </a:t>
            </a:r>
            <a:r>
              <a:rPr lang="cs-CZ" sz="2000" dirty="0" err="1"/>
              <a:t>military</a:t>
            </a:r>
            <a:r>
              <a:rPr lang="cs-CZ" sz="2000" dirty="0"/>
              <a:t>.</a:t>
            </a:r>
          </a:p>
          <a:p>
            <a:endParaRPr lang="en-GB" sz="2000" dirty="0"/>
          </a:p>
        </p:txBody>
      </p:sp>
      <p:pic>
        <p:nvPicPr>
          <p:cNvPr id="21506" name="Picture 2" descr="Tactical Multiband Radios | L3Harris™ Fast. Forward.">
            <a:extLst>
              <a:ext uri="{FF2B5EF4-FFF2-40B4-BE49-F238E27FC236}">
                <a16:creationId xmlns:a16="http://schemas.microsoft.com/office/drawing/2014/main" id="{7EF79A22-EDB1-421D-AE75-927DED9A5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2467" y="1261098"/>
            <a:ext cx="4367294" cy="39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C1DA59A-7969-4814-9E51-2B0CC5542AAD}"/>
              </a:ext>
            </a:extLst>
          </p:cNvPr>
          <p:cNvSpPr txBox="1"/>
          <p:nvPr/>
        </p:nvSpPr>
        <p:spPr>
          <a:xfrm>
            <a:off x="6612467" y="4969255"/>
            <a:ext cx="1195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L3Harris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26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ruses suspended on mid-air">
            <a:extLst>
              <a:ext uri="{FF2B5EF4-FFF2-40B4-BE49-F238E27FC236}">
                <a16:creationId xmlns:a16="http://schemas.microsoft.com/office/drawing/2014/main" id="{78EADAED-E9A5-4682-983E-38A57947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5" b="1230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3F3F42-E1FD-425E-8847-BD7240459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667" y="2265645"/>
            <a:ext cx="10058400" cy="2326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COVID-19 and militaries</a:t>
            </a:r>
            <a:r>
              <a:rPr lang="cs-CZ" sz="5200" dirty="0">
                <a:solidFill>
                  <a:srgbClr val="FFFFFF"/>
                </a:solidFill>
              </a:rPr>
              <a:t> + </a:t>
            </a:r>
            <a:r>
              <a:rPr lang="cs-CZ" sz="5200" dirty="0" err="1">
                <a:solidFill>
                  <a:srgbClr val="FFFFFF"/>
                </a:solidFill>
              </a:rPr>
              <a:t>how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did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the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pandemic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impact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the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armed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forces</a:t>
            </a:r>
            <a:r>
              <a:rPr lang="cs-CZ" sz="5200" dirty="0">
                <a:solidFill>
                  <a:srgbClr val="FFFFFF"/>
                </a:solidFill>
              </a:rPr>
              <a:t>?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97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4D55F1-4DFC-43DA-8B8C-5B66A0C16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538" y="722577"/>
            <a:ext cx="6140449" cy="3609937"/>
          </a:xfrm>
        </p:spPr>
        <p:txBody>
          <a:bodyPr>
            <a:normAutofit lnSpcReduction="10000"/>
          </a:bodyPr>
          <a:lstStyle/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Wartime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rhetoric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(Macron, Trump, Babiš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etc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.) 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massive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deployment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of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militaries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WMDs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protection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units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research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fascilities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etc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Usually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medical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assets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deployed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after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disaster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Need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to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separate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infected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and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uninfected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can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challenge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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need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of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close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communication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with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local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authorities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–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can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also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challenging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(CIMIC).</a:t>
            </a:r>
            <a:endParaRPr lang="cs-CZ" sz="22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cs-CZ" sz="2200" dirty="0" err="1"/>
              <a:t>Military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driven</a:t>
            </a:r>
            <a:r>
              <a:rPr lang="cs-CZ" sz="2200" dirty="0"/>
              <a:t> by </a:t>
            </a:r>
            <a:r>
              <a:rPr lang="cs-CZ" sz="2200" dirty="0" err="1"/>
              <a:t>defence</a:t>
            </a:r>
            <a:r>
              <a:rPr lang="cs-CZ" sz="2200" dirty="0"/>
              <a:t> and </a:t>
            </a:r>
            <a:r>
              <a:rPr lang="cs-CZ" sz="2200" dirty="0" err="1"/>
              <a:t>security</a:t>
            </a:r>
            <a:r>
              <a:rPr lang="cs-CZ" sz="2200" dirty="0"/>
              <a:t> </a:t>
            </a:r>
            <a:r>
              <a:rPr lang="cs-CZ" sz="2200" dirty="0" err="1"/>
              <a:t>objectives</a:t>
            </a:r>
            <a:r>
              <a:rPr lang="cs-CZ" sz="2200" dirty="0"/>
              <a:t> – </a:t>
            </a:r>
            <a:r>
              <a:rPr lang="cs-CZ" sz="2200" dirty="0" err="1"/>
              <a:t>can</a:t>
            </a:r>
            <a:r>
              <a:rPr lang="cs-CZ" sz="2200" dirty="0"/>
              <a:t> </a:t>
            </a:r>
            <a:r>
              <a:rPr lang="cs-CZ" sz="2200" dirty="0" err="1"/>
              <a:t>be</a:t>
            </a:r>
            <a:r>
              <a:rPr lang="cs-CZ" sz="2200" dirty="0"/>
              <a:t> </a:t>
            </a:r>
            <a:r>
              <a:rPr lang="cs-CZ" sz="2200" dirty="0" err="1"/>
              <a:t>problematic</a:t>
            </a:r>
            <a:r>
              <a:rPr lang="cs-CZ" sz="2200" dirty="0"/>
              <a:t> in </a:t>
            </a:r>
            <a:r>
              <a:rPr lang="cs-CZ" sz="2200" dirty="0" err="1"/>
              <a:t>global</a:t>
            </a:r>
            <a:r>
              <a:rPr lang="cs-CZ" sz="2200" dirty="0"/>
              <a:t> </a:t>
            </a:r>
            <a:r>
              <a:rPr lang="cs-CZ" sz="2200" dirty="0" err="1"/>
              <a:t>health</a:t>
            </a:r>
            <a:r>
              <a:rPr lang="cs-CZ" sz="2200" dirty="0"/>
              <a:t> </a:t>
            </a:r>
            <a:r>
              <a:rPr lang="cs-CZ" sz="2200" dirty="0" err="1"/>
              <a:t>issues</a:t>
            </a:r>
            <a:r>
              <a:rPr lang="cs-CZ" sz="2200" dirty="0"/>
              <a:t>.</a:t>
            </a:r>
          </a:p>
          <a:p>
            <a:endParaRPr lang="cs-CZ" sz="2000" dirty="0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8C807B9E-19FC-4D53-B1B6-FF04A6826A56}"/>
              </a:ext>
            </a:extLst>
          </p:cNvPr>
          <p:cNvSpPr txBox="1">
            <a:spLocks/>
          </p:cNvSpPr>
          <p:nvPr/>
        </p:nvSpPr>
        <p:spPr>
          <a:xfrm>
            <a:off x="247762" y="2527545"/>
            <a:ext cx="4076473" cy="11388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400" dirty="0"/>
              <a:t>Intro</a:t>
            </a:r>
          </a:p>
          <a:p>
            <a:r>
              <a:rPr lang="cs-CZ" sz="3400" dirty="0"/>
              <a:t>(</a:t>
            </a:r>
            <a:r>
              <a:rPr lang="cs-CZ" sz="3400" dirty="0" err="1"/>
              <a:t>Michaud</a:t>
            </a:r>
            <a:r>
              <a:rPr lang="cs-CZ" sz="3400" dirty="0"/>
              <a:t> et al., 2019; Kleiner, 2022)</a:t>
            </a:r>
            <a:endParaRPr lang="en-GB" sz="3400" dirty="0"/>
          </a:p>
        </p:txBody>
      </p:sp>
    </p:spTree>
    <p:extLst>
      <p:ext uri="{BB962C8B-B14F-4D97-AF65-F5344CB8AC3E}">
        <p14:creationId xmlns:p14="http://schemas.microsoft.com/office/powerpoint/2010/main" val="2376278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71D7DA3-A2C9-4469-992C-533005FC6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77" y="893836"/>
            <a:ext cx="2655887" cy="576164"/>
          </a:xfrm>
        </p:spPr>
        <p:txBody>
          <a:bodyPr anchor="t">
            <a:normAutofit/>
          </a:bodyPr>
          <a:lstStyle/>
          <a:p>
            <a:r>
              <a:rPr lang="cs-CZ" sz="3400" dirty="0" err="1"/>
              <a:t>Ramifications</a:t>
            </a:r>
            <a:endParaRPr lang="en-GB" sz="3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4D55F1-4DFC-43DA-8B8C-5B66A0C16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013" y="1181918"/>
            <a:ext cx="6140449" cy="4494164"/>
          </a:xfrm>
        </p:spPr>
        <p:txBody>
          <a:bodyPr>
            <a:normAutofit/>
          </a:bodyPr>
          <a:lstStyle/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Austerity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cuts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–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defence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ministries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often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come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first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Zandee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et al., 2020).</a:t>
            </a:r>
          </a:p>
          <a:p>
            <a:pPr lvl="1"/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Why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are ad hoc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defence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budgetary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cuts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harmful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for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the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military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see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Kufčák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, 2015)?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Regular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military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activities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harder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or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impossible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to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perform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Kalkman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, 2020).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Mental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toll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on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deployed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personnel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Gupta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et al., 2020;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Lázaro-Pérez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at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al., 2020).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Personal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toll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families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–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children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).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Enforcement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of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public-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restrainment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measures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.</a:t>
            </a:r>
            <a:endParaRPr lang="en-GB" sz="22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1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8197C1-4182-47F5-9C1E-9414183A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Positive </a:t>
            </a:r>
            <a:r>
              <a:rPr lang="cs-CZ" dirty="0" err="1">
                <a:solidFill>
                  <a:schemeClr val="bg1"/>
                </a:solidFill>
              </a:rPr>
              <a:t>impacts</a:t>
            </a:r>
            <a:r>
              <a:rPr lang="cs-CZ" dirty="0">
                <a:solidFill>
                  <a:schemeClr val="bg1"/>
                </a:solidFill>
              </a:rPr>
              <a:t> (Kleiner, 2022)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7502F-0BE0-46A0-9DF5-A991A17F6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674" y="476795"/>
            <a:ext cx="6024654" cy="1983376"/>
          </a:xfrm>
        </p:spPr>
        <p:txBody>
          <a:bodyPr anchor="ctr">
            <a:normAutofit fontScale="92500"/>
          </a:bodyPr>
          <a:lstStyle/>
          <a:p>
            <a:r>
              <a:rPr lang="cs-CZ" sz="2400" dirty="0"/>
              <a:t>Public </a:t>
            </a:r>
            <a:r>
              <a:rPr lang="cs-CZ" sz="2400" dirty="0" err="1"/>
              <a:t>opinion</a:t>
            </a:r>
            <a:r>
              <a:rPr lang="cs-CZ" sz="2400" dirty="0"/>
              <a:t> – PR </a:t>
            </a:r>
            <a:r>
              <a:rPr lang="cs-CZ" sz="2400" dirty="0" err="1"/>
              <a:t>campaigns</a:t>
            </a:r>
            <a:r>
              <a:rPr lang="cs-CZ" sz="2400" dirty="0"/>
              <a:t> (</a:t>
            </a:r>
            <a:r>
              <a:rPr lang="cs-CZ" sz="2400" dirty="0" err="1"/>
              <a:t>e.g</a:t>
            </a:r>
            <a:r>
              <a:rPr lang="cs-CZ" sz="2400" dirty="0"/>
              <a:t>., </a:t>
            </a:r>
            <a:r>
              <a:rPr lang="cs-CZ" sz="2400" dirty="0" err="1"/>
              <a:t>British</a:t>
            </a:r>
            <a:r>
              <a:rPr lang="cs-CZ" sz="2400" dirty="0"/>
              <a:t> – </a:t>
            </a:r>
            <a:r>
              <a:rPr lang="cs-CZ" sz="2400" dirty="0" err="1"/>
              <a:t>see</a:t>
            </a:r>
            <a:r>
              <a:rPr lang="cs-CZ" sz="2400" dirty="0"/>
              <a:t> </a:t>
            </a:r>
            <a:r>
              <a:rPr lang="cs-CZ" sz="2400" dirty="0" err="1"/>
              <a:t>Kennard</a:t>
            </a:r>
            <a:r>
              <a:rPr lang="cs-CZ" sz="2400" dirty="0"/>
              <a:t> and </a:t>
            </a:r>
            <a:r>
              <a:rPr lang="cs-CZ" sz="2400" dirty="0" err="1"/>
              <a:t>Glenton</a:t>
            </a:r>
            <a:r>
              <a:rPr lang="cs-CZ" sz="2400" dirty="0"/>
              <a:t>, 2020).</a:t>
            </a:r>
          </a:p>
          <a:p>
            <a:r>
              <a:rPr lang="cs-CZ" sz="2400" dirty="0" err="1"/>
              <a:t>Also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</a:t>
            </a:r>
            <a:r>
              <a:rPr lang="cs-CZ" sz="2400" dirty="0" err="1"/>
              <a:t>floods</a:t>
            </a:r>
            <a:r>
              <a:rPr lang="cs-CZ" sz="2400" dirty="0"/>
              <a:t> – public support </a:t>
            </a:r>
            <a:r>
              <a:rPr lang="cs-CZ" sz="2400" dirty="0" err="1"/>
              <a:t>of</a:t>
            </a:r>
            <a:r>
              <a:rPr lang="cs-CZ" sz="2400" dirty="0"/>
              <a:t> 33% (1997) </a:t>
            </a:r>
            <a:r>
              <a:rPr lang="cs-CZ" sz="2400" dirty="0">
                <a:sym typeface="Wingdings" panose="05000000000000000000" pitchFamily="2" charset="2"/>
              </a:rPr>
              <a:t> 74% (2019) (STEM, 2021).</a:t>
            </a:r>
            <a:endParaRPr lang="cs-CZ" sz="2400" dirty="0"/>
          </a:p>
          <a:p>
            <a:r>
              <a:rPr lang="cs-CZ" sz="2400" dirty="0" err="1"/>
              <a:t>Kalkman</a:t>
            </a:r>
            <a:r>
              <a:rPr lang="cs-CZ" sz="2400" dirty="0"/>
              <a:t> (2020) –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worth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taxpayers</a:t>
            </a:r>
            <a:r>
              <a:rPr lang="cs-CZ" sz="2400" dirty="0"/>
              <a:t>´ </a:t>
            </a:r>
            <a:r>
              <a:rPr lang="cs-CZ" sz="2400" dirty="0" err="1"/>
              <a:t>money</a:t>
            </a:r>
            <a:r>
              <a:rPr lang="cs-CZ" sz="2400" dirty="0"/>
              <a:t>.</a:t>
            </a:r>
          </a:p>
          <a:p>
            <a:pPr marL="0" indent="0">
              <a:buNone/>
            </a:pPr>
            <a:endParaRPr lang="cs-CZ" sz="2400" dirty="0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EF2D8A3F-2670-49B9-8614-0AB4BBC1E8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799651"/>
              </p:ext>
            </p:extLst>
          </p:nvPr>
        </p:nvGraphicFramePr>
        <p:xfrm>
          <a:off x="4890516" y="2213542"/>
          <a:ext cx="7132231" cy="43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6800760" imgH="4165560" progId="Paint.Picture">
                  <p:embed/>
                </p:oleObj>
              </mc:Choice>
              <mc:Fallback>
                <p:oleObj name="Rastrový obrázek" r:id="rId2" imgW="6800760" imgH="4165560" progId="Paint.Picture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340E0F3F-2ED0-4B59-92CF-33B9DFCA01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90516" y="2213542"/>
                        <a:ext cx="7132231" cy="43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0284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AF0F36-E00C-462C-89D6-6FEAC1A5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56640"/>
            <a:ext cx="4391024" cy="1323439"/>
          </a:xfrm>
        </p:spPr>
        <p:txBody>
          <a:bodyPr anchor="t">
            <a:normAutofit/>
          </a:bodyPr>
          <a:lstStyle/>
          <a:p>
            <a:r>
              <a:rPr lang="cs-CZ" sz="4000" dirty="0" err="1">
                <a:solidFill>
                  <a:schemeClr val="bg1"/>
                </a:solidFill>
              </a:rPr>
              <a:t>Wrap</a:t>
            </a:r>
            <a:r>
              <a:rPr lang="cs-CZ" sz="4000" dirty="0">
                <a:solidFill>
                  <a:schemeClr val="bg1"/>
                </a:solidFill>
              </a:rPr>
              <a:t>-up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3E6BC-98ED-4592-B621-000C68A92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42457"/>
            <a:ext cx="5257799" cy="335824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Civil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Defence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Protection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)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units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still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operational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as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actor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all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phases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Crisis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management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cycle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as a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capable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fast-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responder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mainly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logistics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but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also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combat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engineers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scientists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etc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.).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has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its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own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interests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dealing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with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ramifications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crisis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PR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campaigns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defence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and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security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).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importance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CIMIC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among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other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things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mitigating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ramifications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-civil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cooperation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during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humantarian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relief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efforts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).</a:t>
            </a:r>
          </a:p>
          <a:p>
            <a:endParaRPr lang="en-GB" sz="18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2530" name="Picture 2" descr="UNIFIL carries out 400 patrols each day | UNIFIL">
            <a:extLst>
              <a:ext uri="{FF2B5EF4-FFF2-40B4-BE49-F238E27FC236}">
                <a16:creationId xmlns:a16="http://schemas.microsoft.com/office/drawing/2014/main" id="{57391F57-A41C-463D-AF5B-320D5DBC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615464"/>
            <a:ext cx="4369112" cy="25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71C7ACA-8751-465E-A59C-EAA2F08DF097}"/>
              </a:ext>
            </a:extLst>
          </p:cNvPr>
          <p:cNvSpPr txBox="1"/>
          <p:nvPr/>
        </p:nvSpPr>
        <p:spPr>
          <a:xfrm>
            <a:off x="6541929" y="4149548"/>
            <a:ext cx="1049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UNFIL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24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76E515-702E-43E7-B584-B30EAA61E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1942BB-3CA4-489C-80C6-EBC237D28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687493" cy="4543277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AČR. (2021).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Armáda české republiky v roce 2020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Ministerstvo obrany České republiky.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Barber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 (2012).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Involvement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Supply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In: Kovács, G.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Spens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M.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Supply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Disasters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Aid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Emergency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Logistics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Hershey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Business Science Reference, pp. 123-146.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Buzan, B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Wilde, J. (1998)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Security: A New Framework for Analysis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Boulder, Colo: Lynne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Rienner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CBSS. (</a:t>
            </a:r>
            <a:r>
              <a:rPr lang="cs-CZ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  <a:r>
              <a:rPr lang="cs-CZ" sz="18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 </a:t>
            </a:r>
            <a:r>
              <a:rPr lang="cs-CZ" sz="18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cs-CZ" sz="18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Network. </a:t>
            </a:r>
            <a:r>
              <a:rPr lang="cs-CZ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Council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Baltic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cs-CZ" sz="18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[online]. </a:t>
            </a:r>
            <a:r>
              <a:rPr lang="cs-CZ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https://cbss.org/cbss-bodies/civil-protection-network-2/</a:t>
            </a:r>
            <a:endParaRPr lang="cs-CZ" sz="18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Coppola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 P. (2011).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International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Disaster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Management.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Burlington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Butterworth-Heinemann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Cronqvist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Farbøl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Sylvest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Introduction: New Paths in Civil Defence History. In: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Cronqvist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Farbøl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Sylvest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(eds) Cold War Civil Defence in Western Europe. Palgrave Macmillan, Cham. https://doi.org/10.1007/978-3-030-84281-9_1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Gupta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Kohli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Padmakumari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Dixit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 K.,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Prasad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S.,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Chakravarthy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 S., Shukla, R., Ghana, P.,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Mahapatra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Varadaraj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 (2020).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armed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doctors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India.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Indian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(4), 374–378. https://doi.org/10.1177/0253717620934037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221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951F1-4A6B-486C-AD88-5D1930B3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ADBCBE-C6A6-496A-BDFA-3AE6734A6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Heaslip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 (2012).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Civil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Coordination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In: Kovács, G.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Spens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M.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Supply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Disasters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Aid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Emergency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Logistics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Hershey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Business Science Reference, pp. 147-172.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Kalkman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P. (2020). Military crisis responses to COVID-19. </a:t>
            </a: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Contingencies and Crisis Management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1–5. https://doi.org/10.1111/1468-5973.12328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Kleiner, J. (2022). Battling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Defense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Austerity Cuts With the COVID-19 Crisis Response? The Czech Army’s Online Public Perception. Armed Forces &amp; Society, 0(0). https://doi.org/10.1177/0095327X221114654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Kufčák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(2015).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V4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Austerity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Spending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Armed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Obrana a Strategie (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(2), 35–48. https://doi.org/10.3849/1802-7199.14.2014.02.035-048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Lázaro-Pérez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Martínez-López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Á.,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Gómez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-Galán, J.,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Fernández-Martínez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D. M. (2020). Covid-19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anxiety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Public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(21), 1–16. https://doi.org/10.3390/ijerph17217760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151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C3831-6531-2CF2-F09E-162D36F03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III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40F121-AAD1-6FDE-F1E5-42F5AE16C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Michaud, J., Moss, K.,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Licina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D., Waldman, R.,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Kamradt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-Scott, A., Bartee, M., Lim, M., Williamson, J.,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Burkle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F.,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Polyak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 S., Thomson, N.,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Heymann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 L., &amp; Lillywhite, L. (2019). Militaries and global health: peace, conflict, and disaster response. </a:t>
            </a:r>
            <a:r>
              <a:rPr lang="en-GB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Lancet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393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(10168), 276–286. https://doi.org/https://doi.org/10.1016/S0140-6736(18)32838-1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 ČMS. (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  <a:r>
              <a:rPr lang="cs-CZ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Manuál pro přípravu techniků OO: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Historie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současnost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civilní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obrany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civilní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ochrany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ochrany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obyvatelstva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https://www.vzdelavani-dh.cz/publicCourse?id=61&amp;head=132&amp;subhead=340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STEM. (2021). </a:t>
            </a:r>
            <a:r>
              <a:rPr lang="cs-CZ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Instituce | Stem.cz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https://www.stem.cz/category/instituce/</a:t>
            </a:r>
            <a:endParaRPr lang="en-GB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United Nations. (2015). Sendai Framework for Disaster Risk Reduction 2015-2030. United Nations Office for Disaster Risk Reduction.</a:t>
            </a:r>
            <a:endParaRPr lang="cs-CZ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Zandee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D.,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Duchateau-Polkerman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E., &amp;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Stoetman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(2020).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Covid-19: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budget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cuts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table. </a:t>
            </a:r>
            <a:r>
              <a:rPr lang="cs-CZ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Clingendael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April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Zeman, P. et al. (2002). </a:t>
            </a:r>
            <a:r>
              <a:rPr lang="cs-CZ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Česká bezpečnostní terminologie. 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 ČR: Ústav strategických studií Vojenské akademie v Brně.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02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241208-780C-48CA-B739-FCCC8655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for your attention. Questions?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F04E1-0A47-43A9-8273-9090E1792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902" y="3429000"/>
            <a:ext cx="8071697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jkleiner@mail.muni.cz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34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71814BA-A6D3-43B8-BE82-037F77CD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641752"/>
            <a:ext cx="2655887" cy="3213277"/>
          </a:xfrm>
        </p:spPr>
        <p:txBody>
          <a:bodyPr anchor="t">
            <a:normAutofit/>
          </a:bodyPr>
          <a:lstStyle/>
          <a:p>
            <a:r>
              <a:rPr lang="cs-CZ" sz="3400"/>
              <a:t>Unintentional threats definitions</a:t>
            </a:r>
            <a:endParaRPr lang="en-GB" sz="3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881887-BFCB-4FBB-89A7-00958157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1197429"/>
            <a:ext cx="7522028" cy="447679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´A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threat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can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be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foremost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 a natural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phenomennon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defined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in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terms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of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physics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etc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.,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e.g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., a 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natural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disaster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We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call such a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threat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unintentional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´ (Zeman et al., 2002, p. 55). </a:t>
            </a:r>
            <a:endParaRPr lang="cs-CZ" sz="2400" dirty="0">
              <a:solidFill>
                <a:schemeClr val="tx1">
                  <a:alpha val="80000"/>
                </a:schemeClr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Buzan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Waever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De Wilde, 1998, pp. 156-157) -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Unintentional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threats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also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as:</a:t>
            </a:r>
          </a:p>
          <a:p>
            <a:pPr lvl="1"/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accidental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one-time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;</a:t>
            </a:r>
          </a:p>
          <a:p>
            <a:pPr lvl="1"/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´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unavoidable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interlocking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inadvertent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´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due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to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security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conflicts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between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or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among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states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and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their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conflicting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principles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(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e.g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definition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of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Estonia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as a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to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Russian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minority and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Russia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).</a:t>
            </a:r>
          </a:p>
          <a:p>
            <a:endParaRPr lang="cs-CZ" sz="24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GB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3076" name="Picture 4" descr="30 Minutes for the Future. Spent 20 minutes and watch the video: | by Arbiz  Platform | Medium">
            <a:extLst>
              <a:ext uri="{FF2B5EF4-FFF2-40B4-BE49-F238E27FC236}">
                <a16:creationId xmlns:a16="http://schemas.microsoft.com/office/drawing/2014/main" id="{2974D287-A62B-48EE-ACE1-1F906675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88" y="3759581"/>
            <a:ext cx="2559885" cy="20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84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C845C78-3520-477B-B866-E57C6CC5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641751"/>
            <a:ext cx="2860670" cy="4408143"/>
          </a:xfrm>
        </p:spPr>
        <p:txBody>
          <a:bodyPr anchor="t">
            <a:normAutofit/>
          </a:bodyPr>
          <a:lstStyle/>
          <a:p>
            <a:r>
              <a:rPr lang="cs-CZ" sz="3600" dirty="0" err="1"/>
              <a:t>Where</a:t>
            </a:r>
            <a:r>
              <a:rPr lang="cs-CZ" sz="3600" dirty="0"/>
              <a:t> </a:t>
            </a:r>
            <a:r>
              <a:rPr lang="cs-CZ" sz="3600" dirty="0" err="1"/>
              <a:t>does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military</a:t>
            </a:r>
            <a:r>
              <a:rPr lang="cs-CZ" sz="3600" dirty="0"/>
              <a:t> </a:t>
            </a:r>
            <a:r>
              <a:rPr lang="cs-CZ" sz="3600" dirty="0" err="1"/>
              <a:t>stand</a:t>
            </a:r>
            <a:r>
              <a:rPr lang="cs-CZ" sz="3600" dirty="0"/>
              <a:t> in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crisis</a:t>
            </a:r>
            <a:r>
              <a:rPr lang="cs-CZ" sz="3600" dirty="0"/>
              <a:t> management?</a:t>
            </a:r>
            <a:endParaRPr lang="en-GB" sz="3600" dirty="0"/>
          </a:p>
        </p:txBody>
      </p:sp>
      <p:graphicFrame>
        <p:nvGraphicFramePr>
          <p:cNvPr id="21" name="Objekt 20">
            <a:extLst>
              <a:ext uri="{FF2B5EF4-FFF2-40B4-BE49-F238E27FC236}">
                <a16:creationId xmlns:a16="http://schemas.microsoft.com/office/drawing/2014/main" id="{8B82E64F-4AE6-4832-9663-8B16C9659C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220607"/>
              </p:ext>
            </p:extLst>
          </p:nvPr>
        </p:nvGraphicFramePr>
        <p:xfrm>
          <a:off x="4824150" y="173398"/>
          <a:ext cx="4928125" cy="45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3117960" imgH="2851200" progId="Paint.Picture">
                  <p:embed/>
                </p:oleObj>
              </mc:Choice>
              <mc:Fallback>
                <p:oleObj name="Rastrový obrázek" r:id="rId3" imgW="3117960" imgH="2851200" progId="Paint.Picture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E9BD9DD5-1677-4C81-B290-5F436D5C4B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4150" y="173398"/>
                        <a:ext cx="4928125" cy="450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974C38-DEC4-4428-B6EE-0D34889E24BC}"/>
              </a:ext>
            </a:extLst>
          </p:cNvPr>
          <p:cNvSpPr txBox="1"/>
          <p:nvPr/>
        </p:nvSpPr>
        <p:spPr>
          <a:xfrm>
            <a:off x="9873689" y="2165075"/>
            <a:ext cx="2103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(Alexander, 2002 as </a:t>
            </a:r>
            <a:r>
              <a:rPr lang="cs-CZ" sz="1400" i="1" dirty="0" err="1"/>
              <a:t>cited</a:t>
            </a:r>
            <a:r>
              <a:rPr lang="cs-CZ" sz="1400" i="1" dirty="0"/>
              <a:t> in </a:t>
            </a:r>
            <a:r>
              <a:rPr lang="cs-CZ" sz="1400" i="1" dirty="0" err="1"/>
              <a:t>Coppola</a:t>
            </a:r>
            <a:r>
              <a:rPr lang="cs-CZ" sz="1400" i="1" dirty="0"/>
              <a:t>, 2011, p. 10)</a:t>
            </a:r>
            <a:endParaRPr lang="en-GB" sz="1400" i="1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DBAFBD6C-EA59-427F-8E47-E2E163EBBD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088278"/>
              </p:ext>
            </p:extLst>
          </p:nvPr>
        </p:nvGraphicFramePr>
        <p:xfrm>
          <a:off x="4825475" y="4799058"/>
          <a:ext cx="6769882" cy="12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3917880" imgH="723960" progId="Paint.Picture">
                  <p:embed/>
                </p:oleObj>
              </mc:Choice>
              <mc:Fallback>
                <p:oleObj name="Rastrový obrázek" r:id="rId5" imgW="3917880" imgH="723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5475" y="4799058"/>
                        <a:ext cx="6769882" cy="125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ovéPole 22">
            <a:extLst>
              <a:ext uri="{FF2B5EF4-FFF2-40B4-BE49-F238E27FC236}">
                <a16:creationId xmlns:a16="http://schemas.microsoft.com/office/drawing/2014/main" id="{80EA942A-3D59-4BED-91B8-72921D2A72CA}"/>
              </a:ext>
            </a:extLst>
          </p:cNvPr>
          <p:cNvSpPr txBox="1"/>
          <p:nvPr/>
        </p:nvSpPr>
        <p:spPr>
          <a:xfrm>
            <a:off x="4825475" y="6146170"/>
            <a:ext cx="5048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Winkler´s</a:t>
            </a:r>
            <a:r>
              <a:rPr lang="cs-CZ" sz="1400" i="1" dirty="0"/>
              <a:t> (1997) </a:t>
            </a:r>
            <a:r>
              <a:rPr lang="cs-CZ" sz="1400" i="1" dirty="0" err="1"/>
              <a:t>equation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risk as </a:t>
            </a:r>
            <a:r>
              <a:rPr lang="cs-CZ" sz="1400" i="1" dirty="0" err="1"/>
              <a:t>cited</a:t>
            </a:r>
            <a:r>
              <a:rPr lang="cs-CZ" sz="1400" i="1" dirty="0"/>
              <a:t> in Zeman (2002, p. 63) 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187881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On Campaign Plan Phasing: Six-Phase or Unconstrained?">
            <a:extLst>
              <a:ext uri="{FF2B5EF4-FFF2-40B4-BE49-F238E27FC236}">
                <a16:creationId xmlns:a16="http://schemas.microsoft.com/office/drawing/2014/main" id="{D4A1BE1D-F59F-4FFB-9195-1DFBFE12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9206" y="643467"/>
            <a:ext cx="3824386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8" name="Picture 12">
            <a:extLst>
              <a:ext uri="{FF2B5EF4-FFF2-40B4-BE49-F238E27FC236}">
                <a16:creationId xmlns:a16="http://schemas.microsoft.com/office/drawing/2014/main" id="{1CB137E6-F057-42AB-B344-5041E65A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149" y="643467"/>
            <a:ext cx="4521274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U.S. Marine Lance Cpl. Alex Hurtado and Gunnery Sgt. Damian Henry, a heavy equipment operator and the engineer chief with Special Purpose Marine Air-Ground Task Force - Southern Command, deployed in support of Joint Task Force Matthew, off load supplies for locals affected by Hurricane Matthew at Jeremie, Haiti, Oct. 9, 2016.">
            <a:extLst>
              <a:ext uri="{FF2B5EF4-FFF2-40B4-BE49-F238E27FC236}">
                <a16:creationId xmlns:a16="http://schemas.microsoft.com/office/drawing/2014/main" id="{AB163B25-1569-4CF2-B0A1-C5C6B35A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4387" y="3671316"/>
            <a:ext cx="3814025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LA, U.S. troops find &amp;amp;#39;common bond&amp;amp;#39; in weeklong disaster response drill">
            <a:extLst>
              <a:ext uri="{FF2B5EF4-FFF2-40B4-BE49-F238E27FC236}">
                <a16:creationId xmlns:a16="http://schemas.microsoft.com/office/drawing/2014/main" id="{96BF7A08-8746-4434-BA25-F5D2414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2075" y="3671316"/>
            <a:ext cx="3825421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C02F077-968E-42A5-BE71-9B0F14808200}"/>
              </a:ext>
            </a:extLst>
          </p:cNvPr>
          <p:cNvSpPr txBox="1"/>
          <p:nvPr/>
        </p:nvSpPr>
        <p:spPr>
          <a:xfrm>
            <a:off x="6601537" y="3151999"/>
            <a:ext cx="1358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iRozhlas.cz</a:t>
            </a:r>
            <a:endParaRPr lang="en-GB" sz="1200" i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FAE908F-1D22-46A5-84B8-C659D7D6A9E2}"/>
              </a:ext>
            </a:extLst>
          </p:cNvPr>
          <p:cNvSpPr txBox="1"/>
          <p:nvPr/>
        </p:nvSpPr>
        <p:spPr>
          <a:xfrm>
            <a:off x="1574504" y="6224785"/>
            <a:ext cx="216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Defense </a:t>
            </a:r>
            <a:r>
              <a:rPr lang="cs-CZ" sz="1200" i="1" dirty="0" err="1"/>
              <a:t>Logistic</a:t>
            </a:r>
            <a:r>
              <a:rPr lang="cs-CZ" sz="1200" i="1" dirty="0"/>
              <a:t> </a:t>
            </a:r>
            <a:r>
              <a:rPr lang="cs-CZ" sz="1200" i="1" dirty="0" err="1"/>
              <a:t>Agency</a:t>
            </a:r>
            <a:endParaRPr lang="en-GB" sz="1200" i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CE1186B-F618-4F98-9EB2-71A3CCB02E39}"/>
              </a:ext>
            </a:extLst>
          </p:cNvPr>
          <p:cNvSpPr txBox="1"/>
          <p:nvPr/>
        </p:nvSpPr>
        <p:spPr>
          <a:xfrm>
            <a:off x="6792075" y="6224784"/>
            <a:ext cx="1134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ecns.cn</a:t>
            </a:r>
            <a:endParaRPr lang="en-GB" sz="1200" i="1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9E3A150-80C9-421F-9E9F-D92EC85C294E}"/>
              </a:ext>
            </a:extLst>
          </p:cNvPr>
          <p:cNvSpPr txBox="1"/>
          <p:nvPr/>
        </p:nvSpPr>
        <p:spPr>
          <a:xfrm>
            <a:off x="1574504" y="3144392"/>
            <a:ext cx="1756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</a:t>
            </a:r>
            <a:r>
              <a:rPr lang="cs-CZ" sz="1200" i="1" dirty="0" err="1"/>
              <a:t>War</a:t>
            </a:r>
            <a:r>
              <a:rPr lang="cs-CZ" sz="1200" i="1" dirty="0"/>
              <a:t> on </a:t>
            </a:r>
            <a:r>
              <a:rPr lang="cs-CZ" sz="1200" i="1" dirty="0" err="1"/>
              <a:t>the</a:t>
            </a:r>
            <a:r>
              <a:rPr lang="cs-CZ" sz="1200" i="1" dirty="0"/>
              <a:t> </a:t>
            </a:r>
            <a:r>
              <a:rPr lang="cs-CZ" sz="1200" i="1" dirty="0" err="1"/>
              <a:t>Rocks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039475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66FFED1-7744-49B7-9E83-C7867E77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129628"/>
            <a:ext cx="10189030" cy="11647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Civil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Defence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(Protection)</a:t>
            </a:r>
          </a:p>
        </p:txBody>
      </p:sp>
      <p:pic>
        <p:nvPicPr>
          <p:cNvPr id="6148" name="Picture 4" descr="Civil defense - Wikipedia">
            <a:extLst>
              <a:ext uri="{FF2B5EF4-FFF2-40B4-BE49-F238E27FC236}">
                <a16:creationId xmlns:a16="http://schemas.microsoft.com/office/drawing/2014/main" id="{F9F02546-87A9-4439-9B9E-6F708266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515" y="272687"/>
            <a:ext cx="2710543" cy="27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6E4ABD-81AA-4EDB-BEC0-188C785241B4}"/>
              </a:ext>
            </a:extLst>
          </p:cNvPr>
          <p:cNvSpPr txBox="1"/>
          <p:nvPr/>
        </p:nvSpPr>
        <p:spPr>
          <a:xfrm>
            <a:off x="8196944" y="3040062"/>
            <a:ext cx="336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Internationally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recognized</a:t>
            </a:r>
            <a:r>
              <a:rPr lang="cs-CZ" dirty="0">
                <a:solidFill>
                  <a:schemeClr val="bg1"/>
                </a:solidFill>
              </a:rPr>
              <a:t> symbol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CD </a:t>
            </a:r>
            <a:r>
              <a:rPr lang="cs-CZ" dirty="0" err="1">
                <a:solidFill>
                  <a:schemeClr val="bg1"/>
                </a:solidFill>
              </a:rPr>
              <a:t>units</a:t>
            </a:r>
            <a:r>
              <a:rPr lang="cs-CZ" dirty="0">
                <a:solidFill>
                  <a:schemeClr val="bg1"/>
                </a:solidFill>
              </a:rPr>
              <a:t>; </a:t>
            </a:r>
            <a:r>
              <a:rPr lang="cs-CZ" dirty="0" err="1">
                <a:solidFill>
                  <a:schemeClr val="bg1"/>
                </a:solidFill>
              </a:rPr>
              <a:t>rooted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IHL.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06C6CEC6-B903-471B-9F65-E303FFF20A78}"/>
              </a:ext>
            </a:extLst>
          </p:cNvPr>
          <p:cNvSpPr txBox="1">
            <a:spLocks/>
          </p:cNvSpPr>
          <p:nvPr/>
        </p:nvSpPr>
        <p:spPr>
          <a:xfrm>
            <a:off x="827088" y="1641751"/>
            <a:ext cx="5965598" cy="4408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(</a:t>
            </a:r>
            <a:r>
              <a:rPr lang="cs-CZ" sz="2000" dirty="0" err="1">
                <a:solidFill>
                  <a:schemeClr val="bg1"/>
                </a:solidFill>
              </a:rPr>
              <a:t>Carpet</a:t>
            </a:r>
            <a:r>
              <a:rPr lang="cs-CZ" sz="2000" dirty="0">
                <a:solidFill>
                  <a:schemeClr val="bg1"/>
                </a:solidFill>
              </a:rPr>
              <a:t>) </a:t>
            </a:r>
            <a:r>
              <a:rPr lang="cs-CZ" sz="2000" dirty="0" err="1">
                <a:solidFill>
                  <a:schemeClr val="bg1"/>
                </a:solidFill>
              </a:rPr>
              <a:t>bombing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runs</a:t>
            </a:r>
            <a:r>
              <a:rPr lang="cs-CZ" sz="2000" dirty="0">
                <a:solidFill>
                  <a:schemeClr val="bg1"/>
                </a:solidFill>
              </a:rPr>
              <a:t> in WWI (</a:t>
            </a:r>
            <a:r>
              <a:rPr lang="cs-CZ" sz="2000" dirty="0" err="1">
                <a:solidFill>
                  <a:schemeClr val="bg1"/>
                </a:solidFill>
              </a:rPr>
              <a:t>zeppelins</a:t>
            </a:r>
            <a:r>
              <a:rPr lang="cs-CZ" sz="2000" dirty="0">
                <a:solidFill>
                  <a:schemeClr val="bg1"/>
                </a:solidFill>
              </a:rPr>
              <a:t>) and WWII. 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Focus on </a:t>
            </a:r>
            <a:r>
              <a:rPr lang="cs-CZ" sz="2000" dirty="0" err="1">
                <a:solidFill>
                  <a:schemeClr val="bg1"/>
                </a:solidFill>
              </a:rPr>
              <a:t>WMDs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during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the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Cold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War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era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  <a:p>
            <a:r>
              <a:rPr lang="cs-CZ" sz="20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bg1"/>
                </a:solidFill>
              </a:rPr>
              <a:t>After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the</a:t>
            </a:r>
            <a:r>
              <a:rPr lang="cs-CZ" sz="2000" dirty="0">
                <a:solidFill>
                  <a:schemeClr val="bg1"/>
                </a:solidFill>
              </a:rPr>
              <a:t> CW </a:t>
            </a:r>
            <a:r>
              <a:rPr lang="cs-CZ" sz="2000" dirty="0" err="1">
                <a:solidFill>
                  <a:schemeClr val="bg1"/>
                </a:solidFill>
              </a:rPr>
              <a:t>thought</a:t>
            </a:r>
            <a:r>
              <a:rPr lang="cs-CZ" sz="2000" dirty="0">
                <a:solidFill>
                  <a:schemeClr val="bg1"/>
                </a:solidFill>
              </a:rPr>
              <a:t> to </a:t>
            </a:r>
            <a:r>
              <a:rPr lang="cs-CZ" sz="2000" dirty="0" err="1">
                <a:solidFill>
                  <a:schemeClr val="bg1"/>
                </a:solidFill>
              </a:rPr>
              <a:t>be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outdated</a:t>
            </a:r>
            <a:r>
              <a:rPr lang="cs-CZ" sz="2000" dirty="0">
                <a:solidFill>
                  <a:schemeClr val="bg1"/>
                </a:solidFill>
              </a:rPr>
              <a:t>…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…but </a:t>
            </a:r>
            <a:r>
              <a:rPr lang="cs-CZ" sz="2000" dirty="0" err="1">
                <a:solidFill>
                  <a:schemeClr val="bg1"/>
                </a:solidFill>
              </a:rPr>
              <a:t>terrorism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pandemics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climate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crisis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rogue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states</a:t>
            </a:r>
            <a:r>
              <a:rPr lang="cs-CZ" sz="2000" dirty="0">
                <a:solidFill>
                  <a:schemeClr val="bg1"/>
                </a:solidFill>
              </a:rPr>
              <a:t> and </a:t>
            </a:r>
            <a:r>
              <a:rPr lang="cs-CZ" sz="2000" dirty="0" err="1">
                <a:solidFill>
                  <a:schemeClr val="bg1"/>
                </a:solidFill>
              </a:rPr>
              <a:t>Russia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said</a:t>
            </a:r>
            <a:r>
              <a:rPr lang="cs-CZ" sz="2000" dirty="0">
                <a:solidFill>
                  <a:schemeClr val="bg1"/>
                </a:solidFill>
              </a:rPr>
              <a:t> nope 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increased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demand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for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survival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and resilience (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+mn-lt"/>
              </a:rPr>
              <a:t>Cronqvist</a:t>
            </a:r>
            <a:r>
              <a:rPr lang="cs-CZ" sz="2000" b="0" i="0" dirty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+mn-lt"/>
              </a:rPr>
              <a:t>Farbøl</a:t>
            </a:r>
            <a:r>
              <a:rPr lang="cs-CZ" sz="2000" b="0" i="0" dirty="0">
                <a:solidFill>
                  <a:schemeClr val="bg1"/>
                </a:solidFill>
                <a:effectLst/>
                <a:latin typeface="+mn-lt"/>
              </a:rPr>
              <a:t> and 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+mn-lt"/>
              </a:rPr>
              <a:t>Sylvest</a:t>
            </a:r>
            <a:r>
              <a:rPr lang="cs-CZ" sz="2000" b="0" i="0" dirty="0">
                <a:solidFill>
                  <a:schemeClr val="bg1"/>
                </a:solidFill>
                <a:effectLst/>
                <a:latin typeface="+mn-lt"/>
              </a:rPr>
              <a:t>, 2022). </a:t>
            </a:r>
          </a:p>
          <a:p>
            <a:endParaRPr lang="cs-CZ" sz="20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Shift: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intentional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threats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only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cs-CZ" sz="2000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incl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. </a:t>
            </a:r>
            <a:r>
              <a:rPr lang="cs-CZ" sz="2000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unintentional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ones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.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88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5899CC-D972-44D2-950F-5226DF8E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/>
              <a:t>Czech Civil </a:t>
            </a:r>
            <a:r>
              <a:rPr lang="cs-CZ" dirty="0" err="1"/>
              <a:t>Defence</a:t>
            </a:r>
            <a:r>
              <a:rPr lang="cs-CZ" dirty="0"/>
              <a:t> (SH ČMS, </a:t>
            </a:r>
            <a:r>
              <a:rPr lang="cs-CZ" dirty="0" err="1"/>
              <a:t>n.d</a:t>
            </a:r>
            <a:r>
              <a:rPr lang="cs-CZ" dirty="0"/>
              <a:t>.)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895F60-3DAC-478C-90C3-B6CFE0608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4936067" cy="3985155"/>
          </a:xfrm>
        </p:spPr>
        <p:txBody>
          <a:bodyPr>
            <a:normAutofit/>
          </a:bodyPr>
          <a:lstStyle/>
          <a:p>
            <a:r>
              <a:rPr lang="cs-CZ" sz="2000" dirty="0"/>
              <a:t>1951-1993 (</a:t>
            </a:r>
            <a:r>
              <a:rPr lang="cs-CZ" sz="2000" i="1" dirty="0"/>
              <a:t>civilní obrana)</a:t>
            </a:r>
            <a:endParaRPr lang="cs-CZ" sz="2000" dirty="0"/>
          </a:p>
          <a:p>
            <a:r>
              <a:rPr lang="cs-CZ" sz="2000" dirty="0"/>
              <a:t>1993 - ´Civil </a:t>
            </a:r>
            <a:r>
              <a:rPr lang="cs-CZ" sz="2000" dirty="0" err="1"/>
              <a:t>Protection</a:t>
            </a:r>
            <a:r>
              <a:rPr lang="cs-CZ" sz="2000" dirty="0"/>
              <a:t>´ (</a:t>
            </a:r>
            <a:r>
              <a:rPr lang="cs-CZ" sz="2000" i="1" dirty="0"/>
              <a:t>civilní ochrana</a:t>
            </a:r>
            <a:r>
              <a:rPr lang="cs-CZ" sz="2000" dirty="0"/>
              <a:t>)</a:t>
            </a:r>
          </a:p>
          <a:p>
            <a:r>
              <a:rPr lang="cs-CZ" sz="2000" dirty="0"/>
              <a:t>2001 – </a:t>
            </a:r>
            <a:r>
              <a:rPr lang="cs-CZ" sz="2000" dirty="0" err="1"/>
              <a:t>moved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DoD</a:t>
            </a:r>
            <a:r>
              <a:rPr lang="cs-CZ" sz="2000" dirty="0"/>
              <a:t> to </a:t>
            </a:r>
            <a:r>
              <a:rPr lang="cs-CZ" sz="2000" dirty="0" err="1"/>
              <a:t>DoI</a:t>
            </a:r>
            <a:r>
              <a:rPr lang="cs-CZ" sz="2000" dirty="0"/>
              <a:t> (zákon č. 239/2000 Sb. – </a:t>
            </a:r>
            <a:r>
              <a:rPr lang="cs-CZ" sz="2000" dirty="0" err="1"/>
              <a:t>Integrated</a:t>
            </a:r>
            <a:r>
              <a:rPr lang="cs-CZ" sz="2000" dirty="0"/>
              <a:t> </a:t>
            </a:r>
            <a:r>
              <a:rPr lang="cs-CZ" sz="2000" dirty="0" err="1"/>
              <a:t>Rescue</a:t>
            </a:r>
            <a:r>
              <a:rPr lang="cs-CZ" sz="2000" dirty="0"/>
              <a:t> </a:t>
            </a:r>
            <a:r>
              <a:rPr lang="cs-CZ" sz="2000" dirty="0" err="1"/>
              <a:t>System</a:t>
            </a:r>
            <a:r>
              <a:rPr lang="cs-CZ" sz="2000" dirty="0"/>
              <a:t>) – </a:t>
            </a:r>
            <a:r>
              <a:rPr lang="cs-CZ" sz="2000" dirty="0" err="1"/>
              <a:t>fire</a:t>
            </a:r>
            <a:r>
              <a:rPr lang="cs-CZ" sz="2000" dirty="0"/>
              <a:t> </a:t>
            </a:r>
            <a:r>
              <a:rPr lang="cs-CZ" sz="2000" dirty="0" err="1"/>
              <a:t>dept</a:t>
            </a:r>
            <a:r>
              <a:rPr lang="cs-CZ" sz="2000" dirty="0"/>
              <a:t> (</a:t>
            </a:r>
            <a:r>
              <a:rPr lang="cs-CZ" sz="2000" i="1" dirty="0"/>
              <a:t>ochrana obyvatelstva)</a:t>
            </a:r>
            <a:endParaRPr lang="cs-CZ" sz="2000" dirty="0"/>
          </a:p>
          <a:p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original</a:t>
            </a:r>
            <a:r>
              <a:rPr lang="cs-CZ" sz="2000" dirty="0"/>
              <a:t> 5 </a:t>
            </a:r>
            <a:r>
              <a:rPr lang="cs-CZ" sz="2000" dirty="0" err="1"/>
              <a:t>military</a:t>
            </a:r>
            <a:r>
              <a:rPr lang="cs-CZ" sz="2000" dirty="0"/>
              <a:t> </a:t>
            </a:r>
            <a:r>
              <a:rPr lang="cs-CZ" sz="2000" dirty="0" err="1"/>
              <a:t>rescue</a:t>
            </a:r>
            <a:r>
              <a:rPr lang="cs-CZ" sz="2000" dirty="0"/>
              <a:t> </a:t>
            </a:r>
            <a:r>
              <a:rPr lang="cs-CZ" sz="2000" dirty="0" err="1"/>
              <a:t>batalions</a:t>
            </a:r>
            <a:r>
              <a:rPr lang="cs-CZ" sz="2000" dirty="0"/>
              <a:t> </a:t>
            </a:r>
            <a:r>
              <a:rPr lang="cs-CZ" sz="2000" dirty="0" err="1"/>
              <a:t>only</a:t>
            </a:r>
            <a:r>
              <a:rPr lang="cs-CZ" sz="2000" dirty="0"/>
              <a:t> 2 </a:t>
            </a:r>
            <a:r>
              <a:rPr lang="cs-CZ" sz="2000" dirty="0" err="1"/>
              <a:t>companies</a:t>
            </a:r>
            <a:r>
              <a:rPr lang="cs-CZ" sz="2000" dirty="0"/>
              <a:t> (</a:t>
            </a:r>
            <a:r>
              <a:rPr lang="cs-CZ" sz="2000" dirty="0" err="1"/>
              <a:t>under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15</a:t>
            </a:r>
            <a:r>
              <a:rPr lang="cs-CZ" sz="2000" baseline="30000" dirty="0"/>
              <a:t>th </a:t>
            </a:r>
            <a:r>
              <a:rPr lang="cs-CZ" sz="2000" dirty="0" err="1"/>
              <a:t>engineer</a:t>
            </a:r>
            <a:r>
              <a:rPr lang="cs-CZ" sz="2000" dirty="0"/>
              <a:t> regiment). </a:t>
            </a:r>
            <a:endParaRPr lang="en-GB" sz="2000" baseline="30000" dirty="0"/>
          </a:p>
        </p:txBody>
      </p:sp>
      <p:pic>
        <p:nvPicPr>
          <p:cNvPr id="20482" name="Picture 2" descr="Tatra 815 8×8 VVN ZÚ Hlučín | POŽÁRY.cz - ohnisko žhavých zpráv | hasiči  aktuálně">
            <a:extLst>
              <a:ext uri="{FF2B5EF4-FFF2-40B4-BE49-F238E27FC236}">
                <a16:creationId xmlns:a16="http://schemas.microsoft.com/office/drawing/2014/main" id="{C7D94813-8481-46D6-9997-5103CE0B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2525" y="1958011"/>
            <a:ext cx="4935970" cy="37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D97DAE8-F189-4B7A-865C-FCB49DE559B3}"/>
              </a:ext>
            </a:extLst>
          </p:cNvPr>
          <p:cNvSpPr txBox="1"/>
          <p:nvPr/>
        </p:nvSpPr>
        <p:spPr>
          <a:xfrm>
            <a:off x="6312525" y="5382989"/>
            <a:ext cx="1253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Požáry.cz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991874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ilitary unit">
            <a:extLst>
              <a:ext uri="{FF2B5EF4-FFF2-40B4-BE49-F238E27FC236}">
                <a16:creationId xmlns:a16="http://schemas.microsoft.com/office/drawing/2014/main" id="{BC79E692-D4E0-492D-B563-E3D6C180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581150"/>
            <a:ext cx="657225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CF4C2D3-6074-4A92-8AF1-01D8297EF9AC}"/>
              </a:ext>
            </a:extLst>
          </p:cNvPr>
          <p:cNvSpPr txBox="1"/>
          <p:nvPr/>
        </p:nvSpPr>
        <p:spPr>
          <a:xfrm>
            <a:off x="2809875" y="5276850"/>
            <a:ext cx="2242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</a:t>
            </a:r>
            <a:r>
              <a:rPr lang="cs-CZ" sz="1200" i="1" dirty="0" err="1"/>
              <a:t>Encyclopaedia</a:t>
            </a:r>
            <a:r>
              <a:rPr lang="cs-CZ" sz="1200" i="1" dirty="0"/>
              <a:t> </a:t>
            </a:r>
            <a:r>
              <a:rPr lang="cs-CZ" sz="1200" i="1" dirty="0" err="1"/>
              <a:t>Britannica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6646125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2853</Words>
  <Application>Microsoft Office PowerPoint</Application>
  <PresentationFormat>Širokoúhlá obrazovka</PresentationFormat>
  <Paragraphs>208</Paragraphs>
  <Slides>39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Motiv Office</vt:lpstr>
      <vt:lpstr>Rastrový obrázek</vt:lpstr>
      <vt:lpstr>Military Responses to Unintentional Threats</vt:lpstr>
      <vt:lpstr>Outline-ish</vt:lpstr>
      <vt:lpstr>Warm-up </vt:lpstr>
      <vt:lpstr>Unintentional threats definitions</vt:lpstr>
      <vt:lpstr>Where does the military stand in the crisis management?</vt:lpstr>
      <vt:lpstr>Prezentace aplikace PowerPoint</vt:lpstr>
      <vt:lpstr>Civil Defence (Protection)</vt:lpstr>
      <vt:lpstr>Czech Civil Defence (SH ČMS, n.d.)</vt:lpstr>
      <vt:lpstr>Prezentace aplikace PowerPoint</vt:lpstr>
      <vt:lpstr>15th Czech Army´s Engineer Regiment</vt:lpstr>
      <vt:lpstr>Sweden - 2018</vt:lpstr>
      <vt:lpstr>Council of the Baltic Sea States (CBSS, n.d.)</vt:lpstr>
      <vt:lpstr>Sendai Framework for Disaster Risk Reduction Implementation (United Nations, 2015)</vt:lpstr>
      <vt:lpstr>Discussion: how does civil defence/protection look like in your country?</vt:lpstr>
      <vt:lpstr>Are countries without the CD irresponsible towards their citizens? </vt:lpstr>
      <vt:lpstr>Case 1: Irish Civil Defence during COVID-19</vt:lpstr>
      <vt:lpstr>Case 2: Czech Army during COVID-19 (AČR, 2021)</vt:lpstr>
      <vt:lpstr>Czech Army floods mitigation efforts</vt:lpstr>
      <vt:lpstr>Relevant Czech legal framework</vt:lpstr>
      <vt:lpstr>Relevant Czech strategic security documents</vt:lpstr>
      <vt:lpstr>Relevant Czech strategic security documents</vt:lpstr>
      <vt:lpstr>Militaries and (international) humanitarian relief</vt:lpstr>
      <vt:lpstr>Prezentace aplikace PowerPoint</vt:lpstr>
      <vt:lpstr>Recognize this unit?</vt:lpstr>
      <vt:lpstr>United States Naval Construction Battalions</vt:lpstr>
      <vt:lpstr>A military definition of logistics (Barber, 2012) </vt:lpstr>
      <vt:lpstr>CIMIC in Humanitarian Relief</vt:lpstr>
      <vt:lpstr>Humanitarian Aid Supply Network (Kovács and Spens, 2008, p. 223 as cited in Heaslip, 2012, p. 151)</vt:lpstr>
      <vt:lpstr>Challenges (Heaslip, 2012)</vt:lpstr>
      <vt:lpstr>Prezentace aplikace PowerPoint</vt:lpstr>
      <vt:lpstr>COVID-19 and militaries + how did the pandemic impact the armed forces?</vt:lpstr>
      <vt:lpstr>Prezentace aplikace PowerPoint</vt:lpstr>
      <vt:lpstr>Ramifications</vt:lpstr>
      <vt:lpstr>Positive impacts (Kleiner, 2022)</vt:lpstr>
      <vt:lpstr>Wrap-up</vt:lpstr>
      <vt:lpstr>References I</vt:lpstr>
      <vt:lpstr>References II</vt:lpstr>
      <vt:lpstr>References III</vt:lpstr>
      <vt:lpstr>Thank you for your attention.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Military Responses to Unintentional Threats</dc:title>
  <dc:creator>Jan Kleiner</dc:creator>
  <cp:lastModifiedBy>Jan Kleiner</cp:lastModifiedBy>
  <cp:revision>69</cp:revision>
  <dcterms:created xsi:type="dcterms:W3CDTF">2022-03-07T08:20:03Z</dcterms:created>
  <dcterms:modified xsi:type="dcterms:W3CDTF">2024-04-09T07:26:29Z</dcterms:modified>
</cp:coreProperties>
</file>