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34AB4C3-AC76-42BC-971E-F371A6BABFF1}" type="datetimeFigureOut">
              <a:rPr lang="cs-CZ" smtClean="0"/>
              <a:t>10.04.2024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34AB4C3-AC76-42BC-971E-F371A6BABFF1}" type="datetimeFigureOut">
              <a:rPr lang="cs-CZ" smtClean="0"/>
              <a:t>10.04.2024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34AB4C3-AC76-42BC-971E-F371A6BABFF1}" type="datetimeFigureOut">
              <a:rPr lang="cs-CZ" smtClean="0"/>
              <a:t>10.04.2024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10.04.2024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10.04.2024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10.04.2024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10.04.2024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Ochrana utajovaných informací</a:t>
            </a:r>
          </a:p>
        </p:txBody>
      </p:sp>
      <p:sp>
        <p:nvSpPr>
          <p:cNvPr id="3" name="Podnadpis 2"/>
          <p:cNvSpPr>
            <a:spLocks noGrp="1"/>
          </p:cNvSpPr>
          <p:nvPr>
            <p:ph type="subTitle" idx="1"/>
          </p:nvPr>
        </p:nvSpPr>
        <p:spPr/>
        <p:txBody>
          <a:bodyPr/>
          <a:lstStyle/>
          <a:p>
            <a:r>
              <a:rPr lang="cs-CZ"/>
              <a:t>10. </a:t>
            </a:r>
            <a:r>
              <a:rPr lang="cs-CZ" dirty="0"/>
              <a:t>4. 2024</a:t>
            </a:r>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Personální bezpečnost</a:t>
            </a:r>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Vyhrazené</a:t>
            </a:r>
          </a:p>
          <a:p>
            <a:pPr marL="0" indent="0">
              <a:buNone/>
            </a:pPr>
            <a:endParaRPr lang="cs-CZ" sz="4800" b="1" dirty="0"/>
          </a:p>
          <a:p>
            <a:r>
              <a:rPr lang="cs-CZ" sz="4800" dirty="0"/>
              <a:t>Fyzické osobě lze umožnit přístup k utajované informaci stupně utajení Vyhrazené, jestliže </a:t>
            </a:r>
          </a:p>
          <a:p>
            <a:pPr lvl="1"/>
            <a:r>
              <a:rPr lang="cs-CZ" sz="4800" dirty="0"/>
              <a:t>jej nezbytně potřebuje k výkonu své funkce, pracovní nebo jiné činnosti</a:t>
            </a:r>
          </a:p>
          <a:p>
            <a:pPr lvl="1"/>
            <a:r>
              <a:rPr lang="cs-CZ" sz="4800" dirty="0"/>
              <a:t>je držitelem </a:t>
            </a:r>
            <a:r>
              <a:rPr lang="cs-CZ" sz="4800" b="1" dirty="0"/>
              <a:t>oznámení o splnění podmínek </a:t>
            </a:r>
            <a:r>
              <a:rPr lang="cs-CZ" sz="4800" dirty="0"/>
              <a:t>pro přístup k utajované informaci stupně utajení Vyhrazené, osvědčení fyzické osoby.</a:t>
            </a:r>
          </a:p>
          <a:p>
            <a:r>
              <a:rPr lang="cs-CZ" sz="4800" dirty="0"/>
              <a:t>Oznámení se vydá fyzické osobě, která</a:t>
            </a:r>
          </a:p>
          <a:p>
            <a:pPr lvl="1"/>
            <a:r>
              <a:rPr lang="cs-CZ" sz="4800" dirty="0"/>
              <a:t>je plně svéprávná (prohlášení o svéprávnosti)</a:t>
            </a:r>
          </a:p>
          <a:p>
            <a:pPr lvl="1"/>
            <a:r>
              <a:rPr lang="cs-CZ" sz="4800" dirty="0"/>
              <a:t>dosáhla alespoň 18 let věku (občanský průkaz, pas),</a:t>
            </a:r>
          </a:p>
          <a:p>
            <a:pPr lvl="1"/>
            <a:r>
              <a:rPr lang="cs-CZ" sz="4800" dirty="0"/>
              <a:t>je bezúhonná (výpis z rejstříku trestů).</a:t>
            </a:r>
          </a:p>
          <a:p>
            <a:pPr marL="457200" lvl="1" indent="0">
              <a:buNone/>
            </a:pPr>
            <a:endParaRPr lang="cs-CZ" sz="4800" dirty="0"/>
          </a:p>
          <a:p>
            <a:r>
              <a:rPr lang="cs-CZ" sz="4800" dirty="0"/>
              <a:t>Splnění podmínek ověřuje a oznámení fyzické osobě vydává ten, kdo je vůči ní v rámci služebního poměru nebo pracovněprávního, členského či obdobného vztahu odpovědnou osobou, nebo jí určená osoba. </a:t>
            </a:r>
          </a:p>
          <a:p>
            <a:r>
              <a:rPr lang="cs-CZ" sz="4800" dirty="0"/>
              <a:t>Jde-li 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p>
          <a:p>
            <a:r>
              <a:rPr lang="cs-CZ" sz="4800" dirty="0"/>
              <a:t>V ostatních případech splnění podmínek ověřuje a oznámení fyzické osobě vydává Národní bezpečnostní úřad (dále jen „Úřad“) na základě odůvodněné písemné žádosti.</a:t>
            </a:r>
          </a:p>
          <a:p>
            <a:r>
              <a:rPr lang="cs-CZ" sz="4800" dirty="0"/>
              <a:t>Před 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uloží.</a:t>
            </a:r>
          </a:p>
          <a:p>
            <a:r>
              <a:rPr lang="cs-CZ" sz="4800" dirty="0"/>
              <a:t>Ten, kdo vydal oznámení, je povinen každých 5 let ode dne jeho vydání ověřovat splnění podmínek</a:t>
            </a:r>
            <a:endParaRPr lang="cs-CZ" dirty="0"/>
          </a:p>
          <a:p>
            <a:pPr marL="0" indent="0">
              <a:buNone/>
            </a:pPr>
            <a:endParaRPr lang="cs-CZ" b="1" dirty="0"/>
          </a:p>
          <a:p>
            <a:pPr marL="0" indent="0">
              <a:buNone/>
            </a:pPr>
            <a:endParaRPr lang="cs-CZ" dirty="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a:t>Personální bezpečnost</a:t>
            </a:r>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Důvěrné</a:t>
            </a:r>
          </a:p>
          <a:p>
            <a:pPr>
              <a:spcBef>
                <a:spcPts val="0"/>
              </a:spcBef>
            </a:pPr>
            <a:r>
              <a:rPr lang="cs-CZ" sz="800" dirty="0"/>
              <a:t>Fyzické osobě lze umožnit přístup k utajované informaci  jestliže </a:t>
            </a:r>
          </a:p>
          <a:p>
            <a:pPr lvl="1">
              <a:spcBef>
                <a:spcPts val="0"/>
              </a:spcBef>
            </a:pPr>
            <a:r>
              <a:rPr lang="cs-CZ" sz="800" dirty="0"/>
              <a:t>jej nezbytně potřebuje k výkonu své funkce, pracovní nebo jiné činnosti, </a:t>
            </a:r>
          </a:p>
          <a:p>
            <a:pPr lvl="1">
              <a:spcBef>
                <a:spcPts val="0"/>
              </a:spcBef>
            </a:pPr>
            <a:r>
              <a:rPr lang="cs-CZ" sz="800" dirty="0"/>
              <a:t>je držitelem platného </a:t>
            </a:r>
            <a:r>
              <a:rPr lang="cs-CZ" sz="800" b="1" dirty="0"/>
              <a:t>osvědčení fyzické osoby </a:t>
            </a:r>
            <a:r>
              <a:rPr lang="cs-CZ" sz="800" dirty="0"/>
              <a:t>příslušného stupně utajení a je poučena, .</a:t>
            </a:r>
          </a:p>
          <a:p>
            <a:pPr>
              <a:spcBef>
                <a:spcPts val="0"/>
              </a:spcBef>
            </a:pPr>
            <a:r>
              <a:rPr lang="cs-CZ" sz="800" dirty="0"/>
              <a:t>Před prvním přístupem k utajované informaci provede ten, kdo je vůči fyzické osobě v rámci služebního poměru nebo pracovněprávního, členského či obdobného vztahu osobou odpovědnou, zajistí její poučení. </a:t>
            </a:r>
          </a:p>
          <a:p>
            <a:pPr>
              <a:spcBef>
                <a:spcPts val="0"/>
              </a:spcBef>
            </a:pPr>
            <a:r>
              <a:rPr lang="cs-CZ" sz="800" dirty="0"/>
              <a:t>Jde-li o fyzickou osobu ve vztahu, vůči níž není odpovědná osoba, zajistí poučení odpovědná osoba toho, kdo fyzické osobě přístup k utajované informaci umožní. Poučení podepisuje fyzická osoba a ten, kdo poučení provedl; jeden výtisk poučení jí předá, jeden výtisk uloží</a:t>
            </a:r>
            <a:r>
              <a:rPr lang="cs-CZ" sz="800" b="1" baseline="30000" dirty="0"/>
              <a:t> </a:t>
            </a:r>
            <a:r>
              <a:rPr lang="cs-CZ" sz="800" dirty="0"/>
              <a:t>a jeden zašle Úřadu. Povinnost zaslání jednoho výtisku poučení Úřadu se nevztahuje na zpravodajské služby České republiky</a:t>
            </a:r>
            <a:r>
              <a:rPr lang="cs-CZ" sz="800" b="1" baseline="30000" dirty="0"/>
              <a:t> </a:t>
            </a:r>
            <a:r>
              <a:rPr lang="cs-CZ" sz="800" dirty="0"/>
              <a:t>(dále 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a:t>Poučení ředitele Úřadu a ředitele Bezpečnostní informační služby provede předseda vlády, poučení ředitele Úřadu pro zahraniční styky a informace provede ministr vnitra a poučení ředitele Vojenského zpravodajství provede ministr obrany; .</a:t>
            </a:r>
          </a:p>
          <a:p>
            <a:pPr marL="0" indent="0">
              <a:spcBef>
                <a:spcPts val="0"/>
              </a:spcBef>
              <a:buNone/>
            </a:pPr>
            <a:r>
              <a:rPr lang="cs-CZ" sz="800" b="1" dirty="0"/>
              <a:t>Podmínky pro vydání osvědčení fyzické osoby</a:t>
            </a:r>
          </a:p>
          <a:p>
            <a:pPr lvl="1">
              <a:spcBef>
                <a:spcPts val="0"/>
              </a:spcBef>
            </a:pPr>
            <a:r>
              <a:rPr lang="cs-CZ" sz="800" dirty="0"/>
              <a:t>Osvědčení fyzické osoby Úřad vydá fyzické osobě, která</a:t>
            </a:r>
          </a:p>
          <a:p>
            <a:pPr lvl="1">
              <a:spcBef>
                <a:spcPts val="0"/>
              </a:spcBef>
            </a:pPr>
            <a:r>
              <a:rPr lang="cs-CZ" sz="800" dirty="0"/>
              <a:t>je státním občanem České republiky nebo státním příslušníkem členského státu Evropské unie nebo Organizace Severoatlantické smlouvy,</a:t>
            </a:r>
          </a:p>
          <a:p>
            <a:pPr lvl="1">
              <a:spcBef>
                <a:spcPts val="0"/>
              </a:spcBef>
            </a:pPr>
            <a:r>
              <a:rPr lang="cs-CZ" sz="800" dirty="0"/>
              <a:t>splňuje podmínky uvedené v § 6 odst. 2,</a:t>
            </a:r>
          </a:p>
          <a:p>
            <a:pPr lvl="1">
              <a:spcBef>
                <a:spcPts val="0"/>
              </a:spcBef>
            </a:pPr>
            <a:r>
              <a:rPr lang="cs-CZ" sz="800" dirty="0"/>
              <a:t>je osobnostně způsobilá,</a:t>
            </a:r>
          </a:p>
          <a:p>
            <a:pPr lvl="1">
              <a:spcBef>
                <a:spcPts val="0"/>
              </a:spcBef>
            </a:pPr>
            <a:r>
              <a:rPr lang="cs-CZ" sz="800" dirty="0"/>
              <a:t>je bezpečnostně spolehlivá.</a:t>
            </a:r>
          </a:p>
          <a:p>
            <a:pPr marL="0" indent="0">
              <a:spcBef>
                <a:spcPts val="0"/>
              </a:spcBef>
              <a:buNone/>
            </a:pPr>
            <a:r>
              <a:rPr lang="cs-CZ" sz="800" b="1" dirty="0"/>
              <a:t>Osobnostní způsobilost</a:t>
            </a:r>
          </a:p>
          <a:p>
            <a:pPr lvl="1">
              <a:spcBef>
                <a:spcPts val="0"/>
              </a:spcBef>
            </a:pPr>
            <a:r>
              <a:rPr lang="cs-CZ" sz="800" dirty="0"/>
              <a:t>Podmínku osobnostní způsobilosti splňuje fyzická osoba, která netrpí poruchou či obtížemi, které mohou mít vliv na její spolehlivost nebo schopnost utajovat informace.</a:t>
            </a:r>
          </a:p>
          <a:p>
            <a:pPr lvl="1">
              <a:spcBef>
                <a:spcPts val="0"/>
              </a:spcBef>
            </a:pPr>
            <a:r>
              <a:rPr lang="cs-CZ" sz="800" dirty="0"/>
              <a:t>Osobnostní způsobilost podle se ověřuje na základě prohlášení k osobnostní způsobilosti a i na základě znaleckého posudku o osobnostní způsobilosti.</a:t>
            </a:r>
          </a:p>
          <a:p>
            <a:pPr marL="0" indent="0">
              <a:spcBef>
                <a:spcPts val="0"/>
              </a:spcBef>
              <a:buNone/>
            </a:pPr>
            <a:r>
              <a:rPr lang="cs-CZ" sz="800" b="1" dirty="0"/>
              <a:t>Bezpečnostní spolehlivost</a:t>
            </a:r>
          </a:p>
          <a:p>
            <a:pPr lvl="1">
              <a:spcBef>
                <a:spcPts val="0"/>
              </a:spcBef>
            </a:pPr>
            <a:r>
              <a:rPr lang="cs-CZ" sz="800" dirty="0"/>
              <a:t>Podmínku bezpečnostní spolehlivosti splňuje fyzická osoba, u níž není zjištěno bezpečnostní riziko.</a:t>
            </a:r>
          </a:p>
          <a:p>
            <a:pPr lvl="1">
              <a:spcBef>
                <a:spcPts val="0"/>
              </a:spcBef>
            </a:pPr>
            <a:r>
              <a:rPr lang="cs-CZ" sz="800" dirty="0"/>
              <a:t>Bezpečnostním rizikem je</a:t>
            </a:r>
          </a:p>
          <a:p>
            <a:pPr lvl="2">
              <a:spcBef>
                <a:spcPts val="0"/>
              </a:spcBef>
            </a:pPr>
            <a:r>
              <a:rPr lang="cs-CZ" sz="800" dirty="0"/>
              <a:t>závažná nebo opakovaná činnost proti zájmům České republiky,</a:t>
            </a:r>
          </a:p>
          <a:p>
            <a:pPr lvl="2">
              <a:spcBef>
                <a:spcPts val="0"/>
              </a:spcBef>
            </a:pPr>
            <a:r>
              <a:rPr lang="cs-CZ" sz="800" dirty="0"/>
              <a:t>činnost, spočívající v potlačování základních práv a svobod, anebo podpora takové činnosti, nebo</a:t>
            </a:r>
          </a:p>
          <a:p>
            <a:pPr lvl="2">
              <a:spcBef>
                <a:spcPts val="0"/>
              </a:spcBef>
            </a:pPr>
            <a:r>
              <a:rPr lang="cs-CZ" sz="800" dirty="0"/>
              <a:t>skutečnost, že jsou majetkové poměry zjevně nepřiměřené řádně přiznaným příjmům fyzické osoby.</a:t>
            </a:r>
          </a:p>
          <a:p>
            <a:pPr lvl="2">
              <a:spcBef>
                <a:spcPts val="0"/>
              </a:spcBef>
            </a:pPr>
            <a:r>
              <a:rPr lang="cs-CZ" sz="800" dirty="0"/>
              <a:t>zařazení 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a:t>užívání jiné identity,</a:t>
            </a:r>
          </a:p>
          <a:p>
            <a:pPr lvl="2">
              <a:spcBef>
                <a:spcPts val="0"/>
              </a:spcBef>
            </a:pPr>
            <a:r>
              <a:rPr lang="cs-CZ" sz="800" dirty="0"/>
              <a:t>úmyslné porušení právních předpisů, na jehož základě může nastat újma zájmu České republiky,</a:t>
            </a:r>
          </a:p>
          <a:p>
            <a:pPr lvl="2">
              <a:spcBef>
                <a:spcPts val="0"/>
              </a:spcBef>
            </a:pPr>
            <a:r>
              <a:rPr lang="cs-CZ" sz="800" dirty="0"/>
              <a:t>chování, které má vliv na důvěryhodnost nebo ovlivnitelnost osoby a může ovlivnit její schopnost utajovat informace,</a:t>
            </a:r>
          </a:p>
          <a:p>
            <a:pPr lvl="2">
              <a:spcBef>
                <a:spcPts val="0"/>
              </a:spcBef>
            </a:pPr>
            <a:r>
              <a:rPr lang="cs-CZ" sz="800" dirty="0"/>
              <a:t>styky s osobou, která vyvíjí nebo vyvíjela činnost proti zájmu České republiky,</a:t>
            </a:r>
          </a:p>
          <a:p>
            <a:pPr lvl="2">
              <a:spcBef>
                <a:spcPts val="0"/>
              </a:spcBef>
            </a:pPr>
            <a:r>
              <a:rPr lang="cs-CZ" sz="800" dirty="0"/>
              <a:t>pravomocné odsouzení pro trestný čin,</a:t>
            </a:r>
          </a:p>
          <a:p>
            <a:pPr lvl="2">
              <a:spcBef>
                <a:spcPts val="0"/>
              </a:spcBef>
            </a:pPr>
            <a:r>
              <a:rPr lang="cs-CZ" sz="800" dirty="0"/>
              <a:t>uvedení 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a:t>porušení povinnosti při ochraně utajovaných informací,</a:t>
            </a:r>
          </a:p>
          <a:p>
            <a:pPr lvl="2">
              <a:spcBef>
                <a:spcPts val="0"/>
              </a:spcBef>
            </a:pPr>
            <a:r>
              <a:rPr lang="cs-CZ" sz="800" dirty="0"/>
              <a:t>opakované neposkytnutí nezbytné součinnosti při bezpečnostním řízení zahájeném podle § 101 odst. 1, nebo</a:t>
            </a:r>
          </a:p>
          <a:p>
            <a:pPr lvl="2">
              <a:spcBef>
                <a:spcPts val="0"/>
              </a:spcBef>
            </a:pPr>
            <a:r>
              <a:rPr lang="cs-CZ" sz="800" dirty="0"/>
              <a:t>podmíněné zastavení trestního stíhání pro úmyslný trestný čin nebo podmíněné odložení podání návrhu na potrestání pro úmyslný trestný čin, u nichž stanovená zkušební doba dosud neuplynula, anebo schválení narovnání pro úmyslný trestný čin.</a:t>
            </a:r>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Podmínky přístupu k utajované informaci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cs-CZ" dirty="0"/>
                        <a:t>podmínky</a:t>
                      </a:r>
                    </a:p>
                  </a:txBody>
                  <a:tcPr/>
                </a:tc>
                <a:tc>
                  <a:txBody>
                    <a:bodyPr/>
                    <a:lstStyle/>
                    <a:p>
                      <a:r>
                        <a:rPr lang="cs-CZ" dirty="0"/>
                        <a:t>VYHRAZENÉ (oznámení)</a:t>
                      </a:r>
                    </a:p>
                  </a:txBody>
                  <a:tcPr/>
                </a:tc>
                <a:tc>
                  <a:txBody>
                    <a:bodyPr/>
                    <a:lstStyle/>
                    <a:p>
                      <a:r>
                        <a:rPr lang="cs-CZ" dirty="0"/>
                        <a:t>DÚVĚRNÉ,TAJNÉ, PŘÍSNĚ TAJNÉ (osvědčení)</a:t>
                      </a:r>
                    </a:p>
                  </a:txBody>
                  <a:tcPr/>
                </a:tc>
                <a:extLst>
                  <a:ext uri="{0D108BD9-81ED-4DB2-BD59-A6C34878D82A}">
                    <a16:rowId xmlns:a16="http://schemas.microsoft.com/office/drawing/2014/main" val="10000"/>
                  </a:ext>
                </a:extLst>
              </a:tr>
              <a:tr h="370840">
                <a:tc>
                  <a:txBody>
                    <a:bodyPr/>
                    <a:lstStyle/>
                    <a:p>
                      <a:r>
                        <a:rPr lang="cs-CZ" dirty="0"/>
                        <a:t>Svéprávnost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1"/>
                  </a:ext>
                </a:extLst>
              </a:tr>
              <a:tr h="370840">
                <a:tc>
                  <a:txBody>
                    <a:bodyPr/>
                    <a:lstStyle/>
                    <a:p>
                      <a:r>
                        <a:rPr lang="cs-CZ" dirty="0"/>
                        <a:t>Věk minimálně 18 let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2"/>
                  </a:ext>
                </a:extLst>
              </a:tr>
              <a:tr h="370840">
                <a:tc>
                  <a:txBody>
                    <a:bodyPr/>
                    <a:lstStyle/>
                    <a:p>
                      <a:r>
                        <a:rPr lang="cs-CZ" dirty="0"/>
                        <a:t>Bezúhonnost</a:t>
                      </a:r>
                    </a:p>
                  </a:txBody>
                  <a:tcPr/>
                </a:tc>
                <a:tc>
                  <a:txBody>
                    <a:bodyPr/>
                    <a:lstStyle/>
                    <a:p>
                      <a:pPr algn="ctr"/>
                      <a:r>
                        <a:rPr lang="cs-CZ" dirty="0"/>
                        <a:t>ANO</a:t>
                      </a:r>
                    </a:p>
                  </a:txBody>
                  <a:tcPr/>
                </a:tc>
                <a:tc>
                  <a:txBody>
                    <a:bodyPr/>
                    <a:lstStyle/>
                    <a:p>
                      <a:pPr algn="ctr"/>
                      <a:r>
                        <a:rPr lang="cs-CZ" dirty="0"/>
                        <a:t>ANO</a:t>
                      </a:r>
                    </a:p>
                  </a:txBody>
                  <a:tcPr/>
                </a:tc>
                <a:extLst>
                  <a:ext uri="{0D108BD9-81ED-4DB2-BD59-A6C34878D82A}">
                    <a16:rowId xmlns:a16="http://schemas.microsoft.com/office/drawing/2014/main" val="10003"/>
                  </a:ext>
                </a:extLst>
              </a:tr>
              <a:tr h="370840">
                <a:tc>
                  <a:txBody>
                    <a:bodyPr/>
                    <a:lstStyle/>
                    <a:p>
                      <a:r>
                        <a:rPr lang="cs-CZ" dirty="0"/>
                        <a:t>Státní občanství ČR, země EU, NATO</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4"/>
                  </a:ext>
                </a:extLst>
              </a:tr>
              <a:tr h="370840">
                <a:tc>
                  <a:txBody>
                    <a:bodyPr/>
                    <a:lstStyle/>
                    <a:p>
                      <a:r>
                        <a:rPr lang="cs-CZ" dirty="0"/>
                        <a:t>Osobnostní způsobilost</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5"/>
                  </a:ext>
                </a:extLst>
              </a:tr>
              <a:tr h="370840">
                <a:tc>
                  <a:txBody>
                    <a:bodyPr/>
                    <a:lstStyle/>
                    <a:p>
                      <a:r>
                        <a:rPr lang="cs-CZ" dirty="0"/>
                        <a:t>Bezpečnostní spolehlivost</a:t>
                      </a:r>
                    </a:p>
                  </a:txBody>
                  <a:tcPr/>
                </a:tc>
                <a:tc>
                  <a:txBody>
                    <a:bodyPr/>
                    <a:lstStyle/>
                    <a:p>
                      <a:pPr algn="ctr"/>
                      <a:r>
                        <a:rPr lang="cs-CZ" dirty="0"/>
                        <a:t>NE</a:t>
                      </a:r>
                    </a:p>
                  </a:txBody>
                  <a:tcPr/>
                </a:tc>
                <a:tc>
                  <a:txBody>
                    <a:bodyPr/>
                    <a:lstStyle/>
                    <a:p>
                      <a:pPr algn="ctr"/>
                      <a:r>
                        <a:rPr lang="cs-CZ" dirty="0"/>
                        <a:t>ANO</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Fyzická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Pro zabezpečení ochrany utajovaných informací v rámci fyzické bezpečnosti se určují objekty, zabezpečené oblasti a jednací oblasti.</a:t>
            </a:r>
          </a:p>
          <a:p>
            <a:pPr lvl="1"/>
            <a:r>
              <a:rPr lang="cs-CZ" b="1" dirty="0"/>
              <a:t>Objektem</a:t>
            </a:r>
            <a:r>
              <a:rPr lang="cs-CZ" dirty="0"/>
              <a:t> je budova nebo jiný ohraničený prostor, ve kterém se zpravidla nachází zabezpečená oblast nebo jednací oblast.</a:t>
            </a:r>
          </a:p>
          <a:p>
            <a:pPr lvl="1"/>
            <a:r>
              <a:rPr lang="cs-CZ" b="1" dirty="0"/>
              <a:t>Zabezpečenou oblastí </a:t>
            </a:r>
            <a:r>
              <a:rPr lang="cs-CZ" dirty="0"/>
              <a:t>je ohraničený prostor v objektu.</a:t>
            </a:r>
          </a:p>
          <a:p>
            <a:pPr lvl="1"/>
            <a:r>
              <a:rPr lang="cs-CZ" b="1" dirty="0"/>
              <a:t>Jednací oblastí </a:t>
            </a:r>
            <a:r>
              <a:rPr lang="cs-CZ" dirty="0"/>
              <a:t>je ohraničený prostor v objektu. Utajovanou informaci stupně utajení Přísně tajné nebo Tajné lze pravidelně projednávat pouze v jednací oblasti.</a:t>
            </a:r>
          </a:p>
          <a:p>
            <a:pPr marL="0" indent="0">
              <a:buNone/>
            </a:pPr>
            <a:r>
              <a:rPr lang="cs-CZ" dirty="0"/>
              <a:t>Utajovaná informace se zpracovává</a:t>
            </a:r>
          </a:p>
          <a:p>
            <a:pPr lvl="1"/>
            <a:r>
              <a:rPr lang="cs-CZ" dirty="0"/>
              <a:t>v zabezpečené oblasti příslušné kategorie nebo vyšší,</a:t>
            </a:r>
          </a:p>
          <a:p>
            <a:pPr lvl="1"/>
            <a:r>
              <a:rPr lang="cs-CZ" dirty="0"/>
              <a:t>v objektu příslušné kategorie nebo vyšší, pokud je zajištěno, že k utajované informaci nemá přístup neoprávněná osoba,</a:t>
            </a:r>
          </a:p>
          <a:p>
            <a:pPr lvl="1"/>
            <a:r>
              <a:rPr lang="cs-CZ" dirty="0"/>
              <a:t>v 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a:t>v odůvodněných případech s písemným souhlasem odpovědné osoby nebo bezpečnostního ředitele mimo objekt, pokud je zajištěno, že k utajované informaci nemá přístup neoprávněná osoba.</a:t>
            </a:r>
          </a:p>
          <a:p>
            <a:pPr marL="0" indent="0">
              <a:buNone/>
            </a:pPr>
            <a:r>
              <a:rPr lang="cs-CZ" dirty="0"/>
              <a:t>Utajovaná 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-zabezpečená oblast</a:t>
            </a:r>
          </a:p>
        </p:txBody>
      </p:sp>
      <p:sp>
        <p:nvSpPr>
          <p:cNvPr id="3" name="Zástupný symbol pro obsah 2"/>
          <p:cNvSpPr>
            <a:spLocks noGrp="1"/>
          </p:cNvSpPr>
          <p:nvPr>
            <p:ph idx="1"/>
          </p:nvPr>
        </p:nvSpPr>
        <p:spPr/>
        <p:txBody>
          <a:bodyPr>
            <a:normAutofit fontScale="55000" lnSpcReduction="20000"/>
          </a:bodyPr>
          <a:lstStyle/>
          <a:p>
            <a:r>
              <a:rPr lang="cs-CZ" dirty="0"/>
              <a:t>Zabezpečené oblasti se podle nejvyššího stupně utajení utajované informace, která se v nich ukládá, a objekty se podle nejvyššího stupně utajení utajované informace, která se v nich zpracovává, zařazují do kategorií</a:t>
            </a:r>
          </a:p>
          <a:p>
            <a:pPr lvl="1"/>
            <a:r>
              <a:rPr lang="cs-CZ" dirty="0"/>
              <a:t>Přísně tajné,</a:t>
            </a:r>
          </a:p>
          <a:p>
            <a:pPr lvl="1"/>
            <a:r>
              <a:rPr lang="cs-CZ" dirty="0"/>
              <a:t>Tajné,</a:t>
            </a:r>
          </a:p>
          <a:p>
            <a:pPr lvl="1"/>
            <a:r>
              <a:rPr lang="cs-CZ" dirty="0"/>
              <a:t>Důvěrné</a:t>
            </a:r>
          </a:p>
          <a:p>
            <a:pPr lvl="1"/>
            <a:r>
              <a:rPr lang="cs-CZ" dirty="0"/>
              <a:t>Vyhrazené.</a:t>
            </a:r>
          </a:p>
          <a:p>
            <a:r>
              <a:rPr lang="cs-CZ" dirty="0"/>
              <a:t>Zabezpečené oblasti se podle možnosti přístupu k utajované informaci zařazují do tříd</a:t>
            </a:r>
          </a:p>
          <a:p>
            <a:pPr lvl="1"/>
            <a:r>
              <a:rPr lang="cs-CZ" dirty="0"/>
              <a:t>třída I, kdy vstupem do této oblasti dochází k seznámení s utajovanou informací,</a:t>
            </a:r>
          </a:p>
          <a:p>
            <a:pPr lvl="1"/>
            <a:r>
              <a:rPr lang="cs-CZ" dirty="0"/>
              <a:t>třída II, kdy vstupem do této oblasti nedochází k seznámení s utajovanou informací.</a:t>
            </a:r>
          </a:p>
          <a:p>
            <a:r>
              <a:rPr lang="cs-CZ" dirty="0"/>
              <a:t>Neoprávněná osoba může vstoupit pouze do zabezpečené oblasti třídy II, a to s osobou, která má do této oblasti vstup povolen.</a:t>
            </a:r>
          </a:p>
          <a:p>
            <a:r>
              <a:rPr lang="cs-CZ" dirty="0"/>
              <a:t>V 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 - projednávání utajovaných informací</a:t>
            </a:r>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1000" dirty="0"/>
              <a:t>Vstup do jednací oblasti a výstup z ní musí být kontrolován těmito opatřeními</a:t>
            </a:r>
          </a:p>
          <a:p>
            <a:pPr>
              <a:spcBef>
                <a:spcPts val="0"/>
              </a:spcBef>
            </a:pPr>
            <a:r>
              <a:rPr lang="cs-CZ" sz="1000" b="1" dirty="0"/>
              <a:t>Ostraha </a:t>
            </a:r>
            <a:r>
              <a:rPr lang="cs-CZ" sz="1000" dirty="0"/>
              <a:t>se nepřetržitě zajišťuje u objektu, ve kterém se nachází zabezpečená oblast kategorie</a:t>
            </a:r>
          </a:p>
          <a:p>
            <a:pPr lvl="1">
              <a:spcBef>
                <a:spcPts val="0"/>
              </a:spcBef>
            </a:pPr>
            <a:r>
              <a:rPr lang="cs-CZ" sz="1000" dirty="0"/>
              <a:t>Přísně tajné, nejméně 2 osobami u objektu,</a:t>
            </a:r>
          </a:p>
          <a:p>
            <a:pPr lvl="1">
              <a:spcBef>
                <a:spcPts val="0"/>
              </a:spcBef>
            </a:pPr>
            <a:r>
              <a:rPr lang="cs-CZ" sz="1000" dirty="0"/>
              <a:t>Tajné, nejméně 1 osobou u objektu a 1 další osobou, které poplachové hlášení technických prostředků umožní rychlý zásah, je-li provádění ochrany utajovaných informací narušeno,</a:t>
            </a:r>
          </a:p>
          <a:p>
            <a:pPr lvl="1">
              <a:spcBef>
                <a:spcPts val="0"/>
              </a:spcBef>
            </a:pPr>
            <a:r>
              <a:rPr lang="cs-CZ" sz="1000" dirty="0"/>
              <a:t>Důvěrné, nejméně 1 osobou, které poplachové hlášení technických prostředků umožní rychlý zásah, je-li provádění ochrany utajovaných informací narušeno.</a:t>
            </a:r>
          </a:p>
          <a:p>
            <a:pPr lvl="1">
              <a:spcBef>
                <a:spcPts val="0"/>
              </a:spcBef>
            </a:pPr>
            <a:r>
              <a:rPr lang="cs-CZ" sz="1000" dirty="0"/>
              <a:t>Vyhrazené, a u objektu bez zabezpečené oblasti nebo jednací oblasti se ostraha zajišťuje v rozsahu stanoveném odpovědnou osobou.</a:t>
            </a:r>
          </a:p>
          <a:p>
            <a:pPr>
              <a:spcBef>
                <a:spcPts val="0"/>
              </a:spcBef>
            </a:pPr>
            <a:r>
              <a:rPr lang="cs-CZ" sz="1000" dirty="0"/>
              <a:t>U objektu, ve kterém se nachází jednací oblast</a:t>
            </a:r>
          </a:p>
          <a:p>
            <a:pPr lvl="1">
              <a:spcBef>
                <a:spcPts val="0"/>
              </a:spcBef>
            </a:pPr>
            <a:r>
              <a:rPr lang="cs-CZ" sz="1000" dirty="0"/>
              <a:t>Přísně tajné, nejméně 2 osobami</a:t>
            </a:r>
          </a:p>
          <a:p>
            <a:pPr lvl="1">
              <a:spcBef>
                <a:spcPts val="0"/>
              </a:spcBef>
            </a:pPr>
            <a:r>
              <a:rPr lang="cs-CZ" sz="1000" dirty="0"/>
              <a:t>Tajné, nejméně 1 osobou u objektu a 1 další osobou, které poplachové hlášení technických prostředků umožní rychlý zásah, je-li provádění ochrany utajovaných informací narušeno.</a:t>
            </a:r>
          </a:p>
          <a:p>
            <a:pPr>
              <a:spcBef>
                <a:spcPts val="0"/>
              </a:spcBef>
            </a:pPr>
            <a:r>
              <a:rPr lang="cs-CZ" sz="1000" dirty="0"/>
              <a:t>Ostraha 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a:t>Režimová 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 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a:t>Technickými prostředky </a:t>
            </a:r>
            <a:r>
              <a:rPr lang="cs-CZ" sz="1000" dirty="0"/>
              <a:t>jsou zejména</a:t>
            </a:r>
          </a:p>
          <a:p>
            <a:pPr lvl="1">
              <a:spcBef>
                <a:spcPts val="0"/>
              </a:spcBef>
            </a:pPr>
            <a:r>
              <a:rPr lang="cs-CZ" sz="1000" dirty="0"/>
              <a:t>mechanické zábranné prostředky,</a:t>
            </a:r>
          </a:p>
          <a:p>
            <a:pPr lvl="1">
              <a:spcBef>
                <a:spcPts val="0"/>
              </a:spcBef>
            </a:pPr>
            <a:r>
              <a:rPr lang="cs-CZ" sz="1000" dirty="0"/>
              <a:t>elektrická zámková zařízení a systémy pro kontrolu vstupů,</a:t>
            </a:r>
          </a:p>
          <a:p>
            <a:pPr lvl="1">
              <a:spcBef>
                <a:spcPts val="0"/>
              </a:spcBef>
            </a:pPr>
            <a:r>
              <a:rPr lang="cs-CZ" sz="1000" dirty="0"/>
              <a:t>zařízení elektrické zabezpečovací signalizace,</a:t>
            </a:r>
          </a:p>
          <a:p>
            <a:pPr lvl="1">
              <a:spcBef>
                <a:spcPts val="0"/>
              </a:spcBef>
            </a:pPr>
            <a:r>
              <a:rPr lang="cs-CZ" sz="1000" dirty="0"/>
              <a:t>speciální televizní systémy,</a:t>
            </a:r>
          </a:p>
          <a:p>
            <a:pPr lvl="1">
              <a:spcBef>
                <a:spcPts val="0"/>
              </a:spcBef>
            </a:pPr>
            <a:r>
              <a:rPr lang="cs-CZ" sz="1000" dirty="0"/>
              <a:t>tísňové systémy,</a:t>
            </a:r>
          </a:p>
          <a:p>
            <a:pPr lvl="1">
              <a:spcBef>
                <a:spcPts val="0"/>
              </a:spcBef>
            </a:pPr>
            <a:r>
              <a:rPr lang="cs-CZ" sz="1000" dirty="0"/>
              <a:t>zařízení elektrické požární signalizace,</a:t>
            </a:r>
          </a:p>
          <a:p>
            <a:pPr lvl="1">
              <a:spcBef>
                <a:spcPts val="0"/>
              </a:spcBef>
            </a:pPr>
            <a:r>
              <a:rPr lang="cs-CZ" sz="1000" dirty="0"/>
              <a:t>zařízení sloužící k vyhledávání nebezpečných látek nebo předmětů,</a:t>
            </a:r>
          </a:p>
          <a:p>
            <a:pPr lvl="1">
              <a:spcBef>
                <a:spcPts val="0"/>
              </a:spcBef>
            </a:pPr>
            <a:r>
              <a:rPr lang="cs-CZ" sz="1000" dirty="0"/>
              <a:t>zařízení fyzického ničení nosičů informací,</a:t>
            </a:r>
          </a:p>
          <a:p>
            <a:pPr lvl="1">
              <a:spcBef>
                <a:spcPts val="0"/>
              </a:spcBef>
            </a:pPr>
            <a:r>
              <a:rPr lang="cs-CZ" sz="1000" dirty="0"/>
              <a:t>zařízení proti pasivnímu a aktivnímu odposlechu utajované informace.</a:t>
            </a:r>
          </a:p>
          <a:p>
            <a:pPr>
              <a:spcBef>
                <a:spcPts val="0"/>
              </a:spcBef>
            </a:pPr>
            <a:r>
              <a:rPr lang="cs-CZ" sz="1000" dirty="0"/>
              <a:t>Míra 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a:t>Opatření 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 projekt fyzické bezpečnosti</a:t>
            </a:r>
          </a:p>
        </p:txBody>
      </p:sp>
      <p:sp>
        <p:nvSpPr>
          <p:cNvPr id="3" name="Zástupný symbol pro obsah 2"/>
          <p:cNvSpPr>
            <a:spLocks noGrp="1"/>
          </p:cNvSpPr>
          <p:nvPr>
            <p:ph idx="1"/>
          </p:nvPr>
        </p:nvSpPr>
        <p:spPr/>
        <p:txBody>
          <a:bodyPr>
            <a:normAutofit fontScale="32500" lnSpcReduction="20000"/>
          </a:bodyPr>
          <a:lstStyle/>
          <a:p>
            <a:r>
              <a:rPr lang="cs-CZ" dirty="0"/>
              <a:t>Projekt fyzické bezpečnosti v případech, kdy se v objektu nacházejí zabezpečené oblasti kategorie Přísně tajné, Tajné nebo Důvěrné, obsahuje</a:t>
            </a:r>
          </a:p>
          <a:p>
            <a:pPr lvl="1"/>
            <a:r>
              <a:rPr lang="cs-CZ" dirty="0"/>
              <a:t>určení objektu a zabezpečených oblastí, včetně jejich hranic a určení kategorií a tříd zabezpečených oblastí,</a:t>
            </a:r>
          </a:p>
          <a:p>
            <a:pPr lvl="1"/>
            <a:r>
              <a:rPr lang="cs-CZ" dirty="0"/>
              <a:t>vyhodnocení rizik,</a:t>
            </a:r>
          </a:p>
          <a:p>
            <a:pPr lvl="1"/>
            <a:r>
              <a:rPr lang="cs-CZ" dirty="0"/>
              <a:t>způsob použití opatření fyzické bezpečnosti,</a:t>
            </a:r>
          </a:p>
          <a:p>
            <a:pPr lvl="1"/>
            <a:r>
              <a:rPr lang="cs-CZ" dirty="0"/>
              <a:t>provozní řád objektu a</a:t>
            </a:r>
          </a:p>
          <a:p>
            <a:pPr lvl="1"/>
            <a:r>
              <a:rPr lang="cs-CZ" dirty="0"/>
              <a:t>plán zabezpečení objektu a zabezpečených oblastí v krizových situacích.</a:t>
            </a:r>
          </a:p>
          <a:p>
            <a:r>
              <a:rPr lang="cs-CZ" dirty="0"/>
              <a:t>Projekt fyzické bezpečnosti v případech, kdy se v objektu nachází zabezpečená oblast pouze kategorie Vyhrazené, obsahuje</a:t>
            </a:r>
          </a:p>
          <a:p>
            <a:pPr lvl="1"/>
            <a:r>
              <a:rPr lang="cs-CZ" dirty="0"/>
              <a:t>určení objektu a zabezpečených oblastí, včetně jejich hranic a určení kategorií a tříd zabezpečených oblastí a</a:t>
            </a:r>
          </a:p>
          <a:p>
            <a:pPr lvl="1"/>
            <a:r>
              <a:rPr lang="cs-CZ" dirty="0"/>
              <a:t>způsob použití opatření fyzické bezpečnosti.</a:t>
            </a:r>
          </a:p>
          <a:p>
            <a:r>
              <a:rPr lang="cs-CZ" dirty="0"/>
              <a:t>Projekt fyzické bezpečnosti v případech, kdy se v objektu nachází jednací oblast, obsahuje</a:t>
            </a:r>
          </a:p>
          <a:p>
            <a:pPr lvl="1"/>
            <a:r>
              <a:rPr lang="cs-CZ" dirty="0"/>
              <a:t>určení objektu a jednací oblasti, včetně jejich hranic,</a:t>
            </a:r>
          </a:p>
          <a:p>
            <a:pPr lvl="1"/>
            <a:r>
              <a:rPr lang="cs-CZ" dirty="0"/>
              <a:t>vyhodnocení rizik,</a:t>
            </a:r>
          </a:p>
          <a:p>
            <a:pPr lvl="1"/>
            <a:r>
              <a:rPr lang="cs-CZ" dirty="0"/>
              <a:t>způsob použití opatření fyzické bezpečnosti,</a:t>
            </a:r>
          </a:p>
          <a:p>
            <a:pPr lvl="1"/>
            <a:r>
              <a:rPr lang="cs-CZ" dirty="0"/>
              <a:t>provozní řád objektu a</a:t>
            </a:r>
          </a:p>
          <a:p>
            <a:pPr lvl="1"/>
            <a:r>
              <a:rPr lang="cs-CZ" dirty="0"/>
              <a:t>plán zabezpečení objektu a jednací oblasti v krizových situacích.</a:t>
            </a:r>
          </a:p>
          <a:p>
            <a:r>
              <a:rPr lang="cs-CZ" dirty="0"/>
              <a:t>Projekt fyzické bezpečnosti objektu kategorie Přísně tajné, Tajné a Důvěrné bez zabezpečené oblasti nebo jednací oblasti obsahuje</a:t>
            </a:r>
          </a:p>
          <a:p>
            <a:pPr lvl="1"/>
            <a:r>
              <a:rPr lang="cs-CZ" dirty="0"/>
              <a:t>určení objektu včetně jeho hranic,</a:t>
            </a:r>
          </a:p>
          <a:p>
            <a:pPr lvl="1"/>
            <a:r>
              <a:rPr lang="cs-CZ" dirty="0"/>
              <a:t>způsob použití opatření fyzické bezpečnosti,</a:t>
            </a:r>
          </a:p>
          <a:p>
            <a:pPr lvl="1"/>
            <a:r>
              <a:rPr lang="cs-CZ" dirty="0"/>
              <a:t>provozní řád objektu a</a:t>
            </a:r>
          </a:p>
          <a:p>
            <a:pPr lvl="1"/>
            <a:r>
              <a:rPr lang="cs-CZ" dirty="0"/>
              <a:t>plán zabezpečení objektu v krizových situacích.</a:t>
            </a:r>
          </a:p>
          <a:p>
            <a:r>
              <a:rPr lang="cs-CZ" dirty="0"/>
              <a:t>Projekt fyzické bezpečnosti objektu kategorie Vyhrazené bez zabezpečené oblasti obsahuje určení objektu včetně jeho hranic.</a:t>
            </a:r>
          </a:p>
          <a:p>
            <a:r>
              <a:rPr lang="cs-CZ" dirty="0"/>
              <a:t>Projekt 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a:t>Fyzická bezpečnost – zabezpečení objektu a zabezpečené oblasti</a:t>
            </a:r>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a:t>Hranici objektu nebo zabezpečené oblasti, zařazení objektu nebo zabezpečené oblasti do příslušné kategorie</a:t>
            </a:r>
            <a:r>
              <a:rPr lang="cs-CZ" b="1" baseline="30000" dirty="0"/>
              <a:t> </a:t>
            </a:r>
            <a:r>
              <a:rPr lang="cs-CZ" dirty="0"/>
              <a:t>a zařazení zabezpečené oblasti do příslušné třídy stanoví odpovědná osoba nebo jí pověřená osoba.</a:t>
            </a:r>
          </a:p>
          <a:p>
            <a:r>
              <a:rPr lang="cs-CZ" dirty="0"/>
              <a:t>Zabezpečení objektu nebo zabezpečené oblasti je zajišťováno kombinací opatření fyzické bezpečnosti.</a:t>
            </a:r>
          </a:p>
          <a:p>
            <a:r>
              <a:rPr lang="cs-CZ" b="1" dirty="0"/>
              <a:t>Objekt</a:t>
            </a:r>
            <a:r>
              <a:rPr lang="cs-CZ" dirty="0"/>
              <a:t> je zabezpečován v závislosti na kategorii objektu, s ohledem na charakter hranice objektu a v závislosti na vyhodnocení rizik těmito technickými prostředky</a:t>
            </a:r>
          </a:p>
          <a:p>
            <a:pPr lvl="1"/>
            <a:r>
              <a:rPr lang="cs-CZ" b="1" dirty="0"/>
              <a:t>pro kategorii Vyhrazené - mechanické zábranné prostředky,</a:t>
            </a:r>
          </a:p>
          <a:p>
            <a:pPr lvl="1"/>
            <a:r>
              <a:rPr lang="cs-CZ" b="1" dirty="0"/>
              <a:t>pro kategorii Důvěrné a Tajné - mechanické zábranné prostředky a zařízení elektrické zabezpečovací signalizace,</a:t>
            </a:r>
          </a:p>
          <a:p>
            <a:pPr lvl="1"/>
            <a:r>
              <a:rPr lang="cs-CZ" b="1" dirty="0"/>
              <a:t>pro kategorii Přísně tajné - mechanické zábranné prostředky, zařízení elektrické zabezpečovací signalizace a speciální televizní systémy. Speciální televizní systémy nesmí narušit ochranu utajovaných informací.</a:t>
            </a:r>
          </a:p>
          <a:p>
            <a:r>
              <a:rPr lang="cs-CZ" b="1" dirty="0"/>
              <a:t>Zabezpečená oblast </a:t>
            </a:r>
            <a:r>
              <a:rPr lang="cs-CZ" dirty="0"/>
              <a:t>je zabezpečována v závislosti na její kategorii, třídě a vyhodnocení rizik těmito technickými prostředky</a:t>
            </a:r>
          </a:p>
          <a:p>
            <a:pPr lvl="1"/>
            <a:r>
              <a:rPr lang="cs-CZ" b="1" dirty="0"/>
              <a:t>pro kategorii Vyhrazené - mechanické zábranné prostředky,</a:t>
            </a:r>
          </a:p>
          <a:p>
            <a:pPr lvl="1"/>
            <a:r>
              <a:rPr lang="cs-CZ" b="1" dirty="0"/>
              <a:t>pro kategorii Důvěrné - mechanické zábranné prostředky a zařízení elektrické zabezpečovací signalizace,</a:t>
            </a:r>
          </a:p>
          <a:p>
            <a:pPr lvl="1"/>
            <a:r>
              <a:rPr lang="cs-CZ" b="1" dirty="0"/>
              <a:t>pro 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a:t>Objekty a zabezpečené oblasti kategorie Důvěrné a vyšší, v nichž je zajištěna trvalá přítomnost zde pracujících osob, se zabezpečují mechanickými zábrannými prostředky.</a:t>
            </a:r>
          </a:p>
          <a:p>
            <a:r>
              <a:rPr lang="cs-CZ" dirty="0"/>
              <a:t>K zabezpečení zabezpečených oblastí se používají certifikované nebo necertifikované technické prostředky.</a:t>
            </a:r>
          </a:p>
          <a:p>
            <a:r>
              <a:rPr lang="cs-CZ" dirty="0"/>
              <a:t>Utajovaná informace se ukládá v zabezpečené oblasti příslušné kategorie nebo vyšší, popřípadě v úschovném objektu, je-li jeho bodová hodnota uplatněna v projektu fyzické bezpečnosti pro příslušnou zabezpečenou oblast.</a:t>
            </a:r>
          </a:p>
          <a:p>
            <a:r>
              <a:rPr lang="cs-CZ" dirty="0"/>
              <a:t>V objektu se umísťuje zařízení fyzického ničení nosičů informací </a:t>
            </a:r>
          </a:p>
          <a:p>
            <a:r>
              <a:rPr lang="cs-CZ" dirty="0"/>
              <a:t>V 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Fyzická bezpečnost – zabezpečení jednacích oblastí</a:t>
            </a:r>
          </a:p>
        </p:txBody>
      </p:sp>
      <p:sp>
        <p:nvSpPr>
          <p:cNvPr id="3" name="Zástupný symbol pro obsah 2"/>
          <p:cNvSpPr>
            <a:spLocks noGrp="1"/>
          </p:cNvSpPr>
          <p:nvPr>
            <p:ph idx="1"/>
          </p:nvPr>
        </p:nvSpPr>
        <p:spPr/>
        <p:txBody>
          <a:bodyPr>
            <a:normAutofit fontScale="55000" lnSpcReduction="20000"/>
          </a:bodyPr>
          <a:lstStyle/>
          <a:p>
            <a:r>
              <a:rPr lang="cs-CZ" dirty="0"/>
              <a:t>Hranici jednací oblasti stanoví odpovědná osoba nebo jí pověřená osoba.</a:t>
            </a:r>
          </a:p>
          <a:p>
            <a:r>
              <a:rPr lang="cs-CZ" dirty="0"/>
              <a:t>Zabezpečení jednací oblasti je zajišťováno kombinací opatření fyzické bezpečnosti.</a:t>
            </a:r>
          </a:p>
          <a:p>
            <a:r>
              <a:rPr lang="cs-CZ" dirty="0"/>
              <a:t>Rozsah použití opatření fyzické bezpečnosti k zabezpečení jednací oblasti se stanoví v závislosti na stupni utajovaných informací, které jsou v jednací oblasti pravidelně projednávány, a na vyhodnocení rizik.</a:t>
            </a:r>
          </a:p>
          <a:p>
            <a:r>
              <a:rPr lang="cs-CZ" dirty="0"/>
              <a:t>Jednací 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a:t>K zabezpečení jednacích oblastí se používají certifikované nebo necertifikované technické prostředky. </a:t>
            </a:r>
          </a:p>
          <a:p>
            <a:r>
              <a:rPr lang="cs-CZ" dirty="0"/>
              <a:t>V 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a:t>Zabezpečená oblast typ 4:</a:t>
            </a:r>
          </a:p>
          <a:p>
            <a:pPr lvl="1"/>
            <a:r>
              <a:rPr lang="cs-CZ" dirty="0"/>
              <a:t>Stěny, podlahy a stropy musí mít následující stavební konstrukci:</a:t>
            </a:r>
          </a:p>
          <a:p>
            <a:pPr lvl="2"/>
            <a:r>
              <a:rPr lang="cs-CZ" dirty="0"/>
              <a:t>zděnou (cihelné nebo vápenocementové bloky, pórobetonové tvárnice) tloušťky větší než 300 mm, nebo</a:t>
            </a:r>
          </a:p>
          <a:p>
            <a:pPr lvl="2"/>
            <a:r>
              <a:rPr lang="cs-CZ" dirty="0"/>
              <a:t>z vyztuženého betonu tloušťky větší než 150 mm.</a:t>
            </a:r>
          </a:p>
          <a:p>
            <a:pPr lvl="2"/>
            <a:r>
              <a:rPr lang="cs-CZ" dirty="0"/>
              <a:t>Okna, dveře a další uzávěry musí splňovat požadavky bezpečnostní třídy RC 4 nebo třídy RC 5 podle ČSN EN 1627 Okna, dveře, uzávěry - Odolnost proti násilnému vniknutí - Požadavky a klasifikace.</a:t>
            </a:r>
          </a:p>
          <a:p>
            <a:r>
              <a:rPr lang="cs-CZ" dirty="0"/>
              <a:t>Zabezpečená oblast typ 3:</a:t>
            </a:r>
          </a:p>
          <a:p>
            <a:pPr lvl="1"/>
            <a:r>
              <a:rPr lang="cs-CZ" dirty="0"/>
              <a:t>Stěny, podlahy a stropy musí mít následující stavební konstrukci:</a:t>
            </a:r>
          </a:p>
          <a:p>
            <a:pPr lvl="2"/>
            <a:r>
              <a:rPr lang="cs-CZ" dirty="0"/>
              <a:t>zděnou (cihelné nebo vápenocementové bloky, pórobetonové tvárnice) tloušťky větší než 150 mm, nebo</a:t>
            </a:r>
          </a:p>
          <a:p>
            <a:pPr lvl="2"/>
            <a:r>
              <a:rPr lang="cs-CZ" dirty="0"/>
              <a:t>z vyztuženého betonu tloušťky větší než 100 mm.</a:t>
            </a:r>
          </a:p>
          <a:p>
            <a:pPr lvl="2"/>
            <a:r>
              <a:rPr lang="cs-CZ" dirty="0"/>
              <a:t>Okna, dveře a uzávěry musí splňovat požadavky bezpečnostní třídy RC 3 podle ČSN EN 1627.</a:t>
            </a:r>
          </a:p>
          <a:p>
            <a:r>
              <a:rPr lang="cs-CZ" dirty="0"/>
              <a:t>Zabezpečená oblast typ 2:</a:t>
            </a:r>
          </a:p>
          <a:p>
            <a:pPr lvl="1"/>
            <a:r>
              <a:rPr lang="cs-CZ" dirty="0"/>
              <a:t>Stěny, podlahy a stropy musí mít následující stavební konstrukci:</a:t>
            </a:r>
          </a:p>
          <a:p>
            <a:pPr lvl="2"/>
            <a:r>
              <a:rPr lang="cs-CZ" dirty="0"/>
              <a:t>zděnou (cihelné nebo vápenocementové bloky, pórobetonové tvárnice) tloušťky 100 až 150 mm, nebo</a:t>
            </a:r>
          </a:p>
          <a:p>
            <a:pPr lvl="2"/>
            <a:r>
              <a:rPr lang="cs-CZ" dirty="0"/>
              <a:t>z vyztuženého betonu tloušťky do 100 mm.</a:t>
            </a:r>
          </a:p>
          <a:p>
            <a:pPr lvl="2"/>
            <a:r>
              <a:rPr lang="cs-CZ" dirty="0"/>
              <a:t>Podlahy a stropy mohou být i z jiného materiálu tloušťky větší než 150 mm (např. dřevěná sendvičová trámová konstrukce).</a:t>
            </a:r>
          </a:p>
          <a:p>
            <a:pPr lvl="2"/>
            <a:r>
              <a:rPr lang="cs-CZ" dirty="0"/>
              <a:t>Okna,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a:t>nachází se alespoň 5,5 m nad terénem,</a:t>
            </a:r>
          </a:p>
          <a:p>
            <a:pPr lvl="3"/>
            <a:r>
              <a:rPr lang="cs-CZ" dirty="0"/>
              <a:t>nelze 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a:t>Zabezpečená oblast typ 1:</a:t>
            </a:r>
          </a:p>
          <a:p>
            <a:r>
              <a:rPr lang="cs-CZ" dirty="0"/>
              <a:t>Stěny, podlahy a stropy jsou lehké stavební konstrukce z materiálů jako například:</a:t>
            </a:r>
          </a:p>
          <a:p>
            <a:pPr lvl="1"/>
            <a:r>
              <a:rPr lang="cs-CZ" b="1" dirty="0"/>
              <a:t>-</a:t>
            </a:r>
            <a:r>
              <a:rPr lang="cs-CZ" dirty="0"/>
              <a:t> sádrokartónu,</a:t>
            </a:r>
          </a:p>
          <a:p>
            <a:pPr lvl="1"/>
            <a:r>
              <a:rPr lang="cs-CZ" dirty="0"/>
              <a:t>lehké zděné stavební konstrukce,</a:t>
            </a:r>
          </a:p>
          <a:p>
            <a:pPr lvl="1"/>
            <a:r>
              <a:rPr lang="cs-CZ" dirty="0"/>
              <a:t>dřeva, dřevotřískových desek,</a:t>
            </a:r>
          </a:p>
          <a:p>
            <a:pPr lvl="1"/>
            <a:r>
              <a:rPr lang="cs-CZ" dirty="0"/>
              <a:t>plastických tvrzených hmot,</a:t>
            </a:r>
          </a:p>
          <a:p>
            <a:pPr lvl="1"/>
            <a:r>
              <a:rPr lang="cs-CZ" dirty="0"/>
              <a:t>profilovaného nebo vlnitého plechu,</a:t>
            </a:r>
          </a:p>
          <a:p>
            <a:pPr lvl="1"/>
            <a:r>
              <a:rPr lang="cs-CZ" dirty="0"/>
              <a:t>skla.</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a:t>
            </a:r>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předpisů</a:t>
            </a:r>
          </a:p>
          <a:p>
            <a:r>
              <a:rPr lang="cs-CZ" dirty="0"/>
              <a:t>nařízení  vlády č.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a:t>Objekt typ 4:</a:t>
            </a:r>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a:t>Objekt typ 3:</a:t>
            </a:r>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r>
              <a:rPr lang="cs-CZ" dirty="0"/>
              <a:t>Objekt typ 2:</a:t>
            </a:r>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a:t>nachází se alespoň 5,5 m nad terénem,</a:t>
            </a:r>
          </a:p>
          <a:p>
            <a:pPr lvl="2"/>
            <a:r>
              <a:rPr lang="cs-CZ" dirty="0"/>
              <a:t>nelze k němu jednoduše proniknout ze střechy nebo za pomoci hromosvodů, okapů, parapetů, jiných stavebních prvků, terénních nerovností, stromů či jiných staveb.</a:t>
            </a:r>
          </a:p>
          <a:p>
            <a:r>
              <a:rPr lang="cs-CZ" dirty="0"/>
              <a:t>Objekt typ 1:</a:t>
            </a:r>
          </a:p>
          <a:p>
            <a:pPr lvl="1"/>
            <a:r>
              <a:rPr lang="cs-CZ" dirty="0"/>
              <a:t>Objekt je vylehčená prefabrikovaná konstrukce, která chrání osoby, materiál a zařízení před povětrnostními vlivy.</a:t>
            </a:r>
          </a:p>
          <a:p>
            <a:endParaRPr lang="cs-CZ" dirty="0"/>
          </a:p>
          <a:p>
            <a:endParaRPr lang="cs-CZ" dirty="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a:t>Fyzická bezpečnost</a:t>
            </a:r>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a:t>OSTRAHA</a:t>
            </a:r>
          </a:p>
          <a:p>
            <a:r>
              <a:rPr lang="cs-CZ" dirty="0"/>
              <a:t>Ostraha typ 5:</a:t>
            </a:r>
          </a:p>
          <a:p>
            <a:pPr lvl="1"/>
            <a:r>
              <a:rPr lang="cs-CZ" dirty="0"/>
              <a:t>Ostrahu 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a:t>Ostraha typ 4:</a:t>
            </a:r>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a:t>Ostraha typ 3:</a:t>
            </a:r>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a:t>Ostraha typ 2:</a:t>
            </a:r>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a:t>Ostraha typ 1:</a:t>
            </a:r>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a:t>Fyzická bezpečnost</a:t>
            </a:r>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 </a:t>
            </a: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Instalace zařízení elektrické zabezpečovací signalizace </a:t>
            </a:r>
            <a:r>
              <a:rPr lang="cs-CZ" altLang="cs-CZ" sz="2300" dirty="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tísňový 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otřesové 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tísňový 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prostorová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plášťová 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nachází 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nelze 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b="1" dirty="0"/>
              <a:t>jednací protokol </a:t>
            </a:r>
            <a:r>
              <a:rPr lang="cs-CZ" dirty="0"/>
              <a:t>– slouží k evidenci utajované informace; ostatní administrativní pomůcky slouží pouze k záznamu o pohybu utajované informace, včetně potvrzení o jejím předání či převzetí,</a:t>
            </a:r>
          </a:p>
          <a:p>
            <a:pPr lvl="1"/>
            <a:r>
              <a:rPr lang="cs-CZ" b="1" dirty="0"/>
              <a:t>pomocný jednací protokol </a:t>
            </a:r>
            <a:r>
              <a:rPr lang="cs-CZ" dirty="0"/>
              <a:t>– slouží k zaznamenávání pohybu utajovaného dokumentu v rámci (uvnitř) subjektu,</a:t>
            </a:r>
          </a:p>
          <a:p>
            <a:pPr lvl="1"/>
            <a:r>
              <a:rPr lang="cs-CZ" b="1" dirty="0"/>
              <a:t>manipulační kniha </a:t>
            </a:r>
            <a:r>
              <a:rPr lang="cs-CZ" dirty="0"/>
              <a:t>– je určena pro zaznamenávání utajovaného dokumentu při jeho vytváření, převzetí a předávání. Manipulační kniha se přiděluje fyzické osobě nejpozději při přidělení prvního utajovaného dokumentu k vyřízení,</a:t>
            </a:r>
          </a:p>
          <a:p>
            <a:pPr lvl="1"/>
            <a:r>
              <a:rPr lang="cs-CZ" b="1" dirty="0"/>
              <a:t>doručovací kniha </a:t>
            </a:r>
            <a:r>
              <a:rPr lang="cs-CZ" dirty="0"/>
              <a:t>– slouží k záznamu předání utajovaného dokumentu mimo organizaci,</a:t>
            </a:r>
          </a:p>
          <a:p>
            <a:pPr lvl="1"/>
            <a:r>
              <a:rPr lang="cs-CZ" b="1" dirty="0"/>
              <a:t>zápůjční kniha </a:t>
            </a:r>
            <a:r>
              <a:rPr lang="cs-CZ" dirty="0"/>
              <a:t>– je určena k zaznamenávání zápůjček výhradně již uloženého utajovaného dokumentu,</a:t>
            </a:r>
          </a:p>
          <a:p>
            <a:pPr lvl="1"/>
            <a:r>
              <a:rPr lang="cs-CZ" b="1" dirty="0"/>
              <a:t>kontrolní list </a:t>
            </a:r>
            <a:r>
              <a:rPr lang="cs-CZ" dirty="0"/>
              <a:t>(povinný pro stupeň utajení Důvěrné a vyšší) – slouží k vedení přehledu osob, které se s obsahem utajovaného dokumentu seznámily, a</a:t>
            </a:r>
          </a:p>
          <a:p>
            <a:pPr lvl="1"/>
            <a:r>
              <a:rPr lang="cs-CZ" b="1" dirty="0"/>
              <a:t>sběrný arch </a:t>
            </a:r>
            <a:r>
              <a:rPr lang="cs-CZ" dirty="0"/>
              <a:t>–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a:t>při 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a:t>Skartační 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a:t>Utajovaný dokument se vkládá do dvou obálek tak, že</a:t>
            </a:r>
          </a:p>
          <a:p>
            <a:pPr lvl="1"/>
            <a:r>
              <a:rPr lang="cs-CZ" dirty="0"/>
              <a:t>na vnitřní obálce se v levé horní části uvede odesílatel, celé číslo jednací utajovaného dokumentu,</a:t>
            </a:r>
          </a:p>
          <a:p>
            <a:pPr lvl="1"/>
            <a:r>
              <a:rPr lang="cs-CZ" dirty="0"/>
              <a:t>v pravé horní části stupeň utajení a v dolní název a úplná adresa adresáta, a je-li zásilka adresována fyzické osobě, uvede se rovněž její jméno, příjmení a funkce. </a:t>
            </a:r>
          </a:p>
          <a:p>
            <a:pPr lvl="1"/>
            <a:r>
              <a:rPr lang="cs-CZ" dirty="0"/>
              <a:t>Obálka 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a:t>na 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a:t>v případě přepravy utajovaného dokumentu kurýrní službou je vnější obálkou vždy přenosná schránka.</a:t>
            </a:r>
          </a:p>
          <a:p>
            <a:r>
              <a:rPr lang="cs-CZ" dirty="0"/>
              <a:t>Do vnitřní obálky s utajovaným dokumentem stupně utajení Přísně tajné, Tajné nebo Důvěrné se vloží stvrzenka o převzetí utajovaného dokumentu, kterou adresát potvrdí podpisem a otiskem razítka, opatří datem a neprodleně vrátí odesílateli.</a:t>
            </a:r>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Administrativní bezpečnost</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a:t>Držitelem poštovní licence</a:t>
            </a:r>
            <a:r>
              <a:rPr lang="cs-CZ" b="1" baseline="30000" dirty="0"/>
              <a:t> </a:t>
            </a:r>
            <a:r>
              <a:rPr lang="cs-CZ" dirty="0"/>
              <a:t>lze přepravovat zásilku stupně utajení Důvěrné, a to formou poštovní služby, při které</a:t>
            </a:r>
          </a:p>
          <a:p>
            <a:pPr lvl="1"/>
            <a:r>
              <a:rPr lang="cs-CZ" dirty="0"/>
              <a:t>je místo dodání zásilky v České republice,</a:t>
            </a:r>
          </a:p>
          <a:p>
            <a:pPr lvl="1"/>
            <a:r>
              <a:rPr lang="cs-CZ" dirty="0"/>
              <a:t>držitel poštovní licence písemně potvrzuje odesílateli převzetí zásilky,</a:t>
            </a:r>
          </a:p>
          <a:p>
            <a:pPr lvl="1"/>
            <a:r>
              <a:rPr lang="cs-CZ" dirty="0"/>
              <a:t>adresát písemně potvrzuje držiteli poštovní licence převzetí zásilky,</a:t>
            </a:r>
          </a:p>
          <a:p>
            <a:pPr lvl="1"/>
            <a:r>
              <a:rPr lang="cs-CZ" dirty="0"/>
              <a:t>držitel poštovní licence doručí odesílateli písemné potvrzení prokazující doručení zásilky,</a:t>
            </a:r>
          </a:p>
          <a:p>
            <a:pPr lvl="1"/>
            <a:r>
              <a:rPr lang="cs-CZ" dirty="0"/>
              <a:t>držitel poštovní licence odpovídá za ztrátu, poškození a úbytek obsahu zásilky.</a:t>
            </a:r>
          </a:p>
          <a:p>
            <a:r>
              <a:rPr lang="cs-CZ" dirty="0"/>
              <a:t>V případě přepravy zásilky kurýrní službou se kurýr, který bude přepravovat zásilku s utajovaným dokumentem stupně utajení Důvěrné, Tajné nebo Přísně tajné, prokáže platným osvědčením fyzické osoby pro příslušný stupeň utajení.</a:t>
            </a:r>
          </a:p>
          <a:p>
            <a:r>
              <a:rPr lang="cs-CZ" dirty="0"/>
              <a:t>Zásilku stupně utajení Přísně tajné nebo Tajné přepravuje vždy 1 kurýr v doprovodu nejméně 1 osoby. Tato zásilka je vyloučena z přepravy veřejnými dopravními prostředky, s výjimkou přepravy letecké, námořní a vnitrozemské vodní.</a:t>
            </a:r>
          </a:p>
          <a:p>
            <a:r>
              <a:rPr lang="cs-CZ" dirty="0"/>
              <a:t>Pokud při přepravě zásilky kurýrní službou nastane mimořádná situace, například v důsledku nehody nebo havárie, kurýr nebo případně jeho doprovod učiní taková opatření, aby se zabránilo přístupu neoprávněné osoby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a:t>Osvědčení fyzické osoby a osvědčení podnikatele jsou veřejnými listinami.</a:t>
            </a:r>
          </a:p>
          <a:p>
            <a:r>
              <a:rPr lang="cs-CZ" dirty="0"/>
              <a:t>Osvědčení fyzické osoby obsahuje</a:t>
            </a:r>
          </a:p>
          <a:p>
            <a:pPr lvl="1"/>
            <a:r>
              <a:rPr lang="cs-CZ" dirty="0"/>
              <a:t>jméno, příjmení, rodné příjmení,</a:t>
            </a:r>
          </a:p>
          <a:p>
            <a:pPr lvl="1"/>
            <a:r>
              <a:rPr lang="cs-CZ" dirty="0"/>
              <a:t>den, měsíc, rok a místo narození,</a:t>
            </a:r>
          </a:p>
          <a:p>
            <a:pPr lvl="1"/>
            <a:r>
              <a:rPr lang="cs-CZ" dirty="0"/>
              <a:t>rodné číslo,</a:t>
            </a:r>
          </a:p>
          <a:p>
            <a:pPr lvl="1"/>
            <a:r>
              <a:rPr lang="cs-CZ" dirty="0"/>
              <a:t>státní občanství,</a:t>
            </a:r>
          </a:p>
          <a:p>
            <a:pPr lvl="1"/>
            <a:r>
              <a:rPr lang="cs-CZ" dirty="0"/>
              <a:t>uvedení nejvyššího stupně utajení utajované informace, pro přístup k níž osvědčení fyzické osoby opravňuje,</a:t>
            </a:r>
          </a:p>
          <a:p>
            <a:pPr lvl="1"/>
            <a:r>
              <a:rPr lang="cs-CZ" dirty="0"/>
              <a:t>datum vydání a dobu platnosti a</a:t>
            </a:r>
          </a:p>
          <a:p>
            <a:pPr lvl="1"/>
            <a:r>
              <a:rPr lang="cs-CZ" dirty="0"/>
              <a:t>otisk úředního razítka a podpis oprávněného zástupce Úřadu; otisk úředního razítka se nevyžaduje, bylo-li osvědčení vydáno v elektronické podobě.</a:t>
            </a:r>
          </a:p>
          <a:p>
            <a:r>
              <a:rPr lang="cs-CZ" dirty="0"/>
              <a:t>Osvědčení podnikatele obsahuje</a:t>
            </a:r>
          </a:p>
          <a:p>
            <a:pPr lvl="1"/>
            <a:r>
              <a:rPr lang="cs-CZ" dirty="0"/>
              <a:t>identifikaci podnikatele firmou nebo názvem, identifikačním číslem a sídlem, jde-li o právnickou osobu, a jde-li o osobu fyzickou, údaje podle odstavce 2 písm. a) až d),</a:t>
            </a:r>
          </a:p>
          <a:p>
            <a:pPr lvl="1"/>
            <a:r>
              <a:rPr lang="cs-CZ" dirty="0"/>
              <a:t>uvedení nejvyššího stupně utajení utajované informace, pro přístup k níž osvědčení podnikatele opravňuje,</a:t>
            </a:r>
          </a:p>
          <a:p>
            <a:pPr lvl="1"/>
            <a:r>
              <a:rPr lang="cs-CZ" dirty="0"/>
              <a:t>formu přístupu podle § 20,</a:t>
            </a:r>
          </a:p>
          <a:p>
            <a:pPr lvl="1"/>
            <a:r>
              <a:rPr lang="cs-CZ" dirty="0"/>
              <a:t>datum vydání a dobu platnosti a</a:t>
            </a:r>
          </a:p>
          <a:p>
            <a:pPr lvl="1"/>
            <a:r>
              <a:rPr lang="cs-CZ" dirty="0"/>
              <a:t>otisk úředního razítka a podpis oprávněného zástupce Úřadu; otisk úředního razítka se nevyžaduje, bylo-li osvědčení vydáno v elektronické podobě.</a:t>
            </a:r>
            <a:endParaRPr lang="cs-CZ" b="1" dirty="0"/>
          </a:p>
          <a:p>
            <a:r>
              <a:rPr lang="cs-CZ" dirty="0"/>
              <a:t>Platnost osvědčení fyzické osoby a osvědčení podnikatele je pro stupeň utajení</a:t>
            </a:r>
          </a:p>
          <a:p>
            <a:pPr lvl="1"/>
            <a:r>
              <a:rPr lang="cs-CZ" dirty="0"/>
              <a:t>Přísně tajné 5 let,</a:t>
            </a:r>
          </a:p>
          <a:p>
            <a:pPr lvl="1"/>
            <a:r>
              <a:rPr lang="cs-CZ" dirty="0"/>
              <a:t>Tajné 7 let a</a:t>
            </a:r>
          </a:p>
          <a:p>
            <a:pPr lvl="1"/>
            <a:r>
              <a:rPr lang="cs-CZ" dirty="0"/>
              <a:t>Důvěrné 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Utajovaná informace</a:t>
            </a:r>
          </a:p>
        </p:txBody>
      </p:sp>
      <p:sp>
        <p:nvSpPr>
          <p:cNvPr id="3" name="Zástupný symbol pro obsah 2"/>
          <p:cNvSpPr>
            <a:spLocks noGrp="1"/>
          </p:cNvSpPr>
          <p:nvPr>
            <p:ph idx="1"/>
          </p:nvPr>
        </p:nvSpPr>
        <p:spPr/>
        <p:txBody>
          <a:bodyPr>
            <a:normAutofit fontScale="92500"/>
          </a:bodyPr>
          <a:lstStyle/>
          <a:p>
            <a:r>
              <a:rPr lang="cs-CZ" b="1" dirty="0"/>
              <a:t>Utajovanou informací je jakákoli 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p>
          <a:p>
            <a:pPr lvl="2"/>
            <a:r>
              <a:rPr lang="cs-CZ" dirty="0"/>
              <a:t>Zájem ČR: zachování její ústavnosti, svrchovanosti a územní celistvosti, zajištění vnitřního pořádku a bezpečnosti, mezinárodních závazků a obrany, ochrana ekonomiky a ochrana života nebo zdraví fyzických osob</a:t>
            </a:r>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a:t>Újma zájmu ČR</a:t>
            </a:r>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b="1" dirty="0"/>
              <a:t>Mimořádně vážná újma </a:t>
            </a:r>
          </a:p>
          <a:p>
            <a:pPr marL="400050" lvl="1" indent="0">
              <a:buNone/>
            </a:pPr>
            <a:r>
              <a:rPr lang="cs-CZ" sz="900" b="1" dirty="0"/>
              <a:t>a)</a:t>
            </a:r>
            <a:r>
              <a:rPr lang="cs-CZ" sz="900" dirty="0"/>
              <a:t> bezprostřední ohrožení svrchovanosti, územní celistvosti nebo demokratických základů České republiky,</a:t>
            </a:r>
          </a:p>
          <a:p>
            <a:pPr marL="400050" lvl="1" indent="0">
              <a:buNone/>
            </a:pPr>
            <a:r>
              <a:rPr lang="cs-CZ" sz="900" b="1" dirty="0"/>
              <a:t>b)</a:t>
            </a:r>
            <a:r>
              <a:rPr lang="cs-CZ" sz="900" dirty="0"/>
              <a:t> rozsáhlé ztráty na lidských životech nebo rozsáhlé ohrožení zdraví obyvatel,</a:t>
            </a:r>
          </a:p>
          <a:p>
            <a:pPr marL="400050" lvl="1" indent="0">
              <a:buNone/>
            </a:pPr>
            <a:r>
              <a:rPr lang="cs-CZ" sz="900" b="1" dirty="0"/>
              <a:t>c)</a:t>
            </a:r>
            <a:r>
              <a:rPr lang="cs-CZ" sz="900" dirty="0"/>
              <a:t> mimořádně vážné nebo dlouhodobé poškození ekonomiky České republiky,</a:t>
            </a:r>
          </a:p>
          <a:p>
            <a:pPr marL="400050" lvl="1" indent="0">
              <a:buNone/>
            </a:pPr>
            <a:r>
              <a:rPr lang="cs-CZ" sz="900" b="1" dirty="0"/>
              <a:t>d)</a:t>
            </a:r>
            <a:r>
              <a:rPr lang="cs-CZ" sz="900" dirty="0"/>
              <a:t> značné narušení vnitřního pořádku a bezpečnosti České republiky,</a:t>
            </a:r>
          </a:p>
          <a:p>
            <a:pPr marL="400050" lvl="1" indent="0">
              <a:buNone/>
            </a:pPr>
            <a:r>
              <a:rPr lang="cs-CZ" sz="900" b="1" dirty="0"/>
              <a:t>e)</a:t>
            </a:r>
            <a:r>
              <a:rPr lang="cs-CZ" sz="900" dirty="0"/>
              <a:t> mimořádně vážné ohrožení významných bezpečnostních operací nebo činnosti zpravodajských služeb,</a:t>
            </a:r>
          </a:p>
          <a:p>
            <a:pPr marL="400050" lvl="1" indent="0">
              <a:buNone/>
            </a:pPr>
            <a:r>
              <a:rPr lang="cs-CZ" sz="900" b="1" dirty="0"/>
              <a:t>f)</a:t>
            </a:r>
            <a:r>
              <a:rPr lang="cs-CZ" sz="900" dirty="0"/>
              <a:t> mimořádně vážné ohrožení činnosti Organizace Severoatlantické smlouvy, Evropské unie nebo členského státu,</a:t>
            </a:r>
          </a:p>
          <a:p>
            <a:pPr marL="400050" lvl="1" indent="0">
              <a:buNone/>
            </a:pPr>
            <a:r>
              <a:rPr lang="cs-CZ" sz="900" b="1" dirty="0"/>
              <a:t>g)</a:t>
            </a:r>
            <a:r>
              <a:rPr lang="cs-CZ" sz="900" dirty="0"/>
              <a:t> mimořádně vážné ohrožení bojeschopnosti ozbrojených sil České republiky, Organizace Severoatlantické smlouvy nebo jejího členského státu nebo členského státu Evropské unie, nebo</a:t>
            </a:r>
          </a:p>
          <a:p>
            <a:pPr marL="0" indent="0">
              <a:buNone/>
            </a:pPr>
            <a:r>
              <a:rPr lang="cs-CZ" sz="900" b="1" dirty="0"/>
              <a:t>                h)</a:t>
            </a:r>
            <a:r>
              <a:rPr lang="cs-CZ" sz="900" dirty="0"/>
              <a:t> mimořádně vážné poškození diplomatických nebo jiných vztahů České republiky k Organizaci Severoatlantické smlouvy, Evropské unii nebo členskému 	státu.</a:t>
            </a:r>
          </a:p>
          <a:p>
            <a:pPr marL="0" indent="0">
              <a:buNone/>
            </a:pPr>
            <a:r>
              <a:rPr lang="cs-CZ" sz="900" b="1" dirty="0"/>
              <a:t>Vážná újma</a:t>
            </a:r>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b="1" dirty="0"/>
              <a:t>Prostá újma</a:t>
            </a:r>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b="1" dirty="0"/>
              <a:t>Nevýhodné pro zájmy České republiky </a:t>
            </a:r>
          </a:p>
          <a:p>
            <a:pPr marL="0" indent="0">
              <a:buNone/>
            </a:pPr>
            <a:r>
              <a:rPr lang="cs-CZ" sz="900" b="1" dirty="0"/>
              <a:t>                a)</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Stupně utajení</a:t>
            </a:r>
          </a:p>
        </p:txBody>
      </p:sp>
      <p:sp>
        <p:nvSpPr>
          <p:cNvPr id="3" name="Zástupný symbol pro obsah 2"/>
          <p:cNvSpPr>
            <a:spLocks noGrp="1"/>
          </p:cNvSpPr>
          <p:nvPr>
            <p:ph idx="1"/>
          </p:nvPr>
        </p:nvSpPr>
        <p:spPr/>
        <p:txBody>
          <a:bodyPr>
            <a:normAutofit fontScale="85000" lnSpcReduction="20000"/>
          </a:bodyPr>
          <a:lstStyle/>
          <a:p>
            <a:r>
              <a:rPr lang="cs-CZ" b="1" dirty="0"/>
              <a:t>Přísně tajné</a:t>
            </a:r>
            <a:r>
              <a:rPr lang="cs-CZ" dirty="0"/>
              <a:t>, jestliže její vyzrazení neoprávněné osobě nebo zneužití může způsobit mimořádně vážnou újmu zájmům České republiky,</a:t>
            </a:r>
          </a:p>
          <a:p>
            <a:r>
              <a:rPr lang="cs-CZ" b="1" dirty="0"/>
              <a:t>Tajné</a:t>
            </a:r>
            <a:r>
              <a:rPr lang="cs-CZ" dirty="0"/>
              <a:t>, jestliže její vyzrazení neoprávněné osobě nebo zneužití může způsobit vážnou újmu zájmům České republiky,</a:t>
            </a:r>
          </a:p>
          <a:p>
            <a:r>
              <a:rPr lang="cs-CZ" b="1" dirty="0"/>
              <a:t>Důvěrné</a:t>
            </a:r>
            <a:r>
              <a:rPr lang="cs-CZ" dirty="0"/>
              <a:t>, jestliže její vyzrazení neoprávněné osobě nebo zneužití může způsobit prostou újmu zájmům České republiky</a:t>
            </a:r>
            <a:r>
              <a:rPr lang="cs-CZ" b="1" dirty="0"/>
              <a:t>,</a:t>
            </a:r>
          </a:p>
          <a:p>
            <a:r>
              <a:rPr lang="cs-CZ" b="1" dirty="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Ochrana utajovaných informací je zajišťována</a:t>
            </a:r>
          </a:p>
          <a:p>
            <a:r>
              <a:rPr lang="cs-CZ" b="1" dirty="0"/>
              <a:t>personální bezpečností</a:t>
            </a:r>
            <a:r>
              <a:rPr lang="cs-CZ" dirty="0"/>
              <a:t>, kterou tvoří výběr fyzických osob, které mají mít přístup k utajovaným informacím, ověřování podmínek pro jejich přístup k utajovaným informacím, jejich výchova a ochrana,</a:t>
            </a:r>
          </a:p>
          <a:p>
            <a:r>
              <a:rPr lang="cs-CZ" b="1" dirty="0"/>
              <a:t>průmyslovou 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a:t>administrativní 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a:t>fyzickou bezpečností</a:t>
            </a:r>
            <a:r>
              <a:rPr lang="cs-CZ" dirty="0"/>
              <a:t>, kterou tvoří systém opatření, která mají neoprávněné osobě zabránit nebo ztížit přístup k utajovaným informacím, popřípadě přístup nebo pokus o něj zaznamenat,</a:t>
            </a:r>
          </a:p>
          <a:p>
            <a:r>
              <a:rPr lang="cs-CZ" b="1" dirty="0"/>
              <a:t>bezpečností 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a:t>kryptografickou 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extLst>
                    <a:ext uri="{9D8B030D-6E8A-4147-A177-3AD203B41FA5}">
                      <a16:colId xmlns:a16="http://schemas.microsoft.com/office/drawing/2014/main" val="20000"/>
                    </a:ext>
                  </a:extLst>
                </a:gridCol>
                <a:gridCol w="6403127">
                  <a:extLst>
                    <a:ext uri="{9D8B030D-6E8A-4147-A177-3AD203B41FA5}">
                      <a16:colId xmlns:a16="http://schemas.microsoft.com/office/drawing/2014/main" val="20001"/>
                    </a:ext>
                  </a:extLst>
                </a:gridCol>
                <a:gridCol w="952639">
                  <a:extLst>
                    <a:ext uri="{9D8B030D-6E8A-4147-A177-3AD203B41FA5}">
                      <a16:colId xmlns:a16="http://schemas.microsoft.com/office/drawing/2014/main" val="20002"/>
                    </a:ext>
                  </a:extLst>
                </a:gridCol>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extLst>
                    <a:ext uri="{9D8B030D-6E8A-4147-A177-3AD203B41FA5}">
                      <a16:colId xmlns:a16="http://schemas.microsoft.com/office/drawing/2014/main" val="20000"/>
                    </a:ext>
                  </a:extLst>
                </a:gridCol>
                <a:gridCol w="6471027">
                  <a:extLst>
                    <a:ext uri="{9D8B030D-6E8A-4147-A177-3AD203B41FA5}">
                      <a16:colId xmlns:a16="http://schemas.microsoft.com/office/drawing/2014/main" val="20001"/>
                    </a:ext>
                  </a:extLst>
                </a:gridCol>
                <a:gridCol w="648071">
                  <a:extLst>
                    <a:ext uri="{9D8B030D-6E8A-4147-A177-3AD203B41FA5}">
                      <a16:colId xmlns:a16="http://schemas.microsoft.com/office/drawing/2014/main" val="20002"/>
                    </a:ext>
                  </a:extLst>
                </a:gridCol>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1"/>
                  </a:ext>
                </a:extLst>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2"/>
                  </a:ext>
                </a:extLst>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3"/>
                  </a:ext>
                </a:extLst>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4"/>
                  </a:ext>
                </a:extLst>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5"/>
                  </a:ext>
                </a:extLst>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6"/>
                  </a:ext>
                </a:extLst>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7"/>
                  </a:ext>
                </a:extLst>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8"/>
                  </a:ext>
                </a:extLst>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09"/>
                  </a:ext>
                </a:extLst>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0"/>
                  </a:ext>
                </a:extLst>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1"/>
                  </a:ext>
                </a:extLst>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2"/>
                  </a:ext>
                </a:extLst>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Bezpečnostní ředitel</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funkcí, u nichž je vyžadován přístup k utajované informaci</a:t>
            </a:r>
          </a:p>
          <a:p>
            <a:pPr marL="0" indent="0">
              <a:buNone/>
            </a:pPr>
            <a:r>
              <a:rPr lang="cs-CZ" b="1" dirty="0"/>
              <a:t>(4)</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a:t>(5)</a:t>
            </a:r>
            <a:r>
              <a:rPr lang="cs-CZ" dirty="0"/>
              <a:t> Funkci 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6467</Words>
  <Application>Microsoft Office PowerPoint</Application>
  <PresentationFormat>Předvádění na obrazovce (4:3)</PresentationFormat>
  <Paragraphs>481</Paragraphs>
  <Slides>29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29</vt:i4>
      </vt:variant>
    </vt:vector>
  </HeadingPairs>
  <TitlesOfParts>
    <vt:vector size="32" baseType="lpstr">
      <vt:lpstr>Arial</vt:lpstr>
      <vt:lpstr>Calibri</vt: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50</cp:revision>
  <cp:lastPrinted>2021-04-22T11:34:38Z</cp:lastPrinted>
  <dcterms:created xsi:type="dcterms:W3CDTF">2019-03-27T06:36:02Z</dcterms:created>
  <dcterms:modified xsi:type="dcterms:W3CDTF">2024-04-10T09:16:15Z</dcterms:modified>
</cp:coreProperties>
</file>