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84" r:id="rId5"/>
    <p:sldId id="269" r:id="rId6"/>
    <p:sldId id="259" r:id="rId7"/>
    <p:sldId id="276" r:id="rId8"/>
    <p:sldId id="262" r:id="rId9"/>
    <p:sldId id="285" r:id="rId10"/>
    <p:sldId id="280" r:id="rId11"/>
    <p:sldId id="277" r:id="rId12"/>
    <p:sldId id="282" r:id="rId13"/>
    <p:sldId id="261" r:id="rId14"/>
    <p:sldId id="286" r:id="rId15"/>
    <p:sldId id="279" r:id="rId16"/>
    <p:sldId id="278" r:id="rId17"/>
    <p:sldId id="283" r:id="rId18"/>
    <p:sldId id="287" r:id="rId19"/>
    <p:sldId id="267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F01928"/>
    <a:srgbClr val="0000DC"/>
    <a:srgbClr val="007A53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64" autoAdjust="0"/>
    <p:restoredTop sz="75561" autoAdjust="0"/>
  </p:normalViewPr>
  <p:slideViewPr>
    <p:cSldViewPr snapToGrid="0">
      <p:cViewPr varScale="1">
        <p:scale>
          <a:sx n="44" d="100"/>
          <a:sy n="44" d="100"/>
        </p:scale>
        <p:origin x="99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6174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467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0101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366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150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E1430-D025-F0DC-0217-50CD18234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B300CB-1A0D-FA11-8DDB-A1822BCCCB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A94E62-22AF-CE83-E497-635EB03970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1CD2E-0561-7200-4EEC-061A160F76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75879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0192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9564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sz="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2643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637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Symbol" panose="05050102010706020507" pitchFamily="18" charset="2"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8346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6257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0909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1801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2409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endula.divisova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Komparativní politika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206713"/>
            <a:ext cx="11361600" cy="698497"/>
          </a:xfrm>
        </p:spPr>
        <p:txBody>
          <a:bodyPr/>
          <a:lstStyle/>
          <a:p>
            <a:r>
              <a:rPr lang="cs-CZ" sz="2000" dirty="0"/>
              <a:t>Komparativní analýza bezpečnostní politiky 4. 3. 2024</a:t>
            </a:r>
          </a:p>
          <a:p>
            <a:r>
              <a:rPr lang="cs-CZ" sz="2000" dirty="0"/>
              <a:t>Vendula Divišová, FSS MU, </a:t>
            </a:r>
            <a:r>
              <a:rPr lang="cs-CZ" sz="2000" dirty="0">
                <a:hlinkClick r:id="rId2"/>
              </a:rPr>
              <a:t>vendula.divisova@mail.muni.cz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Metody komparativní analýzy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41045"/>
            <a:ext cx="10146424" cy="413999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b="1" dirty="0"/>
              <a:t>Případová studie </a:t>
            </a:r>
            <a:r>
              <a:rPr lang="cs-CZ" sz="2000" dirty="0"/>
              <a:t>(jeden nebo několik případů)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Komparativní případová studie</a:t>
            </a:r>
          </a:p>
          <a:p>
            <a:pPr lvl="1">
              <a:spcAft>
                <a:spcPts val="600"/>
              </a:spcAft>
            </a:pPr>
            <a:r>
              <a:rPr lang="cs-CZ" dirty="0" err="1"/>
              <a:t>Process-tracing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sz="2000" b="1" u="sng" dirty="0"/>
              <a:t>Komparativní metoda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Metoda shody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Metoda odlišnosti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Metoda souvisejících kolísání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Kvalitativní komparativní analýza (QCA)</a:t>
            </a:r>
          </a:p>
          <a:p>
            <a:pPr>
              <a:spcAft>
                <a:spcPts val="600"/>
              </a:spcAft>
            </a:pPr>
            <a:r>
              <a:rPr lang="cs-CZ" sz="2000" b="1" dirty="0"/>
              <a:t>Statistické šetření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309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Bezpečnostní politika a bezpečnost jako koncept pro srovnávací analýzu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Metodologie komparativní politiky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10347785" cy="413999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/>
              <a:t>konečným cílem je </a:t>
            </a:r>
            <a:r>
              <a:rPr lang="cs-CZ" sz="2000" b="1" dirty="0"/>
              <a:t>vysvětlení</a:t>
            </a:r>
            <a:r>
              <a:rPr lang="cs-CZ" sz="2000" dirty="0"/>
              <a:t> = hledání kauzality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spojení teorie s daty (důkazy) prostřednictvím (systematické) komparace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výběr metody (výzkumný design) závisí na výzkumné otázce / účelu výzkumu</a:t>
            </a:r>
          </a:p>
          <a:p>
            <a:pPr marL="324000" lvl="1" indent="0">
              <a:spcAft>
                <a:spcPts val="600"/>
              </a:spcAft>
              <a:buNone/>
            </a:pPr>
            <a:endParaRPr lang="cs-CZ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cs-CZ" sz="2000" b="1" dirty="0"/>
              <a:t>teorie</a:t>
            </a:r>
            <a:endParaRPr lang="cs-CZ" sz="2000" dirty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tvrzení o vztahu jevů/proměnných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nezávislá proměnná X </a:t>
            </a:r>
            <a:r>
              <a:rPr lang="cs-CZ" dirty="0">
                <a:sym typeface="Symbol" panose="05050102010706020507" pitchFamily="18" charset="2"/>
              </a:rPr>
              <a:t> závislá proměnná 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>
                <a:sym typeface="Symbol" panose="05050102010706020507" pitchFamily="18" charset="2"/>
              </a:rPr>
              <a:t>cílem vysvětlit rozdíly v závislé proměnné (v rámci jednoho systému x napříč systémy)</a:t>
            </a:r>
          </a:p>
          <a:p>
            <a:pPr marL="72000" indent="0">
              <a:buNone/>
            </a:pPr>
            <a:endParaRPr lang="cs-CZ" sz="2000" dirty="0">
              <a:sym typeface="Symbol" panose="05050102010706020507" pitchFamily="18" charset="2"/>
            </a:endParaRPr>
          </a:p>
          <a:p>
            <a:pPr marL="72000" indent="0">
              <a:buNone/>
            </a:pPr>
            <a:endParaRPr lang="cs-CZ" sz="2000" dirty="0">
              <a:sym typeface="Symbol" panose="05050102010706020507" pitchFamily="18" charset="2"/>
            </a:endParaRPr>
          </a:p>
          <a:p>
            <a:endParaRPr lang="cs-CZ" sz="2000" dirty="0">
              <a:sym typeface="Symbol" panose="05050102010706020507" pitchFamily="18" charset="2"/>
            </a:endParaRP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6719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Metodologie komparativní politiky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10347785" cy="148894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000" b="1" dirty="0">
                <a:sym typeface="Symbol" panose="05050102010706020507" pitchFamily="18" charset="2"/>
              </a:rPr>
              <a:t>Komparativní metoda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„mostem“ mezi výzkumnou otázkou a odpovědí</a:t>
            </a:r>
          </a:p>
          <a:p>
            <a:pPr lvl="1">
              <a:spcBef>
                <a:spcPts val="600"/>
              </a:spcBef>
            </a:pPr>
            <a:r>
              <a:rPr lang="cs-CZ" dirty="0">
                <a:sym typeface="Symbol" panose="05050102010706020507" pitchFamily="18" charset="2"/>
              </a:rPr>
              <a:t>systematicky a empiricky zkoumá vztahy mezi proměnnými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cs-CZ" dirty="0">
                <a:sym typeface="Symbol" panose="05050102010706020507" pitchFamily="18" charset="2"/>
              </a:rPr>
              <a:t>role kvazi-experimentu (vztah X a Y za současné kontroly Z)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cs-CZ" dirty="0">
                <a:sym typeface="Symbol" panose="05050102010706020507" pitchFamily="18" charset="2"/>
              </a:rPr>
              <a:t>základní problém: </a:t>
            </a:r>
            <a:r>
              <a:rPr lang="cs-CZ" u="sng" dirty="0">
                <a:sym typeface="Symbol" panose="05050102010706020507" pitchFamily="18" charset="2"/>
              </a:rPr>
              <a:t>malý počet případů + mnoho proměnných</a:t>
            </a:r>
          </a:p>
          <a:p>
            <a:pPr marL="72000" indent="0">
              <a:buNone/>
            </a:pPr>
            <a:endParaRPr lang="cs-CZ" sz="2000" dirty="0">
              <a:sym typeface="Symbol" panose="05050102010706020507" pitchFamily="18" charset="2"/>
            </a:endParaRPr>
          </a:p>
          <a:p>
            <a:endParaRPr lang="cs-CZ" sz="2000" dirty="0">
              <a:sym typeface="Symbol" panose="05050102010706020507" pitchFamily="18" charset="2"/>
            </a:endParaRPr>
          </a:p>
          <a:p>
            <a:pPr marL="7200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EE147F6-85CC-D592-71E9-C6A72D55979B}"/>
              </a:ext>
            </a:extLst>
          </p:cNvPr>
          <p:cNvSpPr txBox="1"/>
          <p:nvPr/>
        </p:nvSpPr>
        <p:spPr>
          <a:xfrm>
            <a:off x="3357881" y="3642435"/>
            <a:ext cx="4969042" cy="193899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dirty="0">
                <a:latin typeface="+mn-lt"/>
              </a:rPr>
              <a:t>„An </a:t>
            </a:r>
            <a:r>
              <a:rPr lang="cs-CZ" sz="2000" dirty="0" err="1">
                <a:latin typeface="+mn-lt"/>
              </a:rPr>
              <a:t>analytical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effort</a:t>
            </a:r>
            <a:r>
              <a:rPr lang="cs-CZ" sz="2000" dirty="0">
                <a:latin typeface="+mn-lt"/>
              </a:rPr>
              <a:t> to </a:t>
            </a:r>
            <a:r>
              <a:rPr lang="cs-CZ" sz="2000" dirty="0" err="1">
                <a:latin typeface="+mn-lt"/>
              </a:rPr>
              <a:t>exploit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similarities</a:t>
            </a:r>
            <a:r>
              <a:rPr lang="cs-CZ" sz="2000" dirty="0">
                <a:latin typeface="+mn-lt"/>
              </a:rPr>
              <a:t> and </a:t>
            </a:r>
            <a:r>
              <a:rPr lang="cs-CZ" sz="2000" dirty="0" err="1">
                <a:latin typeface="+mn-lt"/>
              </a:rPr>
              <a:t>differences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between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political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units</a:t>
            </a:r>
            <a:r>
              <a:rPr lang="cs-CZ" sz="2000" dirty="0">
                <a:latin typeface="+mn-lt"/>
              </a:rPr>
              <a:t> as a </a:t>
            </a:r>
            <a:r>
              <a:rPr lang="cs-CZ" sz="2000" dirty="0" err="1">
                <a:latin typeface="+mn-lt"/>
              </a:rPr>
              <a:t>basis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for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developing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theory</a:t>
            </a:r>
            <a:r>
              <a:rPr lang="cs-CZ" sz="2000" dirty="0">
                <a:latin typeface="+mn-lt"/>
              </a:rPr>
              <a:t>, testing </a:t>
            </a:r>
            <a:r>
              <a:rPr lang="cs-CZ" sz="2000" dirty="0" err="1">
                <a:latin typeface="+mn-lt"/>
              </a:rPr>
              <a:t>hypothesis</a:t>
            </a:r>
            <a:r>
              <a:rPr lang="cs-CZ" sz="2000" dirty="0">
                <a:latin typeface="+mn-lt"/>
              </a:rPr>
              <a:t>, </a:t>
            </a:r>
            <a:r>
              <a:rPr lang="cs-CZ" sz="2000" dirty="0" err="1">
                <a:latin typeface="+mn-lt"/>
              </a:rPr>
              <a:t>inferring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casuality</a:t>
            </a:r>
            <a:r>
              <a:rPr lang="cs-CZ" sz="2000" dirty="0">
                <a:latin typeface="+mn-lt"/>
              </a:rPr>
              <a:t>, and </a:t>
            </a:r>
            <a:r>
              <a:rPr lang="cs-CZ" sz="2000" dirty="0" err="1">
                <a:latin typeface="+mn-lt"/>
              </a:rPr>
              <a:t>produce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realiable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generalizations</a:t>
            </a:r>
            <a:r>
              <a:rPr lang="cs-CZ" sz="2000" dirty="0">
                <a:latin typeface="+mn-lt"/>
              </a:rPr>
              <a:t>“ (</a:t>
            </a:r>
            <a:r>
              <a:rPr lang="cs-CZ" sz="2000" dirty="0" err="1">
                <a:latin typeface="+mn-lt"/>
              </a:rPr>
              <a:t>Schmitter</a:t>
            </a:r>
            <a:r>
              <a:rPr lang="cs-CZ" sz="2000" dirty="0">
                <a:latin typeface="+mn-lt"/>
              </a:rPr>
              <a:t>, 1991</a:t>
            </a:r>
          </a:p>
        </p:txBody>
      </p:sp>
    </p:spTree>
    <p:extLst>
      <p:ext uri="{BB962C8B-B14F-4D97-AF65-F5344CB8AC3E}">
        <p14:creationId xmlns:p14="http://schemas.microsoft.com/office/powerpoint/2010/main" val="396720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CA74CAC-D156-4C51-8E3D-72D511FB5C56}"/>
              </a:ext>
            </a:extLst>
          </p:cNvPr>
          <p:cNvSpPr/>
          <p:nvPr/>
        </p:nvSpPr>
        <p:spPr bwMode="auto">
          <a:xfrm>
            <a:off x="449812" y="2394403"/>
            <a:ext cx="5529883" cy="1527892"/>
          </a:xfrm>
          <a:prstGeom prst="rect">
            <a:avLst/>
          </a:prstGeom>
          <a:ln w="3810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Maximalizovat experimentální odchylku </a:t>
            </a:r>
            <a:b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(varianci)</a:t>
            </a:r>
          </a:p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Minimalizovat chybovou odchylku</a:t>
            </a:r>
          </a:p>
          <a:p>
            <a:pPr marL="457200" marR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Kontrolovat ostatní proměnné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728" y="378000"/>
            <a:ext cx="10753200" cy="451576"/>
          </a:xfrm>
        </p:spPr>
        <p:txBody>
          <a:bodyPr/>
          <a:lstStyle/>
          <a:p>
            <a:r>
              <a:rPr lang="cs-CZ" sz="3200" dirty="0"/>
              <a:t>Základní logika komparace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Podstatou </a:t>
            </a:r>
            <a:r>
              <a:rPr lang="cs-CZ" sz="2000"/>
              <a:t>komparativní metody </a:t>
            </a:r>
            <a:r>
              <a:rPr lang="cs-CZ" sz="2000" dirty="0"/>
              <a:t>je: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2D9487C-84B4-49F0-D259-427098B80F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693" y="1077881"/>
            <a:ext cx="5288307" cy="417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47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Komparativní metoda a výběr případů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10347785" cy="42802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000" dirty="0">
                <a:sym typeface="Symbol" panose="05050102010706020507" pitchFamily="18" charset="2"/>
              </a:rPr>
              <a:t>komparativní design - méně případů, ale pečlivě zvolené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000" u="sng" dirty="0">
                <a:sym typeface="Symbol" panose="05050102010706020507" pitchFamily="18" charset="2"/>
              </a:rPr>
              <a:t>základní kritéria výběru případů:</a:t>
            </a:r>
            <a:endParaRPr lang="cs-CZ" u="sng" dirty="0">
              <a:sym typeface="Symbol" panose="05050102010706020507" pitchFamily="18" charset="2"/>
            </a:endParaRP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zkoumaný teoretický vztah (výzkumná otázka)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dostupná data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zkoumání podobností anebo odlišností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→ 2 základní výzkumné designy (ideální typy)</a:t>
            </a:r>
            <a:endParaRPr lang="cs-CZ" dirty="0">
              <a:sym typeface="Symbol" panose="05050102010706020507" pitchFamily="18" charset="2"/>
            </a:endParaRPr>
          </a:p>
          <a:p>
            <a:pPr lvl="1">
              <a:spcBef>
                <a:spcPts val="1200"/>
              </a:spcBef>
            </a:pPr>
            <a:endParaRPr lang="cs-CZ" dirty="0">
              <a:sym typeface="Symbol" panose="05050102010706020507" pitchFamily="18" charset="2"/>
            </a:endParaRPr>
          </a:p>
          <a:p>
            <a:pPr lvl="1">
              <a:spcBef>
                <a:spcPts val="1200"/>
              </a:spcBef>
            </a:pPr>
            <a:endParaRPr lang="cs-CZ" dirty="0">
              <a:sym typeface="Symbol" panose="05050102010706020507" pitchFamily="18" charset="2"/>
            </a:endParaRPr>
          </a:p>
          <a:p>
            <a:pPr marL="529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cs-CZ" sz="2000" b="1" dirty="0">
                <a:sym typeface="Symbol" panose="05050102010706020507" pitchFamily="18" charset="2"/>
              </a:rPr>
              <a:t>Nejpodobnější systémy </a:t>
            </a:r>
            <a:r>
              <a:rPr lang="cs-CZ" sz="2000" dirty="0">
                <a:sym typeface="Symbol" panose="05050102010706020507" pitchFamily="18" charset="2"/>
              </a:rPr>
              <a:t>(MSSD, most </a:t>
            </a:r>
            <a:r>
              <a:rPr lang="cs-CZ" sz="2000" dirty="0" err="1">
                <a:sym typeface="Symbol" panose="05050102010706020507" pitchFamily="18" charset="2"/>
              </a:rPr>
              <a:t>similar</a:t>
            </a:r>
            <a:r>
              <a:rPr lang="cs-CZ" sz="2000" dirty="0">
                <a:sym typeface="Symbol" panose="05050102010706020507" pitchFamily="18" charset="2"/>
              </a:rPr>
              <a:t> </a:t>
            </a:r>
            <a:r>
              <a:rPr lang="cs-CZ" sz="2000" dirty="0" err="1">
                <a:sym typeface="Symbol" panose="05050102010706020507" pitchFamily="18" charset="2"/>
              </a:rPr>
              <a:t>systems</a:t>
            </a:r>
            <a:r>
              <a:rPr lang="cs-CZ" sz="2000" dirty="0">
                <a:sym typeface="Symbol" panose="05050102010706020507" pitchFamily="18" charset="2"/>
              </a:rPr>
              <a:t> design)</a:t>
            </a:r>
          </a:p>
          <a:p>
            <a:pPr marL="529200" indent="-457200">
              <a:lnSpc>
                <a:spcPct val="10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cs-CZ" sz="2000" b="1" dirty="0">
                <a:sym typeface="Symbol" panose="05050102010706020507" pitchFamily="18" charset="2"/>
              </a:rPr>
              <a:t>Nejodlišnější systémy </a:t>
            </a:r>
            <a:r>
              <a:rPr lang="cs-CZ" sz="2000" dirty="0">
                <a:sym typeface="Symbol" panose="05050102010706020507" pitchFamily="18" charset="2"/>
              </a:rPr>
              <a:t>(MDSD, most </a:t>
            </a:r>
            <a:r>
              <a:rPr lang="cs-CZ" sz="2000" dirty="0" err="1">
                <a:sym typeface="Symbol" panose="05050102010706020507" pitchFamily="18" charset="2"/>
              </a:rPr>
              <a:t>different</a:t>
            </a:r>
            <a:r>
              <a:rPr lang="cs-CZ" sz="2000" dirty="0">
                <a:sym typeface="Symbol" panose="05050102010706020507" pitchFamily="18" charset="2"/>
              </a:rPr>
              <a:t> </a:t>
            </a:r>
            <a:r>
              <a:rPr lang="cs-CZ" sz="2000" dirty="0" err="1">
                <a:sym typeface="Symbol" panose="05050102010706020507" pitchFamily="18" charset="2"/>
              </a:rPr>
              <a:t>systems</a:t>
            </a:r>
            <a:r>
              <a:rPr lang="cs-CZ" sz="2000" dirty="0">
                <a:sym typeface="Symbol" panose="05050102010706020507" pitchFamily="18" charset="2"/>
              </a:rPr>
              <a:t> design)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2000" dirty="0"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2000" dirty="0"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2000" dirty="0">
              <a:sym typeface="Symbol" panose="05050102010706020507" pitchFamily="18" charset="2"/>
            </a:endParaRPr>
          </a:p>
          <a:p>
            <a:endParaRPr lang="cs-CZ" sz="2000" dirty="0">
              <a:sym typeface="Symbol" panose="05050102010706020507" pitchFamily="18" charset="2"/>
            </a:endParaRPr>
          </a:p>
          <a:p>
            <a:pPr marL="72000" indent="0"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E8DD72B6-6F47-87F0-4DE1-F7C826C49482}"/>
              </a:ext>
            </a:extLst>
          </p:cNvPr>
          <p:cNvSpPr/>
          <p:nvPr/>
        </p:nvSpPr>
        <p:spPr bwMode="auto">
          <a:xfrm>
            <a:off x="3092116" y="3777916"/>
            <a:ext cx="312821" cy="61361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058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FBB999-D487-4391-8F7D-8AF9D3088F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E13659-CA17-4F4C-9ABD-AF0B4ADA7C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E4BB0-3BD0-4828-B4D9-C592D34C615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76000" y="1621683"/>
            <a:ext cx="5220000" cy="271576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Metoda rozdílu (MSSD)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C21645A-F2FB-4DEF-A541-05F1BC2C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19903"/>
            <a:ext cx="10753200" cy="451576"/>
          </a:xfrm>
        </p:spPr>
        <p:txBody>
          <a:bodyPr/>
          <a:lstStyle/>
          <a:p>
            <a:r>
              <a:rPr lang="cs-CZ" sz="3200" dirty="0"/>
              <a:t>Komparativní metoda a výběr případů</a:t>
            </a:r>
            <a:endParaRPr lang="en-US" sz="3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16E7BD-8387-4A35-BF8F-DFA40A6308A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80" y="1621683"/>
            <a:ext cx="5220000" cy="271576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Metoda souhlasu (MDSD)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CFD811-BD30-45A9-A7E5-2542BFEB2AB2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2154138"/>
            <a:ext cx="4924662" cy="413999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případy se liší buď v X či Y (typicky změny v závislé proměnné)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ostatní proměnné (kontext) shodné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= umožňuje kontrolovat vliv vnějších proměnných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cílem vyloučit možné příčiny (pokud nejsou přítomné ve všech případech)</a:t>
            </a:r>
            <a:endParaRPr lang="en-US" sz="2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BAF5B-08D5-46DE-AAEF-CCE80E10698B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2183373"/>
            <a:ext cx="4924662" cy="413999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hledá podobné vztahy mezi X a Y navzdory měnícímu se kontextu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existence nebo absence jevu (konsistentní hodnota závislé proměnné)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hledání jedné podmínky Y, za které dochází k 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6423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5FBB999-D487-4391-8F7D-8AF9D3088F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E13659-CA17-4F4C-9ABD-AF0B4ADA7C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E4BB0-3BD0-4828-B4D9-C592D34C615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562091"/>
            <a:ext cx="5220000" cy="271576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Interní validita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C21645A-F2FB-4DEF-A541-05F1BC2C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419903"/>
            <a:ext cx="10753200" cy="451576"/>
          </a:xfrm>
        </p:spPr>
        <p:txBody>
          <a:bodyPr/>
          <a:lstStyle/>
          <a:p>
            <a:r>
              <a:rPr lang="cs-CZ" sz="3200" dirty="0"/>
              <a:t>Metodologie komparativní politiky</a:t>
            </a:r>
            <a:endParaRPr lang="en-US" sz="3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16E7BD-8387-4A35-BF8F-DFA40A6308A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562091"/>
            <a:ext cx="5220000" cy="271576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Externí validita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CFD811-BD30-45A9-A7E5-2542BFEB2AB2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726" y="2165108"/>
            <a:ext cx="5219998" cy="413999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míra důvěry v to, že testovaný kauzální vztah není ovlivňován jinými proměnnými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otázka kontroly vnějších proměnných = vyloučení alternativních vysvětlení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obvykle vyšší u designu s malým 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85BAF5B-08D5-46DE-AAEF-CCE80E10698B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79" y="2207236"/>
            <a:ext cx="5219998" cy="4139998"/>
          </a:xfrm>
        </p:spPr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otázka aplikovatelnosti výsledků na širší kontext (zobecnění výsledků)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přenositelnost na jiné subjekty, situace, časové období…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sz="2000" dirty="0"/>
              <a:t>zvyšuje se s počtem případů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608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Metodologie komparativní politiky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10347785" cy="42802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000" b="1" dirty="0">
                <a:sym typeface="Symbol" panose="05050102010706020507" pitchFamily="18" charset="2"/>
              </a:rPr>
              <a:t>Jak vytvořit vhodný design výzkumu v rámci komparativní analýzy politiky?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co je účelem výzkumu? (výzkumná otázka - deskripce x explanace)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existuje dostatečný teoretický rámec pro identifikaci vhodných proměnných? (závislé x nezávislé x kontrolní)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jaká jsou dostupná data? (jaké případy? kvalitativní x kvantitativní data? pro jaké časové období)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jaké mám dovednosti v oblasti výzkumných metod?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>
              <a:sym typeface="Symbol" panose="05050102010706020507" pitchFamily="18" charset="2"/>
            </a:endParaRPr>
          </a:p>
          <a:p>
            <a:endParaRPr lang="cs-CZ" sz="2000" dirty="0">
              <a:sym typeface="Symbol" panose="05050102010706020507" pitchFamily="18" charset="2"/>
            </a:endParaRPr>
          </a:p>
          <a:p>
            <a:pPr marL="7200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37861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EAB085-81A5-6CAA-3ACB-6F3D21A3E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FA6390-7778-C1F1-E1A6-0CC3966F77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B590AA-ACC6-61A4-0E05-F45B26D37D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DE6620-F264-6A1D-1963-2600D3F1F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Cvičení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05E879-5C86-C9A5-EDEC-0B7A9A48C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458789"/>
            <a:ext cx="10347785" cy="42802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000" dirty="0">
                <a:sym typeface="Symbol" panose="05050102010706020507" pitchFamily="18" charset="2"/>
              </a:rPr>
              <a:t>cíl - vytvořit design výzkumu za použití komparace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2000" dirty="0">
                <a:sym typeface="Symbol" panose="05050102010706020507" pitchFamily="18" charset="2"/>
              </a:rPr>
              <a:t>výzkumný problém - </a:t>
            </a:r>
            <a:r>
              <a:rPr lang="cs-CZ" sz="2000" u="sng" dirty="0">
                <a:sym typeface="Symbol" panose="05050102010706020507" pitchFamily="18" charset="2"/>
              </a:rPr>
              <a:t>efektivita boje proti násilnému extremismu v Evropě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jak konceptualizovat?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jaká metoda?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jaké případy?</a:t>
            </a:r>
          </a:p>
          <a:p>
            <a:pPr lvl="1">
              <a:spcBef>
                <a:spcPts val="1200"/>
              </a:spcBef>
            </a:pPr>
            <a:r>
              <a:rPr lang="cs-CZ" dirty="0">
                <a:sym typeface="Symbol" panose="05050102010706020507" pitchFamily="18" charset="2"/>
              </a:rPr>
              <a:t>jaké proměnné?</a:t>
            </a:r>
            <a:endParaRPr lang="cs-CZ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09941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Kontrolní otázky?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r>
              <a:rPr lang="cs-CZ" sz="2000" dirty="0"/>
              <a:t>Jaký je rozdíl mezi komparativní metodou (jako jedním ze základních designů) a (obecnou) komparací (komparativní analýzou)?</a:t>
            </a:r>
          </a:p>
          <a:p>
            <a:r>
              <a:rPr lang="cs-CZ" sz="2000" dirty="0"/>
              <a:t>Jaké metody jsou v komparativní politice využívány?</a:t>
            </a:r>
          </a:p>
          <a:p>
            <a:r>
              <a:rPr lang="cs-CZ" sz="2000" dirty="0"/>
              <a:t>Jaké existují typy komparativních studií?</a:t>
            </a:r>
          </a:p>
          <a:p>
            <a:r>
              <a:rPr lang="cs-CZ" sz="2000" dirty="0"/>
              <a:t>V čem spočívá logika komparativní metody? (metoda shody x rozdílnosti)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6090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F5FA24-1DFD-5DB7-CCB5-4698DC691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A1F3E-4BC7-BDE1-AAD6-1E2FB24908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39DBD7-0712-9CA1-4433-DD2B9E54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3200" dirty="0"/>
              <a:t>Struktura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F49DFB-1DE0-CF3F-B319-4F25CA8EE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83037"/>
            <a:ext cx="10753200" cy="4139998"/>
          </a:xfrm>
        </p:spPr>
        <p:txBody>
          <a:bodyPr/>
          <a:lstStyle/>
          <a:p>
            <a:r>
              <a:rPr lang="cs-CZ" sz="2000" dirty="0"/>
              <a:t>Co je to komparativní politika</a:t>
            </a:r>
          </a:p>
          <a:p>
            <a:r>
              <a:rPr lang="cs-CZ" sz="2000" dirty="0"/>
              <a:t>Vývoj disciplíny komparativní politika</a:t>
            </a:r>
          </a:p>
          <a:p>
            <a:r>
              <a:rPr lang="cs-CZ" sz="2000" dirty="0"/>
              <a:t>Typy komparativních studií (dle počtu případů a množství proměnných)</a:t>
            </a:r>
          </a:p>
          <a:p>
            <a:r>
              <a:rPr lang="cs-CZ" sz="2000" dirty="0"/>
              <a:t>Metodologie komparativní politiky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Metody využitelné pro srovnávací analýzu politiky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Základní logika komparace (Komparativní metoda)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1233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Bezpečnostní politika a bezpečnost jako koncept pro srovnávací analýzu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Co je to komparativní politika?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665108"/>
            <a:ext cx="10157357" cy="4122081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cs-CZ" sz="2000" b="1" dirty="0"/>
              <a:t>komparace</a:t>
            </a:r>
            <a:r>
              <a:rPr lang="cs-CZ" sz="2000" dirty="0"/>
              <a:t> hlavní metodou výzkumu v politické vědě</a:t>
            </a:r>
          </a:p>
          <a:p>
            <a:pPr>
              <a:spcAft>
                <a:spcPts val="300"/>
              </a:spcAft>
            </a:pPr>
            <a:r>
              <a:rPr lang="cs-CZ" sz="2000" dirty="0"/>
              <a:t>srovnávací politika jako specifická </a:t>
            </a:r>
            <a:r>
              <a:rPr lang="cs-CZ" sz="2000" b="1" dirty="0"/>
              <a:t>disciplína v rámci politologie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oblast zájmu: politické struktury, aktéři a procesy</a:t>
            </a:r>
          </a:p>
          <a:p>
            <a:pPr marL="324000" lvl="1" indent="0">
              <a:spcAft>
                <a:spcPts val="600"/>
              </a:spcAft>
              <a:buNone/>
            </a:pPr>
            <a:endParaRPr lang="cs-CZ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cílem: </a:t>
            </a:r>
            <a:endParaRPr lang="cs-CZ" sz="1600" dirty="0"/>
          </a:p>
          <a:p>
            <a:pPr marL="781200" lvl="1" indent="-4572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+mj-lt"/>
              <a:buAutoNum type="arabicParenR"/>
            </a:pPr>
            <a:r>
              <a:rPr lang="cs-CZ" sz="2000" b="1" dirty="0"/>
              <a:t>popsat</a:t>
            </a:r>
            <a:r>
              <a:rPr lang="cs-CZ" sz="2000" dirty="0"/>
              <a:t> podobnosti </a:t>
            </a:r>
            <a:r>
              <a:rPr lang="cs-CZ" dirty="0"/>
              <a:t>a</a:t>
            </a:r>
            <a:r>
              <a:rPr lang="cs-CZ" sz="2000" dirty="0"/>
              <a:t> odlišnosti, vytváření typologií, taxonomií</a:t>
            </a:r>
          </a:p>
          <a:p>
            <a:pPr marL="781200" lvl="1" indent="-4572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+mj-lt"/>
              <a:buAutoNum type="arabicParenR"/>
            </a:pPr>
            <a:r>
              <a:rPr lang="cs-CZ" sz="2000" b="1" dirty="0"/>
              <a:t>vysvětlit</a:t>
            </a:r>
            <a:r>
              <a:rPr lang="cs-CZ" sz="2000" dirty="0"/>
              <a:t> podobnosti a odlišnosti</a:t>
            </a:r>
          </a:p>
          <a:p>
            <a:pPr marL="781200" lvl="1" indent="-457200">
              <a:lnSpc>
                <a:spcPct val="120000"/>
              </a:lnSpc>
              <a:spcAft>
                <a:spcPts val="600"/>
              </a:spcAft>
              <a:buClr>
                <a:srgbClr val="0000DC"/>
              </a:buClr>
              <a:buFont typeface="+mj-lt"/>
              <a:buAutoNum type="arabicParenR"/>
            </a:pPr>
            <a:r>
              <a:rPr lang="cs-CZ" sz="2000" b="1" dirty="0"/>
              <a:t>predikovat</a:t>
            </a:r>
            <a:r>
              <a:rPr lang="cs-CZ" sz="2000" dirty="0"/>
              <a:t> podobnosti i odlišnosti napříč pol. systémy</a:t>
            </a:r>
          </a:p>
          <a:p>
            <a:pPr marL="72000" indent="0">
              <a:buNone/>
            </a:pP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750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Bezpečnostní politika a bezpečnost jako koncept pro srovnávací analýzu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Co je to komparativní politika?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665108"/>
            <a:ext cx="10157357" cy="412208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/>
              <a:t>komplexita komparativních analýz:</a:t>
            </a:r>
          </a:p>
          <a:p>
            <a:pPr marL="781200" lvl="1" indent="-457200">
              <a:spcBef>
                <a:spcPts val="600"/>
              </a:spcBef>
              <a:spcAft>
                <a:spcPts val="600"/>
              </a:spcAft>
              <a:buClr>
                <a:srgbClr val="0000DC"/>
              </a:buClr>
              <a:buFont typeface="+mj-lt"/>
              <a:buAutoNum type="alphaLcParenR"/>
            </a:pPr>
            <a:r>
              <a:rPr lang="cs-CZ" dirty="0"/>
              <a:t>různé </a:t>
            </a:r>
            <a:r>
              <a:rPr lang="cs-CZ" i="1" dirty="0"/>
              <a:t>úrovně</a:t>
            </a:r>
            <a:r>
              <a:rPr lang="cs-CZ" dirty="0"/>
              <a:t> (jednotky) analýzy (země, regiony, sub-státní jednotky… )</a:t>
            </a:r>
          </a:p>
          <a:p>
            <a:pPr marL="781200" lvl="1" indent="-457200">
              <a:spcBef>
                <a:spcPts val="600"/>
              </a:spcBef>
              <a:spcAft>
                <a:spcPts val="600"/>
              </a:spcAft>
              <a:buClr>
                <a:srgbClr val="0000DC"/>
              </a:buClr>
              <a:buFont typeface="+mj-lt"/>
              <a:buAutoNum type="alphaLcParenR"/>
            </a:pPr>
            <a:r>
              <a:rPr lang="cs-CZ" dirty="0"/>
              <a:t>různé </a:t>
            </a:r>
            <a:r>
              <a:rPr lang="cs-CZ" i="1" dirty="0"/>
              <a:t>dimenze</a:t>
            </a:r>
            <a:r>
              <a:rPr lang="cs-CZ" dirty="0"/>
              <a:t> - prostor, funkce, čas</a:t>
            </a:r>
          </a:p>
          <a:p>
            <a:pPr marL="781200" lvl="1" indent="-457200">
              <a:spcBef>
                <a:spcPts val="600"/>
              </a:spcBef>
              <a:spcAft>
                <a:spcPts val="600"/>
              </a:spcAft>
              <a:buClr>
                <a:srgbClr val="0000DC"/>
              </a:buClr>
              <a:buFont typeface="+mj-lt"/>
              <a:buAutoNum type="alphaLcParenR"/>
            </a:pPr>
            <a:r>
              <a:rPr lang="cs-CZ" i="1" dirty="0"/>
              <a:t>počet případů </a:t>
            </a:r>
            <a:r>
              <a:rPr lang="cs-CZ" dirty="0"/>
              <a:t>- malé i velké N</a:t>
            </a:r>
          </a:p>
          <a:p>
            <a:pPr marL="781200" lvl="1" indent="-457200">
              <a:spcBef>
                <a:spcPts val="600"/>
              </a:spcBef>
              <a:spcAft>
                <a:spcPts val="600"/>
              </a:spcAft>
              <a:buClr>
                <a:srgbClr val="0000DC"/>
              </a:buClr>
              <a:buFont typeface="+mj-lt"/>
              <a:buAutoNum type="alphaLcParenR"/>
            </a:pPr>
            <a:r>
              <a:rPr lang="cs-CZ" i="1" dirty="0"/>
              <a:t>typ dat </a:t>
            </a:r>
            <a:r>
              <a:rPr lang="cs-CZ" dirty="0"/>
              <a:t>- kvalitativní i kvantitativní</a:t>
            </a:r>
          </a:p>
          <a:p>
            <a:pPr marL="781200" lvl="1" indent="-457200">
              <a:spcBef>
                <a:spcPts val="600"/>
              </a:spcBef>
              <a:spcAft>
                <a:spcPts val="600"/>
              </a:spcAft>
              <a:buClr>
                <a:srgbClr val="0000DC"/>
              </a:buClr>
              <a:buFont typeface="+mj-lt"/>
              <a:buAutoNum type="alphaLcParenR"/>
            </a:pPr>
            <a:r>
              <a:rPr lang="cs-CZ" i="1" dirty="0"/>
              <a:t>logika komparace </a:t>
            </a:r>
            <a:r>
              <a:rPr lang="cs-CZ" dirty="0"/>
              <a:t>(účel výzkumného designu) - podobnosti x odlišnosti</a:t>
            </a:r>
          </a:p>
          <a:p>
            <a:pPr marL="72000" indent="0">
              <a:buNone/>
            </a:pP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0364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Typy komparativní politiky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sz="2000" dirty="0"/>
              <a:t>Tři tradice komparativní politiky:</a:t>
            </a:r>
          </a:p>
          <a:p>
            <a:pPr marL="414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/>
              <a:t>Empirická</a:t>
            </a:r>
            <a:r>
              <a:rPr lang="cs-CZ" sz="2000" dirty="0"/>
              <a:t> - studium </a:t>
            </a:r>
            <a:r>
              <a:rPr lang="cs-CZ" sz="2000" i="1" dirty="0"/>
              <a:t>jednotlivých zemí </a:t>
            </a:r>
            <a:r>
              <a:rPr lang="cs-CZ" sz="2000" dirty="0"/>
              <a:t>(případů)</a:t>
            </a:r>
          </a:p>
          <a:p>
            <a:pPr marL="414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/>
              <a:t>Metodologická</a:t>
            </a:r>
            <a:r>
              <a:rPr lang="cs-CZ" sz="2000" dirty="0"/>
              <a:t> – </a:t>
            </a:r>
            <a:r>
              <a:rPr lang="cs-CZ" sz="2000" i="1" dirty="0"/>
              <a:t>jak</a:t>
            </a:r>
            <a:r>
              <a:rPr lang="cs-CZ" sz="2000" dirty="0"/>
              <a:t> provádět komparativní analýzu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2000" dirty="0"/>
              <a:t> pravidla a standardy</a:t>
            </a:r>
          </a:p>
          <a:p>
            <a:pPr marL="414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2000" b="1" dirty="0"/>
              <a:t>Analytická</a:t>
            </a:r>
            <a:r>
              <a:rPr lang="cs-CZ" sz="2000" dirty="0"/>
              <a:t> – kombinace empirického výzkumu a metody, cílem </a:t>
            </a:r>
            <a:r>
              <a:rPr lang="cs-CZ" sz="2000" i="1" dirty="0"/>
              <a:t>vysvětlovat</a:t>
            </a:r>
          </a:p>
        </p:txBody>
      </p:sp>
    </p:spTree>
    <p:extLst>
      <p:ext uri="{BB962C8B-B14F-4D97-AF65-F5344CB8AC3E}">
        <p14:creationId xmlns:p14="http://schemas.microsoft.com/office/powerpoint/2010/main" val="4237112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Vývoj komparativní politiky (co srovnáváme?)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59001"/>
            <a:ext cx="9006726" cy="4139998"/>
          </a:xfrm>
        </p:spPr>
        <p:txBody>
          <a:bodyPr/>
          <a:lstStyle/>
          <a:p>
            <a:pPr marL="529200" indent="-457200">
              <a:spcAft>
                <a:spcPts val="300"/>
              </a:spcAft>
              <a:buFont typeface="+mj-lt"/>
              <a:buAutoNum type="arabicParenR"/>
            </a:pPr>
            <a:r>
              <a:rPr lang="cs-CZ" sz="2000" dirty="0"/>
              <a:t>Před WWII – analýza státu a jeho institucí, studium oficiálních dokumentů</a:t>
            </a:r>
          </a:p>
          <a:p>
            <a:pPr marL="529200" indent="-457200">
              <a:spcAft>
                <a:spcPts val="300"/>
              </a:spcAft>
              <a:buFont typeface="+mj-lt"/>
              <a:buAutoNum type="arabicParenR"/>
            </a:pPr>
            <a:r>
              <a:rPr lang="cs-CZ" sz="2000" dirty="0"/>
              <a:t>30. až 60. léta 20. st. – „zlatý věk“– behaviorální revoluce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posun od institucí, zkoumání politiky v praxi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rozšíření geografického a časového záběru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cs-CZ" sz="1800" dirty="0"/>
              <a:t> důraz na obecnější koncepty (politické systémy)</a:t>
            </a:r>
          </a:p>
          <a:p>
            <a:pPr marL="529200" indent="-457200">
              <a:spcAft>
                <a:spcPts val="300"/>
              </a:spcAft>
              <a:buFont typeface="+mj-lt"/>
              <a:buAutoNum type="arabicParenR"/>
            </a:pPr>
            <a:r>
              <a:rPr lang="cs-CZ" sz="2000" dirty="0"/>
              <a:t>Od konce 60. let - proti-reakce – posun v obsahu i metodologii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návrat ke státu a institucím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teorie středního dosahu, zúžení geografického dosahu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případové studie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teorie racionální volby</a:t>
            </a:r>
          </a:p>
          <a:p>
            <a:pPr marL="72000" indent="0">
              <a:spcAft>
                <a:spcPts val="300"/>
              </a:spcAft>
              <a:buNone/>
            </a:pPr>
            <a:endParaRPr lang="cs-CZ" sz="1800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85814894-AACF-FCCD-F58F-5A599991F987}"/>
              </a:ext>
            </a:extLst>
          </p:cNvPr>
          <p:cNvCxnSpPr>
            <a:cxnSpLocks/>
          </p:cNvCxnSpPr>
          <p:nvPr/>
        </p:nvCxnSpPr>
        <p:spPr bwMode="auto">
          <a:xfrm>
            <a:off x="10178716" y="1128168"/>
            <a:ext cx="0" cy="4791369"/>
          </a:xfrm>
          <a:prstGeom prst="straightConnector1">
            <a:avLst/>
          </a:prstGeom>
          <a:ln w="38100">
            <a:solidFill>
              <a:srgbClr val="5AC8AF"/>
            </a:solidFill>
            <a:headEnd type="none" w="med" len="med"/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0C1AC827-32B8-6893-670F-487F9154983C}"/>
              </a:ext>
            </a:extLst>
          </p:cNvPr>
          <p:cNvSpPr txBox="1"/>
          <p:nvPr/>
        </p:nvSpPr>
        <p:spPr>
          <a:xfrm>
            <a:off x="10226846" y="1232768"/>
            <a:ext cx="1551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Bahnschrift SemiBold" panose="020B0502040204020203" pitchFamily="34" charset="0"/>
              </a:rPr>
              <a:t>Malé N /</a:t>
            </a:r>
          </a:p>
          <a:p>
            <a:pPr algn="l"/>
            <a:r>
              <a:rPr lang="cs-CZ" sz="1200" dirty="0">
                <a:solidFill>
                  <a:srgbClr val="9100DC"/>
                </a:solidFill>
                <a:latin typeface="Bahnschrift SemiBold" panose="020B0502040204020203" pitchFamily="34" charset="0"/>
              </a:rPr>
              <a:t>Případové studie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C75DD3F-83B3-7738-19BC-AD07DB0BF0C3}"/>
              </a:ext>
            </a:extLst>
          </p:cNvPr>
          <p:cNvSpPr txBox="1"/>
          <p:nvPr/>
        </p:nvSpPr>
        <p:spPr>
          <a:xfrm>
            <a:off x="8843214" y="2559291"/>
            <a:ext cx="1179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latin typeface="Bahnschrift SemiBold" panose="020B0502040204020203" pitchFamily="34" charset="0"/>
              </a:rPr>
              <a:t>Velké N / </a:t>
            </a:r>
            <a:br>
              <a:rPr lang="cs-CZ" sz="1200" dirty="0">
                <a:latin typeface="Bahnschrift SemiBold" panose="020B0502040204020203" pitchFamily="34" charset="0"/>
              </a:rPr>
            </a:br>
            <a:r>
              <a:rPr lang="cs-CZ" sz="1200" dirty="0">
                <a:solidFill>
                  <a:srgbClr val="9100DC"/>
                </a:solidFill>
                <a:latin typeface="Bahnschrift SemiBold" panose="020B0502040204020203" pitchFamily="34" charset="0"/>
              </a:rPr>
              <a:t>Statistická šetření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474EEBC-D7C1-B718-E8A1-18835017FC2F}"/>
              </a:ext>
            </a:extLst>
          </p:cNvPr>
          <p:cNvSpPr txBox="1"/>
          <p:nvPr/>
        </p:nvSpPr>
        <p:spPr>
          <a:xfrm>
            <a:off x="10202779" y="3752456"/>
            <a:ext cx="16844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>
                <a:latin typeface="Bahnschrift SemiBold" panose="020B0502040204020203" pitchFamily="34" charset="0"/>
              </a:rPr>
              <a:t>Malé N / Případové studie</a:t>
            </a:r>
          </a:p>
          <a:p>
            <a:pPr algn="l"/>
            <a:r>
              <a:rPr lang="cs-CZ" sz="1200" dirty="0">
                <a:solidFill>
                  <a:srgbClr val="9100DC"/>
                </a:solidFill>
                <a:latin typeface="Bahnschrift SemiBold" panose="020B0502040204020203" pitchFamily="34" charset="0"/>
              </a:rPr>
              <a:t>Případové studie</a:t>
            </a:r>
          </a:p>
          <a:p>
            <a:pPr algn="l"/>
            <a:r>
              <a:rPr lang="cs-CZ" sz="1200" dirty="0">
                <a:solidFill>
                  <a:srgbClr val="9100DC"/>
                </a:solidFill>
                <a:latin typeface="Bahnschrift SemiBold" panose="020B0502040204020203" pitchFamily="34" charset="0"/>
              </a:rPr>
              <a:t>Komparativní metoda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C7BAC93-EBF6-3240-8DE6-6F399E544C9B}"/>
              </a:ext>
            </a:extLst>
          </p:cNvPr>
          <p:cNvSpPr txBox="1"/>
          <p:nvPr/>
        </p:nvSpPr>
        <p:spPr>
          <a:xfrm>
            <a:off x="10214813" y="5037334"/>
            <a:ext cx="1684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200" dirty="0" err="1">
                <a:solidFill>
                  <a:srgbClr val="9100DC"/>
                </a:solidFill>
                <a:latin typeface="Bahnschrift SemiBold" panose="020B0502040204020203" pitchFamily="34" charset="0"/>
              </a:rPr>
              <a:t>Process-tracing</a:t>
            </a:r>
            <a:endParaRPr lang="cs-CZ" sz="1200" dirty="0">
              <a:solidFill>
                <a:srgbClr val="9100DC"/>
              </a:solidFill>
              <a:latin typeface="Bahnschrift SemiBold" panose="020B0502040204020203" pitchFamily="34" charset="0"/>
            </a:endParaRPr>
          </a:p>
          <a:p>
            <a:pPr algn="l"/>
            <a:r>
              <a:rPr lang="cs-CZ" sz="1200" dirty="0">
                <a:solidFill>
                  <a:srgbClr val="9100DC"/>
                </a:solidFill>
                <a:latin typeface="Bahnschrift SemiBold" panose="020B0502040204020203" pitchFamily="34" charset="0"/>
              </a:rPr>
              <a:t>QCA</a:t>
            </a:r>
          </a:p>
        </p:txBody>
      </p:sp>
    </p:spTree>
    <p:extLst>
      <p:ext uri="{BB962C8B-B14F-4D97-AF65-F5344CB8AC3E}">
        <p14:creationId xmlns:p14="http://schemas.microsoft.com/office/powerpoint/2010/main" val="195870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Metodologie komparativní politiky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r>
              <a:rPr lang="cs-CZ" sz="2000" dirty="0"/>
              <a:t>komparativní politika jako </a:t>
            </a:r>
            <a:r>
              <a:rPr lang="cs-CZ" sz="2000" b="1" dirty="0"/>
              <a:t>přístup</a:t>
            </a:r>
            <a:r>
              <a:rPr lang="cs-CZ" sz="2000" dirty="0"/>
              <a:t> (x specifická metoda)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dirty="0"/>
              <a:t>využívá různé metody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b="1" i="1" dirty="0"/>
              <a:t>Jaké existují základní metody v </a:t>
            </a:r>
            <a:r>
              <a:rPr lang="cs-CZ" sz="2000" b="1" i="1" dirty="0" err="1"/>
              <a:t>sociálněvědním</a:t>
            </a:r>
            <a:r>
              <a:rPr lang="cs-CZ" sz="2000" b="1" i="1" dirty="0"/>
              <a:t> výzkumu? </a:t>
            </a:r>
            <a:r>
              <a:rPr lang="cs-CZ" sz="2000" dirty="0"/>
              <a:t>(design)</a:t>
            </a:r>
          </a:p>
          <a:p>
            <a:pPr marL="552600" lvl="1" indent="-2286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Experiment</a:t>
            </a:r>
          </a:p>
          <a:p>
            <a:pPr marL="552600" lvl="1" indent="-2286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Statistické šetření</a:t>
            </a:r>
          </a:p>
          <a:p>
            <a:pPr marL="552600" lvl="1" indent="-2286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Komparativní metoda</a:t>
            </a:r>
          </a:p>
          <a:p>
            <a:pPr marL="552600" lvl="1" indent="-2286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 Případová studie</a:t>
            </a:r>
          </a:p>
          <a:p>
            <a:pPr>
              <a:spcBef>
                <a:spcPts val="1200"/>
              </a:spcBef>
            </a:pPr>
            <a:r>
              <a:rPr lang="cs-CZ" sz="2000" b="1" i="1" dirty="0"/>
              <a:t>Které metody lze využít za účelem komparace?</a:t>
            </a:r>
          </a:p>
          <a:p>
            <a:r>
              <a:rPr lang="cs-CZ" sz="2000" dirty="0"/>
              <a:t>výběr metody - závisí zejména na účelu výzkumu a počtu případů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83564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Metody komparativní analýzy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65108"/>
            <a:ext cx="10146424" cy="4139998"/>
          </a:xfrm>
        </p:spPr>
        <p:txBody>
          <a:bodyPr/>
          <a:lstStyle/>
          <a:p>
            <a:pPr marL="529200" indent="-457200">
              <a:buFont typeface="+mj-lt"/>
              <a:buAutoNum type="alphaUcPeriod"/>
            </a:pPr>
            <a:r>
              <a:rPr lang="cs-CZ" sz="2000" b="1" dirty="0" err="1"/>
              <a:t>Konfigurativní</a:t>
            </a:r>
            <a:r>
              <a:rPr lang="cs-CZ" sz="2000" b="1" dirty="0"/>
              <a:t> přístup  </a:t>
            </a:r>
            <a:r>
              <a:rPr lang="cs-CZ" sz="2000" dirty="0"/>
              <a:t>- malý počet případů, hluboké porozumění</a:t>
            </a:r>
          </a:p>
          <a:p>
            <a:pPr marL="529200" indent="-457200">
              <a:buFont typeface="+mj-lt"/>
              <a:buAutoNum type="alphaUcPeriod"/>
            </a:pPr>
            <a:r>
              <a:rPr lang="cs-CZ" sz="2000" b="1" dirty="0"/>
              <a:t>Statistický přístup </a:t>
            </a:r>
            <a:r>
              <a:rPr lang="cs-CZ" sz="2000" dirty="0"/>
              <a:t>- velký počet případů, malé množství proměnných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sz="2000" dirty="0"/>
              <a:t>základní kompromis – </a:t>
            </a:r>
            <a:r>
              <a:rPr lang="cs-CZ" sz="2000" b="1" dirty="0"/>
              <a:t>komplexnost</a:t>
            </a:r>
            <a:r>
              <a:rPr lang="cs-CZ" sz="2000" dirty="0"/>
              <a:t> x </a:t>
            </a:r>
            <a:r>
              <a:rPr lang="cs-CZ" sz="2000" b="1" dirty="0" err="1"/>
              <a:t>zobecnitelnost</a:t>
            </a:r>
            <a:endParaRPr lang="cs-CZ" sz="2000" b="1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spcAft>
                <a:spcPts val="600"/>
              </a:spcAft>
              <a:buNone/>
            </a:pPr>
            <a:r>
              <a:rPr lang="cs-CZ" sz="2000" b="1" dirty="0"/>
              <a:t>Typy komparativních studií</a:t>
            </a:r>
          </a:p>
          <a:p>
            <a:pPr marL="78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Výzkum jednotlivých zemí</a:t>
            </a:r>
          </a:p>
          <a:p>
            <a:pPr marL="78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Proces a instituce</a:t>
            </a:r>
          </a:p>
          <a:p>
            <a:pPr marL="78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Vytváření typologií nebo taxonomií</a:t>
            </a:r>
          </a:p>
          <a:p>
            <a:pPr marL="78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Regionální statistické analýzy</a:t>
            </a:r>
          </a:p>
          <a:p>
            <a:pPr marL="781200" lvl="1" indent="-457200">
              <a:spcAft>
                <a:spcPts val="600"/>
              </a:spcAft>
              <a:buFont typeface="+mj-lt"/>
              <a:buAutoNum type="arabicPeriod"/>
            </a:pPr>
            <a:r>
              <a:rPr lang="cs-CZ" dirty="0"/>
              <a:t>Globální statistické analýzy</a:t>
            </a:r>
          </a:p>
          <a:p>
            <a:endParaRPr lang="cs-CZ" sz="1800" dirty="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EE02002E-F10E-ECF3-6417-29E619D3E4D9}"/>
              </a:ext>
            </a:extLst>
          </p:cNvPr>
          <p:cNvSpPr/>
          <p:nvPr/>
        </p:nvSpPr>
        <p:spPr bwMode="auto">
          <a:xfrm rot="2641225">
            <a:off x="4126921" y="3035493"/>
            <a:ext cx="244642" cy="98658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680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880627B-9742-24C5-C0CC-5648225919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Komparativní politika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ADF190-FB7E-E512-032C-E9F5DEA6C8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161375-57F3-EC50-3B35-586985E35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482" y="378000"/>
            <a:ext cx="10753200" cy="451576"/>
          </a:xfrm>
        </p:spPr>
        <p:txBody>
          <a:bodyPr/>
          <a:lstStyle/>
          <a:p>
            <a:r>
              <a:rPr lang="cs-CZ" sz="3200" dirty="0"/>
              <a:t>Metody komparativní analýzy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327BCD-5136-CB05-B47E-C753DE94E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641045"/>
            <a:ext cx="10146424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Typy komparace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000" dirty="0"/>
              <a:t>Prostorové (</a:t>
            </a:r>
            <a:r>
              <a:rPr lang="cs-CZ" sz="2000" dirty="0" err="1"/>
              <a:t>cross-sectional</a:t>
            </a:r>
            <a:r>
              <a:rPr lang="cs-CZ" sz="2000" dirty="0"/>
              <a:t>)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000" dirty="0"/>
              <a:t>Funkční (</a:t>
            </a:r>
            <a:r>
              <a:rPr lang="cs-CZ" sz="2000" dirty="0" err="1"/>
              <a:t>cross-organizational</a:t>
            </a:r>
            <a:r>
              <a:rPr lang="cs-CZ" sz="2000" dirty="0"/>
              <a:t> / </a:t>
            </a:r>
            <a:r>
              <a:rPr lang="cs-CZ" sz="2000" dirty="0" err="1"/>
              <a:t>cross-process</a:t>
            </a:r>
            <a:r>
              <a:rPr lang="cs-CZ" sz="2000" dirty="0"/>
              <a:t>)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000" dirty="0"/>
              <a:t>Časové (</a:t>
            </a:r>
            <a:r>
              <a:rPr lang="cs-CZ" sz="2000" dirty="0" err="1"/>
              <a:t>longitudinal</a:t>
            </a:r>
            <a:r>
              <a:rPr lang="cs-CZ" sz="2000" dirty="0"/>
              <a:t>)</a:t>
            </a:r>
          </a:p>
          <a:p>
            <a:pPr marL="414900" indent="-342900">
              <a:buFont typeface="+mj-lt"/>
              <a:buAutoNum type="arabicPeriod"/>
            </a:pPr>
            <a:r>
              <a:rPr lang="cs-CZ" sz="2000" dirty="0"/>
              <a:t>Kombinace prostorového a časového srovnání</a:t>
            </a:r>
          </a:p>
          <a:p>
            <a:pPr marL="414900" indent="-342900">
              <a:buFont typeface="+mj-lt"/>
              <a:buAutoNum type="arabicPeriod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900762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KABP_1_bezpečnostní politika</Template>
  <TotalTime>2540</TotalTime>
  <Words>1092</Words>
  <Application>Microsoft Office PowerPoint</Application>
  <PresentationFormat>Širokoúhlá obrazovka</PresentationFormat>
  <Paragraphs>218</Paragraphs>
  <Slides>19</Slides>
  <Notes>15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Bahnschrift SemiBold</vt:lpstr>
      <vt:lpstr>Symbol</vt:lpstr>
      <vt:lpstr>Tahoma</vt:lpstr>
      <vt:lpstr>Wingdings</vt:lpstr>
      <vt:lpstr>Prezentace_MU_CZ</vt:lpstr>
      <vt:lpstr>Komparativní politika</vt:lpstr>
      <vt:lpstr>Struktura</vt:lpstr>
      <vt:lpstr>Co je to komparativní politika?</vt:lpstr>
      <vt:lpstr>Co je to komparativní politika?</vt:lpstr>
      <vt:lpstr>Typy komparativní politiky</vt:lpstr>
      <vt:lpstr>Vývoj komparativní politiky (co srovnáváme?)</vt:lpstr>
      <vt:lpstr>Metodologie komparativní politiky</vt:lpstr>
      <vt:lpstr>Metody komparativní analýzy</vt:lpstr>
      <vt:lpstr>Metody komparativní analýzy</vt:lpstr>
      <vt:lpstr>Metody komparativní analýzy</vt:lpstr>
      <vt:lpstr>Metodologie komparativní politiky</vt:lpstr>
      <vt:lpstr>Metodologie komparativní politiky</vt:lpstr>
      <vt:lpstr>Základní logika komparace</vt:lpstr>
      <vt:lpstr>Komparativní metoda a výběr případů</vt:lpstr>
      <vt:lpstr>Komparativní metoda a výběr případů</vt:lpstr>
      <vt:lpstr>Metodologie komparativní politiky</vt:lpstr>
      <vt:lpstr>Metodologie komparativní politiky</vt:lpstr>
      <vt:lpstr>Cvičení</vt:lpstr>
      <vt:lpstr>Kontrolní otázky?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Bezpečnostní politika a bezpečnost jako koncept pro srovnávací analýzu </dc:title>
  <dc:creator>Divišová Vendula</dc:creator>
  <cp:lastModifiedBy>Divišová Vendula</cp:lastModifiedBy>
  <cp:revision>80</cp:revision>
  <cp:lastPrinted>1601-01-01T00:00:00Z</cp:lastPrinted>
  <dcterms:created xsi:type="dcterms:W3CDTF">2023-01-27T07:04:45Z</dcterms:created>
  <dcterms:modified xsi:type="dcterms:W3CDTF">2024-03-04T18:51:44Z</dcterms:modified>
</cp:coreProperties>
</file>