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7"/>
  </p:notesMasterIdLst>
  <p:sldIdLst>
    <p:sldId id="256" r:id="rId2"/>
    <p:sldId id="306" r:id="rId3"/>
    <p:sldId id="307" r:id="rId4"/>
    <p:sldId id="308" r:id="rId5"/>
    <p:sldId id="313" r:id="rId6"/>
    <p:sldId id="320" r:id="rId7"/>
    <p:sldId id="319" r:id="rId8"/>
    <p:sldId id="309" r:id="rId9"/>
    <p:sldId id="322" r:id="rId10"/>
    <p:sldId id="324" r:id="rId11"/>
    <p:sldId id="325" r:id="rId12"/>
    <p:sldId id="326" r:id="rId13"/>
    <p:sldId id="328" r:id="rId14"/>
    <p:sldId id="327" r:id="rId15"/>
    <p:sldId id="321" r:id="rId16"/>
    <p:sldId id="323" r:id="rId17"/>
    <p:sldId id="314" r:id="rId18"/>
    <p:sldId id="310" r:id="rId19"/>
    <p:sldId id="330" r:id="rId20"/>
    <p:sldId id="331" r:id="rId21"/>
    <p:sldId id="311" r:id="rId22"/>
    <p:sldId id="329" r:id="rId23"/>
    <p:sldId id="316" r:id="rId24"/>
    <p:sldId id="317" r:id="rId25"/>
    <p:sldId id="31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A32D12F-D361-436C-AEBB-AD40B59D4430}">
          <p14:sldIdLst>
            <p14:sldId id="256"/>
            <p14:sldId id="306"/>
            <p14:sldId id="307"/>
            <p14:sldId id="308"/>
            <p14:sldId id="313"/>
            <p14:sldId id="320"/>
            <p14:sldId id="319"/>
            <p14:sldId id="309"/>
            <p14:sldId id="322"/>
            <p14:sldId id="324"/>
            <p14:sldId id="325"/>
            <p14:sldId id="326"/>
            <p14:sldId id="328"/>
            <p14:sldId id="327"/>
            <p14:sldId id="321"/>
            <p14:sldId id="323"/>
            <p14:sldId id="314"/>
            <p14:sldId id="310"/>
            <p14:sldId id="330"/>
            <p14:sldId id="331"/>
            <p14:sldId id="311"/>
            <p14:sldId id="329"/>
            <p14:sldId id="316"/>
            <p14:sldId id="317"/>
            <p14:sldId id="31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CF2EF0-EE89-4306-A871-24C033551E93}" v="4" dt="2024-03-16T16:04:11.32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94" autoAdjust="0"/>
    <p:restoredTop sz="89565" autoAdjust="0"/>
  </p:normalViewPr>
  <p:slideViewPr>
    <p:cSldViewPr snapToGrid="0">
      <p:cViewPr varScale="1">
        <p:scale>
          <a:sx n="74" d="100"/>
          <a:sy n="74" d="100"/>
        </p:scale>
        <p:origin x="77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Konečná" userId="e77d300807919a1d" providerId="LiveId" clId="{5DCF2EF0-EE89-4306-A871-24C033551E93}"/>
    <pc:docChg chg="undo custSel delSld modSld modSection">
      <pc:chgData name="Lucie Konečná" userId="e77d300807919a1d" providerId="LiveId" clId="{5DCF2EF0-EE89-4306-A871-24C033551E93}" dt="2024-03-18T14:25:53.501" v="131" actId="313"/>
      <pc:docMkLst>
        <pc:docMk/>
      </pc:docMkLst>
      <pc:sldChg chg="modSp mod">
        <pc:chgData name="Lucie Konečná" userId="e77d300807919a1d" providerId="LiveId" clId="{5DCF2EF0-EE89-4306-A871-24C033551E93}" dt="2024-03-16T11:25:13.066" v="3" actId="20577"/>
        <pc:sldMkLst>
          <pc:docMk/>
          <pc:sldMk cId="2497236001" sldId="256"/>
        </pc:sldMkLst>
        <pc:spChg chg="mod">
          <ac:chgData name="Lucie Konečná" userId="e77d300807919a1d" providerId="LiveId" clId="{5DCF2EF0-EE89-4306-A871-24C033551E93}" dt="2024-03-16T11:25:13.066" v="3" actId="20577"/>
          <ac:spMkLst>
            <pc:docMk/>
            <pc:sldMk cId="2497236001" sldId="256"/>
            <ac:spMk id="3" creationId="{25C607AE-408D-4A1E-8B41-B0D674A46CCD}"/>
          </ac:spMkLst>
        </pc:spChg>
      </pc:sldChg>
      <pc:sldChg chg="modSp del mod">
        <pc:chgData name="Lucie Konečná" userId="e77d300807919a1d" providerId="LiveId" clId="{5DCF2EF0-EE89-4306-A871-24C033551E93}" dt="2024-03-16T11:27:08.084" v="12" actId="47"/>
        <pc:sldMkLst>
          <pc:docMk/>
          <pc:sldMk cId="4283349354" sldId="305"/>
        </pc:sldMkLst>
        <pc:spChg chg="mod">
          <ac:chgData name="Lucie Konečná" userId="e77d300807919a1d" providerId="LiveId" clId="{5DCF2EF0-EE89-4306-A871-24C033551E93}" dt="2024-03-16T11:27:06.243" v="11" actId="20577"/>
          <ac:spMkLst>
            <pc:docMk/>
            <pc:sldMk cId="4283349354" sldId="305"/>
            <ac:spMk id="2" creationId="{258BCB29-3F25-4405-A1D0-B56D11717F04}"/>
          </ac:spMkLst>
        </pc:spChg>
      </pc:sldChg>
      <pc:sldChg chg="modSp mod">
        <pc:chgData name="Lucie Konečná" userId="e77d300807919a1d" providerId="LiveId" clId="{5DCF2EF0-EE89-4306-A871-24C033551E93}" dt="2024-03-17T11:17:59.230" v="103" actId="20577"/>
        <pc:sldMkLst>
          <pc:docMk/>
          <pc:sldMk cId="1272006593" sldId="313"/>
        </pc:sldMkLst>
        <pc:spChg chg="mod">
          <ac:chgData name="Lucie Konečná" userId="e77d300807919a1d" providerId="LiveId" clId="{5DCF2EF0-EE89-4306-A871-24C033551E93}" dt="2024-03-17T11:17:59.230" v="103" actId="20577"/>
          <ac:spMkLst>
            <pc:docMk/>
            <pc:sldMk cId="1272006593" sldId="313"/>
            <ac:spMk id="3" creationId="{9CF06257-A417-1C2F-3440-72682D4956DB}"/>
          </ac:spMkLst>
        </pc:spChg>
      </pc:sldChg>
      <pc:sldChg chg="modSp mod">
        <pc:chgData name="Lucie Konečná" userId="e77d300807919a1d" providerId="LiveId" clId="{5DCF2EF0-EE89-4306-A871-24C033551E93}" dt="2024-03-16T15:49:52.378" v="56" actId="20577"/>
        <pc:sldMkLst>
          <pc:docMk/>
          <pc:sldMk cId="1729547883" sldId="316"/>
        </pc:sldMkLst>
        <pc:spChg chg="mod">
          <ac:chgData name="Lucie Konečná" userId="e77d300807919a1d" providerId="LiveId" clId="{5DCF2EF0-EE89-4306-A871-24C033551E93}" dt="2024-03-16T15:49:52.378" v="56" actId="20577"/>
          <ac:spMkLst>
            <pc:docMk/>
            <pc:sldMk cId="1729547883" sldId="316"/>
            <ac:spMk id="3" creationId="{EC96138D-9A85-C674-67B5-D7C8D3BC7F1F}"/>
          </ac:spMkLst>
        </pc:spChg>
      </pc:sldChg>
      <pc:sldChg chg="addSp delSp modSp mod">
        <pc:chgData name="Lucie Konečná" userId="e77d300807919a1d" providerId="LiveId" clId="{5DCF2EF0-EE89-4306-A871-24C033551E93}" dt="2024-03-16T16:06:44.044" v="95" actId="14734"/>
        <pc:sldMkLst>
          <pc:docMk/>
          <pc:sldMk cId="3777997172" sldId="318"/>
        </pc:sldMkLst>
        <pc:spChg chg="add del mod">
          <ac:chgData name="Lucie Konečná" userId="e77d300807919a1d" providerId="LiveId" clId="{5DCF2EF0-EE89-4306-A871-24C033551E93}" dt="2024-03-16T16:03:23.528" v="61"/>
          <ac:spMkLst>
            <pc:docMk/>
            <pc:sldMk cId="3777997172" sldId="318"/>
            <ac:spMk id="5" creationId="{EA9F084B-197A-DF83-78F2-792FAE02701A}"/>
          </ac:spMkLst>
        </pc:spChg>
        <pc:spChg chg="add del mod">
          <ac:chgData name="Lucie Konečná" userId="e77d300807919a1d" providerId="LiveId" clId="{5DCF2EF0-EE89-4306-A871-24C033551E93}" dt="2024-03-16T16:04:11.324" v="72"/>
          <ac:spMkLst>
            <pc:docMk/>
            <pc:sldMk cId="3777997172" sldId="318"/>
            <ac:spMk id="8" creationId="{D7CA3151-69E1-83A9-18E0-B4B94A9070E6}"/>
          </ac:spMkLst>
        </pc:spChg>
        <pc:graphicFrameChg chg="del modGraphic">
          <ac:chgData name="Lucie Konečná" userId="e77d300807919a1d" providerId="LiveId" clId="{5DCF2EF0-EE89-4306-A871-24C033551E93}" dt="2024-03-16T16:03:22.461" v="60" actId="478"/>
          <ac:graphicFrameMkLst>
            <pc:docMk/>
            <pc:sldMk cId="3777997172" sldId="318"/>
            <ac:graphicFrameMk id="4" creationId="{D49C2F56-4A33-86DF-95BD-628297CFEF01}"/>
          </ac:graphicFrameMkLst>
        </pc:graphicFrameChg>
        <pc:graphicFrameChg chg="add del mod modGraphic">
          <ac:chgData name="Lucie Konečná" userId="e77d300807919a1d" providerId="LiveId" clId="{5DCF2EF0-EE89-4306-A871-24C033551E93}" dt="2024-03-16T16:04:08.723" v="71" actId="478"/>
          <ac:graphicFrameMkLst>
            <pc:docMk/>
            <pc:sldMk cId="3777997172" sldId="318"/>
            <ac:graphicFrameMk id="6" creationId="{ACED23A7-E2D2-5DCC-EABC-9777A9ADC4E1}"/>
          </ac:graphicFrameMkLst>
        </pc:graphicFrameChg>
        <pc:graphicFrameChg chg="add mod modGraphic">
          <ac:chgData name="Lucie Konečná" userId="e77d300807919a1d" providerId="LiveId" clId="{5DCF2EF0-EE89-4306-A871-24C033551E93}" dt="2024-03-16T16:06:44.044" v="95" actId="14734"/>
          <ac:graphicFrameMkLst>
            <pc:docMk/>
            <pc:sldMk cId="3777997172" sldId="318"/>
            <ac:graphicFrameMk id="9" creationId="{A635809D-F161-7006-7887-E78216B1FA09}"/>
          </ac:graphicFrameMkLst>
        </pc:graphicFrameChg>
      </pc:sldChg>
      <pc:sldChg chg="modSp mod">
        <pc:chgData name="Lucie Konečná" userId="e77d300807919a1d" providerId="LiveId" clId="{5DCF2EF0-EE89-4306-A871-24C033551E93}" dt="2024-03-18T14:25:53.501" v="131" actId="313"/>
        <pc:sldMkLst>
          <pc:docMk/>
          <pc:sldMk cId="2968925454" sldId="322"/>
        </pc:sldMkLst>
        <pc:spChg chg="mod">
          <ac:chgData name="Lucie Konečná" userId="e77d300807919a1d" providerId="LiveId" clId="{5DCF2EF0-EE89-4306-A871-24C033551E93}" dt="2024-03-18T14:25:53.501" v="131" actId="313"/>
          <ac:spMkLst>
            <pc:docMk/>
            <pc:sldMk cId="2968925454" sldId="322"/>
            <ac:spMk id="3" creationId="{D900CE8A-07F8-C5D8-B6C1-B5C09383BB67}"/>
          </ac:spMkLst>
        </pc:spChg>
      </pc:sldChg>
    </pc:docChg>
  </pc:docChgLst>
  <pc:docChgLst>
    <pc:chgData name="Lucie Konečná" userId="e77d300807919a1d" providerId="LiveId" clId="{695FD8CC-DF6A-43B3-B297-F1A9E95DF743}"/>
    <pc:docChg chg="custSel modSld sldOrd">
      <pc:chgData name="Lucie Konečná" userId="e77d300807919a1d" providerId="LiveId" clId="{695FD8CC-DF6A-43B3-B297-F1A9E95DF743}" dt="2023-03-12T09:45:16.419" v="216"/>
      <pc:docMkLst>
        <pc:docMk/>
      </pc:docMkLst>
      <pc:sldChg chg="modSp mod">
        <pc:chgData name="Lucie Konečná" userId="e77d300807919a1d" providerId="LiveId" clId="{695FD8CC-DF6A-43B3-B297-F1A9E95DF743}" dt="2023-03-11T08:27:34.280" v="7" actId="20577"/>
        <pc:sldMkLst>
          <pc:docMk/>
          <pc:sldMk cId="2497236001" sldId="256"/>
        </pc:sldMkLst>
        <pc:spChg chg="mod">
          <ac:chgData name="Lucie Konečná" userId="e77d300807919a1d" providerId="LiveId" clId="{695FD8CC-DF6A-43B3-B297-F1A9E95DF743}" dt="2023-03-11T08:27:34.280" v="7" actId="20577"/>
          <ac:spMkLst>
            <pc:docMk/>
            <pc:sldMk cId="2497236001" sldId="256"/>
            <ac:spMk id="3" creationId="{25C607AE-408D-4A1E-8B41-B0D674A46CCD}"/>
          </ac:spMkLst>
        </pc:spChg>
      </pc:sldChg>
      <pc:sldChg chg="modSp mod modTransition">
        <pc:chgData name="Lucie Konečná" userId="e77d300807919a1d" providerId="LiveId" clId="{695FD8CC-DF6A-43B3-B297-F1A9E95DF743}" dt="2023-03-12T09:45:16.419" v="216"/>
        <pc:sldMkLst>
          <pc:docMk/>
          <pc:sldMk cId="1769670179" sldId="306"/>
        </pc:sldMkLst>
        <pc:graphicFrameChg chg="mod modGraphic">
          <ac:chgData name="Lucie Konečná" userId="e77d300807919a1d" providerId="LiveId" clId="{695FD8CC-DF6A-43B3-B297-F1A9E95DF743}" dt="2023-03-12T09:44:56.287" v="213" actId="1076"/>
          <ac:graphicFrameMkLst>
            <pc:docMk/>
            <pc:sldMk cId="1769670179" sldId="306"/>
            <ac:graphicFrameMk id="5" creationId="{4A788353-B13B-334B-EB10-C706EA59A7E7}"/>
          </ac:graphicFrameMkLst>
        </pc:graphicFrameChg>
      </pc:sldChg>
      <pc:sldChg chg="modSp mod">
        <pc:chgData name="Lucie Konečná" userId="e77d300807919a1d" providerId="LiveId" clId="{695FD8CC-DF6A-43B3-B297-F1A9E95DF743}" dt="2023-03-11T09:56:25.065" v="142"/>
        <pc:sldMkLst>
          <pc:docMk/>
          <pc:sldMk cId="3458554929" sldId="309"/>
        </pc:sldMkLst>
        <pc:spChg chg="mod">
          <ac:chgData name="Lucie Konečná" userId="e77d300807919a1d" providerId="LiveId" clId="{695FD8CC-DF6A-43B3-B297-F1A9E95DF743}" dt="2023-03-11T09:56:25.065" v="142"/>
          <ac:spMkLst>
            <pc:docMk/>
            <pc:sldMk cId="3458554929" sldId="309"/>
            <ac:spMk id="3" creationId="{D900CE8A-07F8-C5D8-B6C1-B5C09383BB67}"/>
          </ac:spMkLst>
        </pc:spChg>
      </pc:sldChg>
      <pc:sldChg chg="modSp mod">
        <pc:chgData name="Lucie Konečná" userId="e77d300807919a1d" providerId="LiveId" clId="{695FD8CC-DF6A-43B3-B297-F1A9E95DF743}" dt="2023-03-11T17:24:06.383" v="206" actId="20577"/>
        <pc:sldMkLst>
          <pc:docMk/>
          <pc:sldMk cId="3049425587" sldId="319"/>
        </pc:sldMkLst>
        <pc:spChg chg="mod">
          <ac:chgData name="Lucie Konečná" userId="e77d300807919a1d" providerId="LiveId" clId="{695FD8CC-DF6A-43B3-B297-F1A9E95DF743}" dt="2023-03-11T17:24:06.383" v="206" actId="20577"/>
          <ac:spMkLst>
            <pc:docMk/>
            <pc:sldMk cId="3049425587" sldId="319"/>
            <ac:spMk id="3" creationId="{C25D328E-7B77-E7B4-8261-93A4EBC943DE}"/>
          </ac:spMkLst>
        </pc:spChg>
      </pc:sldChg>
      <pc:sldChg chg="modSp mod">
        <pc:chgData name="Lucie Konečná" userId="e77d300807919a1d" providerId="LiveId" clId="{695FD8CC-DF6A-43B3-B297-F1A9E95DF743}" dt="2023-03-11T15:09:15.031" v="156" actId="20577"/>
        <pc:sldMkLst>
          <pc:docMk/>
          <pc:sldMk cId="3675616680" sldId="326"/>
        </pc:sldMkLst>
        <pc:spChg chg="mod">
          <ac:chgData name="Lucie Konečná" userId="e77d300807919a1d" providerId="LiveId" clId="{695FD8CC-DF6A-43B3-B297-F1A9E95DF743}" dt="2023-03-11T15:09:15.031" v="156" actId="20577"/>
          <ac:spMkLst>
            <pc:docMk/>
            <pc:sldMk cId="3675616680" sldId="326"/>
            <ac:spMk id="3" creationId="{28A4B700-AF56-5F38-20EB-DD9A9CFB89D6}"/>
          </ac:spMkLst>
        </pc:spChg>
      </pc:sldChg>
      <pc:sldChg chg="ord">
        <pc:chgData name="Lucie Konečná" userId="e77d300807919a1d" providerId="LiveId" clId="{695FD8CC-DF6A-43B3-B297-F1A9E95DF743}" dt="2023-03-11T19:08:03.397" v="208"/>
        <pc:sldMkLst>
          <pc:docMk/>
          <pc:sldMk cId="3814442410" sldId="3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1F37-4FCE-444B-AC2B-A21C6770713B}" type="datetimeFigureOut">
              <a:rPr lang="cs-CZ" smtClean="0"/>
              <a:t>18.03.2024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A103DE-920A-48A0-9B40-F678CA472F7B}" type="slidenum">
              <a:rPr lang="cs-CZ" smtClean="0"/>
              <a:t>‹#›</a:t>
            </a:fld>
            <a:endParaRPr lang="cs-CZ"/>
          </a:p>
        </p:txBody>
      </p:sp>
    </p:spTree>
    <p:extLst>
      <p:ext uri="{BB962C8B-B14F-4D97-AF65-F5344CB8AC3E}">
        <p14:creationId xmlns:p14="http://schemas.microsoft.com/office/powerpoint/2010/main" val="2439564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AA103DE-920A-48A0-9B40-F678CA472F7B}" type="slidenum">
              <a:rPr lang="cs-CZ" smtClean="0"/>
              <a:t>25</a:t>
            </a:fld>
            <a:endParaRPr lang="cs-CZ"/>
          </a:p>
        </p:txBody>
      </p:sp>
    </p:spTree>
    <p:extLst>
      <p:ext uri="{BB962C8B-B14F-4D97-AF65-F5344CB8AC3E}">
        <p14:creationId xmlns:p14="http://schemas.microsoft.com/office/powerpoint/2010/main" val="3832863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4719BCC-9400-4743-840E-CE3C6926F340}" type="datetimeFigureOut">
              <a:rPr lang="cs-CZ" smtClean="0"/>
              <a:t>18.03.2024</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9B03549-1486-4F7B-BA32-27C898408C52}"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477908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18.03.2024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7462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18.03.2024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3569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18.03.2024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80149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4719BCC-9400-4743-840E-CE3C6926F340}" type="datetimeFigureOut">
              <a:rPr lang="cs-CZ" smtClean="0"/>
              <a:t>18.03.2024</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719913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4719BCC-9400-4743-840E-CE3C6926F340}" type="datetimeFigureOut">
              <a:rPr lang="cs-CZ" smtClean="0"/>
              <a:t>18.03.2024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98902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4719BCC-9400-4743-840E-CE3C6926F340}" type="datetimeFigureOut">
              <a:rPr lang="cs-CZ" smtClean="0"/>
              <a:t>18.03.2024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35205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4719BCC-9400-4743-840E-CE3C6926F340}" type="datetimeFigureOut">
              <a:rPr lang="cs-CZ" smtClean="0"/>
              <a:t>18.03.2024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60388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19BCC-9400-4743-840E-CE3C6926F340}" type="datetimeFigureOut">
              <a:rPr lang="cs-CZ" smtClean="0"/>
              <a:t>18.03.2024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9198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18.03.2024</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648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18.03.2024</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265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4719BCC-9400-4743-840E-CE3C6926F340}" type="datetimeFigureOut">
              <a:rPr lang="cs-CZ" smtClean="0"/>
              <a:t>18.03.2024</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9B03549-1486-4F7B-BA32-27C898408C52}"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6964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A7B29-9B37-4611-AC5F-07E7BD4F65AE}"/>
              </a:ext>
            </a:extLst>
          </p:cNvPr>
          <p:cNvSpPr>
            <a:spLocks noGrp="1"/>
          </p:cNvSpPr>
          <p:nvPr>
            <p:ph type="ctrTitle"/>
          </p:nvPr>
        </p:nvSpPr>
        <p:spPr>
          <a:xfrm>
            <a:off x="1614045" y="1525692"/>
            <a:ext cx="9199729" cy="3543780"/>
          </a:xfrm>
        </p:spPr>
        <p:txBody>
          <a:bodyPr/>
          <a:lstStyle/>
          <a:p>
            <a:r>
              <a:rPr lang="cs-CZ" sz="6000" b="1" dirty="0"/>
              <a:t>Komparativní případová studie (KPS)</a:t>
            </a:r>
            <a:endParaRPr lang="cs-CZ" dirty="0"/>
          </a:p>
        </p:txBody>
      </p:sp>
      <p:sp>
        <p:nvSpPr>
          <p:cNvPr id="3" name="Podnadpis 2">
            <a:extLst>
              <a:ext uri="{FF2B5EF4-FFF2-40B4-BE49-F238E27FC236}">
                <a16:creationId xmlns:a16="http://schemas.microsoft.com/office/drawing/2014/main" id="{25C607AE-408D-4A1E-8B41-B0D674A46CCD}"/>
              </a:ext>
            </a:extLst>
          </p:cNvPr>
          <p:cNvSpPr>
            <a:spLocks noGrp="1"/>
          </p:cNvSpPr>
          <p:nvPr>
            <p:ph type="subTitle" idx="1"/>
          </p:nvPr>
        </p:nvSpPr>
        <p:spPr>
          <a:xfrm>
            <a:off x="1133061" y="5429947"/>
            <a:ext cx="8319052" cy="1283936"/>
          </a:xfrm>
        </p:spPr>
        <p:txBody>
          <a:bodyPr>
            <a:normAutofit/>
          </a:bodyPr>
          <a:lstStyle/>
          <a:p>
            <a:pPr algn="l"/>
            <a:r>
              <a:rPr lang="cs-CZ" dirty="0"/>
              <a:t>Lucie Konečná </a:t>
            </a:r>
          </a:p>
          <a:p>
            <a:pPr algn="l"/>
            <a:r>
              <a:rPr lang="en-US" dirty="0"/>
              <a:t>BSSn4403 </a:t>
            </a:r>
            <a:r>
              <a:rPr lang="en-US" dirty="0" err="1"/>
              <a:t>Komparativní</a:t>
            </a:r>
            <a:r>
              <a:rPr lang="en-US" dirty="0"/>
              <a:t> </a:t>
            </a:r>
            <a:r>
              <a:rPr lang="en-US" dirty="0" err="1"/>
              <a:t>analýza</a:t>
            </a:r>
            <a:r>
              <a:rPr lang="en-US" dirty="0"/>
              <a:t> </a:t>
            </a:r>
            <a:r>
              <a:rPr lang="en-US" dirty="0" err="1"/>
              <a:t>bezpečnostní</a:t>
            </a:r>
            <a:r>
              <a:rPr lang="cs-CZ" dirty="0"/>
              <a:t> </a:t>
            </a:r>
            <a:r>
              <a:rPr lang="en-US" dirty="0" err="1"/>
              <a:t>politiky</a:t>
            </a:r>
            <a:endParaRPr lang="cs-CZ" dirty="0"/>
          </a:p>
          <a:p>
            <a:pPr algn="l"/>
            <a:r>
              <a:rPr lang="cs-CZ" dirty="0"/>
              <a:t>19/3/2024</a:t>
            </a:r>
          </a:p>
        </p:txBody>
      </p:sp>
    </p:spTree>
    <p:extLst>
      <p:ext uri="{BB962C8B-B14F-4D97-AF65-F5344CB8AC3E}">
        <p14:creationId xmlns:p14="http://schemas.microsoft.com/office/powerpoint/2010/main" val="2497236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4AD1F3-3E23-FCB7-5133-1AAAD1A19051}"/>
              </a:ext>
            </a:extLst>
          </p:cNvPr>
          <p:cNvSpPr>
            <a:spLocks noGrp="1"/>
          </p:cNvSpPr>
          <p:nvPr>
            <p:ph type="title"/>
          </p:nvPr>
        </p:nvSpPr>
        <p:spPr/>
        <p:txBody>
          <a:bodyPr/>
          <a:lstStyle/>
          <a:p>
            <a:pPr algn="ctr"/>
            <a:r>
              <a:rPr lang="cs-CZ" dirty="0" err="1"/>
              <a:t>Millovy</a:t>
            </a:r>
            <a:r>
              <a:rPr lang="cs-CZ" dirty="0"/>
              <a:t> metody</a:t>
            </a:r>
          </a:p>
        </p:txBody>
      </p:sp>
      <p:sp>
        <p:nvSpPr>
          <p:cNvPr id="3" name="Zástupný obsah 2">
            <a:extLst>
              <a:ext uri="{FF2B5EF4-FFF2-40B4-BE49-F238E27FC236}">
                <a16:creationId xmlns:a16="http://schemas.microsoft.com/office/drawing/2014/main" id="{DA5D27D5-1951-6CEF-EC98-DBC44787EC1D}"/>
              </a:ext>
            </a:extLst>
          </p:cNvPr>
          <p:cNvSpPr>
            <a:spLocks noGrp="1"/>
          </p:cNvSpPr>
          <p:nvPr>
            <p:ph idx="1"/>
          </p:nvPr>
        </p:nvSpPr>
        <p:spPr>
          <a:xfrm>
            <a:off x="1219199" y="1550504"/>
            <a:ext cx="10747513" cy="3581400"/>
          </a:xfrm>
        </p:spPr>
        <p:txBody>
          <a:bodyPr/>
          <a:lstStyle/>
          <a:p>
            <a:r>
              <a:rPr lang="cs-CZ" dirty="0"/>
              <a:t>Ovlivňují výběr případů i samotnou operacionalizaci.</a:t>
            </a:r>
          </a:p>
          <a:p>
            <a:r>
              <a:rPr lang="cs-CZ" dirty="0"/>
              <a:t>KPS využívá nejčastěji </a:t>
            </a:r>
            <a:r>
              <a:rPr lang="cs-CZ" dirty="0" err="1"/>
              <a:t>Millovu</a:t>
            </a:r>
            <a:r>
              <a:rPr lang="cs-CZ" dirty="0"/>
              <a:t> metodu shody a metodu rozdílu, někdy i metodu souvisejících kolísání.</a:t>
            </a:r>
          </a:p>
          <a:p>
            <a:r>
              <a:rPr lang="cs-CZ" dirty="0" err="1"/>
              <a:t>Millovy</a:t>
            </a:r>
            <a:r>
              <a:rPr lang="cs-CZ" dirty="0"/>
              <a:t> metody: </a:t>
            </a:r>
          </a:p>
          <a:p>
            <a:pPr marL="1787652" lvl="3" indent="-342900">
              <a:buAutoNum type="alphaUcParenR"/>
            </a:pPr>
            <a:r>
              <a:rPr lang="cs-CZ" b="1" i="0" dirty="0"/>
              <a:t>Metoda shody/souhlasu (</a:t>
            </a:r>
            <a:r>
              <a:rPr lang="cs-CZ" b="1" i="0" dirty="0" err="1"/>
              <a:t>Method</a:t>
            </a:r>
            <a:r>
              <a:rPr lang="cs-CZ" b="1" i="0" dirty="0"/>
              <a:t> </a:t>
            </a:r>
            <a:r>
              <a:rPr lang="cs-CZ" b="1" i="0" dirty="0" err="1"/>
              <a:t>of</a:t>
            </a:r>
            <a:r>
              <a:rPr lang="cs-CZ" b="1" i="0" dirty="0"/>
              <a:t> </a:t>
            </a:r>
            <a:r>
              <a:rPr lang="cs-CZ" b="1" i="0" dirty="0" err="1"/>
              <a:t>Agreement</a:t>
            </a:r>
            <a:r>
              <a:rPr lang="cs-CZ" b="1" i="0" dirty="0"/>
              <a:t>)</a:t>
            </a:r>
          </a:p>
          <a:p>
            <a:pPr marL="1787652" lvl="3" indent="-342900">
              <a:buAutoNum type="alphaUcParenR"/>
            </a:pPr>
            <a:r>
              <a:rPr lang="cs-CZ" b="1" i="0" dirty="0"/>
              <a:t>Metoda rozdílu (</a:t>
            </a:r>
            <a:r>
              <a:rPr lang="cs-CZ" b="1" i="0" dirty="0" err="1"/>
              <a:t>Method</a:t>
            </a:r>
            <a:r>
              <a:rPr lang="cs-CZ" b="1" i="0" dirty="0"/>
              <a:t> </a:t>
            </a:r>
            <a:r>
              <a:rPr lang="cs-CZ" b="1" i="0" dirty="0" err="1"/>
              <a:t>of</a:t>
            </a:r>
            <a:r>
              <a:rPr lang="cs-CZ" b="1" i="0" dirty="0"/>
              <a:t> </a:t>
            </a:r>
            <a:r>
              <a:rPr lang="cs-CZ" b="1" i="0" dirty="0" err="1"/>
              <a:t>Difference</a:t>
            </a:r>
            <a:r>
              <a:rPr lang="cs-CZ" b="1" i="0" dirty="0"/>
              <a:t>)</a:t>
            </a:r>
          </a:p>
          <a:p>
            <a:pPr marL="1787652" lvl="3" indent="-342900">
              <a:buAutoNum type="alphaUcParenR"/>
            </a:pPr>
            <a:r>
              <a:rPr lang="cs-CZ" b="1" i="0" dirty="0"/>
              <a:t>Metoda souvisejících kolísání/sdružených změn (</a:t>
            </a:r>
            <a:r>
              <a:rPr lang="cs-CZ" b="1" i="0" dirty="0" err="1"/>
              <a:t>Method</a:t>
            </a:r>
            <a:r>
              <a:rPr lang="cs-CZ" b="1" i="0" dirty="0"/>
              <a:t> </a:t>
            </a:r>
            <a:r>
              <a:rPr lang="cs-CZ" b="1" i="0" dirty="0" err="1"/>
              <a:t>of</a:t>
            </a:r>
            <a:r>
              <a:rPr lang="cs-CZ" b="1" i="0" dirty="0"/>
              <a:t> </a:t>
            </a:r>
            <a:r>
              <a:rPr lang="cs-CZ" b="1" i="0" dirty="0" err="1"/>
              <a:t>Concomitant</a:t>
            </a:r>
            <a:r>
              <a:rPr lang="cs-CZ" b="1" i="0" dirty="0"/>
              <a:t> </a:t>
            </a:r>
            <a:r>
              <a:rPr lang="cs-CZ" b="1" i="0" dirty="0" err="1"/>
              <a:t>Variations</a:t>
            </a:r>
            <a:r>
              <a:rPr lang="cs-CZ" b="1" i="0" dirty="0"/>
              <a:t>)</a:t>
            </a:r>
          </a:p>
          <a:p>
            <a:pPr marL="1787652" lvl="3" indent="-342900">
              <a:buAutoNum type="alphaUcParenR"/>
            </a:pPr>
            <a:r>
              <a:rPr lang="cs-CZ" i="0" dirty="0"/>
              <a:t>Metoda zbytků (</a:t>
            </a:r>
            <a:r>
              <a:rPr lang="cs-CZ" i="0" dirty="0" err="1"/>
              <a:t>Methods</a:t>
            </a:r>
            <a:r>
              <a:rPr lang="cs-CZ" i="0" dirty="0"/>
              <a:t> </a:t>
            </a:r>
            <a:r>
              <a:rPr lang="cs-CZ" i="0" dirty="0" err="1"/>
              <a:t>of</a:t>
            </a:r>
            <a:r>
              <a:rPr lang="cs-CZ" i="0" dirty="0"/>
              <a:t> </a:t>
            </a:r>
            <a:r>
              <a:rPr lang="cs-CZ" i="0" dirty="0" err="1"/>
              <a:t>Residues</a:t>
            </a:r>
            <a:r>
              <a:rPr lang="cs-CZ" i="0" dirty="0"/>
              <a:t>)</a:t>
            </a:r>
          </a:p>
          <a:p>
            <a:pPr marL="1787652" lvl="3" indent="-342900">
              <a:buAutoNum type="alphaUcParenR"/>
            </a:pPr>
            <a:r>
              <a:rPr lang="cs-CZ" i="0" dirty="0"/>
              <a:t>Nepřímá metoda rozdílu (</a:t>
            </a:r>
            <a:r>
              <a:rPr lang="cs-CZ" i="0" dirty="0" err="1"/>
              <a:t>Indirect</a:t>
            </a:r>
            <a:r>
              <a:rPr lang="cs-CZ" i="0" dirty="0"/>
              <a:t> </a:t>
            </a:r>
            <a:r>
              <a:rPr lang="cs-CZ" i="0" dirty="0" err="1"/>
              <a:t>Method</a:t>
            </a:r>
            <a:r>
              <a:rPr lang="cs-CZ" i="0" dirty="0"/>
              <a:t> </a:t>
            </a:r>
            <a:r>
              <a:rPr lang="cs-CZ" i="0" dirty="0" err="1"/>
              <a:t>of</a:t>
            </a:r>
            <a:r>
              <a:rPr lang="cs-CZ" i="0" dirty="0"/>
              <a:t> </a:t>
            </a:r>
            <a:r>
              <a:rPr lang="cs-CZ" i="0" dirty="0" err="1"/>
              <a:t>Difference</a:t>
            </a:r>
            <a:r>
              <a:rPr lang="cs-CZ" i="0" dirty="0"/>
              <a:t>)</a:t>
            </a:r>
          </a:p>
          <a:p>
            <a:pPr marL="1787652" lvl="3" indent="-342900">
              <a:buAutoNum type="alphaUcParenR"/>
            </a:pPr>
            <a:endParaRPr lang="cs-CZ" i="0" dirty="0"/>
          </a:p>
        </p:txBody>
      </p:sp>
    </p:spTree>
    <p:extLst>
      <p:ext uri="{BB962C8B-B14F-4D97-AF65-F5344CB8AC3E}">
        <p14:creationId xmlns:p14="http://schemas.microsoft.com/office/powerpoint/2010/main" val="2546707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E3A441-95DF-1AF1-A146-32A9831E1B34}"/>
              </a:ext>
            </a:extLst>
          </p:cNvPr>
          <p:cNvSpPr>
            <a:spLocks noGrp="1"/>
          </p:cNvSpPr>
          <p:nvPr>
            <p:ph type="title"/>
          </p:nvPr>
        </p:nvSpPr>
        <p:spPr>
          <a:xfrm>
            <a:off x="1295400" y="6377"/>
            <a:ext cx="9601200" cy="1485900"/>
          </a:xfrm>
        </p:spPr>
        <p:txBody>
          <a:bodyPr/>
          <a:lstStyle/>
          <a:p>
            <a:pPr algn="ctr"/>
            <a:r>
              <a:rPr lang="cs-CZ" dirty="0" err="1"/>
              <a:t>Millova</a:t>
            </a:r>
            <a:r>
              <a:rPr lang="cs-CZ" dirty="0"/>
              <a:t> metoda shody</a:t>
            </a:r>
          </a:p>
        </p:txBody>
      </p:sp>
      <p:sp>
        <p:nvSpPr>
          <p:cNvPr id="3" name="Zástupný obsah 2">
            <a:extLst>
              <a:ext uri="{FF2B5EF4-FFF2-40B4-BE49-F238E27FC236}">
                <a16:creationId xmlns:a16="http://schemas.microsoft.com/office/drawing/2014/main" id="{924CAAAD-AE9F-868E-A48E-553DBCD709A8}"/>
              </a:ext>
            </a:extLst>
          </p:cNvPr>
          <p:cNvSpPr>
            <a:spLocks noGrp="1"/>
          </p:cNvSpPr>
          <p:nvPr>
            <p:ph idx="1"/>
          </p:nvPr>
        </p:nvSpPr>
        <p:spPr>
          <a:xfrm>
            <a:off x="829918" y="654627"/>
            <a:ext cx="9601200" cy="3581400"/>
          </a:xfrm>
        </p:spPr>
        <p:txBody>
          <a:bodyPr>
            <a:normAutofit lnSpcReduction="10000"/>
          </a:bodyPr>
          <a:lstStyle/>
          <a:p>
            <a:r>
              <a:rPr lang="cs-CZ" dirty="0">
                <a:solidFill>
                  <a:srgbClr val="000000"/>
                </a:solidFill>
                <a:effectLst/>
                <a:latin typeface="+mj-lt"/>
                <a:ea typeface="Calibri" panose="020F0502020204030204" pitchFamily="34" charset="0"/>
              </a:rPr>
              <a:t>John Stuart </a:t>
            </a:r>
            <a:r>
              <a:rPr lang="cs-CZ" dirty="0" err="1">
                <a:solidFill>
                  <a:srgbClr val="000000"/>
                </a:solidFill>
                <a:effectLst/>
                <a:latin typeface="+mj-lt"/>
                <a:ea typeface="Calibri" panose="020F0502020204030204" pitchFamily="34" charset="0"/>
              </a:rPr>
              <a:t>Mill</a:t>
            </a:r>
            <a:r>
              <a:rPr lang="cs-CZ" dirty="0">
                <a:solidFill>
                  <a:srgbClr val="000000"/>
                </a:solidFill>
                <a:effectLst/>
                <a:latin typeface="+mj-lt"/>
                <a:ea typeface="Calibri" panose="020F0502020204030204" pitchFamily="34" charset="0"/>
              </a:rPr>
              <a:t> ji charakterizoval následovně: </a:t>
            </a:r>
            <a:r>
              <a:rPr lang="cs-CZ" i="1" dirty="0">
                <a:solidFill>
                  <a:srgbClr val="000000"/>
                </a:solidFill>
                <a:effectLst/>
                <a:latin typeface="+mj-lt"/>
                <a:ea typeface="Calibri" panose="020F0502020204030204" pitchFamily="34" charset="0"/>
              </a:rPr>
              <a:t>„Pokud dvě nebo více instancí zkoumaného jevu mají pouze jednu společnou okolnost, pak ta okolnost, ve které se všechny instance shodují, je příčinou (nebo důsledkem) daného jevu</a:t>
            </a:r>
            <a:r>
              <a:rPr lang="cs-CZ" dirty="0">
                <a:solidFill>
                  <a:srgbClr val="000000"/>
                </a:solidFill>
                <a:effectLst/>
                <a:latin typeface="+mj-lt"/>
                <a:ea typeface="Calibri" panose="020F0502020204030204" pitchFamily="34" charset="0"/>
              </a:rPr>
              <a:t>.“ </a:t>
            </a:r>
            <a:endParaRPr lang="cs-CZ" dirty="0">
              <a:solidFill>
                <a:srgbClr val="000000"/>
              </a:solidFill>
              <a:latin typeface="+mj-lt"/>
              <a:ea typeface="Calibri" panose="020F0502020204030204" pitchFamily="34" charset="0"/>
            </a:endParaRPr>
          </a:p>
          <a:p>
            <a:r>
              <a:rPr lang="cs-CZ" dirty="0">
                <a:solidFill>
                  <a:srgbClr val="000000"/>
                </a:solidFill>
                <a:latin typeface="+mj-lt"/>
                <a:ea typeface="Calibri" panose="020F0502020204030204" pitchFamily="34" charset="0"/>
              </a:rPr>
              <a:t>P</a:t>
            </a:r>
            <a:r>
              <a:rPr lang="cs-CZ" dirty="0">
                <a:solidFill>
                  <a:srgbClr val="000000"/>
                </a:solidFill>
                <a:effectLst/>
                <a:latin typeface="+mj-lt"/>
                <a:ea typeface="Calibri" panose="020F0502020204030204" pitchFamily="34" charset="0"/>
              </a:rPr>
              <a:t>rověřuje, zda posuzovaná kauzální podmínka představuje nutnou podmínku výsledku.</a:t>
            </a:r>
          </a:p>
          <a:p>
            <a:r>
              <a:rPr lang="cs-CZ" dirty="0">
                <a:solidFill>
                  <a:srgbClr val="000000"/>
                </a:solidFill>
                <a:effectLst/>
                <a:latin typeface="+mj-lt"/>
                <a:ea typeface="Calibri" panose="020F0502020204030204" pitchFamily="34" charset="0"/>
              </a:rPr>
              <a:t>Při jejím využití srovnáváme dva nebo několik případů, ve kterých se výsledek vyskytuje. Potom logicky platí, že každou kauzální podmínku, která se nevyskytuje ve všech zkoumaných případech, můžeme vyloučit jako nutnou podmínku příslušného výsledku.</a:t>
            </a:r>
          </a:p>
          <a:p>
            <a:r>
              <a:rPr lang="cs-CZ" dirty="0">
                <a:solidFill>
                  <a:srgbClr val="000000"/>
                </a:solidFill>
                <a:latin typeface="+mj-lt"/>
                <a:ea typeface="Calibri" panose="020F0502020204030204" pitchFamily="34" charset="0"/>
              </a:rPr>
              <a:t>Hlavní problémy metody: plurality </a:t>
            </a:r>
            <a:r>
              <a:rPr lang="cs-CZ" dirty="0" err="1">
                <a:solidFill>
                  <a:srgbClr val="000000"/>
                </a:solidFill>
                <a:latin typeface="+mj-lt"/>
                <a:ea typeface="Calibri" panose="020F0502020204030204" pitchFamily="34" charset="0"/>
              </a:rPr>
              <a:t>of</a:t>
            </a:r>
            <a:r>
              <a:rPr lang="cs-CZ" dirty="0">
                <a:solidFill>
                  <a:srgbClr val="000000"/>
                </a:solidFill>
                <a:latin typeface="+mj-lt"/>
                <a:ea typeface="Calibri" panose="020F0502020204030204" pitchFamily="34" charset="0"/>
              </a:rPr>
              <a:t> </a:t>
            </a:r>
            <a:r>
              <a:rPr lang="cs-CZ" dirty="0" err="1">
                <a:solidFill>
                  <a:srgbClr val="000000"/>
                </a:solidFill>
                <a:latin typeface="+mj-lt"/>
                <a:ea typeface="Calibri" panose="020F0502020204030204" pitchFamily="34" charset="0"/>
              </a:rPr>
              <a:t>causes</a:t>
            </a:r>
            <a:r>
              <a:rPr lang="cs-CZ" dirty="0">
                <a:solidFill>
                  <a:srgbClr val="000000"/>
                </a:solidFill>
                <a:latin typeface="+mj-lt"/>
                <a:ea typeface="Calibri" panose="020F0502020204030204" pitchFamily="34" charset="0"/>
              </a:rPr>
              <a:t> – mnohost příčin, </a:t>
            </a:r>
            <a:r>
              <a:rPr lang="cs-CZ" dirty="0">
                <a:solidFill>
                  <a:srgbClr val="000000"/>
                </a:solidFill>
                <a:effectLst/>
                <a:latin typeface="+mj-lt"/>
                <a:ea typeface="Calibri" panose="020F0502020204030204" pitchFamily="34" charset="0"/>
              </a:rPr>
              <a:t>pozitivní určení příčinnosti na základě pouhé eliminace je zpochybnitelné, </a:t>
            </a:r>
            <a:r>
              <a:rPr lang="cs-CZ" dirty="0" err="1">
                <a:solidFill>
                  <a:srgbClr val="000000"/>
                </a:solidFill>
                <a:effectLst/>
                <a:latin typeface="+mj-lt"/>
                <a:ea typeface="Calibri" panose="020F0502020204030204" pitchFamily="34" charset="0"/>
              </a:rPr>
              <a:t>monokauzalita</a:t>
            </a:r>
            <a:r>
              <a:rPr lang="cs-CZ" dirty="0">
                <a:solidFill>
                  <a:srgbClr val="000000"/>
                </a:solidFill>
                <a:effectLst/>
                <a:latin typeface="+mj-lt"/>
                <a:ea typeface="Calibri" panose="020F0502020204030204" pitchFamily="34" charset="0"/>
              </a:rPr>
              <a:t>.</a:t>
            </a:r>
          </a:p>
          <a:p>
            <a:endParaRPr lang="cs-CZ" dirty="0">
              <a:solidFill>
                <a:srgbClr val="000000"/>
              </a:solidFill>
              <a:effectLst/>
              <a:latin typeface="+mj-lt"/>
              <a:ea typeface="Calibri" panose="020F0502020204030204" pitchFamily="34" charset="0"/>
            </a:endParaRPr>
          </a:p>
          <a:p>
            <a:endParaRPr lang="cs-CZ" dirty="0">
              <a:latin typeface="+mj-lt"/>
            </a:endParaRPr>
          </a:p>
        </p:txBody>
      </p:sp>
      <p:pic>
        <p:nvPicPr>
          <p:cNvPr id="4" name="Obrázek 3" descr="Obsah obrázku stůl&#10;&#10;Popis byl vytvořen automaticky">
            <a:extLst>
              <a:ext uri="{FF2B5EF4-FFF2-40B4-BE49-F238E27FC236}">
                <a16:creationId xmlns:a16="http://schemas.microsoft.com/office/drawing/2014/main" id="{6FD4B747-3AF1-496F-7425-58661720B55D}"/>
              </a:ext>
            </a:extLst>
          </p:cNvPr>
          <p:cNvPicPr>
            <a:picLocks noChangeAspect="1"/>
          </p:cNvPicPr>
          <p:nvPr/>
        </p:nvPicPr>
        <p:blipFill>
          <a:blip r:embed="rId2"/>
          <a:stretch>
            <a:fillRect/>
          </a:stretch>
        </p:blipFill>
        <p:spPr>
          <a:xfrm>
            <a:off x="6431280" y="4011268"/>
            <a:ext cx="5760720" cy="2840355"/>
          </a:xfrm>
          <a:prstGeom prst="rect">
            <a:avLst/>
          </a:prstGeom>
        </p:spPr>
      </p:pic>
      <p:pic>
        <p:nvPicPr>
          <p:cNvPr id="5" name="Obrázek 4" descr="Obsah obrázku stůl&#10;&#10;Popis byl vytvořen automaticky">
            <a:extLst>
              <a:ext uri="{FF2B5EF4-FFF2-40B4-BE49-F238E27FC236}">
                <a16:creationId xmlns:a16="http://schemas.microsoft.com/office/drawing/2014/main" id="{C4F73B3A-B68F-AAEB-CB87-7826456A9E33}"/>
              </a:ext>
            </a:extLst>
          </p:cNvPr>
          <p:cNvPicPr>
            <a:picLocks noChangeAspect="1"/>
          </p:cNvPicPr>
          <p:nvPr/>
        </p:nvPicPr>
        <p:blipFill>
          <a:blip r:embed="rId3"/>
          <a:stretch>
            <a:fillRect/>
          </a:stretch>
        </p:blipFill>
        <p:spPr>
          <a:xfrm>
            <a:off x="740134" y="4863696"/>
            <a:ext cx="5760720" cy="1457960"/>
          </a:xfrm>
          <a:prstGeom prst="rect">
            <a:avLst/>
          </a:prstGeom>
        </p:spPr>
      </p:pic>
    </p:spTree>
    <p:extLst>
      <p:ext uri="{BB962C8B-B14F-4D97-AF65-F5344CB8AC3E}">
        <p14:creationId xmlns:p14="http://schemas.microsoft.com/office/powerpoint/2010/main" val="2840865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676925-6AC6-1430-3758-B62A2677684E}"/>
              </a:ext>
            </a:extLst>
          </p:cNvPr>
          <p:cNvSpPr>
            <a:spLocks noGrp="1"/>
          </p:cNvSpPr>
          <p:nvPr>
            <p:ph type="title"/>
          </p:nvPr>
        </p:nvSpPr>
        <p:spPr>
          <a:xfrm>
            <a:off x="1295400" y="218210"/>
            <a:ext cx="9601200" cy="1485900"/>
          </a:xfrm>
        </p:spPr>
        <p:txBody>
          <a:bodyPr/>
          <a:lstStyle/>
          <a:p>
            <a:pPr algn="ctr"/>
            <a:r>
              <a:rPr lang="cs-CZ" dirty="0" err="1"/>
              <a:t>Millova</a:t>
            </a:r>
            <a:r>
              <a:rPr lang="cs-CZ" dirty="0"/>
              <a:t> metoda rozdílu</a:t>
            </a:r>
          </a:p>
        </p:txBody>
      </p:sp>
      <p:sp>
        <p:nvSpPr>
          <p:cNvPr id="3" name="Zástupný obsah 2">
            <a:extLst>
              <a:ext uri="{FF2B5EF4-FFF2-40B4-BE49-F238E27FC236}">
                <a16:creationId xmlns:a16="http://schemas.microsoft.com/office/drawing/2014/main" id="{28A4B700-AF56-5F38-20EB-DD9A9CFB89D6}"/>
              </a:ext>
            </a:extLst>
          </p:cNvPr>
          <p:cNvSpPr>
            <a:spLocks noGrp="1"/>
          </p:cNvSpPr>
          <p:nvPr>
            <p:ph idx="1"/>
          </p:nvPr>
        </p:nvSpPr>
        <p:spPr>
          <a:xfrm>
            <a:off x="811696" y="893618"/>
            <a:ext cx="9601200" cy="3581400"/>
          </a:xfrm>
        </p:spPr>
        <p:txBody>
          <a:bodyPr/>
          <a:lstStyle/>
          <a:p>
            <a:pPr algn="just"/>
            <a:r>
              <a:rPr lang="cs-CZ" dirty="0" err="1">
                <a:solidFill>
                  <a:srgbClr val="000000"/>
                </a:solidFill>
                <a:effectLst/>
                <a:latin typeface="+mj-lt"/>
                <a:ea typeface="Calibri" panose="020F0502020204030204" pitchFamily="34" charset="0"/>
                <a:cs typeface="Times New Roman" panose="02020603050405020304" pitchFamily="18" charset="0"/>
              </a:rPr>
              <a:t>Mill</a:t>
            </a:r>
            <a:r>
              <a:rPr lang="cs-CZ" dirty="0">
                <a:solidFill>
                  <a:srgbClr val="000000"/>
                </a:solidFill>
                <a:effectLst/>
                <a:latin typeface="+mj-lt"/>
                <a:ea typeface="Calibri" panose="020F0502020204030204" pitchFamily="34" charset="0"/>
                <a:cs typeface="Times New Roman" panose="02020603050405020304" pitchFamily="18" charset="0"/>
              </a:rPr>
              <a:t> ji ve formě „kánonu“ shrnul takto: „</a:t>
            </a:r>
            <a:r>
              <a:rPr lang="cs-CZ" i="1" dirty="0">
                <a:solidFill>
                  <a:srgbClr val="000000"/>
                </a:solidFill>
                <a:effectLst/>
                <a:latin typeface="+mj-lt"/>
                <a:ea typeface="Calibri" panose="020F0502020204030204" pitchFamily="34" charset="0"/>
                <a:cs typeface="Times New Roman" panose="02020603050405020304" pitchFamily="18" charset="0"/>
              </a:rPr>
              <a:t>Pokud se instance, ve které se zkoumaný jev vyskytne, a instance, ve které se nevyskytne, shodují ve všech okolnostech kromě jediné, která se vyskytuje v první instanci, potom pouze ta okolnost, v níž se obě instance liší, je důsledkem nebo příčinou nebo nezbytnou součástí příčiny toho jevu</a:t>
            </a:r>
            <a:r>
              <a:rPr lang="cs-CZ" dirty="0">
                <a:solidFill>
                  <a:srgbClr val="000000"/>
                </a:solidFill>
                <a:effectLst/>
                <a:latin typeface="+mj-lt"/>
                <a:ea typeface="Calibri" panose="020F0502020204030204" pitchFamily="34" charset="0"/>
                <a:cs typeface="Times New Roman" panose="02020603050405020304" pitchFamily="18" charset="0"/>
              </a:rPr>
              <a:t>.“</a:t>
            </a:r>
          </a:p>
          <a:p>
            <a:pPr algn="just"/>
            <a:r>
              <a:rPr lang="cs-CZ" dirty="0">
                <a:solidFill>
                  <a:srgbClr val="000000"/>
                </a:solidFill>
                <a:effectLst/>
                <a:latin typeface="+mj-lt"/>
                <a:ea typeface="Calibri" panose="020F0502020204030204" pitchFamily="34" charset="0"/>
              </a:rPr>
              <a:t>Podle metody rozdílu srovnáváme minimálně jeden pozitivní případ, tedy případ, ve kterém se zkoumaný výsledek vyskytuje, s alespoň jedním negativním případem, tedy případem, ve kterém se příslušný výsledek nevyskytuje. Následně můžeme vyloučit jako podmínku jakoukoliv kauzální podmínku, která se vyskytuje v pozitivních i negativních případech. </a:t>
            </a:r>
            <a:endParaRPr lang="cs-CZ" dirty="0">
              <a:latin typeface="+mj-lt"/>
            </a:endParaRPr>
          </a:p>
          <a:p>
            <a:pPr algn="just"/>
            <a:r>
              <a:rPr lang="cs-CZ" dirty="0">
                <a:latin typeface="+mj-lt"/>
              </a:rPr>
              <a:t>Nejsilnější metoda k určení příčinnosti.</a:t>
            </a:r>
          </a:p>
          <a:p>
            <a:endParaRPr lang="cs-CZ" dirty="0"/>
          </a:p>
        </p:txBody>
      </p:sp>
      <p:pic>
        <p:nvPicPr>
          <p:cNvPr id="5" name="Obrázek 4" descr="Obsah obrázku stůl&#10;&#10;Popis byl vytvořen automaticky">
            <a:extLst>
              <a:ext uri="{FF2B5EF4-FFF2-40B4-BE49-F238E27FC236}">
                <a16:creationId xmlns:a16="http://schemas.microsoft.com/office/drawing/2014/main" id="{62FF5B09-519F-58F0-2EAB-9D4A5BA0FB18}"/>
              </a:ext>
            </a:extLst>
          </p:cNvPr>
          <p:cNvPicPr>
            <a:picLocks noChangeAspect="1"/>
          </p:cNvPicPr>
          <p:nvPr/>
        </p:nvPicPr>
        <p:blipFill>
          <a:blip r:embed="rId2"/>
          <a:stretch>
            <a:fillRect/>
          </a:stretch>
        </p:blipFill>
        <p:spPr>
          <a:xfrm>
            <a:off x="760237" y="4628272"/>
            <a:ext cx="5577722" cy="1503870"/>
          </a:xfrm>
          <a:prstGeom prst="rect">
            <a:avLst/>
          </a:prstGeom>
        </p:spPr>
      </p:pic>
      <p:pic>
        <p:nvPicPr>
          <p:cNvPr id="4" name="Obrázek 3" descr="Obsah obrázku stůl&#10;&#10;Popis byl vytvořen automaticky">
            <a:extLst>
              <a:ext uri="{FF2B5EF4-FFF2-40B4-BE49-F238E27FC236}">
                <a16:creationId xmlns:a16="http://schemas.microsoft.com/office/drawing/2014/main" id="{4902C6D5-AB1E-B78F-9748-F7CB282EB6B3}"/>
              </a:ext>
            </a:extLst>
          </p:cNvPr>
          <p:cNvPicPr>
            <a:picLocks noChangeAspect="1"/>
          </p:cNvPicPr>
          <p:nvPr/>
        </p:nvPicPr>
        <p:blipFill>
          <a:blip r:embed="rId3"/>
          <a:stretch>
            <a:fillRect/>
          </a:stretch>
        </p:blipFill>
        <p:spPr>
          <a:xfrm>
            <a:off x="6286500" y="3776021"/>
            <a:ext cx="5988620" cy="2748809"/>
          </a:xfrm>
          <a:prstGeom prst="rect">
            <a:avLst/>
          </a:prstGeom>
        </p:spPr>
      </p:pic>
    </p:spTree>
    <p:extLst>
      <p:ext uri="{BB962C8B-B14F-4D97-AF65-F5344CB8AC3E}">
        <p14:creationId xmlns:p14="http://schemas.microsoft.com/office/powerpoint/2010/main" val="367561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0B0443-86FF-B60C-B5E3-3100F263624B}"/>
              </a:ext>
            </a:extLst>
          </p:cNvPr>
          <p:cNvSpPr>
            <a:spLocks noGrp="1"/>
          </p:cNvSpPr>
          <p:nvPr>
            <p:ph type="title"/>
          </p:nvPr>
        </p:nvSpPr>
        <p:spPr/>
        <p:txBody>
          <a:bodyPr/>
          <a:lstStyle/>
          <a:p>
            <a:pPr algn="ctr"/>
            <a:r>
              <a:rPr lang="cs-CZ" dirty="0" err="1"/>
              <a:t>Millovy</a:t>
            </a:r>
            <a:r>
              <a:rPr lang="cs-CZ" dirty="0"/>
              <a:t> metody – Interakční efekty</a:t>
            </a:r>
          </a:p>
        </p:txBody>
      </p:sp>
      <p:pic>
        <p:nvPicPr>
          <p:cNvPr id="4" name="Zástupný obsah 3" descr="Obsah obrázku stůl&#10;&#10;Popis byl vytvořen automaticky">
            <a:extLst>
              <a:ext uri="{FF2B5EF4-FFF2-40B4-BE49-F238E27FC236}">
                <a16:creationId xmlns:a16="http://schemas.microsoft.com/office/drawing/2014/main" id="{EDFC1641-0307-DE75-A2C5-B536CDF4D80B}"/>
              </a:ext>
            </a:extLst>
          </p:cNvPr>
          <p:cNvPicPr>
            <a:picLocks noGrp="1" noChangeAspect="1"/>
          </p:cNvPicPr>
          <p:nvPr>
            <p:ph idx="1"/>
          </p:nvPr>
        </p:nvPicPr>
        <p:blipFill>
          <a:blip r:embed="rId2"/>
          <a:stretch>
            <a:fillRect/>
          </a:stretch>
        </p:blipFill>
        <p:spPr>
          <a:xfrm>
            <a:off x="2031716" y="1874665"/>
            <a:ext cx="8280968" cy="3108670"/>
          </a:xfrm>
          <a:prstGeom prst="rect">
            <a:avLst/>
          </a:prstGeom>
        </p:spPr>
      </p:pic>
    </p:spTree>
    <p:extLst>
      <p:ext uri="{BB962C8B-B14F-4D97-AF65-F5344CB8AC3E}">
        <p14:creationId xmlns:p14="http://schemas.microsoft.com/office/powerpoint/2010/main" val="1025931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A3430-BA81-AF76-1570-6C33BBE15878}"/>
              </a:ext>
            </a:extLst>
          </p:cNvPr>
          <p:cNvSpPr>
            <a:spLocks noGrp="1"/>
          </p:cNvSpPr>
          <p:nvPr>
            <p:ph type="title"/>
          </p:nvPr>
        </p:nvSpPr>
        <p:spPr>
          <a:xfrm>
            <a:off x="1295400" y="126683"/>
            <a:ext cx="9601200" cy="1485900"/>
          </a:xfrm>
        </p:spPr>
        <p:txBody>
          <a:bodyPr/>
          <a:lstStyle/>
          <a:p>
            <a:pPr algn="ctr"/>
            <a:r>
              <a:rPr lang="cs-CZ" dirty="0" err="1"/>
              <a:t>Millova</a:t>
            </a:r>
            <a:r>
              <a:rPr lang="cs-CZ" dirty="0"/>
              <a:t> metoda souvisejících kolísání</a:t>
            </a:r>
          </a:p>
        </p:txBody>
      </p:sp>
      <p:sp>
        <p:nvSpPr>
          <p:cNvPr id="3" name="Zástupný obsah 2">
            <a:extLst>
              <a:ext uri="{FF2B5EF4-FFF2-40B4-BE49-F238E27FC236}">
                <a16:creationId xmlns:a16="http://schemas.microsoft.com/office/drawing/2014/main" id="{591027DC-CD11-D903-2474-5A9C13278317}"/>
              </a:ext>
            </a:extLst>
          </p:cNvPr>
          <p:cNvSpPr>
            <a:spLocks noGrp="1"/>
          </p:cNvSpPr>
          <p:nvPr>
            <p:ph idx="1"/>
          </p:nvPr>
        </p:nvSpPr>
        <p:spPr>
          <a:xfrm>
            <a:off x="854765" y="1026233"/>
            <a:ext cx="9601200" cy="3581400"/>
          </a:xfrm>
        </p:spPr>
        <p:txBody>
          <a:bodyPr/>
          <a:lstStyle/>
          <a:p>
            <a:pPr algn="just"/>
            <a:r>
              <a:rPr lang="cs-CZ" dirty="0">
                <a:solidFill>
                  <a:srgbClr val="000000"/>
                </a:solidFill>
                <a:effectLst/>
                <a:latin typeface="+mj-lt"/>
                <a:ea typeface="Calibri" panose="020F0502020204030204" pitchFamily="34" charset="0"/>
              </a:rPr>
              <a:t>John Stuart </a:t>
            </a:r>
            <a:r>
              <a:rPr lang="cs-CZ" dirty="0" err="1">
                <a:solidFill>
                  <a:srgbClr val="000000"/>
                </a:solidFill>
                <a:effectLst/>
                <a:latin typeface="+mj-lt"/>
                <a:ea typeface="Calibri" panose="020F0502020204030204" pitchFamily="34" charset="0"/>
              </a:rPr>
              <a:t>Mill</a:t>
            </a:r>
            <a:r>
              <a:rPr lang="cs-CZ" dirty="0">
                <a:solidFill>
                  <a:srgbClr val="000000"/>
                </a:solidFill>
                <a:effectLst/>
                <a:latin typeface="+mj-lt"/>
                <a:ea typeface="Calibri" panose="020F0502020204030204" pitchFamily="34" charset="0"/>
              </a:rPr>
              <a:t> ji charakterizoval následovně:  </a:t>
            </a:r>
            <a:r>
              <a:rPr lang="cs-CZ" i="1" dirty="0">
                <a:solidFill>
                  <a:srgbClr val="000000"/>
                </a:solidFill>
                <a:effectLst/>
                <a:latin typeface="+mj-lt"/>
                <a:ea typeface="Calibri" panose="020F0502020204030204" pitchFamily="34" charset="0"/>
              </a:rPr>
              <a:t>„</a:t>
            </a:r>
            <a:r>
              <a:rPr lang="cs-CZ" i="1" dirty="0">
                <a:latin typeface="+mj-lt"/>
              </a:rPr>
              <a:t>Jakýkoli jev se mění jakýmkoli způsobem, kdykoli se jiný jev mění nějakým konkrétním způsobem, je buď příčinou nebo důsledkem tohoto jevu, nebo je s ním spojen prostřednictvím nějaké kauzální skutečnosti.“</a:t>
            </a:r>
          </a:p>
          <a:p>
            <a:pPr algn="just"/>
            <a:r>
              <a:rPr lang="cs-CZ" dirty="0">
                <a:solidFill>
                  <a:srgbClr val="000000"/>
                </a:solidFill>
                <a:effectLst/>
                <a:latin typeface="+mj-lt"/>
                <a:ea typeface="Calibri" panose="020F0502020204030204" pitchFamily="34" charset="0"/>
              </a:rPr>
              <a:t>Tato metoda na rozdíl od metody shody a metody rozdílu netíhne k dichotomickému pojetí kauzálních podmínek.</a:t>
            </a:r>
          </a:p>
          <a:p>
            <a:pPr algn="just"/>
            <a:r>
              <a:rPr lang="cs-CZ" dirty="0">
                <a:solidFill>
                  <a:srgbClr val="000000"/>
                </a:solidFill>
                <a:effectLst/>
                <a:latin typeface="+mj-lt"/>
                <a:ea typeface="Calibri" panose="020F0502020204030204" pitchFamily="34" charset="0"/>
              </a:rPr>
              <a:t>Příčinnou souvislost vyhodnocujeme podobně jako další dvě </a:t>
            </a:r>
            <a:r>
              <a:rPr lang="cs-CZ" dirty="0" err="1">
                <a:solidFill>
                  <a:srgbClr val="000000"/>
                </a:solidFill>
                <a:effectLst/>
                <a:latin typeface="+mj-lt"/>
                <a:ea typeface="Calibri" panose="020F0502020204030204" pitchFamily="34" charset="0"/>
              </a:rPr>
              <a:t>Millovy</a:t>
            </a:r>
            <a:r>
              <a:rPr lang="cs-CZ" dirty="0">
                <a:solidFill>
                  <a:srgbClr val="000000"/>
                </a:solidFill>
                <a:effectLst/>
                <a:latin typeface="+mj-lt"/>
                <a:ea typeface="Calibri" panose="020F0502020204030204" pitchFamily="34" charset="0"/>
              </a:rPr>
              <a:t> metody srovnáváním hodnot nezávislé proměnné s hodnotami závislé proměnné napříč případy.</a:t>
            </a:r>
          </a:p>
          <a:p>
            <a:endParaRPr lang="cs-CZ" i="1" dirty="0">
              <a:latin typeface="+mj-lt"/>
            </a:endParaRPr>
          </a:p>
          <a:p>
            <a:endParaRPr lang="cs-CZ" i="1" dirty="0">
              <a:latin typeface="+mj-lt"/>
            </a:endParaRPr>
          </a:p>
          <a:p>
            <a:endParaRPr lang="cs-CZ" i="1" dirty="0">
              <a:latin typeface="+mj-lt"/>
            </a:endParaRPr>
          </a:p>
        </p:txBody>
      </p:sp>
      <p:pic>
        <p:nvPicPr>
          <p:cNvPr id="4" name="Obrázek 3" descr="Obsah obrázku stůl&#10;&#10;Popis byl vytvořen automaticky">
            <a:extLst>
              <a:ext uri="{FF2B5EF4-FFF2-40B4-BE49-F238E27FC236}">
                <a16:creationId xmlns:a16="http://schemas.microsoft.com/office/drawing/2014/main" id="{0AF30458-B7A4-C349-2F9E-05FF04F4D3F4}"/>
              </a:ext>
            </a:extLst>
          </p:cNvPr>
          <p:cNvPicPr>
            <a:picLocks noChangeAspect="1"/>
          </p:cNvPicPr>
          <p:nvPr/>
        </p:nvPicPr>
        <p:blipFill>
          <a:blip r:embed="rId2"/>
          <a:stretch>
            <a:fillRect/>
          </a:stretch>
        </p:blipFill>
        <p:spPr>
          <a:xfrm>
            <a:off x="2363584" y="4021282"/>
            <a:ext cx="7473341" cy="2290935"/>
          </a:xfrm>
          <a:prstGeom prst="rect">
            <a:avLst/>
          </a:prstGeom>
        </p:spPr>
      </p:pic>
    </p:spTree>
    <p:extLst>
      <p:ext uri="{BB962C8B-B14F-4D97-AF65-F5344CB8AC3E}">
        <p14:creationId xmlns:p14="http://schemas.microsoft.com/office/powerpoint/2010/main" val="1273010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D6BA1-76E3-522D-D943-904C28296395}"/>
              </a:ext>
            </a:extLst>
          </p:cNvPr>
          <p:cNvSpPr>
            <a:spLocks noGrp="1"/>
          </p:cNvSpPr>
          <p:nvPr>
            <p:ph type="title"/>
          </p:nvPr>
        </p:nvSpPr>
        <p:spPr/>
        <p:txBody>
          <a:bodyPr>
            <a:normAutofit fontScale="90000"/>
          </a:bodyPr>
          <a:lstStyle/>
          <a:p>
            <a:pPr algn="ctr"/>
            <a:r>
              <a:rPr lang="cs-CZ" dirty="0"/>
              <a:t>Komparativní případové studie – Výzkumný rámec (Specifikace proměnných)</a:t>
            </a:r>
          </a:p>
        </p:txBody>
      </p:sp>
      <p:sp>
        <p:nvSpPr>
          <p:cNvPr id="3" name="Zástupný obsah 2">
            <a:extLst>
              <a:ext uri="{FF2B5EF4-FFF2-40B4-BE49-F238E27FC236}">
                <a16:creationId xmlns:a16="http://schemas.microsoft.com/office/drawing/2014/main" id="{D900CE8A-07F8-C5D8-B6C1-B5C09383BB67}"/>
              </a:ext>
            </a:extLst>
          </p:cNvPr>
          <p:cNvSpPr>
            <a:spLocks noGrp="1"/>
          </p:cNvSpPr>
          <p:nvPr>
            <p:ph idx="1"/>
          </p:nvPr>
        </p:nvSpPr>
        <p:spPr/>
        <p:txBody>
          <a:bodyPr/>
          <a:lstStyle/>
          <a:p>
            <a:r>
              <a:rPr lang="cs-CZ" dirty="0">
                <a:solidFill>
                  <a:srgbClr val="000000"/>
                </a:solidFill>
                <a:effectLst/>
                <a:ea typeface="Calibri" panose="020F0502020204030204" pitchFamily="34" charset="0"/>
                <a:cs typeface="Times New Roman" panose="02020603050405020304" pitchFamily="18" charset="0"/>
              </a:rPr>
              <a:t>Velký důraz na konceptualizaci  - velmi podrobné a přesné vymezení.</a:t>
            </a:r>
          </a:p>
          <a:p>
            <a:pPr marL="0" indent="0">
              <a:buNone/>
            </a:pPr>
            <a:r>
              <a:rPr lang="cs-CZ" dirty="0">
                <a:solidFill>
                  <a:srgbClr val="000000"/>
                </a:solidFill>
                <a:effectLst/>
                <a:latin typeface="+mj-lt"/>
                <a:ea typeface="Calibri" panose="020F0502020204030204" pitchFamily="34" charset="0"/>
                <a:cs typeface="Times New Roman" panose="02020603050405020304" pitchFamily="18" charset="0"/>
              </a:rPr>
              <a:t>Př. </a:t>
            </a:r>
            <a:r>
              <a:rPr lang="cs-CZ" dirty="0">
                <a:solidFill>
                  <a:srgbClr val="000000"/>
                </a:solidFill>
                <a:latin typeface="+mj-lt"/>
                <a:ea typeface="Calibri" panose="020F0502020204030204" pitchFamily="34" charset="0"/>
                <a:cs typeface="Times New Roman" panose="02020603050405020304" pitchFamily="18" charset="0"/>
              </a:rPr>
              <a:t>V</a:t>
            </a:r>
            <a:r>
              <a:rPr lang="cs-CZ" dirty="0">
                <a:solidFill>
                  <a:srgbClr val="000000"/>
                </a:solidFill>
                <a:effectLst/>
                <a:latin typeface="+mj-lt"/>
                <a:ea typeface="Calibri" panose="020F0502020204030204" pitchFamily="34" charset="0"/>
              </a:rPr>
              <a:t>znik národního státu „západoevropského“ typu v raném novověku v oblasti XY.</a:t>
            </a:r>
          </a:p>
          <a:p>
            <a:pPr algn="just"/>
            <a:r>
              <a:rPr lang="cs-CZ" dirty="0">
                <a:solidFill>
                  <a:srgbClr val="000000"/>
                </a:solidFill>
                <a:latin typeface="+mj-lt"/>
                <a:ea typeface="Calibri" panose="020F0502020204030204" pitchFamily="34" charset="0"/>
              </a:rPr>
              <a:t>V</a:t>
            </a:r>
            <a:r>
              <a:rPr lang="cs-CZ" dirty="0">
                <a:solidFill>
                  <a:srgbClr val="000000"/>
                </a:solidFill>
                <a:effectLst/>
                <a:latin typeface="+mj-lt"/>
                <a:ea typeface="Calibri" panose="020F0502020204030204" pitchFamily="34" charset="0"/>
              </a:rPr>
              <a:t> dominantním pojetí komparativní studie pracujeme velmi často s kategorickými, nominálními hodnotami podmínek a výsledků, případně rovnou s jejich dichotomickými hodnotami.</a:t>
            </a:r>
            <a:endParaRPr lang="cs-CZ" dirty="0">
              <a:solidFill>
                <a:srgbClr val="000000"/>
              </a:solidFill>
              <a:effectLst/>
              <a:latin typeface="+mj-lt"/>
              <a:ea typeface="Calibri" panose="020F0502020204030204" pitchFamily="34" charset="0"/>
              <a:cs typeface="Times New Roman" panose="02020603050405020304" pitchFamily="18" charset="0"/>
            </a:endParaRPr>
          </a:p>
          <a:p>
            <a:r>
              <a:rPr lang="cs-CZ" dirty="0">
                <a:solidFill>
                  <a:srgbClr val="000000"/>
                </a:solidFill>
                <a:effectLst/>
                <a:ea typeface="Calibri" panose="020F0502020204030204" pitchFamily="34" charset="0"/>
                <a:cs typeface="Times New Roman" panose="02020603050405020304" pitchFamily="18" charset="0"/>
              </a:rPr>
              <a:t>Problém „hodně proměnných, málo případů“ (many </a:t>
            </a:r>
            <a:r>
              <a:rPr lang="cs-CZ" dirty="0" err="1">
                <a:solidFill>
                  <a:srgbClr val="000000"/>
                </a:solidFill>
                <a:effectLst/>
                <a:ea typeface="Calibri" panose="020F0502020204030204" pitchFamily="34" charset="0"/>
                <a:cs typeface="Times New Roman" panose="02020603050405020304" pitchFamily="18" charset="0"/>
              </a:rPr>
              <a:t>variables</a:t>
            </a:r>
            <a:r>
              <a:rPr lang="cs-CZ" dirty="0">
                <a:solidFill>
                  <a:srgbClr val="000000"/>
                </a:solidFill>
                <a:effectLst/>
                <a:ea typeface="Calibri" panose="020F0502020204030204" pitchFamily="34" charset="0"/>
                <a:cs typeface="Times New Roman" panose="02020603050405020304" pitchFamily="18" charset="0"/>
              </a:rPr>
              <a:t>, </a:t>
            </a:r>
            <a:r>
              <a:rPr lang="cs-CZ" dirty="0" err="1">
                <a:solidFill>
                  <a:srgbClr val="000000"/>
                </a:solidFill>
                <a:effectLst/>
                <a:ea typeface="Calibri" panose="020F0502020204030204" pitchFamily="34" charset="0"/>
                <a:cs typeface="Times New Roman" panose="02020603050405020304" pitchFamily="18" charset="0"/>
              </a:rPr>
              <a:t>small</a:t>
            </a:r>
            <a:r>
              <a:rPr lang="cs-CZ" dirty="0">
                <a:solidFill>
                  <a:srgbClr val="000000"/>
                </a:solidFill>
                <a:effectLst/>
                <a:ea typeface="Calibri" panose="020F0502020204030204" pitchFamily="34" charset="0"/>
                <a:cs typeface="Times New Roman" panose="02020603050405020304" pitchFamily="18" charset="0"/>
              </a:rPr>
              <a:t> N).</a:t>
            </a:r>
          </a:p>
          <a:p>
            <a:pPr lvl="1"/>
            <a:r>
              <a:rPr lang="cs-CZ" i="0" dirty="0">
                <a:solidFill>
                  <a:srgbClr val="000000"/>
                </a:solidFill>
                <a:ea typeface="Calibri" panose="020F0502020204030204" pitchFamily="34" charset="0"/>
                <a:cs typeface="Times New Roman" panose="02020603050405020304" pitchFamily="18" charset="0"/>
              </a:rPr>
              <a:t>Redukce počtu nezávislých proměnných, dvě možnosti:</a:t>
            </a:r>
          </a:p>
          <a:p>
            <a:pPr marL="1330452" lvl="2" indent="-342900">
              <a:buAutoNum type="alphaLcParenR"/>
            </a:pPr>
            <a:r>
              <a:rPr lang="cs-CZ" dirty="0">
                <a:solidFill>
                  <a:srgbClr val="000000"/>
                </a:solidFill>
                <a:effectLst/>
                <a:ea typeface="Calibri" panose="020F0502020204030204" pitchFamily="34" charset="0"/>
                <a:cs typeface="Times New Roman" panose="02020603050405020304" pitchFamily="18" charset="0"/>
              </a:rPr>
              <a:t>Sdružení nezávislých proměnných</a:t>
            </a:r>
          </a:p>
          <a:p>
            <a:pPr marL="1330452" lvl="2" indent="-342900">
              <a:buAutoNum type="alphaLcParenR"/>
            </a:pPr>
            <a:r>
              <a:rPr lang="cs-CZ" dirty="0">
                <a:solidFill>
                  <a:srgbClr val="000000"/>
                </a:solidFill>
                <a:ea typeface="Calibri" panose="020F0502020204030204" pitchFamily="34" charset="0"/>
                <a:cs typeface="Times New Roman" panose="02020603050405020304" pitchFamily="18" charset="0"/>
              </a:rPr>
              <a:t>Analýza klíčových proměnných</a:t>
            </a:r>
          </a:p>
          <a:p>
            <a:pPr marL="987552" lvl="2" indent="0">
              <a:buNone/>
            </a:pPr>
            <a:endParaRPr lang="cs-CZ" dirty="0">
              <a:solidFill>
                <a:srgbClr val="000000"/>
              </a:solidFill>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83432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D6BA1-76E3-522D-D943-904C28296395}"/>
              </a:ext>
            </a:extLst>
          </p:cNvPr>
          <p:cNvSpPr>
            <a:spLocks noGrp="1"/>
          </p:cNvSpPr>
          <p:nvPr>
            <p:ph type="title"/>
          </p:nvPr>
        </p:nvSpPr>
        <p:spPr/>
        <p:txBody>
          <a:bodyPr/>
          <a:lstStyle/>
          <a:p>
            <a:pPr algn="ctr"/>
            <a:r>
              <a:rPr lang="cs-CZ" dirty="0"/>
              <a:t>Komparativní případové studie – Výzkumný rámec (Zpracování dat)</a:t>
            </a:r>
          </a:p>
        </p:txBody>
      </p:sp>
      <p:sp>
        <p:nvSpPr>
          <p:cNvPr id="3" name="Zástupný obsah 2">
            <a:extLst>
              <a:ext uri="{FF2B5EF4-FFF2-40B4-BE49-F238E27FC236}">
                <a16:creationId xmlns:a16="http://schemas.microsoft.com/office/drawing/2014/main" id="{D900CE8A-07F8-C5D8-B6C1-B5C09383BB67}"/>
              </a:ext>
            </a:extLst>
          </p:cNvPr>
          <p:cNvSpPr>
            <a:spLocks noGrp="1"/>
          </p:cNvSpPr>
          <p:nvPr>
            <p:ph idx="1"/>
          </p:nvPr>
        </p:nvSpPr>
        <p:spPr/>
        <p:txBody>
          <a:bodyPr/>
          <a:lstStyle/>
          <a:p>
            <a:r>
              <a:rPr lang="cs-CZ" dirty="0"/>
              <a:t>KPS využívá nejčastěji </a:t>
            </a:r>
            <a:r>
              <a:rPr lang="cs-CZ" dirty="0" err="1"/>
              <a:t>Millovu</a:t>
            </a:r>
            <a:r>
              <a:rPr lang="cs-CZ" dirty="0"/>
              <a:t> metodu shody a metodu rozdílu, někdy i metodu souvisejících kolísání.</a:t>
            </a:r>
          </a:p>
          <a:p>
            <a:r>
              <a:rPr lang="cs-CZ" dirty="0"/>
              <a:t>Vždy záleží na cílech KPS.</a:t>
            </a:r>
          </a:p>
          <a:p>
            <a:pPr algn="just"/>
            <a:r>
              <a:rPr lang="cs-CZ" dirty="0">
                <a:solidFill>
                  <a:srgbClr val="000000"/>
                </a:solidFill>
                <a:effectLst/>
                <a:latin typeface="+mj-lt"/>
                <a:ea typeface="Calibri" panose="020F0502020204030204" pitchFamily="34" charset="0"/>
              </a:rPr>
              <a:t>Pokud testujeme (deduktivně vytvořenou) teorii nebo teoretickou hypotézu, srovnáváme předpovídané hodnoty empirického výsledku a kauzálních podmínek s jejich naměřenými hodnotami v jednotlivých případech. </a:t>
            </a:r>
            <a:r>
              <a:rPr lang="cs-CZ" dirty="0">
                <a:latin typeface="+mj-lt"/>
              </a:rPr>
              <a:t> </a:t>
            </a:r>
          </a:p>
          <a:p>
            <a:pPr algn="just"/>
            <a:r>
              <a:rPr lang="cs-CZ" dirty="0">
                <a:solidFill>
                  <a:srgbClr val="000000"/>
                </a:solidFill>
                <a:effectLst/>
                <a:latin typeface="+mj-lt"/>
                <a:ea typeface="Calibri" panose="020F0502020204030204" pitchFamily="34" charset="0"/>
                <a:cs typeface="Times New Roman" panose="02020603050405020304" pitchFamily="18" charset="0"/>
              </a:rPr>
              <a:t>Induktivní hledání nových hypotéz má podobnou, ale částečně jinou logiku. Nepoměřujeme naměřené hodnoty s nějakými teoretickými (předpovídanými) hodnotami, ale srovnáváme naměřené hodnoty empirických výsledků napříč případy, ve snaze najít vazby mezi nimi a hodnotami kauzálních podmínek.</a:t>
            </a:r>
          </a:p>
          <a:p>
            <a:pPr algn="just"/>
            <a:endParaRPr lang="cs-CZ" dirty="0">
              <a:latin typeface="+mj-lt"/>
            </a:endParaRPr>
          </a:p>
        </p:txBody>
      </p:sp>
    </p:spTree>
    <p:extLst>
      <p:ext uri="{BB962C8B-B14F-4D97-AF65-F5344CB8AC3E}">
        <p14:creationId xmlns:p14="http://schemas.microsoft.com/office/powerpoint/2010/main" val="3407134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D3E81-38A8-8DF2-502E-B1228C7B5F58}"/>
              </a:ext>
            </a:extLst>
          </p:cNvPr>
          <p:cNvSpPr>
            <a:spLocks noGrp="1"/>
          </p:cNvSpPr>
          <p:nvPr>
            <p:ph type="title"/>
          </p:nvPr>
        </p:nvSpPr>
        <p:spPr/>
        <p:txBody>
          <a:bodyPr/>
          <a:lstStyle/>
          <a:p>
            <a:pPr algn="ctr"/>
            <a:r>
              <a:rPr lang="cs-CZ" dirty="0"/>
              <a:t>Výhody a Nevýhody KPS </a:t>
            </a:r>
          </a:p>
        </p:txBody>
      </p:sp>
      <p:sp>
        <p:nvSpPr>
          <p:cNvPr id="3" name="Zástupný obsah 2">
            <a:extLst>
              <a:ext uri="{FF2B5EF4-FFF2-40B4-BE49-F238E27FC236}">
                <a16:creationId xmlns:a16="http://schemas.microsoft.com/office/drawing/2014/main" id="{783D5137-172A-4926-A761-5DF8898AE5AD}"/>
              </a:ext>
            </a:extLst>
          </p:cNvPr>
          <p:cNvSpPr>
            <a:spLocks noGrp="1"/>
          </p:cNvSpPr>
          <p:nvPr>
            <p:ph idx="1"/>
          </p:nvPr>
        </p:nvSpPr>
        <p:spPr>
          <a:xfrm>
            <a:off x="1295400" y="1638300"/>
            <a:ext cx="9601200" cy="4533900"/>
          </a:xfrm>
        </p:spPr>
        <p:txBody>
          <a:bodyPr>
            <a:normAutofit/>
          </a:bodyPr>
          <a:lstStyle/>
          <a:p>
            <a:pPr algn="just"/>
            <a:r>
              <a:rPr lang="cs-CZ" dirty="0">
                <a:latin typeface="+mj-lt"/>
                <a:ea typeface="Calibri" panose="020F0502020204030204" pitchFamily="34" charset="0"/>
                <a:cs typeface="Times New Roman" panose="02020603050405020304" pitchFamily="18" charset="0"/>
              </a:rPr>
              <a:t>N</a:t>
            </a:r>
            <a:r>
              <a:rPr lang="cs-CZ" dirty="0">
                <a:effectLst/>
                <a:latin typeface="+mj-lt"/>
                <a:ea typeface="Calibri" panose="020F0502020204030204" pitchFamily="34" charset="0"/>
                <a:cs typeface="Times New Roman" panose="02020603050405020304" pitchFamily="18" charset="0"/>
              </a:rPr>
              <a:t>ejčastěji zmiňovaný problém </a:t>
            </a:r>
            <a:r>
              <a:rPr lang="cs-CZ" dirty="0" err="1">
                <a:effectLst/>
                <a:latin typeface="+mj-lt"/>
                <a:ea typeface="Calibri" panose="020F0502020204030204" pitchFamily="34" charset="0"/>
                <a:cs typeface="Times New Roman" panose="02020603050405020304" pitchFamily="18" charset="0"/>
              </a:rPr>
              <a:t>Millových</a:t>
            </a:r>
            <a:r>
              <a:rPr lang="cs-CZ" dirty="0">
                <a:effectLst/>
                <a:latin typeface="+mj-lt"/>
                <a:ea typeface="Calibri" panose="020F0502020204030204" pitchFamily="34" charset="0"/>
                <a:cs typeface="Times New Roman" panose="02020603050405020304" pitchFamily="18" charset="0"/>
              </a:rPr>
              <a:t> metod, který spočívá v jejich zaměření na téměř naprosto podobné nebo téměř naprosto odlišné případy. I samotný </a:t>
            </a:r>
            <a:r>
              <a:rPr lang="cs-CZ" dirty="0" err="1">
                <a:effectLst/>
                <a:latin typeface="+mj-lt"/>
                <a:ea typeface="Calibri" panose="020F0502020204030204" pitchFamily="34" charset="0"/>
                <a:cs typeface="Times New Roman" panose="02020603050405020304" pitchFamily="18" charset="0"/>
              </a:rPr>
              <a:t>Mill</a:t>
            </a:r>
            <a:r>
              <a:rPr lang="cs-CZ" dirty="0">
                <a:effectLst/>
                <a:latin typeface="+mj-lt"/>
                <a:ea typeface="Calibri" panose="020F0502020204030204" pitchFamily="34" charset="0"/>
                <a:cs typeface="Times New Roman" panose="02020603050405020304" pitchFamily="18" charset="0"/>
              </a:rPr>
              <a:t> se totiž domníval, že sociální realita v zásadě neobsahuje případy tohoto typu a že jeho metody lze tedy jen obtížně použít ve společenských vědách.</a:t>
            </a:r>
          </a:p>
          <a:p>
            <a:pPr algn="just"/>
            <a:r>
              <a:rPr lang="cs-CZ" dirty="0">
                <a:effectLst/>
                <a:latin typeface="+mj-lt"/>
                <a:ea typeface="Calibri" panose="020F0502020204030204" pitchFamily="34" charset="0"/>
                <a:cs typeface="Times New Roman" panose="02020603050405020304" pitchFamily="18" charset="0"/>
              </a:rPr>
              <a:t>Sklon k omezené vnitřní a vnější platnosti.</a:t>
            </a:r>
          </a:p>
          <a:p>
            <a:pPr algn="just"/>
            <a:r>
              <a:rPr lang="cs-CZ" dirty="0">
                <a:effectLst/>
                <a:latin typeface="+mj-lt"/>
                <a:ea typeface="Calibri" panose="020F0502020204030204" pitchFamily="34" charset="0"/>
                <a:cs typeface="Times New Roman" panose="02020603050405020304" pitchFamily="18" charset="0"/>
              </a:rPr>
              <a:t>Relativní náročnost na zdroje (ve srovnání s případovou studií).</a:t>
            </a:r>
          </a:p>
          <a:p>
            <a:r>
              <a:rPr lang="cs-CZ" dirty="0">
                <a:solidFill>
                  <a:srgbClr val="000000"/>
                </a:solidFill>
                <a:effectLst/>
                <a:latin typeface="+mj-lt"/>
                <a:ea typeface="Calibri" panose="020F0502020204030204" pitchFamily="34" charset="0"/>
              </a:rPr>
              <a:t>Silnou stránkou komparativní studie může být i teoretický potenciál. Ten vychází z její schopnosti odkrývat nové teoretické hypotézy na základě srovnávání několika případů.</a:t>
            </a:r>
          </a:p>
          <a:p>
            <a:r>
              <a:rPr lang="cs-CZ" dirty="0">
                <a:solidFill>
                  <a:srgbClr val="000000"/>
                </a:solidFill>
                <a:latin typeface="+mj-lt"/>
                <a:ea typeface="Calibri" panose="020F0502020204030204" pitchFamily="34" charset="0"/>
              </a:rPr>
              <a:t>Problémy interpretace – např. </a:t>
            </a:r>
            <a:r>
              <a:rPr lang="cs-CZ" dirty="0" err="1">
                <a:solidFill>
                  <a:srgbClr val="000000"/>
                </a:solidFill>
                <a:latin typeface="+mj-lt"/>
                <a:ea typeface="Calibri" panose="020F0502020204030204" pitchFamily="34" charset="0"/>
              </a:rPr>
              <a:t>Galtonův</a:t>
            </a:r>
            <a:r>
              <a:rPr lang="cs-CZ" dirty="0">
                <a:solidFill>
                  <a:srgbClr val="000000"/>
                </a:solidFill>
                <a:latin typeface="+mj-lt"/>
                <a:ea typeface="Calibri" panose="020F0502020204030204" pitchFamily="34" charset="0"/>
              </a:rPr>
              <a:t> problém.</a:t>
            </a:r>
            <a:endParaRPr lang="cs-CZ" dirty="0">
              <a:solidFill>
                <a:srgbClr val="000000"/>
              </a:solidFill>
              <a:effectLst/>
              <a:latin typeface="+mj-lt"/>
              <a:ea typeface="Calibri" panose="020F0502020204030204" pitchFamily="34" charset="0"/>
            </a:endParaRPr>
          </a:p>
          <a:p>
            <a:endParaRPr lang="cs-CZ" dirty="0">
              <a:solidFill>
                <a:srgbClr val="000000"/>
              </a:solidFill>
              <a:effectLst/>
              <a:latin typeface="+mj-lt"/>
              <a:ea typeface="Calibri" panose="020F0502020204030204" pitchFamily="34" charset="0"/>
            </a:endParaRPr>
          </a:p>
          <a:p>
            <a:endParaRPr lang="cs-CZ" dirty="0">
              <a:latin typeface="+mj-lt"/>
            </a:endParaRPr>
          </a:p>
        </p:txBody>
      </p:sp>
    </p:spTree>
    <p:extLst>
      <p:ext uri="{BB962C8B-B14F-4D97-AF65-F5344CB8AC3E}">
        <p14:creationId xmlns:p14="http://schemas.microsoft.com/office/powerpoint/2010/main" val="1608469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3327E5-DE98-10C5-C48C-765C3854C080}"/>
              </a:ext>
            </a:extLst>
          </p:cNvPr>
          <p:cNvSpPr>
            <a:spLocks noGrp="1"/>
          </p:cNvSpPr>
          <p:nvPr>
            <p:ph type="title"/>
          </p:nvPr>
        </p:nvSpPr>
        <p:spPr>
          <a:xfrm>
            <a:off x="1295400" y="109330"/>
            <a:ext cx="9601200" cy="1485900"/>
          </a:xfrm>
        </p:spPr>
        <p:txBody>
          <a:bodyPr/>
          <a:lstStyle/>
          <a:p>
            <a:pPr algn="ctr"/>
            <a:r>
              <a:rPr lang="cs-CZ" dirty="0"/>
              <a:t>Příklady – Potravinová bezpečnost Burundi a Rwandy</a:t>
            </a:r>
          </a:p>
        </p:txBody>
      </p:sp>
      <p:sp>
        <p:nvSpPr>
          <p:cNvPr id="3" name="Zástupný obsah 2">
            <a:extLst>
              <a:ext uri="{FF2B5EF4-FFF2-40B4-BE49-F238E27FC236}">
                <a16:creationId xmlns:a16="http://schemas.microsoft.com/office/drawing/2014/main" id="{93D1999A-130A-FF28-BE7E-223DC39240B6}"/>
              </a:ext>
            </a:extLst>
          </p:cNvPr>
          <p:cNvSpPr>
            <a:spLocks noGrp="1"/>
          </p:cNvSpPr>
          <p:nvPr>
            <p:ph idx="1"/>
          </p:nvPr>
        </p:nvSpPr>
        <p:spPr>
          <a:xfrm>
            <a:off x="1295400" y="1595229"/>
            <a:ext cx="10800522" cy="5024231"/>
          </a:xfrm>
        </p:spPr>
        <p:txBody>
          <a:bodyPr>
            <a:normAutofit/>
          </a:bodyPr>
          <a:lstStyle/>
          <a:p>
            <a:pPr algn="just"/>
            <a:r>
              <a:rPr lang="cs-CZ" dirty="0">
                <a:solidFill>
                  <a:srgbClr val="000000"/>
                </a:solidFill>
                <a:effectLst/>
                <a:latin typeface="+mj-lt"/>
                <a:ea typeface="Calibri" panose="020F0502020204030204" pitchFamily="34" charset="0"/>
                <a:cs typeface="Times New Roman" panose="02020603050405020304" pitchFamily="18" charset="0"/>
              </a:rPr>
              <a:t>Cílem této práce je na základě analýzy dostupných dat vzájemně porovnat potravinovou bezpečnost v těchto zemích a pokusit se definovat faktory, které ji mohou ovlivňovat.</a:t>
            </a:r>
          </a:p>
          <a:p>
            <a:pPr algn="just"/>
            <a:r>
              <a:rPr lang="cs-CZ" dirty="0">
                <a:solidFill>
                  <a:srgbClr val="000000"/>
                </a:solidFill>
                <a:latin typeface="+mj-lt"/>
                <a:ea typeface="Calibri" panose="020F0502020204030204" pitchFamily="34" charset="0"/>
                <a:cs typeface="Times New Roman" panose="02020603050405020304" pitchFamily="18" charset="0"/>
              </a:rPr>
              <a:t>FAO Dimenze: a) Dostupnost potravin</a:t>
            </a:r>
          </a:p>
          <a:p>
            <a:pPr marL="1901952" lvl="4" indent="0" algn="just">
              <a:buNone/>
            </a:pPr>
            <a:r>
              <a:rPr lang="cs-CZ" sz="2000" dirty="0">
                <a:solidFill>
                  <a:srgbClr val="000000"/>
                </a:solidFill>
                <a:latin typeface="+mj-lt"/>
                <a:ea typeface="Calibri" panose="020F0502020204030204" pitchFamily="34" charset="0"/>
                <a:cs typeface="Times New Roman" panose="02020603050405020304" pitchFamily="18" charset="0"/>
              </a:rPr>
              <a:t>b) Přístup k potravinám</a:t>
            </a:r>
          </a:p>
          <a:p>
            <a:pPr marL="1901952" lvl="4" indent="0" algn="just">
              <a:buNone/>
            </a:pPr>
            <a:r>
              <a:rPr lang="cs-CZ" sz="2000" dirty="0">
                <a:solidFill>
                  <a:srgbClr val="000000"/>
                </a:solidFill>
                <a:effectLst/>
                <a:latin typeface="+mj-lt"/>
                <a:ea typeface="Calibri" panose="020F0502020204030204" pitchFamily="34" charset="0"/>
                <a:cs typeface="Times New Roman" panose="02020603050405020304" pitchFamily="18" charset="0"/>
              </a:rPr>
              <a:t>c) Využití potravin</a:t>
            </a:r>
          </a:p>
          <a:p>
            <a:pPr marL="1901952" lvl="4" indent="0" algn="just">
              <a:buNone/>
            </a:pPr>
            <a:r>
              <a:rPr lang="cs-CZ" sz="2000" dirty="0">
                <a:solidFill>
                  <a:srgbClr val="000000"/>
                </a:solidFill>
                <a:latin typeface="+mj-lt"/>
                <a:ea typeface="Calibri" panose="020F0502020204030204" pitchFamily="34" charset="0"/>
                <a:cs typeface="Times New Roman" panose="02020603050405020304" pitchFamily="18" charset="0"/>
              </a:rPr>
              <a:t>d) Stabilita potravin</a:t>
            </a:r>
            <a:endParaRPr lang="cs-CZ" dirty="0">
              <a:solidFill>
                <a:srgbClr val="000000"/>
              </a:solidFill>
              <a:latin typeface="+mj-lt"/>
              <a:ea typeface="Calibri" panose="020F0502020204030204" pitchFamily="34" charset="0"/>
              <a:cs typeface="Times New Roman" panose="02020603050405020304" pitchFamily="18" charset="0"/>
            </a:endParaRPr>
          </a:p>
          <a:p>
            <a:pPr algn="just"/>
            <a:r>
              <a:rPr lang="cs-CZ" dirty="0">
                <a:solidFill>
                  <a:srgbClr val="000000"/>
                </a:solidFill>
                <a:latin typeface="+mj-lt"/>
                <a:ea typeface="Calibri" panose="020F0502020204030204" pitchFamily="34" charset="0"/>
                <a:cs typeface="Times New Roman" panose="02020603050405020304" pitchFamily="18" charset="0"/>
              </a:rPr>
              <a:t>Ad A – Průměrný adekvátní energetický příjem, průměrná hodnota produkce potravin.</a:t>
            </a:r>
          </a:p>
          <a:p>
            <a:pPr algn="just"/>
            <a:r>
              <a:rPr lang="cs-CZ" dirty="0">
                <a:solidFill>
                  <a:srgbClr val="000000"/>
                </a:solidFill>
                <a:effectLst/>
                <a:latin typeface="+mj-lt"/>
                <a:ea typeface="Calibri" panose="020F0502020204030204" pitchFamily="34" charset="0"/>
                <a:cs typeface="Times New Roman" panose="02020603050405020304" pitchFamily="18" charset="0"/>
              </a:rPr>
              <a:t>Ad B – HDP na obyvatele z hlediska parity, hloubka kalorického d</a:t>
            </a:r>
            <a:r>
              <a:rPr lang="cs-CZ" dirty="0">
                <a:solidFill>
                  <a:srgbClr val="000000"/>
                </a:solidFill>
                <a:latin typeface="+mj-lt"/>
                <a:ea typeface="Calibri" panose="020F0502020204030204" pitchFamily="34" charset="0"/>
                <a:cs typeface="Times New Roman" panose="02020603050405020304" pitchFamily="18" charset="0"/>
              </a:rPr>
              <a:t>eficitu, průměrná míra podvýživy.</a:t>
            </a:r>
          </a:p>
          <a:p>
            <a:pPr algn="just"/>
            <a:r>
              <a:rPr lang="cs-CZ" dirty="0">
                <a:solidFill>
                  <a:srgbClr val="000000"/>
                </a:solidFill>
                <a:latin typeface="+mj-lt"/>
                <a:ea typeface="Calibri" panose="020F0502020204030204" pitchFamily="34" charset="0"/>
                <a:cs typeface="Times New Roman" panose="02020603050405020304" pitchFamily="18" charset="0"/>
              </a:rPr>
              <a:t>Ad C – Přístup k sanitačním zařízením, přístup k nezávadné vodě, anemie těhotných žen.</a:t>
            </a:r>
          </a:p>
          <a:p>
            <a:pPr algn="just"/>
            <a:r>
              <a:rPr lang="cs-CZ" dirty="0">
                <a:solidFill>
                  <a:srgbClr val="000000"/>
                </a:solidFill>
                <a:latin typeface="+mj-lt"/>
                <a:ea typeface="Calibri" panose="020F0502020204030204" pitchFamily="34" charset="0"/>
                <a:cs typeface="Times New Roman" panose="02020603050405020304" pitchFamily="18" charset="0"/>
              </a:rPr>
              <a:t>Ad D – Podíl dovozu potravin na celkovém exportu, míra závislosti na dovozu obilí.</a:t>
            </a:r>
          </a:p>
          <a:p>
            <a:pPr algn="just"/>
            <a:endParaRPr lang="cs-CZ" dirty="0">
              <a:solidFill>
                <a:srgbClr val="000000"/>
              </a:solidFill>
              <a:effectLst/>
              <a:latin typeface="+mj-lt"/>
              <a:ea typeface="Calibri" panose="020F0502020204030204" pitchFamily="34" charset="0"/>
              <a:cs typeface="Times New Roman" panose="02020603050405020304" pitchFamily="18" charset="0"/>
            </a:endParaRPr>
          </a:p>
          <a:p>
            <a:pPr algn="just"/>
            <a:endParaRPr lang="cs-CZ" dirty="0">
              <a:solidFill>
                <a:srgbClr val="000000"/>
              </a:solidFill>
              <a:effectLst/>
              <a:latin typeface="+mj-lt"/>
              <a:ea typeface="Calibri" panose="020F0502020204030204" pitchFamily="34" charset="0"/>
              <a:cs typeface="Times New Roman" panose="02020603050405020304" pitchFamily="18" charset="0"/>
            </a:endParaRPr>
          </a:p>
          <a:p>
            <a:pPr marL="1901952" lvl="4" indent="0" algn="just">
              <a:buNone/>
            </a:pPr>
            <a:endParaRPr lang="cs-CZ" sz="2000" dirty="0">
              <a:solidFill>
                <a:srgbClr val="000000"/>
              </a:solidFill>
              <a:effectLst/>
              <a:latin typeface="+mj-l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128421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7C1903-7FA2-2F0C-A577-0A8FE76F05C1}"/>
              </a:ext>
            </a:extLst>
          </p:cNvPr>
          <p:cNvSpPr>
            <a:spLocks noGrp="1"/>
          </p:cNvSpPr>
          <p:nvPr>
            <p:ph type="title"/>
          </p:nvPr>
        </p:nvSpPr>
        <p:spPr>
          <a:xfrm>
            <a:off x="1295400" y="0"/>
            <a:ext cx="9601200" cy="1485900"/>
          </a:xfrm>
        </p:spPr>
        <p:txBody>
          <a:bodyPr/>
          <a:lstStyle/>
          <a:p>
            <a:pPr algn="ctr"/>
            <a:r>
              <a:rPr lang="cs-CZ" dirty="0"/>
              <a:t>Příklady – Potravinová bezpečnost Burundi a Rwandy</a:t>
            </a:r>
          </a:p>
        </p:txBody>
      </p:sp>
      <p:sp>
        <p:nvSpPr>
          <p:cNvPr id="3" name="Zástupný obsah 2">
            <a:extLst>
              <a:ext uri="{FF2B5EF4-FFF2-40B4-BE49-F238E27FC236}">
                <a16:creationId xmlns:a16="http://schemas.microsoft.com/office/drawing/2014/main" id="{1028DFD1-F23E-E3C3-D7AF-A023C35FB308}"/>
              </a:ext>
            </a:extLst>
          </p:cNvPr>
          <p:cNvSpPr>
            <a:spLocks noGrp="1"/>
          </p:cNvSpPr>
          <p:nvPr>
            <p:ph idx="1"/>
          </p:nvPr>
        </p:nvSpPr>
        <p:spPr>
          <a:xfrm>
            <a:off x="934278" y="1262269"/>
            <a:ext cx="10863470" cy="4651513"/>
          </a:xfrm>
        </p:spPr>
        <p:txBody>
          <a:bodyPr>
            <a:noAutofit/>
          </a:bodyPr>
          <a:lstStyle/>
          <a:p>
            <a:r>
              <a:rPr lang="cs-CZ" dirty="0">
                <a:latin typeface="+mj-lt"/>
              </a:rPr>
              <a:t>Definice:</a:t>
            </a:r>
          </a:p>
          <a:p>
            <a:pPr algn="just">
              <a:lnSpc>
                <a:spcPct val="107000"/>
              </a:lnSpc>
              <a:spcAft>
                <a:spcPts val="800"/>
              </a:spcAft>
            </a:pPr>
            <a:r>
              <a:rPr lang="cs-CZ" dirty="0">
                <a:solidFill>
                  <a:srgbClr val="000000"/>
                </a:solidFill>
                <a:effectLst/>
                <a:latin typeface="+mj-lt"/>
                <a:ea typeface="Calibri" panose="020F0502020204030204" pitchFamily="34" charset="0"/>
                <a:cs typeface="Times New Roman" panose="02020603050405020304" pitchFamily="18" charset="0"/>
              </a:rPr>
              <a:t>1) </a:t>
            </a:r>
            <a:r>
              <a:rPr lang="cs-CZ" b="1" dirty="0">
                <a:solidFill>
                  <a:srgbClr val="000000"/>
                </a:solidFill>
                <a:effectLst/>
                <a:latin typeface="+mj-lt"/>
                <a:ea typeface="Calibri" panose="020F0502020204030204" pitchFamily="34" charset="0"/>
                <a:cs typeface="Times New Roman" panose="02020603050405020304" pitchFamily="18" charset="0"/>
              </a:rPr>
              <a:t>Dostupnost potravin </a:t>
            </a:r>
            <a:r>
              <a:rPr lang="cs-CZ" dirty="0">
                <a:solidFill>
                  <a:srgbClr val="000000"/>
                </a:solidFill>
                <a:effectLst/>
                <a:latin typeface="+mj-lt"/>
                <a:ea typeface="Calibri" panose="020F0502020204030204" pitchFamily="34" charset="0"/>
                <a:cs typeface="Times New Roman" panose="02020603050405020304" pitchFamily="18" charset="0"/>
              </a:rPr>
              <a:t>v dostatečném množství a odpovídající kvality, dodávaných prostřednictvím domácí výroby nebo dovozu (včetně potravinové pomoci). </a:t>
            </a:r>
          </a:p>
          <a:p>
            <a:pPr algn="just">
              <a:lnSpc>
                <a:spcPct val="107000"/>
              </a:lnSpc>
              <a:spcAft>
                <a:spcPts val="800"/>
              </a:spcAft>
            </a:pPr>
            <a:r>
              <a:rPr lang="cs-CZ" dirty="0">
                <a:solidFill>
                  <a:srgbClr val="000000"/>
                </a:solidFill>
                <a:effectLst/>
                <a:latin typeface="+mj-lt"/>
                <a:ea typeface="Calibri" panose="020F0502020204030204" pitchFamily="34" charset="0"/>
                <a:cs typeface="Times New Roman" panose="02020603050405020304" pitchFamily="18" charset="0"/>
              </a:rPr>
              <a:t>2) </a:t>
            </a:r>
            <a:r>
              <a:rPr lang="cs-CZ" b="1" dirty="0">
                <a:solidFill>
                  <a:srgbClr val="000000"/>
                </a:solidFill>
                <a:effectLst/>
                <a:latin typeface="+mj-lt"/>
                <a:ea typeface="Calibri" panose="020F0502020204030204" pitchFamily="34" charset="0"/>
                <a:cs typeface="Times New Roman" panose="02020603050405020304" pitchFamily="18" charset="0"/>
              </a:rPr>
              <a:t>Přístup jednotlivců k adekvátním zdrojům </a:t>
            </a:r>
            <a:r>
              <a:rPr lang="cs-CZ" dirty="0">
                <a:solidFill>
                  <a:srgbClr val="000000"/>
                </a:solidFill>
                <a:effectLst/>
                <a:latin typeface="+mj-lt"/>
                <a:ea typeface="Calibri" panose="020F0502020204030204" pitchFamily="34" charset="0"/>
                <a:cs typeface="Times New Roman" panose="02020603050405020304" pitchFamily="18" charset="0"/>
              </a:rPr>
              <a:t>pro získání vhodných potravin pro výživnou stravu. Nároky jsou definovány jako soubor všech činností, vedoucích k dosažení těchto zdrojů s ohledem na právní, politické, hospodářské a sociální dohody komunity, v nichž žijí (včetně tradičních práv, jako je přístup k běžným zdrojům). </a:t>
            </a:r>
          </a:p>
          <a:p>
            <a:pPr algn="just">
              <a:lnSpc>
                <a:spcPct val="107000"/>
              </a:lnSpc>
              <a:spcAft>
                <a:spcPts val="800"/>
              </a:spcAft>
            </a:pPr>
            <a:r>
              <a:rPr lang="cs-CZ" dirty="0">
                <a:solidFill>
                  <a:srgbClr val="000000"/>
                </a:solidFill>
                <a:effectLst/>
                <a:latin typeface="+mj-lt"/>
                <a:ea typeface="Calibri" panose="020F0502020204030204" pitchFamily="34" charset="0"/>
                <a:cs typeface="Times New Roman" panose="02020603050405020304" pitchFamily="18" charset="0"/>
              </a:rPr>
              <a:t>3) </a:t>
            </a:r>
            <a:r>
              <a:rPr lang="cs-CZ" b="1" dirty="0">
                <a:solidFill>
                  <a:srgbClr val="000000"/>
                </a:solidFill>
                <a:effectLst/>
                <a:latin typeface="+mj-lt"/>
                <a:ea typeface="Calibri" panose="020F0502020204030204" pitchFamily="34" charset="0"/>
                <a:cs typeface="Times New Roman" panose="02020603050405020304" pitchFamily="18" charset="0"/>
              </a:rPr>
              <a:t>Využití potravin </a:t>
            </a:r>
            <a:r>
              <a:rPr lang="cs-CZ" dirty="0">
                <a:solidFill>
                  <a:srgbClr val="000000"/>
                </a:solidFill>
                <a:effectLst/>
                <a:latin typeface="+mj-lt"/>
                <a:ea typeface="Calibri" panose="020F0502020204030204" pitchFamily="34" charset="0"/>
                <a:cs typeface="Times New Roman" panose="02020603050405020304" pitchFamily="18" charset="0"/>
              </a:rPr>
              <a:t>prostřednictvím adekvátní diety, čisté vody, hygieny a zdravotní péče k dosažení stavu optimální výživy, kde jsou splněny všechny fyziologické potřeby. To přináší význam nepotravinářských vstupů na bezpečnost potravin. </a:t>
            </a:r>
          </a:p>
          <a:p>
            <a:r>
              <a:rPr lang="cs-CZ" dirty="0">
                <a:solidFill>
                  <a:srgbClr val="000000"/>
                </a:solidFill>
                <a:effectLst/>
                <a:latin typeface="+mj-lt"/>
                <a:ea typeface="Calibri" panose="020F0502020204030204" pitchFamily="34" charset="0"/>
              </a:rPr>
              <a:t>4) </a:t>
            </a:r>
            <a:r>
              <a:rPr lang="cs-CZ" b="1" dirty="0">
                <a:solidFill>
                  <a:srgbClr val="000000"/>
                </a:solidFill>
                <a:effectLst/>
                <a:latin typeface="+mj-lt"/>
                <a:ea typeface="Calibri" panose="020F0502020204030204" pitchFamily="34" charset="0"/>
              </a:rPr>
              <a:t>Stabilita</a:t>
            </a:r>
            <a:r>
              <a:rPr lang="cs-CZ" dirty="0">
                <a:solidFill>
                  <a:srgbClr val="000000"/>
                </a:solidFill>
                <a:effectLst/>
                <a:latin typeface="+mj-lt"/>
                <a:ea typeface="Calibri" panose="020F0502020204030204" pitchFamily="34" charset="0"/>
              </a:rPr>
              <a:t> vedoucí k zachování potravinové bezpečnosti. Obyvatelstvo, domácnosti nebo jednotlivec musí mít přístup k přiměřené výživě po celou dobu. Neměli by riskovat ztrátu přístupu k potravinám v důsledku náhlých šoků (např. hospodářské nebo klimatické krize) nebo cyklických aspektů (např. sezónní nedostatečné zajištění potravin). </a:t>
            </a:r>
            <a:endParaRPr lang="cs-CZ" dirty="0">
              <a:latin typeface="+mj-lt"/>
            </a:endParaRPr>
          </a:p>
        </p:txBody>
      </p:sp>
    </p:spTree>
    <p:extLst>
      <p:ext uri="{BB962C8B-B14F-4D97-AF65-F5344CB8AC3E}">
        <p14:creationId xmlns:p14="http://schemas.microsoft.com/office/powerpoint/2010/main" val="419818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EC6622-8095-E793-4DE0-B8458AF3E187}"/>
              </a:ext>
            </a:extLst>
          </p:cNvPr>
          <p:cNvSpPr>
            <a:spLocks noGrp="1"/>
          </p:cNvSpPr>
          <p:nvPr>
            <p:ph type="title"/>
          </p:nvPr>
        </p:nvSpPr>
        <p:spPr>
          <a:xfrm>
            <a:off x="1295400" y="-81447"/>
            <a:ext cx="9601200" cy="1485900"/>
          </a:xfrm>
        </p:spPr>
        <p:txBody>
          <a:bodyPr/>
          <a:lstStyle/>
          <a:p>
            <a:pPr algn="ctr"/>
            <a:r>
              <a:rPr lang="cs-CZ" dirty="0"/>
              <a:t>Kvantitativní vs. Kvalitativní výzkum</a:t>
            </a:r>
          </a:p>
        </p:txBody>
      </p:sp>
      <p:graphicFrame>
        <p:nvGraphicFramePr>
          <p:cNvPr id="5" name="Tabulka 5">
            <a:extLst>
              <a:ext uri="{FF2B5EF4-FFF2-40B4-BE49-F238E27FC236}">
                <a16:creationId xmlns:a16="http://schemas.microsoft.com/office/drawing/2014/main" id="{4A788353-B13B-334B-EB10-C706EA59A7E7}"/>
              </a:ext>
            </a:extLst>
          </p:cNvPr>
          <p:cNvGraphicFramePr>
            <a:graphicFrameLocks noGrp="1"/>
          </p:cNvGraphicFramePr>
          <p:nvPr>
            <p:ph idx="1"/>
            <p:extLst>
              <p:ext uri="{D42A27DB-BD31-4B8C-83A1-F6EECF244321}">
                <p14:modId xmlns:p14="http://schemas.microsoft.com/office/powerpoint/2010/main" val="3498630789"/>
              </p:ext>
            </p:extLst>
          </p:nvPr>
        </p:nvGraphicFramePr>
        <p:xfrm>
          <a:off x="1500810" y="661503"/>
          <a:ext cx="9190379" cy="6035040"/>
        </p:xfrm>
        <a:graphic>
          <a:graphicData uri="http://schemas.openxmlformats.org/drawingml/2006/table">
            <a:tbl>
              <a:tblPr firstRow="1" bandRow="1">
                <a:tableStyleId>{5C22544A-7EE6-4342-B048-85BDC9FD1C3A}</a:tableStyleId>
              </a:tblPr>
              <a:tblGrid>
                <a:gridCol w="2131103">
                  <a:extLst>
                    <a:ext uri="{9D8B030D-6E8A-4147-A177-3AD203B41FA5}">
                      <a16:colId xmlns:a16="http://schemas.microsoft.com/office/drawing/2014/main" val="4053913733"/>
                    </a:ext>
                  </a:extLst>
                </a:gridCol>
                <a:gridCol w="3444015">
                  <a:extLst>
                    <a:ext uri="{9D8B030D-6E8A-4147-A177-3AD203B41FA5}">
                      <a16:colId xmlns:a16="http://schemas.microsoft.com/office/drawing/2014/main" val="2716102209"/>
                    </a:ext>
                  </a:extLst>
                </a:gridCol>
                <a:gridCol w="3615261">
                  <a:extLst>
                    <a:ext uri="{9D8B030D-6E8A-4147-A177-3AD203B41FA5}">
                      <a16:colId xmlns:a16="http://schemas.microsoft.com/office/drawing/2014/main" val="3535505949"/>
                    </a:ext>
                  </a:extLst>
                </a:gridCol>
              </a:tblGrid>
              <a:tr h="332964">
                <a:tc>
                  <a:txBody>
                    <a:bodyPr/>
                    <a:lstStyle/>
                    <a:p>
                      <a:pPr algn="ctr"/>
                      <a:endParaRPr lang="cs-CZ" dirty="0"/>
                    </a:p>
                  </a:txBody>
                  <a:tcPr/>
                </a:tc>
                <a:tc>
                  <a:txBody>
                    <a:bodyPr/>
                    <a:lstStyle/>
                    <a:p>
                      <a:pPr algn="ctr"/>
                      <a:r>
                        <a:rPr lang="cs-CZ" dirty="0"/>
                        <a:t>Kvantitativní výzkum</a:t>
                      </a:r>
                    </a:p>
                  </a:txBody>
                  <a:tcPr/>
                </a:tc>
                <a:tc>
                  <a:txBody>
                    <a:bodyPr/>
                    <a:lstStyle/>
                    <a:p>
                      <a:pPr algn="ctr"/>
                      <a:r>
                        <a:rPr lang="cs-CZ" dirty="0"/>
                        <a:t>Kvalitativní výzkum</a:t>
                      </a:r>
                    </a:p>
                  </a:txBody>
                  <a:tcPr/>
                </a:tc>
                <a:extLst>
                  <a:ext uri="{0D108BD9-81ED-4DB2-BD59-A6C34878D82A}">
                    <a16:rowId xmlns:a16="http://schemas.microsoft.com/office/drawing/2014/main" val="2393113129"/>
                  </a:ext>
                </a:extLst>
              </a:tr>
              <a:tr h="332964">
                <a:tc>
                  <a:txBody>
                    <a:bodyPr/>
                    <a:lstStyle/>
                    <a:p>
                      <a:pPr algn="ctr"/>
                      <a:r>
                        <a:rPr lang="cs-CZ" dirty="0"/>
                        <a:t>Logická operace</a:t>
                      </a:r>
                    </a:p>
                  </a:txBody>
                  <a:tcPr/>
                </a:tc>
                <a:tc>
                  <a:txBody>
                    <a:bodyPr/>
                    <a:lstStyle/>
                    <a:p>
                      <a:pPr algn="ctr"/>
                      <a:r>
                        <a:rPr lang="cs-CZ" dirty="0"/>
                        <a:t>Dedukce</a:t>
                      </a:r>
                    </a:p>
                  </a:txBody>
                  <a:tcPr/>
                </a:tc>
                <a:tc>
                  <a:txBody>
                    <a:bodyPr/>
                    <a:lstStyle/>
                    <a:p>
                      <a:pPr algn="ctr"/>
                      <a:r>
                        <a:rPr lang="cs-CZ" dirty="0"/>
                        <a:t>Indukce</a:t>
                      </a:r>
                    </a:p>
                  </a:txBody>
                  <a:tcPr/>
                </a:tc>
                <a:extLst>
                  <a:ext uri="{0D108BD9-81ED-4DB2-BD59-A6C34878D82A}">
                    <a16:rowId xmlns:a16="http://schemas.microsoft.com/office/drawing/2014/main" val="1305728364"/>
                  </a:ext>
                </a:extLst>
              </a:tr>
              <a:tr h="832410">
                <a:tc>
                  <a:txBody>
                    <a:bodyPr/>
                    <a:lstStyle/>
                    <a:p>
                      <a:pPr algn="ctr"/>
                      <a:r>
                        <a:rPr lang="cs-CZ" dirty="0"/>
                        <a:t>Vztah k teorii </a:t>
                      </a:r>
                    </a:p>
                  </a:txBody>
                  <a:tcPr/>
                </a:tc>
                <a:tc>
                  <a:txBody>
                    <a:bodyPr/>
                    <a:lstStyle/>
                    <a:p>
                      <a:pPr algn="ctr"/>
                      <a:r>
                        <a:rPr lang="cs-CZ" dirty="0"/>
                        <a:t>Většinou vycházíme ze známé teorie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dirty="0"/>
                        <a:t>Většinou nevycházíme ze známé teorie</a:t>
                      </a:r>
                    </a:p>
                    <a:p>
                      <a:pPr algn="ctr"/>
                      <a:endParaRPr lang="cs-CZ" dirty="0"/>
                    </a:p>
                  </a:txBody>
                  <a:tcPr/>
                </a:tc>
                <a:extLst>
                  <a:ext uri="{0D108BD9-81ED-4DB2-BD59-A6C34878D82A}">
                    <a16:rowId xmlns:a16="http://schemas.microsoft.com/office/drawing/2014/main" val="3242971704"/>
                  </a:ext>
                </a:extLst>
              </a:tr>
              <a:tr h="332964">
                <a:tc>
                  <a:txBody>
                    <a:bodyPr/>
                    <a:lstStyle/>
                    <a:p>
                      <a:pPr algn="ctr"/>
                      <a:r>
                        <a:rPr lang="cs-CZ" dirty="0"/>
                        <a:t>Stanovení hypotéz</a:t>
                      </a:r>
                    </a:p>
                  </a:txBody>
                  <a:tcPr/>
                </a:tc>
                <a:tc>
                  <a:txBody>
                    <a:bodyPr/>
                    <a:lstStyle/>
                    <a:p>
                      <a:pPr algn="ctr"/>
                      <a:r>
                        <a:rPr lang="cs-CZ" dirty="0"/>
                        <a:t>Stanovujeme předem</a:t>
                      </a:r>
                    </a:p>
                  </a:txBody>
                  <a:tcPr/>
                </a:tc>
                <a:tc>
                  <a:txBody>
                    <a:bodyPr/>
                    <a:lstStyle/>
                    <a:p>
                      <a:pPr algn="ctr"/>
                      <a:r>
                        <a:rPr lang="cs-CZ" dirty="0"/>
                        <a:t>Nestanovujeme předem</a:t>
                      </a:r>
                    </a:p>
                  </a:txBody>
                  <a:tcPr/>
                </a:tc>
                <a:extLst>
                  <a:ext uri="{0D108BD9-81ED-4DB2-BD59-A6C34878D82A}">
                    <a16:rowId xmlns:a16="http://schemas.microsoft.com/office/drawing/2014/main" val="2821361209"/>
                  </a:ext>
                </a:extLst>
              </a:tr>
              <a:tr h="582687">
                <a:tc>
                  <a:txBody>
                    <a:bodyPr/>
                    <a:lstStyle/>
                    <a:p>
                      <a:pPr algn="ctr"/>
                      <a:r>
                        <a:rPr lang="cs-CZ" dirty="0" err="1"/>
                        <a:t>Zobecnitelnost</a:t>
                      </a:r>
                      <a:r>
                        <a:rPr lang="cs-CZ" dirty="0"/>
                        <a:t> na populaci</a:t>
                      </a:r>
                    </a:p>
                  </a:txBody>
                  <a:tcPr/>
                </a:tc>
                <a:tc>
                  <a:txBody>
                    <a:bodyPr/>
                    <a:lstStyle/>
                    <a:p>
                      <a:pPr algn="ctr"/>
                      <a:r>
                        <a:rPr lang="cs-CZ" dirty="0"/>
                        <a:t>Ano</a:t>
                      </a:r>
                    </a:p>
                  </a:txBody>
                  <a:tcPr/>
                </a:tc>
                <a:tc>
                  <a:txBody>
                    <a:bodyPr/>
                    <a:lstStyle/>
                    <a:p>
                      <a:pPr algn="ctr"/>
                      <a:r>
                        <a:rPr lang="cs-CZ" dirty="0"/>
                        <a:t>Obtížná až nemožná</a:t>
                      </a:r>
                    </a:p>
                  </a:txBody>
                  <a:tcPr/>
                </a:tc>
                <a:extLst>
                  <a:ext uri="{0D108BD9-81ED-4DB2-BD59-A6C34878D82A}">
                    <a16:rowId xmlns:a16="http://schemas.microsoft.com/office/drawing/2014/main" val="812765522"/>
                  </a:ext>
                </a:extLst>
              </a:tr>
              <a:tr h="1331857">
                <a:tc>
                  <a:txBody>
                    <a:bodyPr/>
                    <a:lstStyle/>
                    <a:p>
                      <a:pPr algn="ctr"/>
                      <a:r>
                        <a:rPr lang="cs-CZ" dirty="0"/>
                        <a:t>Metody</a:t>
                      </a:r>
                    </a:p>
                  </a:txBody>
                  <a:tcPr/>
                </a:tc>
                <a:tc>
                  <a:txBody>
                    <a:bodyPr/>
                    <a:lstStyle/>
                    <a:p>
                      <a:pPr algn="ctr"/>
                      <a:r>
                        <a:rPr lang="cs-CZ" sz="1800" b="0" i="0" kern="1200" dirty="0">
                          <a:solidFill>
                            <a:schemeClr val="dk1"/>
                          </a:solidFill>
                          <a:effectLst/>
                          <a:latin typeface="+mn-lt"/>
                          <a:ea typeface="+mn-ea"/>
                          <a:cs typeface="+mn-cs"/>
                        </a:rPr>
                        <a:t>Statistické šetření, experiment, analýza oficiálních statistik, strukturované pozorování, obsahová analýza dle přesného kódovacího schématu</a:t>
                      </a:r>
                      <a:endParaRPr lang="cs-CZ" dirty="0"/>
                    </a:p>
                  </a:txBody>
                  <a:tcPr/>
                </a:tc>
                <a:tc>
                  <a:txBody>
                    <a:bodyPr/>
                    <a:lstStyle/>
                    <a:p>
                      <a:pPr algn="ctr"/>
                      <a:r>
                        <a:rPr lang="cs-CZ" sz="1800" b="0" i="0" kern="1200" dirty="0">
                          <a:solidFill>
                            <a:schemeClr val="dk1"/>
                          </a:solidFill>
                          <a:effectLst/>
                          <a:latin typeface="+mn-lt"/>
                          <a:ea typeface="+mn-ea"/>
                          <a:cs typeface="+mn-cs"/>
                        </a:rPr>
                        <a:t>Analýza textů, dokumentů, komparativní metody, zakotvená teorie, </a:t>
                      </a:r>
                      <a:r>
                        <a:rPr lang="cs-CZ" sz="1800" b="0" i="0" kern="1200" dirty="0" err="1">
                          <a:solidFill>
                            <a:schemeClr val="dk1"/>
                          </a:solidFill>
                          <a:effectLst/>
                          <a:latin typeface="+mn-lt"/>
                          <a:ea typeface="+mn-ea"/>
                          <a:cs typeface="+mn-cs"/>
                        </a:rPr>
                        <a:t>process</a:t>
                      </a:r>
                      <a:r>
                        <a:rPr lang="cs-CZ" sz="1800" b="0" i="0" kern="1200" dirty="0">
                          <a:solidFill>
                            <a:schemeClr val="dk1"/>
                          </a:solidFill>
                          <a:effectLst/>
                          <a:latin typeface="+mn-lt"/>
                          <a:ea typeface="+mn-ea"/>
                          <a:cs typeface="+mn-cs"/>
                        </a:rPr>
                        <a:t> </a:t>
                      </a:r>
                      <a:r>
                        <a:rPr lang="cs-CZ" sz="1800" b="0" i="0" kern="1200" dirty="0" err="1">
                          <a:solidFill>
                            <a:schemeClr val="dk1"/>
                          </a:solidFill>
                          <a:effectLst/>
                          <a:latin typeface="+mn-lt"/>
                          <a:ea typeface="+mn-ea"/>
                          <a:cs typeface="+mn-cs"/>
                        </a:rPr>
                        <a:t>tracing</a:t>
                      </a:r>
                      <a:endParaRPr lang="cs-CZ" b="1" dirty="0"/>
                    </a:p>
                  </a:txBody>
                  <a:tcPr/>
                </a:tc>
                <a:extLst>
                  <a:ext uri="{0D108BD9-81ED-4DB2-BD59-A6C34878D82A}">
                    <a16:rowId xmlns:a16="http://schemas.microsoft.com/office/drawing/2014/main" val="1610623225"/>
                  </a:ext>
                </a:extLst>
              </a:tr>
              <a:tr h="332964">
                <a:tc>
                  <a:txBody>
                    <a:bodyPr/>
                    <a:lstStyle/>
                    <a:p>
                      <a:pPr algn="ctr"/>
                      <a:r>
                        <a:rPr lang="cs-CZ" dirty="0"/>
                        <a:t>Data</a:t>
                      </a:r>
                    </a:p>
                  </a:txBody>
                  <a:tcPr/>
                </a:tc>
                <a:tc>
                  <a:txBody>
                    <a:bodyPr/>
                    <a:lstStyle/>
                    <a:p>
                      <a:pPr algn="ctr"/>
                      <a:r>
                        <a:rPr lang="cs-CZ" dirty="0"/>
                        <a:t>Numerická</a:t>
                      </a:r>
                    </a:p>
                  </a:txBody>
                  <a:tcPr/>
                </a:tc>
                <a:tc>
                  <a:txBody>
                    <a:bodyPr/>
                    <a:lstStyle/>
                    <a:p>
                      <a:pPr algn="ctr"/>
                      <a:r>
                        <a:rPr lang="cs-CZ" dirty="0"/>
                        <a:t>Nenumerická, nominální</a:t>
                      </a:r>
                    </a:p>
                  </a:txBody>
                  <a:tcPr/>
                </a:tc>
                <a:extLst>
                  <a:ext uri="{0D108BD9-81ED-4DB2-BD59-A6C34878D82A}">
                    <a16:rowId xmlns:a16="http://schemas.microsoft.com/office/drawing/2014/main" val="2593269792"/>
                  </a:ext>
                </a:extLst>
              </a:tr>
              <a:tr h="1082134">
                <a:tc>
                  <a:txBody>
                    <a:bodyPr/>
                    <a:lstStyle/>
                    <a:p>
                      <a:pPr algn="ctr"/>
                      <a:r>
                        <a:rPr lang="cs-CZ" dirty="0"/>
                        <a:t>Proces</a:t>
                      </a:r>
                    </a:p>
                  </a:txBody>
                  <a:tcPr/>
                </a:tc>
                <a:tc>
                  <a:txBody>
                    <a:bodyPr/>
                    <a:lstStyle/>
                    <a:p>
                      <a:pPr algn="ctr"/>
                      <a:r>
                        <a:rPr lang="cs-CZ" sz="1800" b="0" i="0" kern="1200" dirty="0">
                          <a:solidFill>
                            <a:schemeClr val="dk1"/>
                          </a:solidFill>
                          <a:effectLst/>
                          <a:latin typeface="+mn-lt"/>
                          <a:ea typeface="+mn-ea"/>
                          <a:cs typeface="+mn-cs"/>
                        </a:rPr>
                        <a:t>Postupný (plán, sběr dat, analýza)</a:t>
                      </a:r>
                      <a:endParaRPr lang="cs-CZ" dirty="0"/>
                    </a:p>
                  </a:txBody>
                  <a:tcPr/>
                </a:tc>
                <a:tc>
                  <a:txBody>
                    <a:bodyPr/>
                    <a:lstStyle/>
                    <a:p>
                      <a:pPr algn="ctr"/>
                      <a:r>
                        <a:rPr lang="cs-CZ" sz="1800" b="0" i="0" kern="1200" dirty="0">
                          <a:solidFill>
                            <a:schemeClr val="dk1"/>
                          </a:solidFill>
                          <a:effectLst/>
                          <a:latin typeface="+mn-lt"/>
                          <a:ea typeface="+mn-ea"/>
                          <a:cs typeface="+mn-cs"/>
                        </a:rPr>
                        <a:t>Neustálé porovnávání a přehodnocování, od sběru dat přecházíme k vyhodnocování a zase zpět ke sběru.</a:t>
                      </a:r>
                      <a:endParaRPr lang="cs-CZ" dirty="0"/>
                    </a:p>
                  </a:txBody>
                  <a:tcPr/>
                </a:tc>
                <a:extLst>
                  <a:ext uri="{0D108BD9-81ED-4DB2-BD59-A6C34878D82A}">
                    <a16:rowId xmlns:a16="http://schemas.microsoft.com/office/drawing/2014/main" val="2569352696"/>
                  </a:ext>
                </a:extLst>
              </a:tr>
              <a:tr h="332964">
                <a:tc>
                  <a:txBody>
                    <a:bodyPr/>
                    <a:lstStyle/>
                    <a:p>
                      <a:pPr algn="ctr"/>
                      <a:r>
                        <a:rPr lang="cs-CZ" dirty="0"/>
                        <a:t>Zkoumaný vzorek</a:t>
                      </a:r>
                    </a:p>
                  </a:txBody>
                  <a:tcPr/>
                </a:tc>
                <a:tc>
                  <a:txBody>
                    <a:bodyPr/>
                    <a:lstStyle/>
                    <a:p>
                      <a:pPr algn="ctr"/>
                      <a:r>
                        <a:rPr lang="cs-CZ" dirty="0"/>
                        <a:t>Větší jednotky </a:t>
                      </a:r>
                    </a:p>
                  </a:txBody>
                  <a:tcPr/>
                </a:tc>
                <a:tc>
                  <a:txBody>
                    <a:bodyPr/>
                    <a:lstStyle/>
                    <a:p>
                      <a:pPr algn="ctr"/>
                      <a:r>
                        <a:rPr lang="cs-CZ" dirty="0"/>
                        <a:t>Menši jednotky </a:t>
                      </a:r>
                    </a:p>
                  </a:txBody>
                  <a:tcPr/>
                </a:tc>
                <a:extLst>
                  <a:ext uri="{0D108BD9-81ED-4DB2-BD59-A6C34878D82A}">
                    <a16:rowId xmlns:a16="http://schemas.microsoft.com/office/drawing/2014/main" val="3598475625"/>
                  </a:ext>
                </a:extLst>
              </a:tr>
            </a:tbl>
          </a:graphicData>
        </a:graphic>
      </p:graphicFrame>
    </p:spTree>
    <p:extLst>
      <p:ext uri="{BB962C8B-B14F-4D97-AF65-F5344CB8AC3E}">
        <p14:creationId xmlns:p14="http://schemas.microsoft.com/office/powerpoint/2010/main" val="1769670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7C1903-7FA2-2F0C-A577-0A8FE76F05C1}"/>
              </a:ext>
            </a:extLst>
          </p:cNvPr>
          <p:cNvSpPr>
            <a:spLocks noGrp="1"/>
          </p:cNvSpPr>
          <p:nvPr>
            <p:ph type="title"/>
          </p:nvPr>
        </p:nvSpPr>
        <p:spPr>
          <a:xfrm>
            <a:off x="66675" y="93518"/>
            <a:ext cx="9601200" cy="1485900"/>
          </a:xfrm>
        </p:spPr>
        <p:txBody>
          <a:bodyPr/>
          <a:lstStyle/>
          <a:p>
            <a:pPr algn="ctr"/>
            <a:r>
              <a:rPr lang="cs-CZ" dirty="0"/>
              <a:t>Příklady – Potravinová bezpečnost Burundi a Rwandy</a:t>
            </a:r>
          </a:p>
        </p:txBody>
      </p:sp>
      <p:pic>
        <p:nvPicPr>
          <p:cNvPr id="4" name="Zástupný obsah 3">
            <a:extLst>
              <a:ext uri="{FF2B5EF4-FFF2-40B4-BE49-F238E27FC236}">
                <a16:creationId xmlns:a16="http://schemas.microsoft.com/office/drawing/2014/main" id="{EDE30A27-91B6-7FF8-187D-53002A332D48}"/>
              </a:ext>
            </a:extLst>
          </p:cNvPr>
          <p:cNvPicPr>
            <a:picLocks noGrp="1" noChangeAspect="1"/>
          </p:cNvPicPr>
          <p:nvPr>
            <p:ph idx="1"/>
          </p:nvPr>
        </p:nvPicPr>
        <p:blipFill>
          <a:blip r:embed="rId2"/>
          <a:stretch>
            <a:fillRect/>
          </a:stretch>
        </p:blipFill>
        <p:spPr>
          <a:xfrm>
            <a:off x="7143750" y="702391"/>
            <a:ext cx="5048250" cy="3124200"/>
          </a:xfrm>
          <a:prstGeom prst="rect">
            <a:avLst/>
          </a:prstGeom>
        </p:spPr>
      </p:pic>
      <p:pic>
        <p:nvPicPr>
          <p:cNvPr id="5" name="Obrázek 4">
            <a:extLst>
              <a:ext uri="{FF2B5EF4-FFF2-40B4-BE49-F238E27FC236}">
                <a16:creationId xmlns:a16="http://schemas.microsoft.com/office/drawing/2014/main" id="{F29F8964-8156-D42F-BFD0-9611B6480C8E}"/>
              </a:ext>
            </a:extLst>
          </p:cNvPr>
          <p:cNvPicPr>
            <a:picLocks noChangeAspect="1"/>
          </p:cNvPicPr>
          <p:nvPr/>
        </p:nvPicPr>
        <p:blipFill>
          <a:blip r:embed="rId3"/>
          <a:stretch>
            <a:fillRect/>
          </a:stretch>
        </p:blipFill>
        <p:spPr>
          <a:xfrm>
            <a:off x="7143749" y="3758798"/>
            <a:ext cx="5091545" cy="3099202"/>
          </a:xfrm>
          <a:prstGeom prst="rect">
            <a:avLst/>
          </a:prstGeom>
        </p:spPr>
      </p:pic>
      <p:sp>
        <p:nvSpPr>
          <p:cNvPr id="7" name="TextovéPole 6">
            <a:extLst>
              <a:ext uri="{FF2B5EF4-FFF2-40B4-BE49-F238E27FC236}">
                <a16:creationId xmlns:a16="http://schemas.microsoft.com/office/drawing/2014/main" id="{DA9022A0-301D-440E-97B9-A481A0380B25}"/>
              </a:ext>
            </a:extLst>
          </p:cNvPr>
          <p:cNvSpPr txBox="1"/>
          <p:nvPr/>
        </p:nvSpPr>
        <p:spPr>
          <a:xfrm>
            <a:off x="889551" y="1210767"/>
            <a:ext cx="6115050" cy="5879815"/>
          </a:xfrm>
          <a:prstGeom prst="rect">
            <a:avLst/>
          </a:prstGeom>
          <a:noFill/>
        </p:spPr>
        <p:txBody>
          <a:bodyPr wrap="square">
            <a:spAutoFit/>
          </a:bodyPr>
          <a:lstStyle/>
          <a:p>
            <a:pPr marL="285750" indent="-285750" algn="just">
              <a:lnSpc>
                <a:spcPct val="107000"/>
              </a:lnSpc>
              <a:spcAft>
                <a:spcPts val="800"/>
              </a:spcAft>
              <a:buFont typeface="Wingdings" panose="05000000000000000000" pitchFamily="2" charset="2"/>
              <a:buChar char="§"/>
            </a:pPr>
            <a:r>
              <a:rPr lang="cs-CZ" dirty="0">
                <a:solidFill>
                  <a:srgbClr val="000000"/>
                </a:solidFill>
                <a:effectLst/>
                <a:latin typeface="+mj-lt"/>
                <a:ea typeface="Calibri" panose="020F0502020204030204" pitchFamily="34" charset="0"/>
              </a:rPr>
              <a:t>Zatímco ve Rwandě se postupující obnova země a její rozvoj projevily na pozitivním vývoji těchto ukazatelů a ke konci zkoumaného období se jejich hodnoty víceméně přiblížily průměrným hodnotám dosaženým v subsaharskému regionu, v Burundi tomu bylo naopak.</a:t>
            </a:r>
          </a:p>
          <a:p>
            <a:pPr marL="285750" indent="-285750" algn="just">
              <a:lnSpc>
                <a:spcPct val="107000"/>
              </a:lnSpc>
              <a:spcAft>
                <a:spcPts val="800"/>
              </a:spcAft>
              <a:buFont typeface="Wingdings" panose="05000000000000000000" pitchFamily="2" charset="2"/>
              <a:buChar char="§"/>
            </a:pPr>
            <a:r>
              <a:rPr lang="cs-CZ" dirty="0">
                <a:solidFill>
                  <a:srgbClr val="000000"/>
                </a:solidFill>
                <a:effectLst/>
                <a:latin typeface="+mj-lt"/>
                <a:ea typeface="Calibri" panose="020F0502020204030204" pitchFamily="34" charset="0"/>
                <a:cs typeface="Times New Roman" panose="02020603050405020304" pitchFamily="18" charset="0"/>
              </a:rPr>
              <a:t>Většina ukazatelů měla negativní vývoj a pouze některé z nich se podařilo ke konci zkoumaného období stabilizovat, nebo vykázaly nepatrné zlepšení. Především výrazný rozdíl mezi oběma zeměmi byl v porovnání podílu hladovějících obyvatel na celkové populaci.</a:t>
            </a:r>
          </a:p>
          <a:p>
            <a:pPr marL="285750" indent="-285750" algn="just">
              <a:lnSpc>
                <a:spcPct val="107000"/>
              </a:lnSpc>
              <a:spcAft>
                <a:spcPts val="800"/>
              </a:spcAft>
              <a:buFont typeface="Wingdings" panose="05000000000000000000" pitchFamily="2" charset="2"/>
              <a:buChar char="§"/>
            </a:pPr>
            <a:r>
              <a:rPr lang="cs-CZ" dirty="0">
                <a:solidFill>
                  <a:srgbClr val="000000"/>
                </a:solidFill>
                <a:effectLst/>
                <a:latin typeface="+mj-lt"/>
                <a:ea typeface="Calibri" panose="020F0502020204030204" pitchFamily="34" charset="0"/>
              </a:rPr>
              <a:t>Rozdílnou délku trvání konfliktu, rozdílný post-konfliktní vývoj z hlediska bezpečnostní a politické stability a především rozdílnou kvalitu vlády a státní správy můžeme označit jako jedny z hlavních příčin rozdílného vývoje podílu hladovějících na celkové populaci Burundi a Rwandy.</a:t>
            </a:r>
            <a:endParaRPr lang="cs-CZ" dirty="0">
              <a:solidFill>
                <a:srgbClr val="000000"/>
              </a:solidFill>
              <a:effectLst/>
              <a:latin typeface="+mj-lt"/>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
            </a:pP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
            </a:pPr>
            <a:endParaRPr lang="cs-CZ" sz="2000" dirty="0">
              <a:latin typeface="+mj-lt"/>
            </a:endParaRPr>
          </a:p>
        </p:txBody>
      </p:sp>
    </p:spTree>
    <p:extLst>
      <p:ext uri="{BB962C8B-B14F-4D97-AF65-F5344CB8AC3E}">
        <p14:creationId xmlns:p14="http://schemas.microsoft.com/office/powerpoint/2010/main" val="296743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2B6550-24C8-9069-3DC3-440C683E0781}"/>
              </a:ext>
            </a:extLst>
          </p:cNvPr>
          <p:cNvSpPr>
            <a:spLocks noGrp="1"/>
          </p:cNvSpPr>
          <p:nvPr>
            <p:ph type="title"/>
          </p:nvPr>
        </p:nvSpPr>
        <p:spPr>
          <a:xfrm>
            <a:off x="1295400" y="89452"/>
            <a:ext cx="9601200" cy="1485900"/>
          </a:xfrm>
        </p:spPr>
        <p:txBody>
          <a:bodyPr/>
          <a:lstStyle/>
          <a:p>
            <a:pPr algn="ctr"/>
            <a:r>
              <a:rPr lang="cs-CZ" dirty="0"/>
              <a:t>Příklady – Příčiny použití násilí při rozpadu Jugoslávie</a:t>
            </a:r>
          </a:p>
        </p:txBody>
      </p:sp>
      <p:sp>
        <p:nvSpPr>
          <p:cNvPr id="3" name="Zástupný obsah 2">
            <a:extLst>
              <a:ext uri="{FF2B5EF4-FFF2-40B4-BE49-F238E27FC236}">
                <a16:creationId xmlns:a16="http://schemas.microsoft.com/office/drawing/2014/main" id="{3603485A-5CCB-3498-1F55-134562E69C1B}"/>
              </a:ext>
            </a:extLst>
          </p:cNvPr>
          <p:cNvSpPr>
            <a:spLocks noGrp="1"/>
          </p:cNvSpPr>
          <p:nvPr>
            <p:ph idx="1"/>
          </p:nvPr>
        </p:nvSpPr>
        <p:spPr>
          <a:xfrm>
            <a:off x="1192695" y="1575352"/>
            <a:ext cx="9601200" cy="3581400"/>
          </a:xfrm>
        </p:spPr>
        <p:txBody>
          <a:bodyPr/>
          <a:lstStyle/>
          <a:p>
            <a:r>
              <a:rPr lang="cs-CZ" dirty="0"/>
              <a:t>Jaké jsou příčiny použití násilí při rozpadu Jugoslávie?</a:t>
            </a:r>
          </a:p>
          <a:p>
            <a:r>
              <a:rPr lang="cs-CZ" dirty="0">
                <a:latin typeface="+mj-lt"/>
              </a:rPr>
              <a:t>Výzkum </a:t>
            </a:r>
            <a:r>
              <a:rPr lang="cs-CZ" dirty="0">
                <a:solidFill>
                  <a:srgbClr val="000000"/>
                </a:solidFill>
                <a:effectLst/>
                <a:latin typeface="+mj-lt"/>
                <a:ea typeface="Calibri" panose="020F0502020204030204" pitchFamily="34" charset="0"/>
              </a:rPr>
              <a:t>Valerie </a:t>
            </a:r>
            <a:r>
              <a:rPr lang="cs-CZ" dirty="0" err="1">
                <a:solidFill>
                  <a:srgbClr val="000000"/>
                </a:solidFill>
                <a:effectLst/>
                <a:latin typeface="+mj-lt"/>
                <a:ea typeface="Calibri" panose="020F0502020204030204" pitchFamily="34" charset="0"/>
              </a:rPr>
              <a:t>Bunceová</a:t>
            </a:r>
            <a:r>
              <a:rPr lang="cs-CZ" dirty="0">
                <a:solidFill>
                  <a:srgbClr val="000000"/>
                </a:solidFill>
                <a:effectLst/>
                <a:latin typeface="+mj-lt"/>
                <a:ea typeface="Calibri" panose="020F0502020204030204" pitchFamily="34" charset="0"/>
              </a:rPr>
              <a:t> 1999.   </a:t>
            </a:r>
            <a:endParaRPr lang="cs-CZ" dirty="0">
              <a:solidFill>
                <a:srgbClr val="000000"/>
              </a:solidFill>
              <a:latin typeface="+mj-lt"/>
              <a:ea typeface="Calibri" panose="020F0502020204030204" pitchFamily="34" charset="0"/>
            </a:endParaRPr>
          </a:p>
          <a:p>
            <a:r>
              <a:rPr lang="cs-CZ" dirty="0">
                <a:solidFill>
                  <a:srgbClr val="000000"/>
                </a:solidFill>
                <a:latin typeface="+mj-lt"/>
              </a:rPr>
              <a:t>Srovnání tří komunistických federací.</a:t>
            </a:r>
            <a:endParaRPr lang="cs-CZ" dirty="0">
              <a:latin typeface="+mj-lt"/>
            </a:endParaRPr>
          </a:p>
        </p:txBody>
      </p:sp>
      <p:pic>
        <p:nvPicPr>
          <p:cNvPr id="4" name="Obrázek 3" descr="Obsah obrázku stůl&#10;&#10;Popis byl vytvořen automaticky">
            <a:extLst>
              <a:ext uri="{FF2B5EF4-FFF2-40B4-BE49-F238E27FC236}">
                <a16:creationId xmlns:a16="http://schemas.microsoft.com/office/drawing/2014/main" id="{CF107C14-9014-C6C8-445A-05C921F65555}"/>
              </a:ext>
            </a:extLst>
          </p:cNvPr>
          <p:cNvPicPr>
            <a:picLocks noChangeAspect="1"/>
          </p:cNvPicPr>
          <p:nvPr/>
        </p:nvPicPr>
        <p:blipFill rotWithShape="1">
          <a:blip r:embed="rId2"/>
          <a:srcRect t="8729"/>
          <a:stretch/>
        </p:blipFill>
        <p:spPr>
          <a:xfrm>
            <a:off x="4815839" y="3061252"/>
            <a:ext cx="6603769" cy="3412284"/>
          </a:xfrm>
          <a:prstGeom prst="rect">
            <a:avLst/>
          </a:prstGeom>
        </p:spPr>
      </p:pic>
    </p:spTree>
    <p:extLst>
      <p:ext uri="{BB962C8B-B14F-4D97-AF65-F5344CB8AC3E}">
        <p14:creationId xmlns:p14="http://schemas.microsoft.com/office/powerpoint/2010/main" val="3864881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2C8E72-1B7D-B816-4D3D-BD89B90A6764}"/>
              </a:ext>
            </a:extLst>
          </p:cNvPr>
          <p:cNvSpPr>
            <a:spLocks noGrp="1"/>
          </p:cNvSpPr>
          <p:nvPr>
            <p:ph type="title"/>
          </p:nvPr>
        </p:nvSpPr>
        <p:spPr>
          <a:xfrm>
            <a:off x="1295400" y="247650"/>
            <a:ext cx="9601200" cy="1485900"/>
          </a:xfrm>
        </p:spPr>
        <p:txBody>
          <a:bodyPr/>
          <a:lstStyle/>
          <a:p>
            <a:pPr algn="ctr"/>
            <a:r>
              <a:rPr lang="cs-CZ" dirty="0"/>
              <a:t>Příklady – Občanská společnost v postkomunistických zemích</a:t>
            </a:r>
          </a:p>
        </p:txBody>
      </p:sp>
      <p:sp>
        <p:nvSpPr>
          <p:cNvPr id="3" name="Zástupný obsah 2">
            <a:extLst>
              <a:ext uri="{FF2B5EF4-FFF2-40B4-BE49-F238E27FC236}">
                <a16:creationId xmlns:a16="http://schemas.microsoft.com/office/drawing/2014/main" id="{562E9771-D56E-CE4D-A9CD-AD521B12B75B}"/>
              </a:ext>
            </a:extLst>
          </p:cNvPr>
          <p:cNvSpPr>
            <a:spLocks noGrp="1"/>
          </p:cNvSpPr>
          <p:nvPr>
            <p:ph idx="1"/>
          </p:nvPr>
        </p:nvSpPr>
        <p:spPr>
          <a:xfrm>
            <a:off x="1295400" y="1880755"/>
            <a:ext cx="9601200" cy="3581400"/>
          </a:xfrm>
        </p:spPr>
        <p:txBody>
          <a:bodyPr/>
          <a:lstStyle/>
          <a:p>
            <a:r>
              <a:rPr lang="cs-CZ" dirty="0"/>
              <a:t>Jaké jsou důvody nízké občanské participace v Rusku a bývalé NDR?</a:t>
            </a:r>
          </a:p>
          <a:p>
            <a:r>
              <a:rPr lang="cs-CZ" dirty="0"/>
              <a:t>Výzkum Marc Howard 2003.</a:t>
            </a:r>
          </a:p>
          <a:p>
            <a:endParaRPr lang="cs-CZ" dirty="0"/>
          </a:p>
        </p:txBody>
      </p:sp>
      <p:pic>
        <p:nvPicPr>
          <p:cNvPr id="4" name="Obrázek 3" descr="Obsah obrázku stůl&#10;&#10;Popis byl vytvořen automaticky">
            <a:extLst>
              <a:ext uri="{FF2B5EF4-FFF2-40B4-BE49-F238E27FC236}">
                <a16:creationId xmlns:a16="http://schemas.microsoft.com/office/drawing/2014/main" id="{64890228-CDB0-A083-B4BB-329B35D61F3D}"/>
              </a:ext>
            </a:extLst>
          </p:cNvPr>
          <p:cNvPicPr>
            <a:picLocks noChangeAspect="1"/>
          </p:cNvPicPr>
          <p:nvPr/>
        </p:nvPicPr>
        <p:blipFill rotWithShape="1">
          <a:blip r:embed="rId2"/>
          <a:srcRect t="16607"/>
          <a:stretch/>
        </p:blipFill>
        <p:spPr>
          <a:xfrm>
            <a:off x="3990109" y="2989808"/>
            <a:ext cx="7906533" cy="3504625"/>
          </a:xfrm>
          <a:prstGeom prst="rect">
            <a:avLst/>
          </a:prstGeom>
        </p:spPr>
      </p:pic>
    </p:spTree>
    <p:extLst>
      <p:ext uri="{BB962C8B-B14F-4D97-AF65-F5344CB8AC3E}">
        <p14:creationId xmlns:p14="http://schemas.microsoft.com/office/powerpoint/2010/main" val="3814442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6C2410-A554-C716-8355-2C52C8ED2F9D}"/>
              </a:ext>
            </a:extLst>
          </p:cNvPr>
          <p:cNvSpPr>
            <a:spLocks noGrp="1"/>
          </p:cNvSpPr>
          <p:nvPr>
            <p:ph type="title"/>
          </p:nvPr>
        </p:nvSpPr>
        <p:spPr/>
        <p:txBody>
          <a:bodyPr/>
          <a:lstStyle/>
          <a:p>
            <a:r>
              <a:rPr lang="cs-CZ" dirty="0"/>
              <a:t>Skupinová participace – Úkol č. 1</a:t>
            </a:r>
          </a:p>
        </p:txBody>
      </p:sp>
      <p:sp>
        <p:nvSpPr>
          <p:cNvPr id="3" name="Zástupný obsah 2">
            <a:extLst>
              <a:ext uri="{FF2B5EF4-FFF2-40B4-BE49-F238E27FC236}">
                <a16:creationId xmlns:a16="http://schemas.microsoft.com/office/drawing/2014/main" id="{EC96138D-9A85-C674-67B5-D7C8D3BC7F1F}"/>
              </a:ext>
            </a:extLst>
          </p:cNvPr>
          <p:cNvSpPr>
            <a:spLocks noGrp="1"/>
          </p:cNvSpPr>
          <p:nvPr>
            <p:ph idx="1"/>
          </p:nvPr>
        </p:nvSpPr>
        <p:spPr>
          <a:xfrm>
            <a:off x="1023730" y="1928191"/>
            <a:ext cx="10177669" cy="4412974"/>
          </a:xfrm>
        </p:spPr>
        <p:txBody>
          <a:bodyPr/>
          <a:lstStyle/>
          <a:p>
            <a:pPr algn="just"/>
            <a:r>
              <a:rPr lang="cs-CZ" dirty="0"/>
              <a:t>Pokuste se navrhnout jeden konkrétní případ, který by se hodil pro aplikaci „metody souladu“ anebo případ pro aplikaci „metody rozdílu“. Zvažte co by v tomto případě byly nezávislé proměnné a co i závislá proměnná. Cílem je připravit návrh politologického nebo bezpečnostního výzkumu.</a:t>
            </a:r>
          </a:p>
          <a:p>
            <a:pPr algn="just"/>
            <a:r>
              <a:rPr lang="cs-CZ" dirty="0"/>
              <a:t>Definice: </a:t>
            </a:r>
          </a:p>
          <a:p>
            <a:pPr lvl="1" algn="just"/>
            <a:r>
              <a:rPr lang="cs-CZ" dirty="0"/>
              <a:t>Jaké jsou cíle výzkumu, jaká je výzkumná otázka?</a:t>
            </a:r>
          </a:p>
          <a:p>
            <a:pPr lvl="1" algn="just"/>
            <a:r>
              <a:rPr lang="cs-CZ" dirty="0"/>
              <a:t>Vyberte celkový počet případů (ideálně 3-5) – výběr odůvodněte.</a:t>
            </a:r>
          </a:p>
          <a:p>
            <a:pPr lvl="1" algn="just"/>
            <a:r>
              <a:rPr lang="cs-CZ" dirty="0"/>
              <a:t>Co je závislou proměnnou?</a:t>
            </a:r>
          </a:p>
          <a:p>
            <a:pPr lvl="1" algn="just"/>
            <a:r>
              <a:rPr lang="cs-CZ" dirty="0"/>
              <a:t>Určete alespoň tři nezávislé proměnné.</a:t>
            </a:r>
          </a:p>
          <a:p>
            <a:pPr lvl="1" algn="just"/>
            <a:endParaRPr lang="cs-CZ" dirty="0"/>
          </a:p>
          <a:p>
            <a:pPr lvl="1" algn="just"/>
            <a:endParaRPr lang="cs-CZ" dirty="0"/>
          </a:p>
          <a:p>
            <a:pPr lvl="1" algn="just"/>
            <a:endParaRPr lang="cs-CZ" dirty="0"/>
          </a:p>
          <a:p>
            <a:pPr lvl="4" algn="just"/>
            <a:endParaRPr lang="cs-CZ" dirty="0"/>
          </a:p>
          <a:p>
            <a:pPr lvl="3" algn="just"/>
            <a:endParaRPr lang="cs-CZ" dirty="0"/>
          </a:p>
        </p:txBody>
      </p:sp>
    </p:spTree>
    <p:extLst>
      <p:ext uri="{BB962C8B-B14F-4D97-AF65-F5344CB8AC3E}">
        <p14:creationId xmlns:p14="http://schemas.microsoft.com/office/powerpoint/2010/main" val="1729547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F2F441-9BEA-E41E-58F2-0DBD8A08A5F7}"/>
              </a:ext>
            </a:extLst>
          </p:cNvPr>
          <p:cNvSpPr>
            <a:spLocks noGrp="1"/>
          </p:cNvSpPr>
          <p:nvPr>
            <p:ph type="title"/>
          </p:nvPr>
        </p:nvSpPr>
        <p:spPr/>
        <p:txBody>
          <a:bodyPr/>
          <a:lstStyle/>
          <a:p>
            <a:r>
              <a:rPr lang="cs-CZ" dirty="0"/>
              <a:t>Skupinová participace – úkol č. 2</a:t>
            </a:r>
          </a:p>
        </p:txBody>
      </p:sp>
      <p:sp>
        <p:nvSpPr>
          <p:cNvPr id="3" name="Zástupný obsah 2">
            <a:extLst>
              <a:ext uri="{FF2B5EF4-FFF2-40B4-BE49-F238E27FC236}">
                <a16:creationId xmlns:a16="http://schemas.microsoft.com/office/drawing/2014/main" id="{79D35703-7A3C-243C-9D25-A4644EFCB277}"/>
              </a:ext>
            </a:extLst>
          </p:cNvPr>
          <p:cNvSpPr>
            <a:spLocks noGrp="1"/>
          </p:cNvSpPr>
          <p:nvPr>
            <p:ph idx="1"/>
          </p:nvPr>
        </p:nvSpPr>
        <p:spPr>
          <a:xfrm>
            <a:off x="1142999" y="1638299"/>
            <a:ext cx="10734261" cy="4384813"/>
          </a:xfrm>
        </p:spPr>
        <p:txBody>
          <a:bodyPr/>
          <a:lstStyle/>
          <a:p>
            <a:r>
              <a:rPr lang="cs-CZ" dirty="0"/>
              <a:t>„Co ovlivnilo úspěch kandidátu v prezidentských volbách ČR 2023? </a:t>
            </a:r>
          </a:p>
          <a:p>
            <a:endParaRPr lang="cs-CZ" dirty="0"/>
          </a:p>
          <a:p>
            <a:pPr marL="0" indent="0">
              <a:buNone/>
            </a:pPr>
            <a:r>
              <a:rPr lang="cs-CZ" b="1" dirty="0"/>
              <a:t>Konceptualizace – Volební úspěch</a:t>
            </a:r>
          </a:p>
          <a:p>
            <a:pPr marL="0" indent="0">
              <a:buNone/>
            </a:pPr>
            <a:r>
              <a:rPr lang="cs-CZ" dirty="0"/>
              <a:t> - Pozitivní výsledek snahy jednotlivce nebo skupiny o dosažení určitého politického cíle.</a:t>
            </a:r>
          </a:p>
          <a:p>
            <a:pPr marL="0" indent="0">
              <a:buNone/>
            </a:pPr>
            <a:r>
              <a:rPr lang="cs-CZ" b="1" dirty="0"/>
              <a:t>Operacionalizace  - Volební úspěch</a:t>
            </a:r>
          </a:p>
          <a:p>
            <a:pPr marL="0" indent="0">
              <a:buNone/>
            </a:pPr>
            <a:r>
              <a:rPr lang="cs-CZ" b="1" dirty="0"/>
              <a:t>- </a:t>
            </a:r>
            <a:r>
              <a:rPr lang="cs-CZ" dirty="0"/>
              <a:t>Zvolení prezidentem ve volbách v ČR v roce 2023.</a:t>
            </a:r>
          </a:p>
          <a:p>
            <a:pPr marL="0" indent="0">
              <a:buNone/>
            </a:pPr>
            <a:endParaRPr lang="cs-CZ" b="1" dirty="0"/>
          </a:p>
          <a:p>
            <a:pPr marL="0" indent="0">
              <a:buNone/>
            </a:pPr>
            <a:r>
              <a:rPr lang="cs-CZ" dirty="0"/>
              <a:t>Definice závislých a nezávislých proměnných a následná aplikace </a:t>
            </a:r>
            <a:r>
              <a:rPr lang="cs-CZ" dirty="0" err="1"/>
              <a:t>Millovy</a:t>
            </a:r>
            <a:r>
              <a:rPr lang="cs-CZ" dirty="0"/>
              <a:t> metody rozdílu.</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530352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29AB6F-08A2-BBB6-62C9-CEAC5E2A927C}"/>
              </a:ext>
            </a:extLst>
          </p:cNvPr>
          <p:cNvSpPr>
            <a:spLocks noGrp="1"/>
          </p:cNvSpPr>
          <p:nvPr>
            <p:ph type="title"/>
          </p:nvPr>
        </p:nvSpPr>
        <p:spPr/>
        <p:txBody>
          <a:bodyPr/>
          <a:lstStyle/>
          <a:p>
            <a:r>
              <a:rPr lang="cs-CZ" dirty="0"/>
              <a:t>Skupinová participace – úkol č. 2</a:t>
            </a:r>
          </a:p>
        </p:txBody>
      </p:sp>
      <p:graphicFrame>
        <p:nvGraphicFramePr>
          <p:cNvPr id="9" name="Zástupný obsah 8">
            <a:extLst>
              <a:ext uri="{FF2B5EF4-FFF2-40B4-BE49-F238E27FC236}">
                <a16:creationId xmlns:a16="http://schemas.microsoft.com/office/drawing/2014/main" id="{A635809D-F161-7006-7887-E78216B1FA09}"/>
              </a:ext>
            </a:extLst>
          </p:cNvPr>
          <p:cNvGraphicFramePr>
            <a:graphicFrameLocks noGrp="1"/>
          </p:cNvGraphicFramePr>
          <p:nvPr>
            <p:ph idx="1"/>
            <p:extLst>
              <p:ext uri="{D42A27DB-BD31-4B8C-83A1-F6EECF244321}">
                <p14:modId xmlns:p14="http://schemas.microsoft.com/office/powerpoint/2010/main" val="3290099087"/>
              </p:ext>
            </p:extLst>
          </p:nvPr>
        </p:nvGraphicFramePr>
        <p:xfrm>
          <a:off x="693683" y="1513491"/>
          <a:ext cx="11424745" cy="4214648"/>
        </p:xfrm>
        <a:graphic>
          <a:graphicData uri="http://schemas.openxmlformats.org/drawingml/2006/table">
            <a:tbl>
              <a:tblPr firstRow="1" firstCol="1" bandRow="1">
                <a:tableStyleId>{5C22544A-7EE6-4342-B048-85BDC9FD1C3A}</a:tableStyleId>
              </a:tblPr>
              <a:tblGrid>
                <a:gridCol w="1314083">
                  <a:extLst>
                    <a:ext uri="{9D8B030D-6E8A-4147-A177-3AD203B41FA5}">
                      <a16:colId xmlns:a16="http://schemas.microsoft.com/office/drawing/2014/main" val="4142353973"/>
                    </a:ext>
                  </a:extLst>
                </a:gridCol>
                <a:gridCol w="1016490">
                  <a:extLst>
                    <a:ext uri="{9D8B030D-6E8A-4147-A177-3AD203B41FA5}">
                      <a16:colId xmlns:a16="http://schemas.microsoft.com/office/drawing/2014/main" val="1079689392"/>
                    </a:ext>
                  </a:extLst>
                </a:gridCol>
                <a:gridCol w="1064268">
                  <a:extLst>
                    <a:ext uri="{9D8B030D-6E8A-4147-A177-3AD203B41FA5}">
                      <a16:colId xmlns:a16="http://schemas.microsoft.com/office/drawing/2014/main" val="4234962123"/>
                    </a:ext>
                  </a:extLst>
                </a:gridCol>
                <a:gridCol w="1061545">
                  <a:extLst>
                    <a:ext uri="{9D8B030D-6E8A-4147-A177-3AD203B41FA5}">
                      <a16:colId xmlns:a16="http://schemas.microsoft.com/office/drawing/2014/main" val="2665380060"/>
                    </a:ext>
                  </a:extLst>
                </a:gridCol>
                <a:gridCol w="1433758">
                  <a:extLst>
                    <a:ext uri="{9D8B030D-6E8A-4147-A177-3AD203B41FA5}">
                      <a16:colId xmlns:a16="http://schemas.microsoft.com/office/drawing/2014/main" val="1696651952"/>
                    </a:ext>
                  </a:extLst>
                </a:gridCol>
                <a:gridCol w="1311205">
                  <a:extLst>
                    <a:ext uri="{9D8B030D-6E8A-4147-A177-3AD203B41FA5}">
                      <a16:colId xmlns:a16="http://schemas.microsoft.com/office/drawing/2014/main" val="1722259075"/>
                    </a:ext>
                  </a:extLst>
                </a:gridCol>
                <a:gridCol w="1501216">
                  <a:extLst>
                    <a:ext uri="{9D8B030D-6E8A-4147-A177-3AD203B41FA5}">
                      <a16:colId xmlns:a16="http://schemas.microsoft.com/office/drawing/2014/main" val="1565635850"/>
                    </a:ext>
                  </a:extLst>
                </a:gridCol>
                <a:gridCol w="1334814">
                  <a:extLst>
                    <a:ext uri="{9D8B030D-6E8A-4147-A177-3AD203B41FA5}">
                      <a16:colId xmlns:a16="http://schemas.microsoft.com/office/drawing/2014/main" val="4371363"/>
                    </a:ext>
                  </a:extLst>
                </a:gridCol>
                <a:gridCol w="1387366">
                  <a:extLst>
                    <a:ext uri="{9D8B030D-6E8A-4147-A177-3AD203B41FA5}">
                      <a16:colId xmlns:a16="http://schemas.microsoft.com/office/drawing/2014/main" val="1145226867"/>
                    </a:ext>
                  </a:extLst>
                </a:gridCol>
              </a:tblGrid>
              <a:tr h="1969530">
                <a:tc>
                  <a:txBody>
                    <a:bodyPr/>
                    <a:lstStyle/>
                    <a:p>
                      <a:pPr>
                        <a:lnSpc>
                          <a:spcPct val="107000"/>
                        </a:lnSpc>
                        <a:spcAft>
                          <a:spcPts val="800"/>
                        </a:spcAft>
                      </a:pPr>
                      <a:r>
                        <a:rPr lang="cs-CZ" sz="2000" kern="100" dirty="0">
                          <a:effectLst/>
                        </a:rPr>
                        <a:t> </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dirty="0">
                          <a:effectLst/>
                        </a:rPr>
                        <a:t>Mužské pohlaví</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Dlouhá a viditelná volební kampaň</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Účast ve většině volebních debat</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Žádná komunistická minulost</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Agresivní populistická volební kampaň</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Členství v parlamentní straně anebo senátu</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a:effectLst/>
                        </a:rPr>
                        <a:t>Aktivita v armádě a vysokých funkcích NATO</a:t>
                      </a:r>
                      <a:endParaRPr lang="cs-CZ" sz="1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800" kern="100" dirty="0">
                          <a:effectLst/>
                        </a:rPr>
                        <a:t>Zvolení prezidentem</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8971442"/>
                  </a:ext>
                </a:extLst>
              </a:tr>
              <a:tr h="580774">
                <a:tc>
                  <a:txBody>
                    <a:bodyPr/>
                    <a:lstStyle/>
                    <a:p>
                      <a:pPr>
                        <a:lnSpc>
                          <a:spcPct val="107000"/>
                        </a:lnSpc>
                        <a:spcAft>
                          <a:spcPts val="800"/>
                        </a:spcAft>
                      </a:pPr>
                      <a:r>
                        <a:rPr lang="cs-CZ" sz="2000" kern="100">
                          <a:effectLst/>
                        </a:rPr>
                        <a:t>Babiš</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x</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9380793"/>
                  </a:ext>
                </a:extLst>
              </a:tr>
              <a:tr h="580774">
                <a:tc>
                  <a:txBody>
                    <a:bodyPr/>
                    <a:lstStyle/>
                    <a:p>
                      <a:pPr>
                        <a:lnSpc>
                          <a:spcPct val="107000"/>
                        </a:lnSpc>
                        <a:spcAft>
                          <a:spcPts val="800"/>
                        </a:spcAft>
                      </a:pPr>
                      <a:r>
                        <a:rPr lang="cs-CZ" sz="2000" kern="100">
                          <a:effectLst/>
                        </a:rPr>
                        <a:t>Pavel</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x</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02590"/>
                  </a:ext>
                </a:extLst>
              </a:tr>
              <a:tr h="502796">
                <a:tc>
                  <a:txBody>
                    <a:bodyPr/>
                    <a:lstStyle/>
                    <a:p>
                      <a:pPr>
                        <a:lnSpc>
                          <a:spcPct val="107000"/>
                        </a:lnSpc>
                        <a:spcAft>
                          <a:spcPts val="800"/>
                        </a:spcAft>
                      </a:pPr>
                      <a:r>
                        <a:rPr lang="cs-CZ" sz="2000" kern="100" dirty="0">
                          <a:effectLst/>
                        </a:rPr>
                        <a:t>Nerudová</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3272826"/>
                  </a:ext>
                </a:extLst>
              </a:tr>
              <a:tr h="580774">
                <a:tc>
                  <a:txBody>
                    <a:bodyPr/>
                    <a:lstStyle/>
                    <a:p>
                      <a:pPr>
                        <a:lnSpc>
                          <a:spcPct val="107000"/>
                        </a:lnSpc>
                        <a:spcAft>
                          <a:spcPts val="800"/>
                        </a:spcAft>
                      </a:pPr>
                      <a:r>
                        <a:rPr lang="cs-CZ" sz="2000" kern="100" dirty="0">
                          <a:effectLst/>
                        </a:rPr>
                        <a:t>Fischer</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x</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a:effectLst/>
                        </a:rPr>
                        <a:t>-</a:t>
                      </a:r>
                      <a:endParaRPr lang="cs-CZ"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2000" kern="100" dirty="0">
                          <a:effectLst/>
                        </a:rPr>
                        <a:t>-</a:t>
                      </a:r>
                      <a:endParaRPr lang="cs-CZ"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4477563"/>
                  </a:ext>
                </a:extLst>
              </a:tr>
            </a:tbl>
          </a:graphicData>
        </a:graphic>
      </p:graphicFrame>
    </p:spTree>
    <p:extLst>
      <p:ext uri="{BB962C8B-B14F-4D97-AF65-F5344CB8AC3E}">
        <p14:creationId xmlns:p14="http://schemas.microsoft.com/office/powerpoint/2010/main" val="377799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F174B0-3066-6049-FAED-AF36B3304F4D}"/>
              </a:ext>
            </a:extLst>
          </p:cNvPr>
          <p:cNvSpPr>
            <a:spLocks noGrp="1"/>
          </p:cNvSpPr>
          <p:nvPr>
            <p:ph type="title"/>
          </p:nvPr>
        </p:nvSpPr>
        <p:spPr>
          <a:xfrm>
            <a:off x="1371599" y="0"/>
            <a:ext cx="9601200" cy="1485900"/>
          </a:xfrm>
        </p:spPr>
        <p:txBody>
          <a:bodyPr/>
          <a:lstStyle/>
          <a:p>
            <a:pPr algn="ctr"/>
            <a:r>
              <a:rPr lang="cs-CZ" dirty="0"/>
              <a:t>Kvantitativní výzkum vs. Případové studie</a:t>
            </a:r>
          </a:p>
        </p:txBody>
      </p:sp>
      <p:pic>
        <p:nvPicPr>
          <p:cNvPr id="5" name="Zástupný obsah 4">
            <a:extLst>
              <a:ext uri="{FF2B5EF4-FFF2-40B4-BE49-F238E27FC236}">
                <a16:creationId xmlns:a16="http://schemas.microsoft.com/office/drawing/2014/main" id="{B230F975-E9C0-402B-37EE-0F5CD860FBF1}"/>
              </a:ext>
            </a:extLst>
          </p:cNvPr>
          <p:cNvPicPr>
            <a:picLocks noGrp="1" noChangeAspect="1"/>
          </p:cNvPicPr>
          <p:nvPr>
            <p:ph idx="1"/>
          </p:nvPr>
        </p:nvPicPr>
        <p:blipFill>
          <a:blip r:embed="rId2"/>
          <a:stretch>
            <a:fillRect/>
          </a:stretch>
        </p:blipFill>
        <p:spPr>
          <a:xfrm>
            <a:off x="2600937" y="1212837"/>
            <a:ext cx="7533664" cy="4675345"/>
          </a:xfrm>
        </p:spPr>
      </p:pic>
    </p:spTree>
    <p:extLst>
      <p:ext uri="{BB962C8B-B14F-4D97-AF65-F5344CB8AC3E}">
        <p14:creationId xmlns:p14="http://schemas.microsoft.com/office/powerpoint/2010/main" val="213459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B4B18-6D81-343C-ED78-9A1B0BD97898}"/>
              </a:ext>
            </a:extLst>
          </p:cNvPr>
          <p:cNvSpPr>
            <a:spLocks noGrp="1"/>
          </p:cNvSpPr>
          <p:nvPr>
            <p:ph type="title"/>
          </p:nvPr>
        </p:nvSpPr>
        <p:spPr/>
        <p:txBody>
          <a:bodyPr/>
          <a:lstStyle/>
          <a:p>
            <a:pPr algn="ctr"/>
            <a:r>
              <a:rPr lang="cs-CZ" dirty="0"/>
              <a:t>Případ v komparativní analýze</a:t>
            </a:r>
          </a:p>
        </p:txBody>
      </p:sp>
      <p:sp>
        <p:nvSpPr>
          <p:cNvPr id="3" name="Zástupný obsah 2">
            <a:extLst>
              <a:ext uri="{FF2B5EF4-FFF2-40B4-BE49-F238E27FC236}">
                <a16:creationId xmlns:a16="http://schemas.microsoft.com/office/drawing/2014/main" id="{858EEEFD-3EF8-EB96-C246-4F90E0B269BA}"/>
              </a:ext>
            </a:extLst>
          </p:cNvPr>
          <p:cNvSpPr>
            <a:spLocks noGrp="1"/>
          </p:cNvSpPr>
          <p:nvPr>
            <p:ph idx="1"/>
          </p:nvPr>
        </p:nvSpPr>
        <p:spPr>
          <a:xfrm>
            <a:off x="1295400" y="1779104"/>
            <a:ext cx="9601200" cy="3581400"/>
          </a:xfrm>
        </p:spPr>
        <p:txBody>
          <a:bodyPr>
            <a:normAutofit lnSpcReduction="10000"/>
          </a:bodyPr>
          <a:lstStyle/>
          <a:p>
            <a:r>
              <a:rPr lang="cs-CZ" sz="3200" dirty="0"/>
              <a:t>„Uzavřený systém v čase a prostoru“ (Mussoliniho Itálie, Evropa po WW2, Parlamentní volby v ČR r. 2010).</a:t>
            </a:r>
          </a:p>
          <a:p>
            <a:r>
              <a:rPr lang="cs-CZ" sz="3200" dirty="0"/>
              <a:t>Obvykle ho vybíráme z větší skupiny podobně definovaných objektů. </a:t>
            </a:r>
          </a:p>
          <a:p>
            <a:r>
              <a:rPr lang="cs-CZ" sz="3200" dirty="0"/>
              <a:t>Studovat ho neznamená nutně jedno pozorování, často i více (</a:t>
            </a:r>
            <a:r>
              <a:rPr lang="cs-CZ" sz="3200" dirty="0" err="1"/>
              <a:t>time-series</a:t>
            </a:r>
            <a:r>
              <a:rPr lang="cs-CZ" sz="3200" dirty="0"/>
              <a:t>).</a:t>
            </a:r>
          </a:p>
        </p:txBody>
      </p:sp>
    </p:spTree>
    <p:extLst>
      <p:ext uri="{BB962C8B-B14F-4D97-AF65-F5344CB8AC3E}">
        <p14:creationId xmlns:p14="http://schemas.microsoft.com/office/powerpoint/2010/main" val="259525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63ECE1-E62D-2B28-EA7D-73596CB8CD03}"/>
              </a:ext>
            </a:extLst>
          </p:cNvPr>
          <p:cNvSpPr>
            <a:spLocks noGrp="1"/>
          </p:cNvSpPr>
          <p:nvPr>
            <p:ph type="title"/>
          </p:nvPr>
        </p:nvSpPr>
        <p:spPr/>
        <p:txBody>
          <a:bodyPr/>
          <a:lstStyle/>
          <a:p>
            <a:pPr algn="ctr"/>
            <a:r>
              <a:rPr lang="cs-CZ" dirty="0"/>
              <a:t>Případové a komparativní studie – Výběr případů</a:t>
            </a:r>
          </a:p>
        </p:txBody>
      </p:sp>
      <p:sp>
        <p:nvSpPr>
          <p:cNvPr id="3" name="Zástupný obsah 2">
            <a:extLst>
              <a:ext uri="{FF2B5EF4-FFF2-40B4-BE49-F238E27FC236}">
                <a16:creationId xmlns:a16="http://schemas.microsoft.com/office/drawing/2014/main" id="{9CF06257-A417-1C2F-3440-72682D4956DB}"/>
              </a:ext>
            </a:extLst>
          </p:cNvPr>
          <p:cNvSpPr>
            <a:spLocks noGrp="1"/>
          </p:cNvSpPr>
          <p:nvPr>
            <p:ph idx="1"/>
          </p:nvPr>
        </p:nvSpPr>
        <p:spPr>
          <a:xfrm>
            <a:off x="1371600" y="2286000"/>
            <a:ext cx="9501809" cy="4412974"/>
          </a:xfrm>
        </p:spPr>
        <p:txBody>
          <a:bodyPr/>
          <a:lstStyle/>
          <a:p>
            <a:r>
              <a:rPr lang="cs-CZ" b="1" dirty="0" err="1"/>
              <a:t>Jednopřípadová</a:t>
            </a:r>
            <a:r>
              <a:rPr lang="cs-CZ" b="1" dirty="0"/>
              <a:t> studie</a:t>
            </a:r>
            <a:r>
              <a:rPr lang="cs-CZ" dirty="0"/>
              <a:t>: striktně vzato (sama o sobě) ne komparativní, může být ale součástí komparativního designu </a:t>
            </a:r>
          </a:p>
          <a:p>
            <a:r>
              <a:rPr lang="cs-CZ" b="1" dirty="0"/>
              <a:t>Časová řada</a:t>
            </a:r>
            <a:r>
              <a:rPr lang="cs-CZ" dirty="0"/>
              <a:t>: u </a:t>
            </a:r>
            <a:r>
              <a:rPr lang="cs-CZ"/>
              <a:t>jednoho případu zkoumáme </a:t>
            </a:r>
            <a:r>
              <a:rPr lang="cs-CZ" dirty="0"/>
              <a:t>mechanismy (konfiguraci proměnných), produkující efekt, můžeme replikovat stávající studii tím, že přidáme další body v čase (typicky konfigurace po volbách) </a:t>
            </a:r>
          </a:p>
          <a:p>
            <a:r>
              <a:rPr lang="cs-CZ" b="1" dirty="0"/>
              <a:t>Uzavřené univerzum</a:t>
            </a:r>
            <a:r>
              <a:rPr lang="cs-CZ" dirty="0"/>
              <a:t>: pár případů v málo časových bodech (příklad: staré a nové režimy) </a:t>
            </a:r>
          </a:p>
          <a:p>
            <a:r>
              <a:rPr lang="cs-CZ" b="1" dirty="0"/>
              <a:t>Průřezová studie</a:t>
            </a:r>
            <a:r>
              <a:rPr lang="cs-CZ" dirty="0"/>
              <a:t>: více případů v jednom čase (nejčastější) </a:t>
            </a:r>
          </a:p>
          <a:p>
            <a:r>
              <a:rPr lang="cs-CZ" b="1" dirty="0" err="1"/>
              <a:t>Pooled</a:t>
            </a:r>
            <a:r>
              <a:rPr lang="cs-CZ" b="1" dirty="0"/>
              <a:t> analýzy</a:t>
            </a:r>
            <a:r>
              <a:rPr lang="cs-CZ" dirty="0"/>
              <a:t>: více případů v různých časech </a:t>
            </a:r>
          </a:p>
        </p:txBody>
      </p:sp>
    </p:spTree>
    <p:extLst>
      <p:ext uri="{BB962C8B-B14F-4D97-AF65-F5344CB8AC3E}">
        <p14:creationId xmlns:p14="http://schemas.microsoft.com/office/powerpoint/2010/main" val="127200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63ECE1-E62D-2B28-EA7D-73596CB8CD03}"/>
              </a:ext>
            </a:extLst>
          </p:cNvPr>
          <p:cNvSpPr>
            <a:spLocks noGrp="1"/>
          </p:cNvSpPr>
          <p:nvPr>
            <p:ph type="title"/>
          </p:nvPr>
        </p:nvSpPr>
        <p:spPr>
          <a:xfrm>
            <a:off x="1444337" y="83128"/>
            <a:ext cx="9601200" cy="1485900"/>
          </a:xfrm>
        </p:spPr>
        <p:txBody>
          <a:bodyPr/>
          <a:lstStyle/>
          <a:p>
            <a:pPr algn="ctr"/>
            <a:r>
              <a:rPr lang="cs-CZ" dirty="0"/>
              <a:t>Případové a komparativní studie – Druhy případů</a:t>
            </a:r>
          </a:p>
        </p:txBody>
      </p:sp>
      <p:pic>
        <p:nvPicPr>
          <p:cNvPr id="5" name="Zástupný obsah 4">
            <a:extLst>
              <a:ext uri="{FF2B5EF4-FFF2-40B4-BE49-F238E27FC236}">
                <a16:creationId xmlns:a16="http://schemas.microsoft.com/office/drawing/2014/main" id="{6BD1E8C8-6BE8-3790-C44B-0081630908D2}"/>
              </a:ext>
            </a:extLst>
          </p:cNvPr>
          <p:cNvPicPr>
            <a:picLocks noGrp="1" noChangeAspect="1"/>
          </p:cNvPicPr>
          <p:nvPr>
            <p:ph idx="1"/>
          </p:nvPr>
        </p:nvPicPr>
        <p:blipFill>
          <a:blip r:embed="rId2"/>
          <a:stretch>
            <a:fillRect/>
          </a:stretch>
        </p:blipFill>
        <p:spPr>
          <a:xfrm>
            <a:off x="2771373" y="1486520"/>
            <a:ext cx="6649253" cy="4859440"/>
          </a:xfrm>
        </p:spPr>
      </p:pic>
    </p:spTree>
    <p:extLst>
      <p:ext uri="{BB962C8B-B14F-4D97-AF65-F5344CB8AC3E}">
        <p14:creationId xmlns:p14="http://schemas.microsoft.com/office/powerpoint/2010/main" val="3214938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29CD15-BEAF-AB4C-462F-56221EB7FDB7}"/>
              </a:ext>
            </a:extLst>
          </p:cNvPr>
          <p:cNvSpPr>
            <a:spLocks noGrp="1"/>
          </p:cNvSpPr>
          <p:nvPr>
            <p:ph type="title"/>
          </p:nvPr>
        </p:nvSpPr>
        <p:spPr>
          <a:xfrm>
            <a:off x="785191" y="723072"/>
            <a:ext cx="10820400" cy="1485900"/>
          </a:xfrm>
        </p:spPr>
        <p:txBody>
          <a:bodyPr/>
          <a:lstStyle/>
          <a:p>
            <a:pPr algn="ctr"/>
            <a:r>
              <a:rPr lang="cs-CZ" dirty="0"/>
              <a:t>Komparativní případová studie – Obecné </a:t>
            </a:r>
            <a:r>
              <a:rPr lang="cs-CZ" dirty="0" err="1"/>
              <a:t>Info</a:t>
            </a:r>
            <a:endParaRPr lang="cs-CZ" dirty="0"/>
          </a:p>
        </p:txBody>
      </p:sp>
      <p:sp>
        <p:nvSpPr>
          <p:cNvPr id="3" name="Zástupný obsah 2">
            <a:extLst>
              <a:ext uri="{FF2B5EF4-FFF2-40B4-BE49-F238E27FC236}">
                <a16:creationId xmlns:a16="http://schemas.microsoft.com/office/drawing/2014/main" id="{C25D328E-7B77-E7B4-8261-93A4EBC943DE}"/>
              </a:ext>
            </a:extLst>
          </p:cNvPr>
          <p:cNvSpPr>
            <a:spLocks noGrp="1"/>
          </p:cNvSpPr>
          <p:nvPr>
            <p:ph idx="1"/>
          </p:nvPr>
        </p:nvSpPr>
        <p:spPr>
          <a:xfrm>
            <a:off x="1371599" y="2286000"/>
            <a:ext cx="10575235" cy="3581400"/>
          </a:xfrm>
        </p:spPr>
        <p:txBody>
          <a:bodyPr/>
          <a:lstStyle/>
          <a:p>
            <a:r>
              <a:rPr lang="cs-CZ" dirty="0">
                <a:ea typeface="Calibri" panose="020F0502020204030204" pitchFamily="34" charset="0"/>
                <a:cs typeface="Times New Roman" panose="02020603050405020304" pitchFamily="18" charset="0"/>
              </a:rPr>
              <a:t>D</a:t>
            </a:r>
            <a:r>
              <a:rPr lang="cs-CZ" dirty="0">
                <a:effectLst/>
                <a:ea typeface="Calibri" panose="020F0502020204030204" pitchFamily="34" charset="0"/>
                <a:cs typeface="Times New Roman" panose="02020603050405020304" pitchFamily="18" charset="0"/>
              </a:rPr>
              <a:t>va nebo několik případů a provádí jejich srovnávací analýzu.</a:t>
            </a:r>
          </a:p>
          <a:p>
            <a:r>
              <a:rPr lang="cs-CZ" dirty="0">
                <a:solidFill>
                  <a:srgbClr val="000000"/>
                </a:solidFill>
                <a:effectLst/>
                <a:ea typeface="Calibri" panose="020F0502020204030204" pitchFamily="34" charset="0"/>
              </a:rPr>
              <a:t>Z epistemologického hlediska lze komparativní studii skloubit jak s vysvětlujícím, tak s interpretativním přístupem.</a:t>
            </a:r>
          </a:p>
          <a:p>
            <a:r>
              <a:rPr lang="cs-CZ" dirty="0">
                <a:solidFill>
                  <a:srgbClr val="000000"/>
                </a:solidFill>
                <a:ea typeface="Calibri" panose="020F0502020204030204" pitchFamily="34" charset="0"/>
                <a:cs typeface="Times New Roman" panose="02020603050405020304" pitchFamily="18" charset="0"/>
              </a:rPr>
              <a:t>Podobnost se statistickou analýzou a experimentem?                 </a:t>
            </a:r>
            <a:r>
              <a:rPr lang="cs-CZ" dirty="0" err="1">
                <a:solidFill>
                  <a:srgbClr val="000000"/>
                </a:solidFill>
                <a:effectLst/>
                <a:latin typeface="+mj-lt"/>
                <a:ea typeface="Calibri" panose="020F0502020204030204" pitchFamily="34" charset="0"/>
              </a:rPr>
              <a:t>Lijphart</a:t>
            </a:r>
            <a:r>
              <a:rPr lang="cs-CZ" dirty="0">
                <a:solidFill>
                  <a:srgbClr val="000000"/>
                </a:solidFill>
                <a:effectLst/>
                <a:latin typeface="+mj-lt"/>
                <a:ea typeface="Calibri" panose="020F0502020204030204" pitchFamily="34" charset="0"/>
              </a:rPr>
              <a:t>: </a:t>
            </a:r>
            <a:r>
              <a:rPr lang="cs-CZ" dirty="0" err="1">
                <a:solidFill>
                  <a:srgbClr val="000000"/>
                </a:solidFill>
                <a:effectLst/>
                <a:latin typeface="+mj-lt"/>
                <a:ea typeface="Calibri" panose="020F0502020204030204" pitchFamily="34" charset="0"/>
              </a:rPr>
              <a:t>kvaziexperimentální</a:t>
            </a:r>
            <a:r>
              <a:rPr lang="cs-CZ" dirty="0">
                <a:solidFill>
                  <a:srgbClr val="000000"/>
                </a:solidFill>
                <a:effectLst/>
                <a:latin typeface="+mj-lt"/>
                <a:ea typeface="Calibri" panose="020F0502020204030204" pitchFamily="34" charset="0"/>
              </a:rPr>
              <a:t> metoda.</a:t>
            </a:r>
          </a:p>
          <a:p>
            <a:r>
              <a:rPr lang="cs-CZ" dirty="0">
                <a:solidFill>
                  <a:srgbClr val="000000"/>
                </a:solidFill>
                <a:latin typeface="+mj-lt"/>
                <a:ea typeface="Calibri" panose="020F0502020204030204" pitchFamily="34" charset="0"/>
              </a:rPr>
              <a:t>O</a:t>
            </a:r>
            <a:r>
              <a:rPr lang="cs-CZ" dirty="0">
                <a:solidFill>
                  <a:srgbClr val="000000"/>
                </a:solidFill>
                <a:effectLst/>
                <a:latin typeface="+mj-lt"/>
                <a:ea typeface="Calibri" panose="020F0502020204030204" pitchFamily="34" charset="0"/>
              </a:rPr>
              <a:t>mezená vnitřní platnost: nenabízí ani „šířku“ statistické analýzy (případně QCA), ani „hloubku“ případové studie. </a:t>
            </a:r>
          </a:p>
          <a:p>
            <a:r>
              <a:rPr lang="cs-CZ" dirty="0">
                <a:solidFill>
                  <a:srgbClr val="000000"/>
                </a:solidFill>
                <a:latin typeface="+mj-lt"/>
                <a:ea typeface="Calibri" panose="020F0502020204030204" pitchFamily="34" charset="0"/>
                <a:cs typeface="Times New Roman" panose="02020603050405020304" pitchFamily="18" charset="0"/>
              </a:rPr>
              <a:t>Často využívaná tzv. podmínková kauzalita, ale i korelační (viz </a:t>
            </a:r>
            <a:r>
              <a:rPr lang="cs-CZ" dirty="0" err="1">
                <a:solidFill>
                  <a:srgbClr val="000000"/>
                </a:solidFill>
                <a:latin typeface="+mj-lt"/>
                <a:ea typeface="Calibri" panose="020F0502020204030204" pitchFamily="34" charset="0"/>
                <a:cs typeface="Times New Roman" panose="02020603050405020304" pitchFamily="18" charset="0"/>
              </a:rPr>
              <a:t>Millovy</a:t>
            </a:r>
            <a:r>
              <a:rPr lang="cs-CZ" dirty="0">
                <a:solidFill>
                  <a:srgbClr val="000000"/>
                </a:solidFill>
                <a:latin typeface="+mj-lt"/>
                <a:ea typeface="Calibri" panose="020F0502020204030204" pitchFamily="34" charset="0"/>
                <a:cs typeface="Times New Roman" panose="02020603050405020304" pitchFamily="18" charset="0"/>
              </a:rPr>
              <a:t> metody).</a:t>
            </a:r>
          </a:p>
          <a:p>
            <a:endParaRPr lang="cs-CZ" dirty="0">
              <a:effectLst/>
              <a:ea typeface="Calibri" panose="020F0502020204030204" pitchFamily="34" charset="0"/>
              <a:cs typeface="Times New Roman" panose="02020603050405020304" pitchFamily="18" charset="0"/>
            </a:endParaRPr>
          </a:p>
          <a:p>
            <a:endParaRPr lang="cs-CZ" dirty="0"/>
          </a:p>
        </p:txBody>
      </p:sp>
      <p:sp>
        <p:nvSpPr>
          <p:cNvPr id="4" name="Šipka: doprava 3">
            <a:extLst>
              <a:ext uri="{FF2B5EF4-FFF2-40B4-BE49-F238E27FC236}">
                <a16:creationId xmlns:a16="http://schemas.microsoft.com/office/drawing/2014/main" id="{7B613728-9CDA-AE98-B812-3FB2A81CBEE3}"/>
              </a:ext>
            </a:extLst>
          </p:cNvPr>
          <p:cNvSpPr/>
          <p:nvPr/>
        </p:nvSpPr>
        <p:spPr>
          <a:xfrm>
            <a:off x="7732644" y="3617844"/>
            <a:ext cx="795131" cy="11926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49425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D6BA1-76E3-522D-D943-904C28296395}"/>
              </a:ext>
            </a:extLst>
          </p:cNvPr>
          <p:cNvSpPr>
            <a:spLocks noGrp="1"/>
          </p:cNvSpPr>
          <p:nvPr>
            <p:ph type="title"/>
          </p:nvPr>
        </p:nvSpPr>
        <p:spPr/>
        <p:txBody>
          <a:bodyPr/>
          <a:lstStyle/>
          <a:p>
            <a:pPr algn="ctr"/>
            <a:r>
              <a:rPr lang="cs-CZ" dirty="0"/>
              <a:t>Komparativní případové studie – Výzkumný rámec (Cíle)</a:t>
            </a:r>
          </a:p>
        </p:txBody>
      </p:sp>
      <p:sp>
        <p:nvSpPr>
          <p:cNvPr id="3" name="Zástupný obsah 2">
            <a:extLst>
              <a:ext uri="{FF2B5EF4-FFF2-40B4-BE49-F238E27FC236}">
                <a16:creationId xmlns:a16="http://schemas.microsoft.com/office/drawing/2014/main" id="{D900CE8A-07F8-C5D8-B6C1-B5C09383BB67}"/>
              </a:ext>
            </a:extLst>
          </p:cNvPr>
          <p:cNvSpPr>
            <a:spLocks noGrp="1"/>
          </p:cNvSpPr>
          <p:nvPr>
            <p:ph idx="1"/>
          </p:nvPr>
        </p:nvSpPr>
        <p:spPr/>
        <p:txBody>
          <a:bodyPr>
            <a:normAutofit/>
          </a:bodyPr>
          <a:lstStyle/>
          <a:p>
            <a:r>
              <a:rPr lang="cs-CZ" dirty="0"/>
              <a:t>Tři druhy cílů podle </a:t>
            </a:r>
            <a:r>
              <a:rPr lang="cs-CZ" dirty="0" err="1"/>
              <a:t>Druláka</a:t>
            </a:r>
            <a:r>
              <a:rPr lang="cs-CZ" dirty="0"/>
              <a:t> (2008) </a:t>
            </a:r>
          </a:p>
          <a:p>
            <a:pPr marL="987552" lvl="1" indent="-457200">
              <a:buAutoNum type="alphaLcParenR"/>
            </a:pPr>
            <a:r>
              <a:rPr lang="cs-CZ" i="0" dirty="0"/>
              <a:t>Souběžný výklad teorie (metoda shody a rozdílu)</a:t>
            </a:r>
          </a:p>
          <a:p>
            <a:pPr marL="987552" lvl="1" indent="-457200">
              <a:buAutoNum type="alphaLcParenR"/>
            </a:pPr>
            <a:r>
              <a:rPr lang="cs-CZ" i="0" dirty="0" err="1"/>
              <a:t>Makrokauzalní</a:t>
            </a:r>
            <a:r>
              <a:rPr lang="cs-CZ" i="0" dirty="0"/>
              <a:t> analýza (metoda shody a rozdílu)</a:t>
            </a:r>
          </a:p>
          <a:p>
            <a:pPr marL="987552" lvl="1" indent="-457200">
              <a:buAutoNum type="alphaLcParenR"/>
            </a:pPr>
            <a:r>
              <a:rPr lang="cs-CZ" i="0" dirty="0"/>
              <a:t>Kontrast kontextů (klasická komparativní případová studie)</a:t>
            </a:r>
          </a:p>
          <a:p>
            <a:r>
              <a:rPr lang="cs-CZ" dirty="0"/>
              <a:t>Beneš (2016) tři cíle KPS:</a:t>
            </a:r>
          </a:p>
          <a:p>
            <a:pPr marL="0" indent="0">
              <a:buNone/>
            </a:pPr>
            <a:r>
              <a:rPr lang="cs-CZ" dirty="0"/>
              <a:t>	a) Použití k testování hypotézy </a:t>
            </a:r>
            <a:r>
              <a:rPr lang="cs-CZ" i="0" dirty="0"/>
              <a:t>(metoda shody a rozdílu)</a:t>
            </a:r>
            <a:endParaRPr lang="cs-CZ" dirty="0"/>
          </a:p>
          <a:p>
            <a:pPr marL="0" indent="0">
              <a:buNone/>
            </a:pPr>
            <a:r>
              <a:rPr lang="cs-CZ" dirty="0"/>
              <a:t>	b) Využití k vytvoření nových teoretických hypotéz </a:t>
            </a:r>
            <a:r>
              <a:rPr lang="cs-CZ" i="0" dirty="0"/>
              <a:t>(metoda shody a rozdílu)</a:t>
            </a:r>
            <a:endParaRPr lang="cs-CZ" dirty="0"/>
          </a:p>
          <a:p>
            <a:pPr marL="0" indent="0">
              <a:buNone/>
            </a:pPr>
            <a:r>
              <a:rPr lang="cs-CZ" dirty="0"/>
              <a:t>	c) Aplikace teorie – hledání vysvětlení </a:t>
            </a:r>
            <a:r>
              <a:rPr lang="cs-CZ" i="0" dirty="0"/>
              <a:t>(metoda shody a rozdílu)</a:t>
            </a:r>
          </a:p>
          <a:p>
            <a:pPr marL="0" indent="0">
              <a:buNone/>
            </a:pPr>
            <a:endParaRPr lang="cs-CZ" dirty="0"/>
          </a:p>
        </p:txBody>
      </p:sp>
    </p:spTree>
    <p:extLst>
      <p:ext uri="{BB962C8B-B14F-4D97-AF65-F5344CB8AC3E}">
        <p14:creationId xmlns:p14="http://schemas.microsoft.com/office/powerpoint/2010/main" val="345855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D6BA1-76E3-522D-D943-904C28296395}"/>
              </a:ext>
            </a:extLst>
          </p:cNvPr>
          <p:cNvSpPr>
            <a:spLocks noGrp="1"/>
          </p:cNvSpPr>
          <p:nvPr>
            <p:ph type="title"/>
          </p:nvPr>
        </p:nvSpPr>
        <p:spPr/>
        <p:txBody>
          <a:bodyPr/>
          <a:lstStyle/>
          <a:p>
            <a:pPr algn="ctr"/>
            <a:r>
              <a:rPr lang="cs-CZ" dirty="0"/>
              <a:t>Komparativní případové studie – Výzkumný rámec (Výběr případů)</a:t>
            </a:r>
          </a:p>
        </p:txBody>
      </p:sp>
      <p:sp>
        <p:nvSpPr>
          <p:cNvPr id="3" name="Zástupný obsah 2">
            <a:extLst>
              <a:ext uri="{FF2B5EF4-FFF2-40B4-BE49-F238E27FC236}">
                <a16:creationId xmlns:a16="http://schemas.microsoft.com/office/drawing/2014/main" id="{D900CE8A-07F8-C5D8-B6C1-B5C09383BB67}"/>
              </a:ext>
            </a:extLst>
          </p:cNvPr>
          <p:cNvSpPr>
            <a:spLocks noGrp="1"/>
          </p:cNvSpPr>
          <p:nvPr>
            <p:ph idx="1"/>
          </p:nvPr>
        </p:nvSpPr>
        <p:spPr/>
        <p:txBody>
          <a:bodyPr>
            <a:normAutofit/>
          </a:bodyPr>
          <a:lstStyle/>
          <a:p>
            <a:r>
              <a:rPr lang="cs-CZ" dirty="0">
                <a:solidFill>
                  <a:srgbClr val="000000"/>
                </a:solidFill>
                <a:latin typeface="+mj-lt"/>
                <a:ea typeface="Calibri" panose="020F0502020204030204" pitchFamily="34" charset="0"/>
              </a:rPr>
              <a:t>K</a:t>
            </a:r>
            <a:r>
              <a:rPr lang="cs-CZ" dirty="0">
                <a:solidFill>
                  <a:srgbClr val="000000"/>
                </a:solidFill>
                <a:effectLst/>
                <a:latin typeface="+mj-lt"/>
                <a:ea typeface="Calibri" panose="020F0502020204030204" pitchFamily="34" charset="0"/>
              </a:rPr>
              <a:t>orelacemi závislých a nezávislých proměnných bez použití určité specifické metody komparativní studie – vetší počet případů (</a:t>
            </a:r>
            <a:r>
              <a:rPr lang="cs-CZ" dirty="0" err="1">
                <a:solidFill>
                  <a:srgbClr val="000000"/>
                </a:solidFill>
                <a:effectLst/>
                <a:latin typeface="+mj-lt"/>
                <a:ea typeface="Calibri" panose="020F0502020204030204" pitchFamily="34" charset="0"/>
              </a:rPr>
              <a:t>Collier</a:t>
            </a:r>
            <a:r>
              <a:rPr lang="cs-CZ" dirty="0">
                <a:solidFill>
                  <a:srgbClr val="000000"/>
                </a:solidFill>
                <a:latin typeface="+mj-lt"/>
                <a:ea typeface="Calibri" panose="020F0502020204030204" pitchFamily="34" charset="0"/>
              </a:rPr>
              <a:t> 1991).</a:t>
            </a:r>
          </a:p>
          <a:p>
            <a:r>
              <a:rPr lang="cs-CZ" dirty="0" err="1">
                <a:solidFill>
                  <a:srgbClr val="000000"/>
                </a:solidFill>
                <a:latin typeface="+mj-lt"/>
              </a:rPr>
              <a:t>Millova</a:t>
            </a:r>
            <a:r>
              <a:rPr lang="cs-CZ" dirty="0">
                <a:solidFill>
                  <a:srgbClr val="000000"/>
                </a:solidFill>
                <a:latin typeface="+mj-lt"/>
              </a:rPr>
              <a:t> metoda shody – v zásadě shodné případy či v zásadě odlišné případy.</a:t>
            </a:r>
          </a:p>
          <a:p>
            <a:r>
              <a:rPr lang="cs-CZ" dirty="0">
                <a:solidFill>
                  <a:srgbClr val="000000"/>
                </a:solidFill>
                <a:latin typeface="+mj-lt"/>
              </a:rPr>
              <a:t>Srovnání geografické a srovnání diachronické.</a:t>
            </a:r>
          </a:p>
          <a:p>
            <a:r>
              <a:rPr lang="cs-CZ" dirty="0">
                <a:solidFill>
                  <a:srgbClr val="000000"/>
                </a:solidFill>
                <a:latin typeface="+mj-lt"/>
              </a:rPr>
              <a:t>Podmínková kauzalita, malý vzorek (</a:t>
            </a:r>
            <a:r>
              <a:rPr lang="cs-CZ">
                <a:solidFill>
                  <a:srgbClr val="000000"/>
                </a:solidFill>
                <a:latin typeface="+mj-lt"/>
              </a:rPr>
              <a:t>2-8 případů), </a:t>
            </a:r>
            <a:r>
              <a:rPr lang="cs-CZ" dirty="0">
                <a:solidFill>
                  <a:srgbClr val="000000"/>
                </a:solidFill>
                <a:latin typeface="+mj-lt"/>
              </a:rPr>
              <a:t>QCA – srovnání středně velkého vzorku (cca 20-30 případů).</a:t>
            </a:r>
          </a:p>
          <a:p>
            <a:r>
              <a:rPr lang="cs-CZ" dirty="0">
                <a:solidFill>
                  <a:srgbClr val="000000"/>
                </a:solidFill>
                <a:latin typeface="+mj-lt"/>
              </a:rPr>
              <a:t>Nejčastěji využívaná je </a:t>
            </a:r>
            <a:r>
              <a:rPr lang="cs-CZ" dirty="0" err="1">
                <a:solidFill>
                  <a:srgbClr val="000000"/>
                </a:solidFill>
                <a:latin typeface="+mj-lt"/>
              </a:rPr>
              <a:t>Millova</a:t>
            </a:r>
            <a:r>
              <a:rPr lang="cs-CZ" dirty="0">
                <a:solidFill>
                  <a:srgbClr val="000000"/>
                </a:solidFill>
                <a:latin typeface="+mj-lt"/>
              </a:rPr>
              <a:t> metoda shody či </a:t>
            </a:r>
            <a:r>
              <a:rPr lang="cs-CZ" dirty="0" err="1">
                <a:solidFill>
                  <a:srgbClr val="000000"/>
                </a:solidFill>
                <a:latin typeface="+mj-lt"/>
              </a:rPr>
              <a:t>Millova</a:t>
            </a:r>
            <a:r>
              <a:rPr lang="cs-CZ" dirty="0">
                <a:solidFill>
                  <a:srgbClr val="000000"/>
                </a:solidFill>
                <a:latin typeface="+mj-lt"/>
              </a:rPr>
              <a:t> metoda rozdílu. </a:t>
            </a:r>
            <a:endParaRPr lang="cs-CZ" dirty="0">
              <a:latin typeface="+mj-lt"/>
            </a:endParaRPr>
          </a:p>
        </p:txBody>
      </p:sp>
    </p:spTree>
    <p:extLst>
      <p:ext uri="{BB962C8B-B14F-4D97-AF65-F5344CB8AC3E}">
        <p14:creationId xmlns:p14="http://schemas.microsoft.com/office/powerpoint/2010/main" val="296892545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TM10001105[[fn=Oříznutí]]</Template>
  <TotalTime>25610</TotalTime>
  <Words>1946</Words>
  <Application>Microsoft Office PowerPoint</Application>
  <PresentationFormat>Širokoúhlá obrazovka</PresentationFormat>
  <Paragraphs>202</Paragraphs>
  <Slides>25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Aptos</vt:lpstr>
      <vt:lpstr>Calibri</vt:lpstr>
      <vt:lpstr>Franklin Gothic Book</vt:lpstr>
      <vt:lpstr>Times New Roman</vt:lpstr>
      <vt:lpstr>Wingdings</vt:lpstr>
      <vt:lpstr>Crop</vt:lpstr>
      <vt:lpstr>Komparativní případová studie (KPS)</vt:lpstr>
      <vt:lpstr>Kvantitativní vs. Kvalitativní výzkum</vt:lpstr>
      <vt:lpstr>Kvantitativní výzkum vs. Případové studie</vt:lpstr>
      <vt:lpstr>Případ v komparativní analýze</vt:lpstr>
      <vt:lpstr>Případové a komparativní studie – Výběr případů</vt:lpstr>
      <vt:lpstr>Případové a komparativní studie – Druhy případů</vt:lpstr>
      <vt:lpstr>Komparativní případová studie – Obecné Info</vt:lpstr>
      <vt:lpstr>Komparativní případové studie – Výzkumný rámec (Cíle)</vt:lpstr>
      <vt:lpstr>Komparativní případové studie – Výzkumný rámec (Výběr případů)</vt:lpstr>
      <vt:lpstr>Millovy metody</vt:lpstr>
      <vt:lpstr>Millova metoda shody</vt:lpstr>
      <vt:lpstr>Millova metoda rozdílu</vt:lpstr>
      <vt:lpstr>Millovy metody – Interakční efekty</vt:lpstr>
      <vt:lpstr>Millova metoda souvisejících kolísání</vt:lpstr>
      <vt:lpstr>Komparativní případové studie – Výzkumný rámec (Specifikace proměnných)</vt:lpstr>
      <vt:lpstr>Komparativní případové studie – Výzkumný rámec (Zpracování dat)</vt:lpstr>
      <vt:lpstr>Výhody a Nevýhody KPS </vt:lpstr>
      <vt:lpstr>Příklady – Potravinová bezpečnost Burundi a Rwandy</vt:lpstr>
      <vt:lpstr>Příklady – Potravinová bezpečnost Burundi a Rwandy</vt:lpstr>
      <vt:lpstr>Příklady – Potravinová bezpečnost Burundi a Rwandy</vt:lpstr>
      <vt:lpstr>Příklady – Příčiny použití násilí při rozpadu Jugoslávie</vt:lpstr>
      <vt:lpstr>Příklady – Občanská společnost v postkomunistických zemích</vt:lpstr>
      <vt:lpstr>Skupinová participace – Úkol č. 1</vt:lpstr>
      <vt:lpstr>Skupinová participace – úkol č. 2</vt:lpstr>
      <vt:lpstr>Skupinová participace – úkol č.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in East Africa: Problems with refugees</dc:title>
  <dc:creator>Lucie Konečná</dc:creator>
  <cp:lastModifiedBy>Lucie Konečná</cp:lastModifiedBy>
  <cp:revision>396</cp:revision>
  <dcterms:created xsi:type="dcterms:W3CDTF">2017-10-06T12:11:29Z</dcterms:created>
  <dcterms:modified xsi:type="dcterms:W3CDTF">2024-03-18T14:25:53Z</dcterms:modified>
</cp:coreProperties>
</file>